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iQ4/U9+YaLZjqR1N5nlwwFt+SN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55ac6311b9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55ac6311b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55ac6311b9_0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55ac6311b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55ac6311b9_0_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55ac6311b9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55ac6311b9_0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55ac6311b9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55ac6311b9_0_1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55ac6311b9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55ac6311b9_0_1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55ac6311b9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55ac6311b9_0_2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55ac6311b9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55ac6311b9_0_2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55ac6311b9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567b2f634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567b2f63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5ade636c71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5ade636c7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5ade636c71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5ade636c7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584e4141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584e41411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584ec7571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584ec75714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84ec7571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584ec75714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584ec7571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584ec75714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584ec758d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1584ec758d2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55ac6311b9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55ac6311b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5ac6311b9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55ac6311b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13" name="Google Shape;1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4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全景圖片 (含標題)">
  <p:cSld name="全景圖片 (含標題)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9" name="Google Shape;7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/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/>
          <p:nvPr>
            <p:ph idx="2" type="pic"/>
          </p:nvPr>
        </p:nvSpPr>
        <p:spPr>
          <a:xfrm>
            <a:off x="1184744" y="698261"/>
            <a:ext cx="9822532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說明文字">
  <p:cSld name="標題與說明文字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1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 (含標題)">
  <p:cSld name="引述 (含標題)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4" name="Google Shape;9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15"/>
          <p:cNvSpPr txBox="1"/>
          <p:nvPr>
            <p:ph idx="2" type="body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1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lang="zh-TW" sz="8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lang="zh-TW" sz="8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名片">
  <p:cSld name="名片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04" name="Google Shape;10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1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欄">
  <p:cSld name="3 欄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1" name="Google Shape;11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17"/>
          <p:cNvSpPr txBox="1"/>
          <p:nvPr>
            <p:ph idx="2" type="body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17"/>
          <p:cNvSpPr txBox="1"/>
          <p:nvPr>
            <p:ph idx="3" type="body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7"/>
          <p:cNvSpPr txBox="1"/>
          <p:nvPr>
            <p:ph idx="4" type="body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7" name="Google Shape;117;p17"/>
          <p:cNvSpPr txBox="1"/>
          <p:nvPr>
            <p:ph idx="5" type="body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7"/>
          <p:cNvSpPr txBox="1"/>
          <p:nvPr>
            <p:ph idx="6" type="body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1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圖片欄">
  <p:cSld name="3 圖片欄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23" name="Google Shape;12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18"/>
          <p:cNvSpPr/>
          <p:nvPr>
            <p:ph idx="2" type="pic"/>
          </p:nvPr>
        </p:nvSpPr>
        <p:spPr>
          <a:xfrm>
            <a:off x="913774" y="2367093"/>
            <a:ext cx="3296409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7" name="Google Shape;127;p18"/>
          <p:cNvSpPr txBox="1"/>
          <p:nvPr>
            <p:ph idx="3" type="body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18"/>
          <p:cNvSpPr txBox="1"/>
          <p:nvPr>
            <p:ph idx="4" type="body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18"/>
          <p:cNvSpPr/>
          <p:nvPr>
            <p:ph idx="5" type="pic"/>
          </p:nvPr>
        </p:nvSpPr>
        <p:spPr>
          <a:xfrm>
            <a:off x="4441348" y="2367093"/>
            <a:ext cx="3303352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0" name="Google Shape;130;p18"/>
          <p:cNvSpPr txBox="1"/>
          <p:nvPr>
            <p:ph idx="6" type="body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1" name="Google Shape;131;p18"/>
          <p:cNvSpPr txBox="1"/>
          <p:nvPr>
            <p:ph idx="7" type="body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2" name="Google Shape;132;p18"/>
          <p:cNvSpPr/>
          <p:nvPr>
            <p:ph idx="8" type="pic"/>
          </p:nvPr>
        </p:nvSpPr>
        <p:spPr>
          <a:xfrm>
            <a:off x="7973298" y="2367093"/>
            <a:ext cx="3304928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3" name="Google Shape;133;p18"/>
          <p:cNvSpPr txBox="1"/>
          <p:nvPr>
            <p:ph idx="9" type="body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38" name="Google Shape;13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5" name="Google Shape;14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0"/>
          <p:cNvSpPr txBox="1"/>
          <p:nvPr>
            <p:ph idx="1" type="body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2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0" name="Google Shape;2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7" name="Google Shape;2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4" name="Google Shape;3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42" name="Google Shape;4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8"/>
          <p:cNvSpPr txBox="1"/>
          <p:nvPr>
            <p:ph idx="4" type="body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8" name="Google Shape;5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3" name="Google Shape;6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 txBox="1"/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2" type="body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1" name="Google Shape;7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/>
          <p:nvPr>
            <p:ph idx="2" type="pic"/>
          </p:nvPr>
        </p:nvSpPr>
        <p:spPr>
          <a:xfrm>
            <a:off x="7424803" y="609601"/>
            <a:ext cx="3255358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3"/>
          <p:cNvSpPr txBox="1"/>
          <p:nvPr>
            <p:ph idx="1" type="body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Relationship Id="rId4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Relationship Id="rId4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jp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jp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jp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7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/>
          <p:nvPr>
            <p:ph type="ctrTitle"/>
          </p:nvPr>
        </p:nvSpPr>
        <p:spPr>
          <a:xfrm>
            <a:off x="1561700" y="1763544"/>
            <a:ext cx="9068700" cy="26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6A59"/>
              </a:buClr>
              <a:buSzPts val="6000"/>
              <a:buFont typeface="DFKai-SB"/>
              <a:buNone/>
            </a:pPr>
            <a:r>
              <a:rPr lang="zh-TW" sz="20000">
                <a:solidFill>
                  <a:srgbClr val="1F6A59"/>
                </a:solidFill>
                <a:latin typeface="DFKai-SB"/>
                <a:ea typeface="DFKai-SB"/>
                <a:cs typeface="DFKai-SB"/>
                <a:sym typeface="DFKai-SB"/>
              </a:rPr>
              <a:t>錯字</a:t>
            </a:r>
            <a:endParaRPr sz="20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56" name="Google Shape;156;p1"/>
          <p:cNvSpPr txBox="1"/>
          <p:nvPr>
            <p:ph idx="1" type="subTitle"/>
          </p:nvPr>
        </p:nvSpPr>
        <p:spPr>
          <a:xfrm>
            <a:off x="1560650" y="4444649"/>
            <a:ext cx="9070800" cy="14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 sz="8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講 解</a:t>
            </a:r>
            <a:endParaRPr sz="8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55ac6311b9_0_90"/>
          <p:cNvSpPr txBox="1"/>
          <p:nvPr>
            <p:ph type="ctrTitle"/>
          </p:nvPr>
        </p:nvSpPr>
        <p:spPr>
          <a:xfrm>
            <a:off x="2199750" y="249675"/>
            <a:ext cx="7314600" cy="87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底、紙；</a:t>
            </a: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報</a:t>
            </a: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；</a:t>
            </a:r>
            <a:r>
              <a:rPr lang="zh-TW" sz="60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麵</a:t>
            </a:r>
            <a:endParaRPr sz="6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44" name="Google Shape;244;g155ac6311b9_0_90"/>
          <p:cNvSpPr txBox="1"/>
          <p:nvPr/>
        </p:nvSpPr>
        <p:spPr>
          <a:xfrm>
            <a:off x="372875" y="1639025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5000">
                <a:solidFill>
                  <a:srgbClr val="0B5394"/>
                </a:solidFill>
                <a:latin typeface="DFKai-SB"/>
                <a:ea typeface="DFKai-SB"/>
                <a:cs typeface="DFKai-SB"/>
                <a:sym typeface="DFKai-SB"/>
              </a:rPr>
              <a:t>請記住-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5" name="Google Shape;245;g155ac6311b9_0_90"/>
          <p:cNvSpPr txBox="1"/>
          <p:nvPr/>
        </p:nvSpPr>
        <p:spPr>
          <a:xfrm>
            <a:off x="582275" y="3106975"/>
            <a:ext cx="34905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底、紙:</a:t>
            </a: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讀音有ㄧ，氏下面加一橫(</a:t>
            </a: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氐ㄉㄧ；氏ㄕˋ)</a:t>
            </a:r>
            <a:endParaRPr sz="4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46" name="Google Shape;246;g155ac6311b9_0_90"/>
          <p:cNvSpPr txBox="1"/>
          <p:nvPr/>
        </p:nvSpPr>
        <p:spPr>
          <a:xfrm>
            <a:off x="4440563" y="3106975"/>
            <a:ext cx="3000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報:</a:t>
            </a:r>
            <a:r>
              <a:rPr lang="zh-TW" sz="40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報紙常常報導幸福的消息，</a:t>
            </a:r>
            <a:r>
              <a:rPr lang="zh-TW" sz="40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所以左邊是</a:t>
            </a:r>
            <a:r>
              <a:rPr lang="zh-TW" sz="4000">
                <a:solidFill>
                  <a:srgbClr val="202124"/>
                </a:solidFill>
                <a:highlight>
                  <a:srgbClr val="FFC000"/>
                </a:highlight>
                <a:latin typeface="DFKai-SB"/>
                <a:ea typeface="DFKai-SB"/>
                <a:cs typeface="DFKai-SB"/>
                <a:sym typeface="DFKai-SB"/>
              </a:rPr>
              <a:t>幸</a:t>
            </a:r>
            <a:endParaRPr sz="4000"/>
          </a:p>
        </p:txBody>
      </p:sp>
      <p:sp>
        <p:nvSpPr>
          <p:cNvPr id="247" name="Google Shape;247;g155ac6311b9_0_90"/>
          <p:cNvSpPr txBox="1"/>
          <p:nvPr/>
        </p:nvSpPr>
        <p:spPr>
          <a:xfrm>
            <a:off x="7808375" y="3106975"/>
            <a:ext cx="39666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麥是「</a:t>
            </a:r>
            <a:r>
              <a:rPr lang="zh-TW" sz="4000">
                <a:solidFill>
                  <a:srgbClr val="202124"/>
                </a:solidFill>
                <a:highlight>
                  <a:srgbClr val="FFC000"/>
                </a:highlight>
                <a:latin typeface="DFKai-SB"/>
                <a:ea typeface="DFKai-SB"/>
                <a:cs typeface="DFKai-SB"/>
                <a:sym typeface="DFKai-SB"/>
              </a:rPr>
              <a:t>來</a:t>
            </a:r>
            <a:r>
              <a:rPr lang="zh-TW" sz="40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」和「</a:t>
            </a:r>
            <a:r>
              <a:rPr lang="zh-TW" sz="4000">
                <a:solidFill>
                  <a:srgbClr val="202124"/>
                </a:solidFill>
                <a:highlight>
                  <a:srgbClr val="FFC000"/>
                </a:highlight>
                <a:latin typeface="DFKai-SB"/>
                <a:ea typeface="DFKai-SB"/>
                <a:cs typeface="DFKai-SB"/>
                <a:sym typeface="DFKai-SB"/>
              </a:rPr>
              <a:t>夊</a:t>
            </a:r>
            <a:r>
              <a:rPr lang="zh-TW" sz="40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」構成</a:t>
            </a:r>
            <a:endParaRPr sz="4000">
              <a:solidFill>
                <a:srgbClr val="202124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麵是由麥製成，(來的底下</a:t>
            </a:r>
            <a:r>
              <a:rPr lang="zh-TW" sz="4000">
                <a:solidFill>
                  <a:srgbClr val="202124"/>
                </a:solidFill>
                <a:highlight>
                  <a:srgbClr val="FFC000"/>
                </a:highlight>
                <a:latin typeface="DFKai-SB"/>
                <a:ea typeface="DFKai-SB"/>
                <a:cs typeface="DFKai-SB"/>
                <a:sym typeface="DFKai-SB"/>
              </a:rPr>
              <a:t>不可突出</a:t>
            </a:r>
            <a:r>
              <a:rPr lang="zh-TW" sz="40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endParaRPr sz="4000"/>
          </a:p>
        </p:txBody>
      </p:sp>
      <p:sp>
        <p:nvSpPr>
          <p:cNvPr id="248" name="Google Shape;248;g155ac6311b9_0_90"/>
          <p:cNvSpPr txBox="1"/>
          <p:nvPr/>
        </p:nvSpPr>
        <p:spPr>
          <a:xfrm>
            <a:off x="7288950" y="1639025"/>
            <a:ext cx="3381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5000">
                <a:solidFill>
                  <a:srgbClr val="99486B"/>
                </a:solidFill>
                <a:latin typeface="DFKai-SB"/>
                <a:ea typeface="DFKai-SB"/>
                <a:cs typeface="DFKai-SB"/>
                <a:sym typeface="DFKai-SB"/>
              </a:rPr>
              <a:t>瞭解一下</a:t>
            </a:r>
            <a:r>
              <a:rPr b="1" i="1" lang="zh-TW" sz="5000">
                <a:solidFill>
                  <a:srgbClr val="99486B"/>
                </a:solidFill>
                <a:latin typeface="DFKai-SB"/>
                <a:ea typeface="DFKai-SB"/>
                <a:cs typeface="DFKai-SB"/>
                <a:sym typeface="DFKai-SB"/>
              </a:rPr>
              <a:t>-</a:t>
            </a:r>
            <a:endParaRPr>
              <a:solidFill>
                <a:srgbClr val="99486B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55ac6311b9_0_109"/>
          <p:cNvSpPr txBox="1"/>
          <p:nvPr>
            <p:ph type="ctrTitle"/>
          </p:nvPr>
        </p:nvSpPr>
        <p:spPr>
          <a:xfrm>
            <a:off x="2199750" y="249675"/>
            <a:ext cx="7314600" cy="87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於、寒；</a:t>
            </a: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醒；醫</a:t>
            </a:r>
            <a:endParaRPr sz="60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54" name="Google Shape;254;g155ac6311b9_0_109"/>
          <p:cNvSpPr txBox="1"/>
          <p:nvPr/>
        </p:nvSpPr>
        <p:spPr>
          <a:xfrm>
            <a:off x="402225" y="1245950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5000">
                <a:solidFill>
                  <a:srgbClr val="0B5394"/>
                </a:solidFill>
                <a:latin typeface="DFKai-SB"/>
                <a:ea typeface="DFKai-SB"/>
                <a:cs typeface="DFKai-SB"/>
                <a:sym typeface="DFKai-SB"/>
              </a:rPr>
              <a:t>請記住-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5" name="Google Shape;255;g155ac6311b9_0_109"/>
          <p:cNvSpPr txBox="1"/>
          <p:nvPr/>
        </p:nvSpPr>
        <p:spPr>
          <a:xfrm>
            <a:off x="612025" y="2968200"/>
            <a:ext cx="3807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於、寒:</a:t>
            </a:r>
            <a:r>
              <a:rPr lang="zh-TW" sz="4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最後是</a:t>
            </a:r>
            <a:r>
              <a:rPr lang="zh-TW" sz="4800">
                <a:solidFill>
                  <a:schemeClr val="dk1"/>
                </a:solidFill>
                <a:highlight>
                  <a:srgbClr val="FFC000"/>
                </a:highlight>
                <a:latin typeface="DFKai-SB"/>
                <a:ea typeface="DFKai-SB"/>
                <a:cs typeface="DFKai-SB"/>
                <a:sym typeface="DFKai-SB"/>
              </a:rPr>
              <a:t>兩點(右)</a:t>
            </a:r>
            <a:r>
              <a:rPr lang="zh-TW" sz="4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不是撇(左)</a:t>
            </a:r>
            <a:endParaRPr sz="4800"/>
          </a:p>
        </p:txBody>
      </p:sp>
      <p:sp>
        <p:nvSpPr>
          <p:cNvPr id="256" name="Google Shape;256;g155ac6311b9_0_109"/>
          <p:cNvSpPr txBox="1"/>
          <p:nvPr/>
        </p:nvSpPr>
        <p:spPr>
          <a:xfrm>
            <a:off x="5122850" y="1245950"/>
            <a:ext cx="3471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5000">
                <a:solidFill>
                  <a:srgbClr val="99486B"/>
                </a:solidFill>
                <a:latin typeface="DFKai-SB"/>
                <a:ea typeface="DFKai-SB"/>
                <a:cs typeface="DFKai-SB"/>
                <a:sym typeface="DFKai-SB"/>
              </a:rPr>
              <a:t>瞭解一下-</a:t>
            </a:r>
            <a:endParaRPr b="1" i="1" sz="5000">
              <a:solidFill>
                <a:srgbClr val="0B5394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57" name="Google Shape;257;g155ac6311b9_0_109"/>
          <p:cNvSpPr txBox="1"/>
          <p:nvPr/>
        </p:nvSpPr>
        <p:spPr>
          <a:xfrm>
            <a:off x="8613200" y="2545350"/>
            <a:ext cx="3000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醫:</a:t>
            </a:r>
            <a:endParaRPr sz="4000">
              <a:solidFill>
                <a:srgbClr val="202124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從酉，古義表示以酒治病。</a:t>
            </a:r>
            <a:endParaRPr sz="4000">
              <a:solidFill>
                <a:srgbClr val="202124"/>
              </a:solidFill>
            </a:endParaRPr>
          </a:p>
        </p:txBody>
      </p:sp>
      <p:sp>
        <p:nvSpPr>
          <p:cNvPr id="258" name="Google Shape;258;g155ac6311b9_0_109"/>
          <p:cNvSpPr txBox="1"/>
          <p:nvPr/>
        </p:nvSpPr>
        <p:spPr>
          <a:xfrm>
            <a:off x="5122850" y="2545350"/>
            <a:ext cx="30000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醒字從酉</a:t>
            </a:r>
            <a:endParaRPr sz="4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表示與飲酒狀態相關，本義為酒醒，指酒醉後恢復常態。</a:t>
            </a:r>
            <a:endParaRPr sz="4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55ac6311b9_0_124"/>
          <p:cNvSpPr txBox="1"/>
          <p:nvPr/>
        </p:nvSpPr>
        <p:spPr>
          <a:xfrm>
            <a:off x="2073000" y="344700"/>
            <a:ext cx="8046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瞬；穢；壺</a:t>
            </a:r>
            <a:endParaRPr/>
          </a:p>
        </p:txBody>
      </p:sp>
      <p:sp>
        <p:nvSpPr>
          <p:cNvPr id="264" name="Google Shape;264;g155ac6311b9_0_124"/>
          <p:cNvSpPr txBox="1"/>
          <p:nvPr/>
        </p:nvSpPr>
        <p:spPr>
          <a:xfrm>
            <a:off x="253550" y="1542700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5000">
                <a:solidFill>
                  <a:srgbClr val="0B5394"/>
                </a:solidFill>
                <a:latin typeface="DFKai-SB"/>
                <a:ea typeface="DFKai-SB"/>
                <a:cs typeface="DFKai-SB"/>
                <a:sym typeface="DFKai-SB"/>
              </a:rPr>
              <a:t>請記住-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5" name="Google Shape;265;g155ac6311b9_0_124"/>
          <p:cNvSpPr txBox="1"/>
          <p:nvPr/>
        </p:nvSpPr>
        <p:spPr>
          <a:xfrm>
            <a:off x="253550" y="2952925"/>
            <a:ext cx="22761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瞬:</a:t>
            </a:r>
            <a:endParaRPr sz="4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highlight>
                  <a:srgbClr val="FFC000"/>
                </a:highlight>
                <a:latin typeface="DFKai-SB"/>
                <a:ea typeface="DFKai-SB"/>
                <a:cs typeface="DFKai-SB"/>
                <a:sym typeface="DFKai-SB"/>
              </a:rPr>
              <a:t>一眨眼</a:t>
            </a: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的功夫，瞬間就不見蹤影</a:t>
            </a:r>
            <a:endParaRPr sz="4000"/>
          </a:p>
        </p:txBody>
      </p:sp>
      <p:sp>
        <p:nvSpPr>
          <p:cNvPr id="266" name="Google Shape;266;g155ac6311b9_0_124"/>
          <p:cNvSpPr txBox="1"/>
          <p:nvPr/>
        </p:nvSpPr>
        <p:spPr>
          <a:xfrm>
            <a:off x="2768375" y="2952925"/>
            <a:ext cx="3054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穢:</a:t>
            </a:r>
            <a:endParaRPr sz="4000">
              <a:solidFill>
                <a:srgbClr val="141414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汙穢是很多，不是很少，所以下面不是少</a:t>
            </a:r>
            <a:endParaRPr sz="4000"/>
          </a:p>
        </p:txBody>
      </p:sp>
      <p:pic>
        <p:nvPicPr>
          <p:cNvPr id="267" name="Google Shape;267;g155ac6311b9_0_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99950" y="3326025"/>
            <a:ext cx="614575" cy="6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155ac6311b9_0_124"/>
          <p:cNvSpPr txBox="1"/>
          <p:nvPr/>
        </p:nvSpPr>
        <p:spPr>
          <a:xfrm>
            <a:off x="6804425" y="2550650"/>
            <a:ext cx="4902900" cy="39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壺:</a:t>
            </a:r>
            <a:endParaRPr sz="40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士和冖是指蓋子</a:t>
            </a: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 指容器，最後一橫是底座。蓋子可以獨立拿起來，所以</a:t>
            </a: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士和冖</a:t>
            </a: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要和</a:t>
            </a: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下半部</a:t>
            </a: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分開。</a:t>
            </a:r>
            <a:endParaRPr sz="4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69" name="Google Shape;269;g155ac6311b9_0_124"/>
          <p:cNvSpPr txBox="1"/>
          <p:nvPr/>
        </p:nvSpPr>
        <p:spPr>
          <a:xfrm>
            <a:off x="6804425" y="1706000"/>
            <a:ext cx="3429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5000">
                <a:solidFill>
                  <a:srgbClr val="99486B"/>
                </a:solidFill>
                <a:latin typeface="DFKai-SB"/>
                <a:ea typeface="DFKai-SB"/>
                <a:cs typeface="DFKai-SB"/>
                <a:sym typeface="DFKai-SB"/>
              </a:rPr>
              <a:t>瞭解一下-</a:t>
            </a:r>
            <a:endParaRPr>
              <a:solidFill>
                <a:srgbClr val="99486B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55ac6311b9_0_157"/>
          <p:cNvSpPr txBox="1"/>
          <p:nvPr/>
        </p:nvSpPr>
        <p:spPr>
          <a:xfrm>
            <a:off x="1989350" y="0"/>
            <a:ext cx="8046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腳；染；實</a:t>
            </a:r>
            <a:endParaRPr/>
          </a:p>
        </p:txBody>
      </p:sp>
      <p:sp>
        <p:nvSpPr>
          <p:cNvPr id="275" name="Google Shape;275;g155ac6311b9_0_157"/>
          <p:cNvSpPr txBox="1"/>
          <p:nvPr/>
        </p:nvSpPr>
        <p:spPr>
          <a:xfrm>
            <a:off x="224100" y="2164950"/>
            <a:ext cx="38604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腳:</a:t>
            </a:r>
            <a:endParaRPr sz="4000">
              <a:solidFill>
                <a:srgbClr val="141414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右邊是卩部不是邑部。腳左「肉」右「卻」，卩是人跪坐之形。古人跪坐，腳退卻在後。</a:t>
            </a:r>
            <a:endParaRPr sz="4000"/>
          </a:p>
        </p:txBody>
      </p:sp>
      <p:sp>
        <p:nvSpPr>
          <p:cNvPr id="276" name="Google Shape;276;g155ac6311b9_0_157"/>
          <p:cNvSpPr txBox="1"/>
          <p:nvPr/>
        </p:nvSpPr>
        <p:spPr>
          <a:xfrm>
            <a:off x="4713575" y="2164950"/>
            <a:ext cx="31257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染:</a:t>
            </a:r>
            <a:endParaRPr sz="4000">
              <a:solidFill>
                <a:srgbClr val="141414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浸泡艸木於水中，取其汁液顏色；搓揉九次以上才會上色</a:t>
            </a:r>
            <a:endParaRPr sz="4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77" name="Google Shape;277;g155ac6311b9_0_157"/>
          <p:cNvSpPr txBox="1"/>
          <p:nvPr/>
        </p:nvSpPr>
        <p:spPr>
          <a:xfrm>
            <a:off x="8024400" y="2164950"/>
            <a:ext cx="4259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實:</a:t>
            </a:r>
            <a:endParaRPr sz="4000">
              <a:solidFill>
                <a:srgbClr val="202124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貫，毌之後起字，表示財物</a:t>
            </a:r>
            <a:endParaRPr sz="4000"/>
          </a:p>
        </p:txBody>
      </p:sp>
      <p:sp>
        <p:nvSpPr>
          <p:cNvPr id="278" name="Google Shape;278;g155ac6311b9_0_157"/>
          <p:cNvSpPr txBox="1"/>
          <p:nvPr/>
        </p:nvSpPr>
        <p:spPr>
          <a:xfrm>
            <a:off x="0" y="1108200"/>
            <a:ext cx="3295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5000">
                <a:solidFill>
                  <a:srgbClr val="99486B"/>
                </a:solidFill>
                <a:latin typeface="DFKai-SB"/>
                <a:ea typeface="DFKai-SB"/>
                <a:cs typeface="DFKai-SB"/>
                <a:sym typeface="DFKai-SB"/>
              </a:rPr>
              <a:t>瞭解一下-</a:t>
            </a:r>
            <a:endParaRPr>
              <a:solidFill>
                <a:srgbClr val="99486B"/>
              </a:solidFill>
            </a:endParaRPr>
          </a:p>
        </p:txBody>
      </p:sp>
      <p:pic>
        <p:nvPicPr>
          <p:cNvPr id="279" name="Google Shape;279;g155ac6311b9_0_157"/>
          <p:cNvPicPr preferRelativeResize="0"/>
          <p:nvPr/>
        </p:nvPicPr>
        <p:blipFill rotWithShape="1">
          <a:blip r:embed="rId4">
            <a:alphaModFix/>
          </a:blip>
          <a:srcRect b="28243" l="9181" r="0" t="0"/>
          <a:stretch/>
        </p:blipFill>
        <p:spPr>
          <a:xfrm>
            <a:off x="9243400" y="4307875"/>
            <a:ext cx="2838750" cy="24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55ac6311b9_0_174"/>
          <p:cNvSpPr txBox="1"/>
          <p:nvPr>
            <p:ph type="ctrTitle"/>
          </p:nvPr>
        </p:nvSpPr>
        <p:spPr>
          <a:xfrm>
            <a:off x="1880400" y="323505"/>
            <a:ext cx="8690100" cy="1135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壽；爺；穩；髮</a:t>
            </a:r>
            <a:endParaRPr sz="6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85" name="Google Shape;285;g155ac6311b9_0_174"/>
          <p:cNvSpPr txBox="1"/>
          <p:nvPr/>
        </p:nvSpPr>
        <p:spPr>
          <a:xfrm>
            <a:off x="143400" y="2989250"/>
            <a:ext cx="28953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壽:</a:t>
            </a:r>
            <a:endParaRPr sz="4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長壽的人，生命比別人多一吋長</a:t>
            </a:r>
            <a:endParaRPr sz="4000"/>
          </a:p>
        </p:txBody>
      </p:sp>
      <p:sp>
        <p:nvSpPr>
          <p:cNvPr id="286" name="Google Shape;286;g155ac6311b9_0_174"/>
          <p:cNvSpPr txBox="1"/>
          <p:nvPr/>
        </p:nvSpPr>
        <p:spPr>
          <a:xfrm>
            <a:off x="143400" y="1459300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5000">
                <a:solidFill>
                  <a:srgbClr val="0B5394"/>
                </a:solidFill>
                <a:latin typeface="DFKai-SB"/>
                <a:ea typeface="DFKai-SB"/>
                <a:cs typeface="DFKai-SB"/>
                <a:sym typeface="DFKai-SB"/>
              </a:rPr>
              <a:t>請記住-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7" name="Google Shape;287;g155ac6311b9_0_174"/>
          <p:cNvSpPr txBox="1"/>
          <p:nvPr/>
        </p:nvSpPr>
        <p:spPr>
          <a:xfrm>
            <a:off x="3431313" y="2989250"/>
            <a:ext cx="24417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爺:</a:t>
            </a:r>
            <a:endParaRPr sz="4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父親就是我們的耶誕老公公</a:t>
            </a:r>
            <a:endParaRPr sz="4000"/>
          </a:p>
        </p:txBody>
      </p:sp>
      <p:sp>
        <p:nvSpPr>
          <p:cNvPr id="288" name="Google Shape;288;g155ac6311b9_0_174"/>
          <p:cNvSpPr txBox="1"/>
          <p:nvPr/>
        </p:nvSpPr>
        <p:spPr>
          <a:xfrm>
            <a:off x="6265650" y="2989250"/>
            <a:ext cx="2119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穩:</a:t>
            </a:r>
            <a:endParaRPr sz="4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工作時要穩重</a:t>
            </a:r>
            <a:endParaRPr sz="4000"/>
          </a:p>
        </p:txBody>
      </p:sp>
      <p:pic>
        <p:nvPicPr>
          <p:cNvPr id="289" name="Google Shape;289;g155ac6311b9_0_174"/>
          <p:cNvPicPr preferRelativeResize="0"/>
          <p:nvPr/>
        </p:nvPicPr>
        <p:blipFill rotWithShape="1">
          <a:blip r:embed="rId4">
            <a:alphaModFix/>
          </a:blip>
          <a:srcRect b="0" l="61628" r="0" t="0"/>
          <a:stretch/>
        </p:blipFill>
        <p:spPr>
          <a:xfrm>
            <a:off x="9521650" y="4455875"/>
            <a:ext cx="2670338" cy="321654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155ac6311b9_0_174"/>
          <p:cNvSpPr txBox="1"/>
          <p:nvPr/>
        </p:nvSpPr>
        <p:spPr>
          <a:xfrm>
            <a:off x="8385150" y="2989250"/>
            <a:ext cx="3463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髮:</a:t>
            </a:r>
            <a:endParaRPr sz="40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下半部可以聯想成</a:t>
            </a:r>
            <a:endParaRPr sz="400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55ac6311b9_0_191"/>
          <p:cNvSpPr txBox="1"/>
          <p:nvPr>
            <p:ph type="ctrTitle"/>
          </p:nvPr>
        </p:nvSpPr>
        <p:spPr>
          <a:xfrm>
            <a:off x="1470625" y="70630"/>
            <a:ext cx="8690100" cy="1135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募；絲；拜</a:t>
            </a:r>
            <a:endParaRPr sz="6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96" name="Google Shape;296;g155ac6311b9_0_191"/>
          <p:cNvSpPr txBox="1"/>
          <p:nvPr/>
        </p:nvSpPr>
        <p:spPr>
          <a:xfrm>
            <a:off x="330975" y="1631825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5000">
                <a:solidFill>
                  <a:srgbClr val="0B5394"/>
                </a:solidFill>
                <a:latin typeface="DFKai-SB"/>
                <a:ea typeface="DFKai-SB"/>
                <a:cs typeface="DFKai-SB"/>
                <a:sym typeface="DFKai-SB"/>
              </a:rPr>
              <a:t>請記住-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7" name="Google Shape;297;g155ac6311b9_0_191"/>
          <p:cNvSpPr txBox="1"/>
          <p:nvPr/>
        </p:nvSpPr>
        <p:spPr>
          <a:xfrm>
            <a:off x="703122" y="2820200"/>
            <a:ext cx="30000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募：</a:t>
            </a:r>
            <a:endParaRPr sz="4000">
              <a:solidFill>
                <a:srgbClr val="202124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募款時時不僅要出錢還要出</a:t>
            </a:r>
            <a:r>
              <a:rPr lang="zh-TW" sz="4000">
                <a:solidFill>
                  <a:srgbClr val="202124"/>
                </a:solidFill>
                <a:highlight>
                  <a:srgbClr val="FFC000"/>
                </a:highlight>
                <a:latin typeface="DFKai-SB"/>
                <a:ea typeface="DFKai-SB"/>
                <a:cs typeface="DFKai-SB"/>
                <a:sym typeface="DFKai-SB"/>
              </a:rPr>
              <a:t>力</a:t>
            </a:r>
            <a:r>
              <a:rPr lang="zh-TW" sz="40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，所以下面是力</a:t>
            </a:r>
            <a:endParaRPr sz="4000"/>
          </a:p>
        </p:txBody>
      </p:sp>
      <p:sp>
        <p:nvSpPr>
          <p:cNvPr id="298" name="Google Shape;298;g155ac6311b9_0_191"/>
          <p:cNvSpPr txBox="1"/>
          <p:nvPr/>
        </p:nvSpPr>
        <p:spPr>
          <a:xfrm>
            <a:off x="4409475" y="2929125"/>
            <a:ext cx="3000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絲:</a:t>
            </a:r>
            <a:endParaRPr sz="4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幼(右)小，所以右下角是寫小</a:t>
            </a:r>
            <a:endParaRPr sz="4000"/>
          </a:p>
        </p:txBody>
      </p:sp>
      <p:sp>
        <p:nvSpPr>
          <p:cNvPr id="299" name="Google Shape;299;g155ac6311b9_0_191"/>
          <p:cNvSpPr txBox="1"/>
          <p:nvPr/>
        </p:nvSpPr>
        <p:spPr>
          <a:xfrm>
            <a:off x="8136475" y="2929125"/>
            <a:ext cx="3000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拜:拜三拜四</a:t>
            </a: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，所以先寫三橫在寫四橫</a:t>
            </a:r>
            <a:endParaRPr sz="400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g155ac6311b9_0_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3068" y="5134200"/>
            <a:ext cx="2320500" cy="17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155ac6311b9_0_204"/>
          <p:cNvSpPr txBox="1"/>
          <p:nvPr/>
        </p:nvSpPr>
        <p:spPr>
          <a:xfrm>
            <a:off x="268788" y="27586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鼻:原本是兩點，後來演變成撇和豎，所以沒有凸出來</a:t>
            </a:r>
            <a:endParaRPr sz="4000"/>
          </a:p>
        </p:txBody>
      </p:sp>
      <p:sp>
        <p:nvSpPr>
          <p:cNvPr id="306" name="Google Shape;306;g155ac6311b9_0_204"/>
          <p:cNvSpPr txBox="1"/>
          <p:nvPr/>
        </p:nvSpPr>
        <p:spPr>
          <a:xfrm>
            <a:off x="0" y="1505400"/>
            <a:ext cx="3817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5000">
                <a:solidFill>
                  <a:srgbClr val="99486B"/>
                </a:solidFill>
                <a:latin typeface="DFKai-SB"/>
                <a:ea typeface="DFKai-SB"/>
                <a:cs typeface="DFKai-SB"/>
                <a:sym typeface="DFKai-SB"/>
              </a:rPr>
              <a:t>瞭解一下-</a:t>
            </a:r>
            <a:endParaRPr/>
          </a:p>
        </p:txBody>
      </p:sp>
      <p:sp>
        <p:nvSpPr>
          <p:cNvPr id="307" name="Google Shape;307;g155ac6311b9_0_204"/>
          <p:cNvSpPr txBox="1"/>
          <p:nvPr>
            <p:ph type="ctrTitle"/>
          </p:nvPr>
        </p:nvSpPr>
        <p:spPr>
          <a:xfrm>
            <a:off x="1470625" y="70630"/>
            <a:ext cx="8690100" cy="1135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鼻；</a:t>
            </a: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寬；縣</a:t>
            </a:r>
            <a:endParaRPr sz="6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08" name="Google Shape;308;g155ac6311b9_0_204"/>
          <p:cNvSpPr txBox="1"/>
          <p:nvPr/>
        </p:nvSpPr>
        <p:spPr>
          <a:xfrm>
            <a:off x="4133575" y="1505400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5000">
                <a:solidFill>
                  <a:srgbClr val="0B5394"/>
                </a:solidFill>
                <a:latin typeface="DFKai-SB"/>
                <a:ea typeface="DFKai-SB"/>
                <a:cs typeface="DFKai-SB"/>
                <a:sym typeface="DFKai-SB"/>
              </a:rPr>
              <a:t>請記住-</a:t>
            </a:r>
            <a:endParaRPr b="1" i="1" sz="4800">
              <a:solidFill>
                <a:srgbClr val="FF006D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09" name="Google Shape;309;g155ac6311b9_0_204"/>
          <p:cNvSpPr txBox="1"/>
          <p:nvPr/>
        </p:nvSpPr>
        <p:spPr>
          <a:xfrm>
            <a:off x="4452438" y="2758675"/>
            <a:ext cx="32871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寬:</a:t>
            </a:r>
            <a:endParaRPr sz="4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多一點就變更寬，所以見邊要多一橫</a:t>
            </a:r>
            <a:endParaRPr sz="4000"/>
          </a:p>
        </p:txBody>
      </p:sp>
      <p:sp>
        <p:nvSpPr>
          <p:cNvPr id="310" name="Google Shape;310;g155ac6311b9_0_204"/>
          <p:cNvSpPr txBox="1"/>
          <p:nvPr/>
        </p:nvSpPr>
        <p:spPr>
          <a:xfrm>
            <a:off x="8299550" y="2758675"/>
            <a:ext cx="34032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縣:</a:t>
            </a:r>
            <a:endParaRPr sz="4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曾經有「一府三縣」所以左上有三條線</a:t>
            </a:r>
            <a:endParaRPr sz="4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55ac6311b9_0_257"/>
          <p:cNvSpPr txBox="1"/>
          <p:nvPr>
            <p:ph type="ctrTitle"/>
          </p:nvPr>
        </p:nvSpPr>
        <p:spPr>
          <a:xfrm>
            <a:off x="3165100" y="0"/>
            <a:ext cx="5430600" cy="1125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劑；</a:t>
            </a: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覽；簿</a:t>
            </a:r>
            <a:endParaRPr sz="6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16" name="Google Shape;316;g155ac6311b9_0_257"/>
          <p:cNvSpPr txBox="1"/>
          <p:nvPr/>
        </p:nvSpPr>
        <p:spPr>
          <a:xfrm>
            <a:off x="0" y="1505400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5000">
                <a:solidFill>
                  <a:srgbClr val="0B5394"/>
                </a:solidFill>
                <a:latin typeface="DFKai-SB"/>
                <a:ea typeface="DFKai-SB"/>
                <a:cs typeface="DFKai-SB"/>
                <a:sym typeface="DFKai-SB"/>
              </a:rPr>
              <a:t>請記住-</a:t>
            </a:r>
            <a:endParaRPr b="1" i="1" sz="4800">
              <a:solidFill>
                <a:srgbClr val="FF006D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17" name="Google Shape;317;g155ac6311b9_0_257"/>
          <p:cNvSpPr txBox="1"/>
          <p:nvPr/>
        </p:nvSpPr>
        <p:spPr>
          <a:xfrm>
            <a:off x="467400" y="2945750"/>
            <a:ext cx="253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劑:</a:t>
            </a:r>
            <a:endParaRPr sz="4500">
              <a:solidFill>
                <a:srgbClr val="141414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整齊的刀</a:t>
            </a:r>
            <a:endParaRPr sz="4500"/>
          </a:p>
        </p:txBody>
      </p:sp>
      <p:sp>
        <p:nvSpPr>
          <p:cNvPr id="318" name="Google Shape;318;g155ac6311b9_0_257"/>
          <p:cNvSpPr txBox="1"/>
          <p:nvPr/>
        </p:nvSpPr>
        <p:spPr>
          <a:xfrm>
            <a:off x="3653050" y="1505400"/>
            <a:ext cx="3817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5000">
                <a:solidFill>
                  <a:srgbClr val="99486B"/>
                </a:solidFill>
                <a:latin typeface="DFKai-SB"/>
                <a:ea typeface="DFKai-SB"/>
                <a:cs typeface="DFKai-SB"/>
                <a:sym typeface="DFKai-SB"/>
              </a:rPr>
              <a:t>瞭解一下-</a:t>
            </a:r>
            <a:endParaRPr/>
          </a:p>
        </p:txBody>
      </p:sp>
      <p:sp>
        <p:nvSpPr>
          <p:cNvPr id="319" name="Google Shape;319;g155ac6311b9_0_257"/>
          <p:cNvSpPr txBox="1"/>
          <p:nvPr/>
        </p:nvSpPr>
        <p:spPr>
          <a:xfrm>
            <a:off x="3878800" y="2459700"/>
            <a:ext cx="33657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覽:</a:t>
            </a:r>
            <a:endParaRPr sz="4000">
              <a:solidFill>
                <a:srgbClr val="202124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由見、監組成</a:t>
            </a:r>
            <a:endParaRPr sz="4000">
              <a:solidFill>
                <a:srgbClr val="202124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。見指觀看；監表示音讀，也兼有看的意思。</a:t>
            </a:r>
            <a:endParaRPr sz="4000"/>
          </a:p>
        </p:txBody>
      </p:sp>
      <p:sp>
        <p:nvSpPr>
          <p:cNvPr id="320" name="Google Shape;320;g155ac6311b9_0_257"/>
          <p:cNvSpPr txBox="1"/>
          <p:nvPr/>
        </p:nvSpPr>
        <p:spPr>
          <a:xfrm>
            <a:off x="7470250" y="2459700"/>
            <a:ext cx="44220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簿:</a:t>
            </a:r>
            <a:endParaRPr sz="4000">
              <a:solidFill>
                <a:srgbClr val="141414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由竹、溥組成。</a:t>
            </a:r>
            <a:r>
              <a:rPr lang="zh-TW" sz="40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「</a:t>
            </a:r>
            <a:endParaRPr sz="4000">
              <a:solidFill>
                <a:srgbClr val="141414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竹」</a:t>
            </a:r>
            <a:r>
              <a:rPr lang="zh-TW" sz="40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表示像竹簡一樣可用來記載的文具用品；「溥」表示音讀。</a:t>
            </a:r>
            <a:endParaRPr sz="4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567b2f6347_0_0"/>
          <p:cNvSpPr txBox="1"/>
          <p:nvPr/>
        </p:nvSpPr>
        <p:spPr>
          <a:xfrm>
            <a:off x="4921750" y="1398750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5000">
                <a:solidFill>
                  <a:srgbClr val="0B5394"/>
                </a:solidFill>
                <a:latin typeface="DFKai-SB"/>
                <a:ea typeface="DFKai-SB"/>
                <a:cs typeface="DFKai-SB"/>
                <a:sym typeface="DFKai-SB"/>
              </a:rPr>
              <a:t>請記住-</a:t>
            </a:r>
            <a:endParaRPr b="1" i="1" sz="4800">
              <a:solidFill>
                <a:srgbClr val="FF006D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26" name="Google Shape;326;g1567b2f6347_0_0"/>
          <p:cNvSpPr txBox="1"/>
          <p:nvPr/>
        </p:nvSpPr>
        <p:spPr>
          <a:xfrm>
            <a:off x="8695975" y="2563450"/>
            <a:ext cx="30000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暖:</a:t>
            </a: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太陽(日)出來就溫暖了</a:t>
            </a: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，所以左邊是日不是目</a:t>
            </a:r>
            <a:endParaRPr sz="4000"/>
          </a:p>
        </p:txBody>
      </p:sp>
      <p:sp>
        <p:nvSpPr>
          <p:cNvPr id="327" name="Google Shape;327;g1567b2f6347_0_0"/>
          <p:cNvSpPr txBox="1"/>
          <p:nvPr>
            <p:ph type="ctrTitle"/>
          </p:nvPr>
        </p:nvSpPr>
        <p:spPr>
          <a:xfrm>
            <a:off x="3479800" y="166575"/>
            <a:ext cx="5430600" cy="1125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殺；繽；暖</a:t>
            </a:r>
            <a:endParaRPr sz="6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28" name="Google Shape;328;g1567b2f6347_0_0"/>
          <p:cNvSpPr txBox="1"/>
          <p:nvPr/>
        </p:nvSpPr>
        <p:spPr>
          <a:xfrm>
            <a:off x="0" y="1398750"/>
            <a:ext cx="3434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5000">
                <a:solidFill>
                  <a:srgbClr val="99486B"/>
                </a:solidFill>
                <a:latin typeface="DFKai-SB"/>
                <a:ea typeface="DFKai-SB"/>
                <a:cs typeface="DFKai-SB"/>
                <a:sym typeface="DFKai-SB"/>
              </a:rPr>
              <a:t>瞭解一下-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29" name="Google Shape;329;g1567b2f6347_0_0"/>
          <p:cNvPicPr preferRelativeResize="0"/>
          <p:nvPr/>
        </p:nvPicPr>
        <p:blipFill rotWithShape="1">
          <a:blip r:embed="rId4">
            <a:alphaModFix/>
          </a:blip>
          <a:srcRect b="5641" l="0" r="0" t="5650"/>
          <a:stretch/>
        </p:blipFill>
        <p:spPr>
          <a:xfrm>
            <a:off x="727100" y="2353050"/>
            <a:ext cx="2526250" cy="24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1567b2f6347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7400" y="4938525"/>
            <a:ext cx="592375" cy="592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1567b2f6347_0_0"/>
          <p:cNvSpPr txBox="1"/>
          <p:nvPr/>
        </p:nvSpPr>
        <p:spPr>
          <a:xfrm>
            <a:off x="406675" y="4827025"/>
            <a:ext cx="4752300" cy="20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     像人之散髮，以戈截取人頭，表示殺戮之意---殺</a:t>
            </a:r>
            <a:endParaRPr sz="4000"/>
          </a:p>
        </p:txBody>
      </p:sp>
      <p:sp>
        <p:nvSpPr>
          <p:cNvPr id="332" name="Google Shape;332;g1567b2f6347_0_0"/>
          <p:cNvSpPr txBox="1"/>
          <p:nvPr/>
        </p:nvSpPr>
        <p:spPr>
          <a:xfrm>
            <a:off x="5506963" y="2563450"/>
            <a:ext cx="28410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繽:糸，指絲，引申有繁多的意思；賓表示音讀。</a:t>
            </a:r>
            <a:endParaRPr sz="4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5ade636c71_0_8"/>
          <p:cNvSpPr txBox="1"/>
          <p:nvPr/>
        </p:nvSpPr>
        <p:spPr>
          <a:xfrm>
            <a:off x="5444350" y="191025"/>
            <a:ext cx="878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辛</a:t>
            </a:r>
            <a:endParaRPr sz="600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338" name="Google Shape;338;g15ade636c71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511" y="1459325"/>
            <a:ext cx="3083992" cy="521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15ade636c71_0_8"/>
          <p:cNvSpPr txBox="1"/>
          <p:nvPr/>
        </p:nvSpPr>
        <p:spPr>
          <a:xfrm>
            <a:off x="649525" y="2139550"/>
            <a:ext cx="51195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第一、二筆:帽子</a:t>
            </a:r>
            <a:endParaRPr sz="40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第三、四筆:臉</a:t>
            </a:r>
            <a:endParaRPr sz="40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最長的那一橫:手</a:t>
            </a:r>
            <a:endParaRPr sz="40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豎:身體</a:t>
            </a:r>
            <a:endParaRPr sz="40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底下短的一橫:束帶</a:t>
            </a:r>
            <a:endParaRPr sz="400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/>
          <p:nvPr/>
        </p:nvSpPr>
        <p:spPr>
          <a:xfrm>
            <a:off x="1790700" y="1935525"/>
            <a:ext cx="32613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衣:  像衣領、左右袖子和衣襟向左掩覆的樣</a:t>
            </a:r>
            <a:r>
              <a:rPr lang="zh-TW" sz="4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子</a:t>
            </a:r>
            <a:r>
              <a:rPr b="0" i="0" lang="zh-TW" sz="4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4800"/>
          </a:p>
        </p:txBody>
      </p:sp>
      <p:sp>
        <p:nvSpPr>
          <p:cNvPr id="162" name="Google Shape;162;p2"/>
          <p:cNvSpPr txBox="1"/>
          <p:nvPr/>
        </p:nvSpPr>
        <p:spPr>
          <a:xfrm>
            <a:off x="6213020" y="1935522"/>
            <a:ext cx="41883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strike="noStrike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示:</a:t>
            </a: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將該字的「二</a:t>
            </a:r>
            <a:endParaRPr sz="4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」看作「上」</a:t>
            </a: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釋作「天」。接著，下方的「 」看作垂示的星象，認為是「日、月、星」。</a:t>
            </a:r>
            <a:endParaRPr sz="2400"/>
          </a:p>
        </p:txBody>
      </p:sp>
      <p:pic>
        <p:nvPicPr>
          <p:cNvPr id="163" name="Google Shape;16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3777" y="2118749"/>
            <a:ext cx="612525" cy="61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"/>
          <p:cNvSpPr txBox="1"/>
          <p:nvPr/>
        </p:nvSpPr>
        <p:spPr>
          <a:xfrm>
            <a:off x="1241651" y="501034"/>
            <a:ext cx="9708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襯、裡 ； 福、禮</a:t>
            </a:r>
            <a:endParaRPr/>
          </a:p>
        </p:txBody>
      </p:sp>
      <p:pic>
        <p:nvPicPr>
          <p:cNvPr id="165" name="Google Shape;16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42320" y="3907475"/>
            <a:ext cx="442625" cy="44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5ade636c71_0_22"/>
          <p:cNvSpPr txBox="1"/>
          <p:nvPr/>
        </p:nvSpPr>
        <p:spPr>
          <a:xfrm>
            <a:off x="0" y="0"/>
            <a:ext cx="12192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滿</a:t>
            </a:r>
            <a:endParaRPr sz="6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584e414110_0_0"/>
          <p:cNvSpPr txBox="1"/>
          <p:nvPr/>
        </p:nvSpPr>
        <p:spPr>
          <a:xfrm>
            <a:off x="1241651" y="501034"/>
            <a:ext cx="9708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喪、展、農</a:t>
            </a:r>
            <a:endParaRPr/>
          </a:p>
        </p:txBody>
      </p:sp>
      <p:sp>
        <p:nvSpPr>
          <p:cNvPr id="171" name="Google Shape;171;g1584e414110_0_0"/>
          <p:cNvSpPr txBox="1"/>
          <p:nvPr/>
        </p:nvSpPr>
        <p:spPr>
          <a:xfrm>
            <a:off x="1748100" y="2146400"/>
            <a:ext cx="10443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latin typeface="DFKai-SB"/>
                <a:ea typeface="DFKai-SB"/>
                <a:cs typeface="DFKai-SB"/>
                <a:sym typeface="DFKai-SB"/>
              </a:rPr>
              <a:t>要有完整的衣服、才會多一撇</a:t>
            </a:r>
            <a:endParaRPr sz="45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72" name="Google Shape;172;g1584e414110_0_0"/>
          <p:cNvSpPr/>
          <p:nvPr/>
        </p:nvSpPr>
        <p:spPr>
          <a:xfrm>
            <a:off x="968500" y="2329625"/>
            <a:ext cx="779700" cy="617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C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g1584e41411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2002" y="3795450"/>
            <a:ext cx="4124825" cy="20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1584e414110_0_0"/>
          <p:cNvSpPr txBox="1"/>
          <p:nvPr/>
        </p:nvSpPr>
        <p:spPr>
          <a:xfrm>
            <a:off x="1748100" y="3759525"/>
            <a:ext cx="4124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rgbClr val="CA3B6E"/>
                </a:solidFill>
                <a:latin typeface="DFKai-SB"/>
                <a:ea typeface="DFKai-SB"/>
                <a:cs typeface="DFKai-SB"/>
                <a:sym typeface="DFKai-SB"/>
              </a:rPr>
              <a:t>喪、展、農</a:t>
            </a:r>
            <a:endParaRPr sz="4500">
              <a:solidFill>
                <a:srgbClr val="CA3B6E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rgbClr val="CA3B6E"/>
                </a:solidFill>
                <a:latin typeface="DFKai-SB"/>
                <a:ea typeface="DFKai-SB"/>
                <a:cs typeface="DFKai-SB"/>
                <a:sym typeface="DFKai-SB"/>
              </a:rPr>
              <a:t>和衣服無關喔!</a:t>
            </a:r>
            <a:endParaRPr sz="4500">
              <a:solidFill>
                <a:srgbClr val="CA3B6E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84ec75714_0_2"/>
          <p:cNvSpPr txBox="1"/>
          <p:nvPr/>
        </p:nvSpPr>
        <p:spPr>
          <a:xfrm>
            <a:off x="1241651" y="501034"/>
            <a:ext cx="9708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鋼、網</a:t>
            </a:r>
            <a:endParaRPr/>
          </a:p>
        </p:txBody>
      </p:sp>
      <p:sp>
        <p:nvSpPr>
          <p:cNvPr id="180" name="Google Shape;180;g1584ec75714_0_2"/>
          <p:cNvSpPr txBox="1"/>
          <p:nvPr/>
        </p:nvSpPr>
        <p:spPr>
          <a:xfrm>
            <a:off x="605300" y="4955900"/>
            <a:ext cx="4188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004E88"/>
                </a:solidFill>
                <a:latin typeface="DFKai-SB"/>
                <a:ea typeface="DFKai-SB"/>
                <a:cs typeface="DFKai-SB"/>
                <a:sym typeface="DFKai-SB"/>
              </a:rPr>
              <a:t>如:</a:t>
            </a:r>
            <a:endParaRPr sz="4000">
              <a:solidFill>
                <a:srgbClr val="004E88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004E88"/>
                </a:solidFill>
                <a:latin typeface="DFKai-SB"/>
                <a:ea typeface="DFKai-SB"/>
                <a:cs typeface="DFKai-SB"/>
                <a:sym typeface="DFKai-SB"/>
              </a:rPr>
              <a:t>鋼</a:t>
            </a:r>
            <a:r>
              <a:rPr lang="zh-TW" sz="4000">
                <a:solidFill>
                  <a:srgbClr val="004E88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4000">
                <a:solidFill>
                  <a:srgbClr val="004E88"/>
                </a:solidFill>
                <a:latin typeface="DFKai-SB"/>
                <a:ea typeface="DFKai-SB"/>
                <a:cs typeface="DFKai-SB"/>
                <a:sym typeface="DFKai-SB"/>
              </a:rPr>
              <a:t>剛</a:t>
            </a:r>
            <a:r>
              <a:rPr lang="zh-TW" sz="4000">
                <a:solidFill>
                  <a:srgbClr val="004E88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4000">
                <a:solidFill>
                  <a:srgbClr val="004E88"/>
                </a:solidFill>
                <a:latin typeface="DFKai-SB"/>
                <a:ea typeface="DFKai-SB"/>
                <a:cs typeface="DFKai-SB"/>
                <a:sym typeface="DFKai-SB"/>
              </a:rPr>
              <a:t>崗</a:t>
            </a:r>
            <a:endParaRPr sz="4000">
              <a:solidFill>
                <a:srgbClr val="004E88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81" name="Google Shape;181;g1584ec75714_0_2"/>
          <p:cNvSpPr txBox="1"/>
          <p:nvPr/>
        </p:nvSpPr>
        <p:spPr>
          <a:xfrm>
            <a:off x="6457800" y="4955900"/>
            <a:ext cx="4188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004E88"/>
                </a:solidFill>
                <a:latin typeface="DFKai-SB"/>
                <a:ea typeface="DFKai-SB"/>
                <a:cs typeface="DFKai-SB"/>
                <a:sym typeface="DFKai-SB"/>
              </a:rPr>
              <a:t>如:</a:t>
            </a:r>
            <a:endParaRPr sz="4000">
              <a:solidFill>
                <a:srgbClr val="004E88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004E88"/>
                </a:solidFill>
                <a:latin typeface="DFKai-SB"/>
                <a:ea typeface="DFKai-SB"/>
                <a:cs typeface="DFKai-SB"/>
                <a:sym typeface="DFKai-SB"/>
              </a:rPr>
              <a:t>網、惘、棢</a:t>
            </a:r>
            <a:endParaRPr sz="4000">
              <a:solidFill>
                <a:srgbClr val="004E88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82" name="Google Shape;182;g1584ec75714_0_2"/>
          <p:cNvPicPr preferRelativeResize="0"/>
          <p:nvPr/>
        </p:nvPicPr>
        <p:blipFill rotWithShape="1">
          <a:blip r:embed="rId4">
            <a:alphaModFix/>
          </a:blip>
          <a:srcRect b="8366" l="0" r="17478" t="0"/>
          <a:stretch/>
        </p:blipFill>
        <p:spPr>
          <a:xfrm>
            <a:off x="3083650" y="1724725"/>
            <a:ext cx="678600" cy="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584ec75714_0_2"/>
          <p:cNvSpPr txBox="1"/>
          <p:nvPr/>
        </p:nvSpPr>
        <p:spPr>
          <a:xfrm>
            <a:off x="605300" y="1900350"/>
            <a:ext cx="4551300" cy="30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4737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岡的</a:t>
            </a: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篆文是   </a:t>
            </a:r>
            <a:r>
              <a:rPr lang="zh-TW" sz="36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，岡字在冂的底部是山。所以讀音為</a:t>
            </a:r>
            <a:r>
              <a:rPr lang="zh-TW" sz="3600">
                <a:solidFill>
                  <a:srgbClr val="202124"/>
                </a:solidFill>
                <a:highlight>
                  <a:srgbClr val="FFC000"/>
                </a:highlight>
                <a:latin typeface="DFKai-SB"/>
                <a:ea typeface="DFKai-SB"/>
                <a:cs typeface="DFKai-SB"/>
                <a:sym typeface="DFKai-SB"/>
              </a:rPr>
              <a:t>ㄍㄤ</a:t>
            </a:r>
            <a:r>
              <a:rPr lang="zh-TW" sz="36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的字，</a:t>
            </a:r>
            <a:r>
              <a:rPr lang="zh-TW" sz="3600">
                <a:solidFill>
                  <a:srgbClr val="202124"/>
                </a:solidFill>
                <a:highlight>
                  <a:srgbClr val="FFC000"/>
                </a:highlight>
                <a:latin typeface="DFKai-SB"/>
                <a:ea typeface="DFKai-SB"/>
                <a:cs typeface="DFKai-SB"/>
                <a:sym typeface="DFKai-SB"/>
              </a:rPr>
              <a:t>冂</a:t>
            </a:r>
            <a:r>
              <a:rPr lang="zh-TW" sz="36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的底部都是</a:t>
            </a:r>
            <a:r>
              <a:rPr lang="zh-TW" sz="3600">
                <a:solidFill>
                  <a:srgbClr val="202124"/>
                </a:solidFill>
                <a:highlight>
                  <a:srgbClr val="FFC000"/>
                </a:highlight>
                <a:latin typeface="DFKai-SB"/>
                <a:ea typeface="DFKai-SB"/>
                <a:cs typeface="DFKai-SB"/>
                <a:sym typeface="DFKai-SB"/>
              </a:rPr>
              <a:t>山</a:t>
            </a:r>
            <a:r>
              <a:rPr lang="zh-TW" sz="36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，例如山崗。</a:t>
            </a:r>
            <a:endParaRPr sz="3600"/>
          </a:p>
        </p:txBody>
      </p:sp>
      <p:pic>
        <p:nvPicPr>
          <p:cNvPr id="184" name="Google Shape;184;g1584ec75714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91300" y="1959575"/>
            <a:ext cx="1232616" cy="8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1584ec75714_0_2"/>
          <p:cNvSpPr txBox="1"/>
          <p:nvPr/>
        </p:nvSpPr>
        <p:spPr>
          <a:xfrm>
            <a:off x="6457800" y="1803100"/>
            <a:ext cx="4398600" cy="28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罔的甲骨文是    ，是早期捕魚和鳥獸的工具，所以讀</a:t>
            </a:r>
            <a:r>
              <a:rPr lang="zh-TW" sz="3600">
                <a:solidFill>
                  <a:srgbClr val="202124"/>
                </a:solidFill>
                <a:highlight>
                  <a:srgbClr val="EEA2C3"/>
                </a:highlight>
                <a:latin typeface="DFKai-SB"/>
                <a:ea typeface="DFKai-SB"/>
                <a:cs typeface="DFKai-SB"/>
                <a:sym typeface="DFKai-SB"/>
              </a:rPr>
              <a:t>ㄨㄤˇ</a:t>
            </a:r>
            <a:r>
              <a:rPr lang="zh-TW" sz="36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的冂的底部是</a:t>
            </a:r>
            <a:r>
              <a:rPr lang="zh-TW" sz="3600">
                <a:solidFill>
                  <a:srgbClr val="202124"/>
                </a:solidFill>
                <a:highlight>
                  <a:srgbClr val="EEA2C3"/>
                </a:highlight>
                <a:latin typeface="DFKai-SB"/>
                <a:ea typeface="DFKai-SB"/>
                <a:cs typeface="DFKai-SB"/>
                <a:sym typeface="DFKai-SB"/>
              </a:rPr>
              <a:t>亡</a:t>
            </a:r>
            <a:r>
              <a:rPr lang="zh-TW" sz="36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3600"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584ec75714_0_10"/>
          <p:cNvSpPr txBox="1"/>
          <p:nvPr/>
        </p:nvSpPr>
        <p:spPr>
          <a:xfrm>
            <a:off x="1241651" y="501034"/>
            <a:ext cx="9708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TW" sz="6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商、適</a:t>
            </a:r>
            <a:endParaRPr/>
          </a:p>
        </p:txBody>
      </p:sp>
      <p:sp>
        <p:nvSpPr>
          <p:cNvPr id="191" name="Google Shape;191;g1584ec75714_0_10"/>
          <p:cNvSpPr txBox="1"/>
          <p:nvPr/>
        </p:nvSpPr>
        <p:spPr>
          <a:xfrm>
            <a:off x="5960150" y="2305050"/>
            <a:ext cx="50814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古時候的商店會用布簾蓋住。但當商配上部首，冂裡面都會是古。例如:滴、適</a:t>
            </a:r>
            <a:endParaRPr sz="4000">
              <a:solidFill>
                <a:srgbClr val="141414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92" name="Google Shape;192;g1584ec75714_0_10"/>
          <p:cNvSpPr txBox="1"/>
          <p:nvPr/>
        </p:nvSpPr>
        <p:spPr>
          <a:xfrm>
            <a:off x="496250" y="2419250"/>
            <a:ext cx="5081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0">
              <a:solidFill>
                <a:srgbClr val="141414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93" name="Google Shape;193;g1584ec75714_0_10"/>
          <p:cNvSpPr txBox="1"/>
          <p:nvPr/>
        </p:nvSpPr>
        <p:spPr>
          <a:xfrm>
            <a:off x="844700" y="1627407"/>
            <a:ext cx="4465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布廉</a:t>
            </a:r>
            <a:endParaRPr sz="4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94" name="Google Shape;194;g1584ec75714_0_10"/>
          <p:cNvSpPr txBox="1"/>
          <p:nvPr/>
        </p:nvSpPr>
        <p:spPr>
          <a:xfrm>
            <a:off x="1403450" y="2894900"/>
            <a:ext cx="3000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口</a:t>
            </a:r>
            <a:endParaRPr sz="15000"/>
          </a:p>
        </p:txBody>
      </p:sp>
      <p:pic>
        <p:nvPicPr>
          <p:cNvPr id="195" name="Google Shape;195;g1584ec75714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9075" y="2798188"/>
            <a:ext cx="628325" cy="21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584ec75714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4350" y="2894913"/>
            <a:ext cx="533400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pu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584ec75714_2_0"/>
          <p:cNvSpPr txBox="1"/>
          <p:nvPr>
            <p:ph type="ctrTitle"/>
          </p:nvPr>
        </p:nvSpPr>
        <p:spPr>
          <a:xfrm>
            <a:off x="1598600" y="459693"/>
            <a:ext cx="8690100" cy="683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華、畢</a:t>
            </a:r>
            <a:endParaRPr sz="600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02" name="Google Shape;202;g1584ec75714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6075" y="1535750"/>
            <a:ext cx="3235220" cy="521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584ec75714_2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57611" y="1535750"/>
            <a:ext cx="3083992" cy="521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1584ec75714_2_0"/>
          <p:cNvSpPr txBox="1"/>
          <p:nvPr>
            <p:ph idx="1" type="subTitle"/>
          </p:nvPr>
        </p:nvSpPr>
        <p:spPr>
          <a:xfrm>
            <a:off x="0" y="1535750"/>
            <a:ext cx="5335800" cy="430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註解</a:t>
            </a: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:</a:t>
            </a:r>
            <a:endParaRPr sz="4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稻草人的聯想</a:t>
            </a:r>
            <a:endParaRPr sz="4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上面的草像是稻草人的帽子</a:t>
            </a:r>
            <a:endParaRPr sz="4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中間的那一豎就像是稻草人</a:t>
            </a:r>
            <a:endParaRPr sz="400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584ec758d2_0_26"/>
          <p:cNvSpPr txBox="1"/>
          <p:nvPr>
            <p:ph type="ctrTitle"/>
          </p:nvPr>
        </p:nvSpPr>
        <p:spPr>
          <a:xfrm>
            <a:off x="1598600" y="459701"/>
            <a:ext cx="8690100" cy="96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契</a:t>
            </a: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；</a:t>
            </a: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奧；</a:t>
            </a: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猴</a:t>
            </a:r>
            <a:endParaRPr sz="6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10" name="Google Shape;210;g1584ec758d2_0_26"/>
          <p:cNvSpPr txBox="1"/>
          <p:nvPr/>
        </p:nvSpPr>
        <p:spPr>
          <a:xfrm>
            <a:off x="310375" y="1651163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5000">
                <a:solidFill>
                  <a:srgbClr val="0B5394"/>
                </a:solidFill>
                <a:latin typeface="DFKai-SB"/>
                <a:ea typeface="DFKai-SB"/>
                <a:cs typeface="DFKai-SB"/>
                <a:sym typeface="DFKai-SB"/>
              </a:rPr>
              <a:t>請記住-</a:t>
            </a:r>
            <a:endParaRPr b="1" i="1" sz="5000">
              <a:solidFill>
                <a:srgbClr val="0B5394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11" name="Google Shape;211;g1584ec758d2_0_26"/>
          <p:cNvSpPr txBox="1"/>
          <p:nvPr/>
        </p:nvSpPr>
        <p:spPr>
          <a:xfrm>
            <a:off x="512600" y="3218250"/>
            <a:ext cx="3000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契:</a:t>
            </a:r>
            <a:endParaRPr sz="4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highlight>
                  <a:srgbClr val="FFC000"/>
                </a:highlight>
                <a:latin typeface="DFKai-SB"/>
                <a:ea typeface="DFKai-SB"/>
                <a:cs typeface="DFKai-SB"/>
                <a:sym typeface="DFKai-SB"/>
              </a:rPr>
              <a:t>大</a:t>
            </a: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張的契約，所以下面是大</a:t>
            </a:r>
            <a:endParaRPr sz="4000"/>
          </a:p>
        </p:txBody>
      </p:sp>
      <p:sp>
        <p:nvSpPr>
          <p:cNvPr id="212" name="Google Shape;212;g1584ec758d2_0_26"/>
          <p:cNvSpPr txBox="1"/>
          <p:nvPr/>
        </p:nvSpPr>
        <p:spPr>
          <a:xfrm>
            <a:off x="4596000" y="3218250"/>
            <a:ext cx="3000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奧:</a:t>
            </a:r>
            <a:endParaRPr sz="4000">
              <a:solidFill>
                <a:srgbClr val="141414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賞楓要到奧萬</a:t>
            </a:r>
            <a:r>
              <a:rPr lang="zh-TW" sz="4000">
                <a:solidFill>
                  <a:srgbClr val="141414"/>
                </a:solidFill>
                <a:highlight>
                  <a:srgbClr val="FFC000"/>
                </a:highlight>
                <a:latin typeface="DFKai-SB"/>
                <a:ea typeface="DFKai-SB"/>
                <a:cs typeface="DFKai-SB"/>
                <a:sym typeface="DFKai-SB"/>
              </a:rPr>
              <a:t>大</a:t>
            </a:r>
            <a:r>
              <a:rPr lang="zh-TW" sz="40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玩</a:t>
            </a: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，所以下面是大</a:t>
            </a:r>
            <a:endParaRPr sz="4000">
              <a:solidFill>
                <a:srgbClr val="141414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13" name="Google Shape;213;g1584ec758d2_0_26"/>
          <p:cNvSpPr txBox="1"/>
          <p:nvPr/>
        </p:nvSpPr>
        <p:spPr>
          <a:xfrm>
            <a:off x="8470750" y="3218250"/>
            <a:ext cx="33804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猴:</a:t>
            </a:r>
            <a:endParaRPr sz="45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猴子是</a:t>
            </a:r>
            <a:r>
              <a:rPr lang="zh-TW" sz="4500">
                <a:solidFill>
                  <a:schemeClr val="dk1"/>
                </a:solidFill>
                <a:highlight>
                  <a:srgbClr val="FFC000"/>
                </a:highlight>
                <a:latin typeface="DFKai-SB"/>
                <a:ea typeface="DFKai-SB"/>
                <a:cs typeface="DFKai-SB"/>
                <a:sym typeface="DFKai-SB"/>
              </a:rPr>
              <a:t>人</a:t>
            </a:r>
            <a:r>
              <a:rPr lang="zh-TW" sz="4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的祖先</a:t>
            </a:r>
            <a:endParaRPr sz="4500"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55ac6311b9_0_67"/>
          <p:cNvSpPr txBox="1"/>
          <p:nvPr>
            <p:ph type="ctrTitle"/>
          </p:nvPr>
        </p:nvSpPr>
        <p:spPr>
          <a:xfrm>
            <a:off x="1598600" y="459701"/>
            <a:ext cx="8690100" cy="96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候；龍</a:t>
            </a:r>
            <a:r>
              <a:rPr lang="zh-TW" sz="60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；僅</a:t>
            </a:r>
            <a:endParaRPr sz="6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19" name="Google Shape;219;g155ac6311b9_0_67"/>
          <p:cNvSpPr txBox="1"/>
          <p:nvPr/>
        </p:nvSpPr>
        <p:spPr>
          <a:xfrm>
            <a:off x="310375" y="1546888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5000">
                <a:solidFill>
                  <a:srgbClr val="0B5394"/>
                </a:solidFill>
                <a:latin typeface="DFKai-SB"/>
                <a:ea typeface="DFKai-SB"/>
                <a:cs typeface="DFKai-SB"/>
                <a:sym typeface="DFKai-SB"/>
              </a:rPr>
              <a:t>請記住-</a:t>
            </a:r>
            <a:endParaRPr b="1" i="1" sz="5000">
              <a:solidFill>
                <a:srgbClr val="0B5394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20" name="Google Shape;220;g155ac6311b9_0_67"/>
          <p:cNvSpPr txBox="1"/>
          <p:nvPr/>
        </p:nvSpPr>
        <p:spPr>
          <a:xfrm>
            <a:off x="310375" y="2819150"/>
            <a:ext cx="32232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候</a:t>
            </a:r>
            <a:r>
              <a:rPr lang="zh-TW" sz="45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:</a:t>
            </a:r>
            <a:endParaRPr sz="4500">
              <a:solidFill>
                <a:srgbClr val="141414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1"/>
                </a:solidFill>
                <a:highlight>
                  <a:srgbClr val="FFC000"/>
                </a:highlight>
                <a:latin typeface="DFKai-SB"/>
                <a:ea typeface="DFKai-SB"/>
                <a:cs typeface="DFKai-SB"/>
                <a:sym typeface="DFKai-SB"/>
              </a:rPr>
              <a:t>一群</a:t>
            </a:r>
            <a:r>
              <a:rPr lang="zh-TW" sz="4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候鳥，要有中間一豎。</a:t>
            </a:r>
            <a:endParaRPr sz="45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21" name="Google Shape;221;g155ac6311b9_0_67"/>
          <p:cNvSpPr txBox="1"/>
          <p:nvPr/>
        </p:nvSpPr>
        <p:spPr>
          <a:xfrm>
            <a:off x="3661650" y="5033275"/>
            <a:ext cx="48687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僅</a:t>
            </a:r>
            <a:r>
              <a:rPr lang="zh-TW" sz="4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sz="4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請聯想成昆蟲</a:t>
            </a:r>
            <a:endParaRPr sz="4500"/>
          </a:p>
        </p:txBody>
      </p:sp>
      <p:sp>
        <p:nvSpPr>
          <p:cNvPr id="222" name="Google Shape;222;g155ac6311b9_0_67"/>
          <p:cNvSpPr txBox="1"/>
          <p:nvPr/>
        </p:nvSpPr>
        <p:spPr>
          <a:xfrm>
            <a:off x="3661650" y="1701400"/>
            <a:ext cx="59502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龍</a:t>
            </a:r>
            <a:r>
              <a:rPr lang="zh-TW" sz="4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:</a:t>
            </a:r>
            <a:endParaRPr sz="45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有</a:t>
            </a:r>
            <a:r>
              <a:rPr lang="zh-TW" sz="4500">
                <a:solidFill>
                  <a:schemeClr val="dk1"/>
                </a:solidFill>
                <a:highlight>
                  <a:srgbClr val="FFC000"/>
                </a:highlight>
                <a:latin typeface="DFKai-SB"/>
                <a:ea typeface="DFKai-SB"/>
                <a:cs typeface="DFKai-SB"/>
                <a:sym typeface="DFKai-SB"/>
              </a:rPr>
              <a:t>頭、身、尾</a:t>
            </a:r>
            <a:r>
              <a:rPr lang="zh-TW" sz="4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，所以後面有</a:t>
            </a:r>
            <a:r>
              <a:rPr lang="zh-TW" sz="4500">
                <a:solidFill>
                  <a:schemeClr val="dk1"/>
                </a:solidFill>
                <a:highlight>
                  <a:srgbClr val="FFC000"/>
                </a:highlight>
                <a:latin typeface="DFKai-SB"/>
                <a:ea typeface="DFKai-SB"/>
                <a:cs typeface="DFKai-SB"/>
                <a:sym typeface="DFKai-SB"/>
              </a:rPr>
              <a:t>三筆</a:t>
            </a:r>
            <a:endParaRPr sz="4500">
              <a:highlight>
                <a:srgbClr val="FFC000"/>
              </a:highlight>
            </a:endParaRPr>
          </a:p>
        </p:txBody>
      </p:sp>
      <p:pic>
        <p:nvPicPr>
          <p:cNvPr id="223" name="Google Shape;223;g155ac6311b9_0_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09675" y="3964001"/>
            <a:ext cx="2715254" cy="2660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g155ac6311b9_0_67"/>
          <p:cNvCxnSpPr/>
          <p:nvPr/>
        </p:nvCxnSpPr>
        <p:spPr>
          <a:xfrm flipH="1" rot="10800000">
            <a:off x="9761675" y="4164275"/>
            <a:ext cx="1490100" cy="384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g155ac6311b9_0_67"/>
          <p:cNvCxnSpPr/>
          <p:nvPr/>
        </p:nvCxnSpPr>
        <p:spPr>
          <a:xfrm flipH="1">
            <a:off x="9340200" y="5344688"/>
            <a:ext cx="2254200" cy="651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g155ac6311b9_0_67"/>
          <p:cNvCxnSpPr/>
          <p:nvPr/>
        </p:nvCxnSpPr>
        <p:spPr>
          <a:xfrm>
            <a:off x="9532475" y="5767125"/>
            <a:ext cx="1948500" cy="18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g155ac6311b9_0_67"/>
          <p:cNvCxnSpPr/>
          <p:nvPr/>
        </p:nvCxnSpPr>
        <p:spPr>
          <a:xfrm>
            <a:off x="9109650" y="6433926"/>
            <a:ext cx="2715300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g155ac6311b9_0_67"/>
          <p:cNvCxnSpPr>
            <a:endCxn id="229" idx="0"/>
          </p:cNvCxnSpPr>
          <p:nvPr/>
        </p:nvCxnSpPr>
        <p:spPr>
          <a:xfrm flipH="1" rot="10800000">
            <a:off x="10457100" y="4509775"/>
            <a:ext cx="10200" cy="19242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9" name="Google Shape;229;g155ac6311b9_0_67"/>
          <p:cNvSpPr/>
          <p:nvPr/>
        </p:nvSpPr>
        <p:spPr>
          <a:xfrm>
            <a:off x="10075650" y="4509775"/>
            <a:ext cx="783300" cy="477600"/>
          </a:xfrm>
          <a:prstGeom prst="rect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55ac6311b9_0_78"/>
          <p:cNvSpPr txBox="1"/>
          <p:nvPr>
            <p:ph type="ctrTitle"/>
          </p:nvPr>
        </p:nvSpPr>
        <p:spPr>
          <a:xfrm>
            <a:off x="1598600" y="459701"/>
            <a:ext cx="8690100" cy="96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隔；盡；陽、踢</a:t>
            </a:r>
            <a:endParaRPr sz="6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35" name="Google Shape;235;g155ac6311b9_0_78"/>
          <p:cNvSpPr txBox="1"/>
          <p:nvPr/>
        </p:nvSpPr>
        <p:spPr>
          <a:xfrm>
            <a:off x="575850" y="2377600"/>
            <a:ext cx="45285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隔</a:t>
            </a:r>
            <a:r>
              <a:rPr lang="zh-TW" sz="4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:</a:t>
            </a:r>
            <a:endParaRPr sz="45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rgbClr val="202124"/>
                </a:solidFill>
                <a:highlight>
                  <a:srgbClr val="FFC000"/>
                </a:highlight>
                <a:latin typeface="DFKai-SB"/>
                <a:ea typeface="DFKai-SB"/>
                <a:cs typeface="DFKai-SB"/>
                <a:sym typeface="DFKai-SB"/>
              </a:rPr>
              <a:t>只要一</a:t>
            </a:r>
            <a:r>
              <a:rPr lang="zh-TW" sz="45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塊板子就可以隔開</a:t>
            </a:r>
            <a:endParaRPr sz="4500"/>
          </a:p>
        </p:txBody>
      </p:sp>
      <p:sp>
        <p:nvSpPr>
          <p:cNvPr id="236" name="Google Shape;236;g155ac6311b9_0_78"/>
          <p:cNvSpPr txBox="1"/>
          <p:nvPr/>
        </p:nvSpPr>
        <p:spPr>
          <a:xfrm>
            <a:off x="575850" y="4830625"/>
            <a:ext cx="37614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盡</a:t>
            </a:r>
            <a:r>
              <a:rPr lang="zh-TW" sz="4000">
                <a:solidFill>
                  <a:srgbClr val="141414"/>
                </a:solidFill>
                <a:latin typeface="DFKai-SB"/>
                <a:ea typeface="DFKai-SB"/>
                <a:cs typeface="DFKai-SB"/>
                <a:sym typeface="DFKai-SB"/>
              </a:rPr>
              <a:t>:</a:t>
            </a:r>
            <a:endParaRPr sz="4000">
              <a:solidFill>
                <a:srgbClr val="141414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力氣</a:t>
            </a:r>
            <a:r>
              <a:rPr lang="zh-TW" sz="4500">
                <a:solidFill>
                  <a:srgbClr val="202124"/>
                </a:solidFill>
                <a:highlight>
                  <a:srgbClr val="FFC000"/>
                </a:highlight>
                <a:latin typeface="DFKai-SB"/>
                <a:ea typeface="DFKai-SB"/>
                <a:cs typeface="DFKai-SB"/>
                <a:sym typeface="DFKai-SB"/>
              </a:rPr>
              <a:t>一次用盡</a:t>
            </a:r>
            <a:endParaRPr sz="4500">
              <a:solidFill>
                <a:srgbClr val="141414"/>
              </a:solidFill>
              <a:highlight>
                <a:srgbClr val="FFC000"/>
              </a:highlight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37" name="Google Shape;237;g155ac6311b9_0_78"/>
          <p:cNvSpPr txBox="1"/>
          <p:nvPr/>
        </p:nvSpPr>
        <p:spPr>
          <a:xfrm>
            <a:off x="418800" y="1423300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5000">
                <a:solidFill>
                  <a:srgbClr val="0B5394"/>
                </a:solidFill>
                <a:latin typeface="DFKai-SB"/>
                <a:ea typeface="DFKai-SB"/>
                <a:cs typeface="DFKai-SB"/>
                <a:sym typeface="DFKai-SB"/>
              </a:rPr>
              <a:t>請記住-</a:t>
            </a:r>
            <a:endParaRPr/>
          </a:p>
        </p:txBody>
      </p:sp>
      <p:sp>
        <p:nvSpPr>
          <p:cNvPr id="238" name="Google Shape;238;g155ac6311b9_0_78"/>
          <p:cNvSpPr txBox="1"/>
          <p:nvPr/>
        </p:nvSpPr>
        <p:spPr>
          <a:xfrm>
            <a:off x="6184200" y="1983025"/>
            <a:ext cx="45285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陽、踢:</a:t>
            </a:r>
            <a:endParaRPr sz="45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念</a:t>
            </a:r>
            <a:r>
              <a:rPr lang="zh-TW" sz="4500">
                <a:solidFill>
                  <a:schemeClr val="dk1"/>
                </a:solidFill>
                <a:highlight>
                  <a:srgbClr val="FFC000"/>
                </a:highlight>
                <a:latin typeface="DFKai-SB"/>
                <a:ea typeface="DFKai-SB"/>
                <a:cs typeface="DFKai-SB"/>
                <a:sym typeface="DFKai-SB"/>
              </a:rPr>
              <a:t>ㄤ</a:t>
            </a:r>
            <a:r>
              <a:rPr lang="zh-TW" sz="4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的</a:t>
            </a:r>
            <a:r>
              <a:rPr lang="zh-TW" sz="4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易</a:t>
            </a:r>
            <a:r>
              <a:rPr lang="zh-TW" sz="4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中間都要</a:t>
            </a:r>
            <a:r>
              <a:rPr lang="zh-TW" sz="4500">
                <a:solidFill>
                  <a:schemeClr val="dk1"/>
                </a:solidFill>
                <a:highlight>
                  <a:srgbClr val="FFC000"/>
                </a:highlight>
                <a:latin typeface="DFKai-SB"/>
                <a:ea typeface="DFKai-SB"/>
                <a:cs typeface="DFKai-SB"/>
                <a:sym typeface="DFKai-SB"/>
              </a:rPr>
              <a:t>加一橫</a:t>
            </a:r>
            <a:endParaRPr sz="4500">
              <a:solidFill>
                <a:schemeClr val="dk1"/>
              </a:solidFill>
              <a:highlight>
                <a:srgbClr val="FFC000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1"/>
                </a:solidFill>
                <a:highlight>
                  <a:srgbClr val="EEA2C3"/>
                </a:highlight>
                <a:latin typeface="DFKai-SB"/>
                <a:ea typeface="DFKai-SB"/>
                <a:cs typeface="DFKai-SB"/>
                <a:sym typeface="DFKai-SB"/>
              </a:rPr>
              <a:t>沒有念ㄤ</a:t>
            </a:r>
            <a:r>
              <a:rPr lang="zh-TW" sz="4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的</a:t>
            </a:r>
            <a:r>
              <a:rPr lang="zh-TW" sz="4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易中間都</a:t>
            </a:r>
            <a:r>
              <a:rPr lang="zh-TW" sz="4500">
                <a:solidFill>
                  <a:schemeClr val="dk1"/>
                </a:solidFill>
                <a:highlight>
                  <a:srgbClr val="EEA2C3"/>
                </a:highlight>
                <a:latin typeface="DFKai-SB"/>
                <a:ea typeface="DFKai-SB"/>
                <a:cs typeface="DFKai-SB"/>
                <a:sym typeface="DFKai-SB"/>
              </a:rPr>
              <a:t>不</a:t>
            </a:r>
            <a:r>
              <a:rPr lang="zh-TW" sz="45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用</a:t>
            </a:r>
            <a:r>
              <a:rPr lang="zh-TW" sz="4500">
                <a:solidFill>
                  <a:schemeClr val="dk1"/>
                </a:solidFill>
                <a:highlight>
                  <a:srgbClr val="EEA2C3"/>
                </a:highlight>
                <a:latin typeface="DFKai-SB"/>
                <a:ea typeface="DFKai-SB"/>
                <a:cs typeface="DFKai-SB"/>
                <a:sym typeface="DFKai-SB"/>
              </a:rPr>
              <a:t>加一橫</a:t>
            </a:r>
            <a:endParaRPr sz="4500">
              <a:highlight>
                <a:srgbClr val="EEA2C3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小水滴">
  <a:themeElements>
    <a:clrScheme name="小水滴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2022-09-13T04:54:06Z</dcterms:created>
  <dc:creator>私立海星國小學生-112</dc:creator>
</cp:coreProperties>
</file>