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5" r:id="rId2"/>
    <p:sldMasterId id="2147483700" r:id="rId3"/>
    <p:sldMasterId id="2147483688" r:id="rId4"/>
    <p:sldMasterId id="2147483712" r:id="rId5"/>
    <p:sldMasterId id="2147483728" r:id="rId6"/>
    <p:sldMasterId id="2147483740" r:id="rId7"/>
    <p:sldMasterId id="2147483752" r:id="rId8"/>
  </p:sldMasterIdLst>
  <p:notesMasterIdLst>
    <p:notesMasterId r:id="rId64"/>
  </p:notesMasterIdLst>
  <p:sldIdLst>
    <p:sldId id="300" r:id="rId9"/>
    <p:sldId id="261" r:id="rId10"/>
    <p:sldId id="505" r:id="rId11"/>
    <p:sldId id="528" r:id="rId12"/>
    <p:sldId id="529" r:id="rId13"/>
    <p:sldId id="530" r:id="rId14"/>
    <p:sldId id="531" r:id="rId15"/>
    <p:sldId id="532" r:id="rId16"/>
    <p:sldId id="264" r:id="rId17"/>
    <p:sldId id="314" r:id="rId18"/>
    <p:sldId id="506" r:id="rId19"/>
    <p:sldId id="507" r:id="rId20"/>
    <p:sldId id="509" r:id="rId21"/>
    <p:sldId id="508" r:id="rId22"/>
    <p:sldId id="312" r:id="rId23"/>
    <p:sldId id="308" r:id="rId24"/>
    <p:sldId id="313" r:id="rId25"/>
    <p:sldId id="305" r:id="rId26"/>
    <p:sldId id="317" r:id="rId27"/>
    <p:sldId id="510" r:id="rId28"/>
    <p:sldId id="514" r:id="rId29"/>
    <p:sldId id="302" r:id="rId30"/>
    <p:sldId id="512" r:id="rId31"/>
    <p:sldId id="511" r:id="rId32"/>
    <p:sldId id="513" r:id="rId33"/>
    <p:sldId id="322" r:id="rId34"/>
    <p:sldId id="321" r:id="rId35"/>
    <p:sldId id="517" r:id="rId36"/>
    <p:sldId id="516" r:id="rId37"/>
    <p:sldId id="323" r:id="rId38"/>
    <p:sldId id="306" r:id="rId39"/>
    <p:sldId id="515" r:id="rId40"/>
    <p:sldId id="327" r:id="rId41"/>
    <p:sldId id="328" r:id="rId42"/>
    <p:sldId id="518" r:id="rId43"/>
    <p:sldId id="519" r:id="rId44"/>
    <p:sldId id="329" r:id="rId45"/>
    <p:sldId id="324" r:id="rId46"/>
    <p:sldId id="520" r:id="rId47"/>
    <p:sldId id="331" r:id="rId48"/>
    <p:sldId id="330" r:id="rId49"/>
    <p:sldId id="524" r:id="rId50"/>
    <p:sldId id="521" r:id="rId51"/>
    <p:sldId id="522" r:id="rId52"/>
    <p:sldId id="332" r:id="rId53"/>
    <p:sldId id="307" r:id="rId54"/>
    <p:sldId id="335" r:id="rId55"/>
    <p:sldId id="336" r:id="rId56"/>
    <p:sldId id="337" r:id="rId57"/>
    <p:sldId id="525" r:id="rId58"/>
    <p:sldId id="338" r:id="rId59"/>
    <p:sldId id="526" r:id="rId60"/>
    <p:sldId id="527" r:id="rId61"/>
    <p:sldId id="339" r:id="rId62"/>
    <p:sldId id="341" r:id="rId63"/>
  </p:sldIdLst>
  <p:sldSz cx="12192000" cy="6858000"/>
  <p:notesSz cx="6858000" cy="9144000"/>
  <p:defaultTex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432B5D2A-53AD-4B00-9899-97053F157544}">
          <p14:sldIdLst>
            <p14:sldId id="300"/>
            <p14:sldId id="261"/>
            <p14:sldId id="505"/>
            <p14:sldId id="528"/>
            <p14:sldId id="529"/>
            <p14:sldId id="530"/>
            <p14:sldId id="531"/>
            <p14:sldId id="532"/>
          </p14:sldIdLst>
        </p14:section>
        <p14:section name="第一節" id="{369A9880-2DE3-4D61-A935-8066421B5847}">
          <p14:sldIdLst>
            <p14:sldId id="264"/>
            <p14:sldId id="314"/>
            <p14:sldId id="506"/>
            <p14:sldId id="507"/>
            <p14:sldId id="509"/>
            <p14:sldId id="508"/>
            <p14:sldId id="312"/>
            <p14:sldId id="308"/>
            <p14:sldId id="313"/>
          </p14:sldIdLst>
        </p14:section>
        <p14:section name="第二節" id="{592955C1-411D-4701-9088-C1AC41C94CE4}">
          <p14:sldIdLst>
            <p14:sldId id="305"/>
            <p14:sldId id="317"/>
            <p14:sldId id="510"/>
            <p14:sldId id="514"/>
            <p14:sldId id="302"/>
            <p14:sldId id="512"/>
            <p14:sldId id="511"/>
            <p14:sldId id="513"/>
            <p14:sldId id="322"/>
            <p14:sldId id="321"/>
            <p14:sldId id="517"/>
            <p14:sldId id="516"/>
            <p14:sldId id="323"/>
          </p14:sldIdLst>
        </p14:section>
        <p14:section name="第三節" id="{7FE0FB40-BE6D-444B-83F6-19CBBF775B89}">
          <p14:sldIdLst>
            <p14:sldId id="306"/>
            <p14:sldId id="515"/>
            <p14:sldId id="327"/>
            <p14:sldId id="328"/>
            <p14:sldId id="518"/>
            <p14:sldId id="519"/>
            <p14:sldId id="329"/>
            <p14:sldId id="324"/>
            <p14:sldId id="520"/>
            <p14:sldId id="331"/>
            <p14:sldId id="330"/>
            <p14:sldId id="524"/>
            <p14:sldId id="521"/>
            <p14:sldId id="522"/>
            <p14:sldId id="332"/>
          </p14:sldIdLst>
        </p14:section>
        <p14:section name="第四節" id="{75071247-CBF5-45A1-BF42-A5CAA817707C}">
          <p14:sldIdLst>
            <p14:sldId id="307"/>
            <p14:sldId id="335"/>
            <p14:sldId id="336"/>
            <p14:sldId id="337"/>
            <p14:sldId id="525"/>
            <p14:sldId id="338"/>
            <p14:sldId id="526"/>
            <p14:sldId id="527"/>
            <p14:sldId id="339"/>
            <p14:sldId id="341"/>
          </p14:sldIdLst>
        </p14:section>
        <p14:section name="第五節" id="{2211121B-C527-4814-8055-043980E01E29}">
          <p14:sldIdLst/>
        </p14:section>
        <p14:section name="第六節" id="{073A6F82-172A-49B3-90C3-ADC7E3C10EFE}">
          <p14:sldIdLst/>
        </p14:section>
      </p14:sectionLst>
    </p:ext>
    <p:ext uri="{EFAFB233-063F-42B5-8137-9DF3F51BA10A}">
      <p15:sldGuideLst xmlns:p15="http://schemas.microsoft.com/office/powerpoint/2012/main">
        <p15:guide id="1" orient="horz" pos="185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CC"/>
    <a:srgbClr val="049F41"/>
    <a:srgbClr val="4093F3"/>
    <a:srgbClr val="C6D9F1"/>
    <a:srgbClr val="98D8B5"/>
    <a:srgbClr val="8EC31F"/>
    <a:srgbClr val="C7E6A4"/>
    <a:srgbClr val="FFC000"/>
    <a:srgbClr val="F39800"/>
    <a:srgbClr val="AAC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1" autoAdjust="0"/>
    <p:restoredTop sz="95433" autoAdjust="0"/>
  </p:normalViewPr>
  <p:slideViewPr>
    <p:cSldViewPr>
      <p:cViewPr varScale="1">
        <p:scale>
          <a:sx n="102" d="100"/>
          <a:sy n="102" d="100"/>
        </p:scale>
        <p:origin x="402" y="72"/>
      </p:cViewPr>
      <p:guideLst>
        <p:guide orient="horz" pos="1857"/>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F39802D1-3B6F-4B51-B50E-E7972FD307F0}" type="datetimeFigureOut">
              <a:rPr lang="zh-TW" altLang="en-US" smtClean="0"/>
              <a:t>2021/12/18</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84E270-83CC-43D1-B544-D25973375683}" type="slidenum">
              <a:rPr lang="zh-TW" altLang="en-US" smtClean="0"/>
              <a:t>‹#›</a:t>
            </a:fld>
            <a:endParaRPr lang="zh-TW" altLang="en-US"/>
          </a:p>
        </p:txBody>
      </p:sp>
    </p:spTree>
    <p:extLst>
      <p:ext uri="{BB962C8B-B14F-4D97-AF65-F5344CB8AC3E}">
        <p14:creationId xmlns:p14="http://schemas.microsoft.com/office/powerpoint/2010/main" val="1788715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B84E270-83CC-43D1-B544-D25973375683}" type="slidenum">
              <a:rPr lang="zh-TW" altLang="en-US" smtClean="0"/>
              <a:t>14</a:t>
            </a:fld>
            <a:endParaRPr lang="zh-TW" altLang="en-US"/>
          </a:p>
        </p:txBody>
      </p:sp>
    </p:spTree>
    <p:extLst>
      <p:ext uri="{BB962C8B-B14F-4D97-AF65-F5344CB8AC3E}">
        <p14:creationId xmlns:p14="http://schemas.microsoft.com/office/powerpoint/2010/main" val="1558047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3429000"/>
            <a:ext cx="12192000" cy="3429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2" name="Rectangle 1"/>
          <p:cNvSpPr/>
          <p:nvPr userDrawn="1"/>
        </p:nvSpPr>
        <p:spPr>
          <a:xfrm>
            <a:off x="2821478" y="1124744"/>
            <a:ext cx="6528725" cy="4608512"/>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dirty="0"/>
          </a:p>
        </p:txBody>
      </p:sp>
      <p:sp>
        <p:nvSpPr>
          <p:cNvPr id="5" name="Rectangle 4"/>
          <p:cNvSpPr/>
          <p:nvPr userDrawn="1"/>
        </p:nvSpPr>
        <p:spPr>
          <a:xfrm>
            <a:off x="2821478" y="0"/>
            <a:ext cx="6528725" cy="260648"/>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6" name="Rectangle 5"/>
          <p:cNvSpPr/>
          <p:nvPr userDrawn="1"/>
        </p:nvSpPr>
        <p:spPr>
          <a:xfrm>
            <a:off x="2821478" y="6597352"/>
            <a:ext cx="6528725" cy="260648"/>
          </a:xfrm>
          <a:prstGeom prst="rect">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Tree>
    <p:extLst>
      <p:ext uri="{BB962C8B-B14F-4D97-AF65-F5344CB8AC3E}">
        <p14:creationId xmlns:p14="http://schemas.microsoft.com/office/powerpoint/2010/main" val="1738235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nd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矩形: 圓角 4">
            <a:extLst>
              <a:ext uri="{FF2B5EF4-FFF2-40B4-BE49-F238E27FC236}">
                <a16:creationId xmlns:a16="http://schemas.microsoft.com/office/drawing/2014/main" id="{102645C2-6A64-4B5D-BFC9-32232B686196}"/>
              </a:ext>
            </a:extLst>
          </p:cNvPr>
          <p:cNvSpPr/>
          <p:nvPr userDrawn="1"/>
        </p:nvSpPr>
        <p:spPr>
          <a:xfrm>
            <a:off x="659396" y="584684"/>
            <a:ext cx="10873208" cy="5688632"/>
          </a:xfrm>
          <a:prstGeom prst="roundRect">
            <a:avLst>
              <a:gd name="adj" fmla="val 6690"/>
            </a:avLst>
          </a:prstGeom>
          <a:solidFill>
            <a:schemeClr val="bg1"/>
          </a:solidFill>
          <a:ln w="76200">
            <a:solidFill>
              <a:srgbClr val="F7C8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a:extLst>
              <a:ext uri="{FF2B5EF4-FFF2-40B4-BE49-F238E27FC236}">
                <a16:creationId xmlns:a16="http://schemas.microsoft.com/office/drawing/2014/main" id="{2FE25CB8-AA8F-4B16-8EDF-C28A8F15DD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4509120"/>
            <a:ext cx="2064061" cy="2545606"/>
          </a:xfrm>
          <a:prstGeom prst="rect">
            <a:avLst/>
          </a:prstGeom>
          <a:effectLst/>
        </p:spPr>
      </p:pic>
      <p:sp>
        <p:nvSpPr>
          <p:cNvPr id="7" name="文字方塊 6">
            <a:extLst>
              <a:ext uri="{FF2B5EF4-FFF2-40B4-BE49-F238E27FC236}">
                <a16:creationId xmlns:a16="http://schemas.microsoft.com/office/drawing/2014/main" id="{BA137C09-131E-4BBF-AA18-8ED774F17F6F}"/>
              </a:ext>
            </a:extLst>
          </p:cNvPr>
          <p:cNvSpPr txBox="1"/>
          <p:nvPr userDrawn="1"/>
        </p:nvSpPr>
        <p:spPr>
          <a:xfrm>
            <a:off x="4772561" y="0"/>
            <a:ext cx="2646878" cy="1569660"/>
          </a:xfrm>
          <a:prstGeom prst="rect">
            <a:avLst/>
          </a:prstGeom>
          <a:solidFill>
            <a:srgbClr val="F2A40D"/>
          </a:solidFill>
        </p:spPr>
        <p:txBody>
          <a:bodyPr wrap="none" rtlCol="0">
            <a:spAutoFit/>
          </a:bodyPr>
          <a:lstStyle/>
          <a:p>
            <a:endParaRPr lang="en-US" altLang="zh-TW" sz="4800" dirty="0">
              <a:solidFill>
                <a:schemeClr val="bg1"/>
              </a:solidFill>
              <a:latin typeface="華康圓體 Std W8" panose="02000800000000000000" pitchFamily="50" charset="-120"/>
              <a:ea typeface="華康圓體 Std W8" panose="02000800000000000000" pitchFamily="50" charset="-120"/>
            </a:endParaRPr>
          </a:p>
          <a:p>
            <a:r>
              <a:rPr lang="zh-TW" altLang="en-US" sz="4800" dirty="0">
                <a:solidFill>
                  <a:schemeClr val="bg1"/>
                </a:solidFill>
                <a:latin typeface="華康圓體 Std W8" panose="02000800000000000000" pitchFamily="50" charset="-120"/>
                <a:ea typeface="華康圓體 Std W8" panose="02000800000000000000" pitchFamily="50" charset="-120"/>
              </a:rPr>
              <a:t>注意事項</a:t>
            </a:r>
          </a:p>
        </p:txBody>
      </p:sp>
    </p:spTree>
    <p:extLst>
      <p:ext uri="{BB962C8B-B14F-4D97-AF65-F5344CB8AC3E}">
        <p14:creationId xmlns:p14="http://schemas.microsoft.com/office/powerpoint/2010/main" val="34749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594CCBA0-61B8-4134-9D8F-C79204B5173A}"/>
              </a:ext>
            </a:extLst>
          </p:cNvPr>
          <p:cNvSpPr/>
          <p:nvPr userDrawn="1"/>
        </p:nvSpPr>
        <p:spPr>
          <a:xfrm>
            <a:off x="466354" y="332767"/>
            <a:ext cx="11259292" cy="619246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Text Placeholder 1">
            <a:extLst>
              <a:ext uri="{FF2B5EF4-FFF2-40B4-BE49-F238E27FC236}">
                <a16:creationId xmlns:a16="http://schemas.microsoft.com/office/drawing/2014/main" id="{7E9BCC5F-9321-47A6-A626-F41A0EF33D07}"/>
              </a:ext>
            </a:extLst>
          </p:cNvPr>
          <p:cNvSpPr txBox="1">
            <a:spLocks/>
          </p:cNvSpPr>
          <p:nvPr userDrawn="1"/>
        </p:nvSpPr>
        <p:spPr>
          <a:xfrm>
            <a:off x="2821478" y="2276872"/>
            <a:ext cx="6528725" cy="768085"/>
          </a:xfrm>
          <a:prstGeom prst="rect">
            <a:avLst/>
          </a:prstGeom>
        </p:spPr>
        <p:txBody>
          <a:bodyPr/>
          <a:lst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Font typeface="Arial" pitchFamily="34" charset="0"/>
              <a:buNone/>
            </a:pPr>
            <a:r>
              <a:rPr lang="zh-TW" altLang="en-US" dirty="0">
                <a:solidFill>
                  <a:schemeClr val="bg1"/>
                </a:solidFill>
                <a:latin typeface="華康圓體 Std W8" panose="02000800000000000000" pitchFamily="50" charset="-120"/>
                <a:ea typeface="華康圓體 Std W8" panose="02000800000000000000" pitchFamily="50" charset="-120"/>
              </a:rPr>
              <a:t>第一節</a:t>
            </a:r>
            <a:endParaRPr lang="ko-KR" altLang="en-US" dirty="0">
              <a:solidFill>
                <a:schemeClr val="bg1"/>
              </a:solidFill>
              <a:latin typeface="華康圓體 Std W8" panose="02000800000000000000" pitchFamily="50" charset="-120"/>
            </a:endParaRPr>
          </a:p>
        </p:txBody>
      </p:sp>
      <p:sp>
        <p:nvSpPr>
          <p:cNvPr id="4" name="Text Placeholder 1">
            <a:extLst>
              <a:ext uri="{FF2B5EF4-FFF2-40B4-BE49-F238E27FC236}">
                <a16:creationId xmlns:a16="http://schemas.microsoft.com/office/drawing/2014/main" id="{5185CAF5-2FCC-496E-9063-EEE7CCA6DF4A}"/>
              </a:ext>
            </a:extLst>
          </p:cNvPr>
          <p:cNvSpPr txBox="1">
            <a:spLocks/>
          </p:cNvSpPr>
          <p:nvPr userDrawn="1"/>
        </p:nvSpPr>
        <p:spPr>
          <a:xfrm>
            <a:off x="2821478" y="3140968"/>
            <a:ext cx="6528725" cy="192021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TW" altLang="en-US" sz="5400" dirty="0">
                <a:solidFill>
                  <a:schemeClr val="bg1"/>
                </a:solidFill>
                <a:latin typeface="華康圓體 Std W8" panose="02000800000000000000" pitchFamily="50" charset="-120"/>
                <a:ea typeface="華康圓體 Std W8" panose="02000800000000000000" pitchFamily="50" charset="-120"/>
              </a:rPr>
              <a:t>課程結束</a:t>
            </a:r>
            <a:endParaRPr lang="ko-KR" altLang="en-US" sz="5400" dirty="0">
              <a:solidFill>
                <a:schemeClr val="bg1"/>
              </a:solidFill>
              <a:latin typeface="華康圓體 Std W8" panose="02000800000000000000" pitchFamily="50" charset="-120"/>
            </a:endParaRPr>
          </a:p>
        </p:txBody>
      </p:sp>
    </p:spTree>
    <p:extLst>
      <p:ext uri="{BB962C8B-B14F-4D97-AF65-F5344CB8AC3E}">
        <p14:creationId xmlns:p14="http://schemas.microsoft.com/office/powerpoint/2010/main" val="874734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4762990"/>
            <a:ext cx="12192000" cy="768084"/>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97" y="5531075"/>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415814" y="983523"/>
            <a:ext cx="3360373" cy="336037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3200" b="0" i="0" u="none" strike="noStrike" kern="1200" cap="none" spc="0" normalizeH="0" baseline="0" noProof="0">
              <a:ln>
                <a:noFill/>
              </a:ln>
              <a:solidFill>
                <a:prstClr val="white"/>
              </a:solidFill>
              <a:effectLst/>
              <a:uLnTx/>
              <a:uFillTx/>
              <a:latin typeface="Calibri"/>
              <a:cs typeface="+mn-cs"/>
            </a:endParaRPr>
          </a:p>
        </p:txBody>
      </p:sp>
      <p:pic>
        <p:nvPicPr>
          <p:cNvPr id="2" name="圖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5841" y="1700809"/>
            <a:ext cx="2975692" cy="2812028"/>
          </a:xfrm>
          <a:prstGeom prst="rect">
            <a:avLst/>
          </a:prstGeom>
        </p:spPr>
      </p:pic>
    </p:spTree>
    <p:extLst>
      <p:ext uri="{BB962C8B-B14F-4D97-AF65-F5344CB8AC3E}">
        <p14:creationId xmlns:p14="http://schemas.microsoft.com/office/powerpoint/2010/main" val="1776159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017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93362567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Break Layout">
    <p:spTree>
      <p:nvGrpSpPr>
        <p:cNvPr id="1" name=""/>
        <p:cNvGrpSpPr/>
        <p:nvPr/>
      </p:nvGrpSpPr>
      <p:grpSpPr>
        <a:xfrm>
          <a:off x="0" y="0"/>
          <a:ext cx="0" cy="0"/>
          <a:chOff x="0" y="0"/>
          <a:chExt cx="0" cy="0"/>
        </a:xfrm>
      </p:grpSpPr>
      <p:sp>
        <p:nvSpPr>
          <p:cNvPr id="3" name="Rectangle 2"/>
          <p:cNvSpPr/>
          <p:nvPr userDrawn="1"/>
        </p:nvSpPr>
        <p:spPr>
          <a:xfrm>
            <a:off x="0" y="3429000"/>
            <a:ext cx="12192000" cy="3429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2" name="Rectangle 1"/>
          <p:cNvSpPr/>
          <p:nvPr userDrawn="1"/>
        </p:nvSpPr>
        <p:spPr>
          <a:xfrm>
            <a:off x="2821478" y="1124744"/>
            <a:ext cx="6528725" cy="4608512"/>
          </a:xfrm>
          <a:prstGeom prst="rect">
            <a:avLst/>
          </a:prstGeom>
          <a:solidFill>
            <a:srgbClr val="8E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dirty="0"/>
          </a:p>
        </p:txBody>
      </p:sp>
      <p:sp>
        <p:nvSpPr>
          <p:cNvPr id="5" name="Rectangle 4"/>
          <p:cNvSpPr/>
          <p:nvPr userDrawn="1"/>
        </p:nvSpPr>
        <p:spPr>
          <a:xfrm>
            <a:off x="2821478" y="0"/>
            <a:ext cx="6528725" cy="260648"/>
          </a:xfrm>
          <a:prstGeom prst="rect">
            <a:avLst/>
          </a:prstGeom>
          <a:solidFill>
            <a:srgbClr val="8E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6" name="Rectangle 5"/>
          <p:cNvSpPr/>
          <p:nvPr userDrawn="1"/>
        </p:nvSpPr>
        <p:spPr>
          <a:xfrm>
            <a:off x="2821478" y="6597352"/>
            <a:ext cx="6528725" cy="260648"/>
          </a:xfrm>
          <a:prstGeom prst="rect">
            <a:avLst/>
          </a:prstGeom>
          <a:solidFill>
            <a:srgbClr val="8E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Tree>
    <p:extLst>
      <p:ext uri="{BB962C8B-B14F-4D97-AF65-F5344CB8AC3E}">
        <p14:creationId xmlns:p14="http://schemas.microsoft.com/office/powerpoint/2010/main" val="3110356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6" name="標題 2">
            <a:extLst>
              <a:ext uri="{FF2B5EF4-FFF2-40B4-BE49-F238E27FC236}">
                <a16:creationId xmlns:a16="http://schemas.microsoft.com/office/drawing/2014/main" id="{4AF13FED-3A02-4576-8104-0B1E87A14E3F}"/>
              </a:ext>
            </a:extLst>
          </p:cNvPr>
          <p:cNvSpPr>
            <a:spLocks noGrp="1"/>
          </p:cNvSpPr>
          <p:nvPr>
            <p:ph type="title"/>
          </p:nvPr>
        </p:nvSpPr>
        <p:spPr>
          <a:xfrm>
            <a:off x="838200" y="365125"/>
            <a:ext cx="10515600" cy="759619"/>
          </a:xfrm>
          <a:prstGeom prst="rect">
            <a:avLst/>
          </a:prstGeom>
        </p:spPr>
        <p:txBody>
          <a:bodyPr/>
          <a:lstStyle>
            <a:lvl1pPr>
              <a:defRPr sz="4000">
                <a:solidFill>
                  <a:srgbClr val="92D050"/>
                </a:solidFill>
              </a:defRPr>
            </a:lvl1pPr>
          </a:lstStyle>
          <a:p>
            <a:r>
              <a:rPr lang="zh-TW" altLang="en-US" dirty="0"/>
              <a:t>按一下以編輯母片標題樣式</a:t>
            </a:r>
          </a:p>
        </p:txBody>
      </p:sp>
    </p:spTree>
    <p:extLst>
      <p:ext uri="{BB962C8B-B14F-4D97-AF65-F5344CB8AC3E}">
        <p14:creationId xmlns:p14="http://schemas.microsoft.com/office/powerpoint/2010/main" val="3212619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6" name="矩形 5"/>
          <p:cNvSpPr/>
          <p:nvPr userDrawn="1"/>
        </p:nvSpPr>
        <p:spPr>
          <a:xfrm>
            <a:off x="4463819" y="1177134"/>
            <a:ext cx="3264363" cy="434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 name="標題 2">
            <a:extLst>
              <a:ext uri="{FF2B5EF4-FFF2-40B4-BE49-F238E27FC236}">
                <a16:creationId xmlns:a16="http://schemas.microsoft.com/office/drawing/2014/main" id="{218B70A3-3A0E-4C1D-B177-7129005D76C3}"/>
              </a:ext>
            </a:extLst>
          </p:cNvPr>
          <p:cNvSpPr>
            <a:spLocks noGrp="1"/>
          </p:cNvSpPr>
          <p:nvPr>
            <p:ph type="title"/>
          </p:nvPr>
        </p:nvSpPr>
        <p:spPr>
          <a:xfrm>
            <a:off x="838200" y="365125"/>
            <a:ext cx="10515600" cy="759619"/>
          </a:xfrm>
          <a:prstGeom prst="rect">
            <a:avLst/>
          </a:prstGeom>
        </p:spPr>
        <p:txBody>
          <a:bodyPr/>
          <a:lstStyle>
            <a:lvl1pPr>
              <a:defRPr sz="4000">
                <a:solidFill>
                  <a:srgbClr val="92D050"/>
                </a:solidFill>
              </a:defRPr>
            </a:lvl1pPr>
          </a:lstStyle>
          <a:p>
            <a:r>
              <a:rPr lang="zh-TW" altLang="en-US" dirty="0"/>
              <a:t>按一下以編輯母片標題樣式</a:t>
            </a:r>
          </a:p>
        </p:txBody>
      </p:sp>
      <p:sp>
        <p:nvSpPr>
          <p:cNvPr id="7" name="圓角矩形 7">
            <a:extLst>
              <a:ext uri="{FF2B5EF4-FFF2-40B4-BE49-F238E27FC236}">
                <a16:creationId xmlns:a16="http://schemas.microsoft.com/office/drawing/2014/main" id="{D836DD1F-09A6-4D0D-AE79-ABD52ADD208F}"/>
              </a:ext>
            </a:extLst>
          </p:cNvPr>
          <p:cNvSpPr/>
          <p:nvPr userDrawn="1"/>
        </p:nvSpPr>
        <p:spPr>
          <a:xfrm>
            <a:off x="3827748" y="1160336"/>
            <a:ext cx="4536504" cy="46843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zh-TW" altLang="pt-BR" dirty="0">
              <a:ea typeface="華康圓體 Std W8" panose="02000800000000000000" pitchFamily="50" charset="-120"/>
            </a:endParaRPr>
          </a:p>
        </p:txBody>
      </p:sp>
    </p:spTree>
    <p:extLst>
      <p:ext uri="{BB962C8B-B14F-4D97-AF65-F5344CB8AC3E}">
        <p14:creationId xmlns:p14="http://schemas.microsoft.com/office/powerpoint/2010/main" val="3648668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3909485"/>
            <a:ext cx="12192000" cy="29485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pSp>
        <p:nvGrpSpPr>
          <p:cNvPr id="4" name="群組 3"/>
          <p:cNvGrpSpPr/>
          <p:nvPr userDrawn="1"/>
        </p:nvGrpSpPr>
        <p:grpSpPr>
          <a:xfrm>
            <a:off x="1665825" y="1508787"/>
            <a:ext cx="8860353" cy="5280581"/>
            <a:chOff x="1259632" y="1131590"/>
            <a:chExt cx="6645265" cy="3960436"/>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259632" y="1131590"/>
              <a:ext cx="6645265" cy="396043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userDrawn="1"/>
          </p:nvSpPr>
          <p:spPr>
            <a:xfrm>
              <a:off x="2339752" y="1333760"/>
              <a:ext cx="4464496" cy="2606142"/>
            </a:xfrm>
            <a:prstGeom prst="rect">
              <a:avLst/>
            </a:prstGeom>
            <a:solidFill>
              <a:schemeClr val="bg1"/>
            </a:solidFill>
            <a:ln>
              <a:noFill/>
            </a:ln>
            <a:effectLst>
              <a:innerShdw blurRad="889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grpSp>
    </p:spTree>
    <p:extLst>
      <p:ext uri="{BB962C8B-B14F-4D97-AF65-F5344CB8AC3E}">
        <p14:creationId xmlns:p14="http://schemas.microsoft.com/office/powerpoint/2010/main" val="2155827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359493609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6" name="標題 2">
            <a:extLst>
              <a:ext uri="{FF2B5EF4-FFF2-40B4-BE49-F238E27FC236}">
                <a16:creationId xmlns:a16="http://schemas.microsoft.com/office/drawing/2014/main" id="{4AF13FED-3A02-4576-8104-0B1E87A14E3F}"/>
              </a:ext>
            </a:extLst>
          </p:cNvPr>
          <p:cNvSpPr>
            <a:spLocks noGrp="1"/>
          </p:cNvSpPr>
          <p:nvPr>
            <p:ph type="title"/>
          </p:nvPr>
        </p:nvSpPr>
        <p:spPr>
          <a:xfrm>
            <a:off x="838200" y="365125"/>
            <a:ext cx="10515600" cy="759619"/>
          </a:xfrm>
          <a:prstGeom prst="rect">
            <a:avLst/>
          </a:prstGeom>
        </p:spPr>
        <p:txBody>
          <a:bodyPr/>
          <a:lstStyle>
            <a:lvl1pPr>
              <a:defRPr sz="4000">
                <a:solidFill>
                  <a:schemeClr val="accent4"/>
                </a:solidFill>
              </a:defRPr>
            </a:lvl1pPr>
          </a:lstStyle>
          <a:p>
            <a:r>
              <a:rPr lang="zh-TW" altLang="en-US" dirty="0"/>
              <a:t>按一下以編輯母片標題樣式</a:t>
            </a:r>
          </a:p>
        </p:txBody>
      </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rgbClr val="C7E6A4"/>
        </a:solidFill>
        <a:effectLst/>
      </p:bgPr>
    </p:bg>
    <p:spTree>
      <p:nvGrpSpPr>
        <p:cNvPr id="1" name=""/>
        <p:cNvGrpSpPr/>
        <p:nvPr/>
      </p:nvGrpSpPr>
      <p:grpSpPr>
        <a:xfrm>
          <a:off x="0" y="0"/>
          <a:ext cx="0" cy="0"/>
          <a:chOff x="0" y="0"/>
          <a:chExt cx="0" cy="0"/>
        </a:xfrm>
      </p:grpSpPr>
      <p:grpSp>
        <p:nvGrpSpPr>
          <p:cNvPr id="17" name="群組 16"/>
          <p:cNvGrpSpPr/>
          <p:nvPr userDrawn="1"/>
        </p:nvGrpSpPr>
        <p:grpSpPr>
          <a:xfrm>
            <a:off x="4157007" y="932723"/>
            <a:ext cx="3877985" cy="4888655"/>
            <a:chOff x="2926789" y="699542"/>
            <a:chExt cx="2908489" cy="3666491"/>
          </a:xfrm>
        </p:grpSpPr>
        <p:sp>
          <p:nvSpPr>
            <p:cNvPr id="9" name="文字方塊 8"/>
            <p:cNvSpPr txBox="1"/>
            <p:nvPr userDrawn="1"/>
          </p:nvSpPr>
          <p:spPr>
            <a:xfrm>
              <a:off x="2926789" y="3188788"/>
              <a:ext cx="2908489" cy="1177245"/>
            </a:xfrm>
            <a:prstGeom prst="rect">
              <a:avLst/>
            </a:prstGeom>
            <a:noFill/>
          </p:spPr>
          <p:txBody>
            <a:bodyPr wrap="none" rtlCol="0">
              <a:spAutoFit/>
            </a:bodyPr>
            <a:lstStyle/>
            <a:p>
              <a:pPr algn="ctr"/>
              <a:r>
                <a:rPr lang="zh-TW" altLang="en-US" sz="9600" dirty="0">
                  <a:solidFill>
                    <a:srgbClr val="FFFFFF"/>
                  </a:solidFill>
                  <a:latin typeface="華康圓體 Std W8" panose="02000800000000000000" pitchFamily="50" charset="-120"/>
                  <a:ea typeface="華康圓體 Std W8" panose="02000800000000000000" pitchFamily="50" charset="-120"/>
                </a:rPr>
                <a:t>練習題</a:t>
              </a:r>
            </a:p>
          </p:txBody>
        </p:sp>
        <p:sp>
          <p:nvSpPr>
            <p:cNvPr id="19" name="手繪多邊形 18"/>
            <p:cNvSpPr/>
            <p:nvPr userDrawn="1"/>
          </p:nvSpPr>
          <p:spPr>
            <a:xfrm>
              <a:off x="3001764" y="1079938"/>
              <a:ext cx="2758539" cy="2157885"/>
            </a:xfrm>
            <a:custGeom>
              <a:avLst/>
              <a:gdLst>
                <a:gd name="connsiteX0" fmla="*/ 1260140 w 2520280"/>
                <a:gd name="connsiteY0" fmla="*/ 0 h 1971505"/>
                <a:gd name="connsiteX1" fmla="*/ 2520280 w 2520280"/>
                <a:gd name="connsiteY1" fmla="*/ 1260140 h 1971505"/>
                <a:gd name="connsiteX2" fmla="*/ 2305068 w 2520280"/>
                <a:gd name="connsiteY2" fmla="*/ 1964696 h 1971505"/>
                <a:gd name="connsiteX3" fmla="*/ 2299976 w 2520280"/>
                <a:gd name="connsiteY3" fmla="*/ 1971505 h 1971505"/>
                <a:gd name="connsiteX4" fmla="*/ 220304 w 2520280"/>
                <a:gd name="connsiteY4" fmla="*/ 1971505 h 1971505"/>
                <a:gd name="connsiteX5" fmla="*/ 215212 w 2520280"/>
                <a:gd name="connsiteY5" fmla="*/ 1964696 h 1971505"/>
                <a:gd name="connsiteX6" fmla="*/ 0 w 2520280"/>
                <a:gd name="connsiteY6" fmla="*/ 1260140 h 1971505"/>
                <a:gd name="connsiteX7" fmla="*/ 1260140 w 2520280"/>
                <a:gd name="connsiteY7" fmla="*/ 0 h 19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280" h="1971505">
                  <a:moveTo>
                    <a:pt x="1260140" y="0"/>
                  </a:moveTo>
                  <a:cubicBezTo>
                    <a:pt x="1956096" y="0"/>
                    <a:pt x="2520280" y="564184"/>
                    <a:pt x="2520280" y="1260140"/>
                  </a:cubicBezTo>
                  <a:cubicBezTo>
                    <a:pt x="2520280" y="1521123"/>
                    <a:pt x="2440942" y="1763576"/>
                    <a:pt x="2305068" y="1964696"/>
                  </a:cubicBezTo>
                  <a:lnTo>
                    <a:pt x="2299976" y="1971505"/>
                  </a:lnTo>
                  <a:lnTo>
                    <a:pt x="220304" y="1971505"/>
                  </a:lnTo>
                  <a:lnTo>
                    <a:pt x="215212" y="1964696"/>
                  </a:lnTo>
                  <a:cubicBezTo>
                    <a:pt x="79338" y="1763576"/>
                    <a:pt x="0" y="1521123"/>
                    <a:pt x="0" y="1260140"/>
                  </a:cubicBezTo>
                  <a:cubicBezTo>
                    <a:pt x="0" y="564184"/>
                    <a:pt x="564184" y="0"/>
                    <a:pt x="12601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2881" y="699542"/>
              <a:ext cx="2736304" cy="2709015"/>
            </a:xfrm>
            <a:prstGeom prst="rect">
              <a:avLst/>
            </a:prstGeom>
          </p:spPr>
        </p:pic>
      </p:grpSp>
    </p:spTree>
    <p:extLst>
      <p:ext uri="{BB962C8B-B14F-4D97-AF65-F5344CB8AC3E}">
        <p14:creationId xmlns:p14="http://schemas.microsoft.com/office/powerpoint/2010/main" val="310233406"/>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rgbClr val="C7E6A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12160060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ver Slide layout">
    <p:bg>
      <p:bgPr>
        <a:solidFill>
          <a:srgbClr val="92D050"/>
        </a:solidFill>
        <a:effectLst/>
      </p:bgPr>
    </p:bg>
    <p:spTree>
      <p:nvGrpSpPr>
        <p:cNvPr id="1" name=""/>
        <p:cNvGrpSpPr/>
        <p:nvPr/>
      </p:nvGrpSpPr>
      <p:grpSpPr>
        <a:xfrm>
          <a:off x="0" y="0"/>
          <a:ext cx="0" cy="0"/>
          <a:chOff x="0" y="0"/>
          <a:chExt cx="0" cy="0"/>
        </a:xfrm>
      </p:grpSpPr>
      <p:grpSp>
        <p:nvGrpSpPr>
          <p:cNvPr id="17" name="群組 16"/>
          <p:cNvGrpSpPr/>
          <p:nvPr userDrawn="1"/>
        </p:nvGrpSpPr>
        <p:grpSpPr>
          <a:xfrm>
            <a:off x="4256975" y="932723"/>
            <a:ext cx="3678052" cy="4888655"/>
            <a:chOff x="3001764" y="699542"/>
            <a:chExt cx="2758539" cy="3666491"/>
          </a:xfrm>
        </p:grpSpPr>
        <p:sp>
          <p:nvSpPr>
            <p:cNvPr id="9" name="文字方塊 8"/>
            <p:cNvSpPr txBox="1"/>
            <p:nvPr userDrawn="1"/>
          </p:nvSpPr>
          <p:spPr>
            <a:xfrm>
              <a:off x="3388454" y="3188788"/>
              <a:ext cx="1985159" cy="1177245"/>
            </a:xfrm>
            <a:prstGeom prst="rect">
              <a:avLst/>
            </a:prstGeom>
            <a:noFill/>
          </p:spPr>
          <p:txBody>
            <a:bodyPr wrap="none" rtlCol="0">
              <a:spAutoFit/>
            </a:bodyPr>
            <a:lstStyle/>
            <a:p>
              <a:pPr algn="ctr"/>
              <a:r>
                <a:rPr lang="zh-TW" altLang="en-US" sz="9600" dirty="0">
                  <a:solidFill>
                    <a:srgbClr val="FFFFFF"/>
                  </a:solidFill>
                  <a:latin typeface="華康圓體 Std W8" panose="02000800000000000000" pitchFamily="50" charset="-120"/>
                  <a:ea typeface="華康圓體 Std W8" panose="02000800000000000000" pitchFamily="50" charset="-120"/>
                </a:rPr>
                <a:t>解答</a:t>
              </a:r>
            </a:p>
          </p:txBody>
        </p:sp>
        <p:sp>
          <p:nvSpPr>
            <p:cNvPr id="19" name="手繪多邊形 18"/>
            <p:cNvSpPr/>
            <p:nvPr userDrawn="1"/>
          </p:nvSpPr>
          <p:spPr>
            <a:xfrm>
              <a:off x="3001764" y="1079938"/>
              <a:ext cx="2758539" cy="2157885"/>
            </a:xfrm>
            <a:custGeom>
              <a:avLst/>
              <a:gdLst>
                <a:gd name="connsiteX0" fmla="*/ 1260140 w 2520280"/>
                <a:gd name="connsiteY0" fmla="*/ 0 h 1971505"/>
                <a:gd name="connsiteX1" fmla="*/ 2520280 w 2520280"/>
                <a:gd name="connsiteY1" fmla="*/ 1260140 h 1971505"/>
                <a:gd name="connsiteX2" fmla="*/ 2305068 w 2520280"/>
                <a:gd name="connsiteY2" fmla="*/ 1964696 h 1971505"/>
                <a:gd name="connsiteX3" fmla="*/ 2299976 w 2520280"/>
                <a:gd name="connsiteY3" fmla="*/ 1971505 h 1971505"/>
                <a:gd name="connsiteX4" fmla="*/ 220304 w 2520280"/>
                <a:gd name="connsiteY4" fmla="*/ 1971505 h 1971505"/>
                <a:gd name="connsiteX5" fmla="*/ 215212 w 2520280"/>
                <a:gd name="connsiteY5" fmla="*/ 1964696 h 1971505"/>
                <a:gd name="connsiteX6" fmla="*/ 0 w 2520280"/>
                <a:gd name="connsiteY6" fmla="*/ 1260140 h 1971505"/>
                <a:gd name="connsiteX7" fmla="*/ 1260140 w 2520280"/>
                <a:gd name="connsiteY7" fmla="*/ 0 h 19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280" h="1971505">
                  <a:moveTo>
                    <a:pt x="1260140" y="0"/>
                  </a:moveTo>
                  <a:cubicBezTo>
                    <a:pt x="1956096" y="0"/>
                    <a:pt x="2520280" y="564184"/>
                    <a:pt x="2520280" y="1260140"/>
                  </a:cubicBezTo>
                  <a:cubicBezTo>
                    <a:pt x="2520280" y="1521123"/>
                    <a:pt x="2440942" y="1763576"/>
                    <a:pt x="2305068" y="1964696"/>
                  </a:cubicBezTo>
                  <a:lnTo>
                    <a:pt x="2299976" y="1971505"/>
                  </a:lnTo>
                  <a:lnTo>
                    <a:pt x="220304" y="1971505"/>
                  </a:lnTo>
                  <a:lnTo>
                    <a:pt x="215212" y="1964696"/>
                  </a:lnTo>
                  <a:cubicBezTo>
                    <a:pt x="79338" y="1763576"/>
                    <a:pt x="0" y="1521123"/>
                    <a:pt x="0" y="1260140"/>
                  </a:cubicBezTo>
                  <a:cubicBezTo>
                    <a:pt x="0" y="564184"/>
                    <a:pt x="564184" y="0"/>
                    <a:pt x="12601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1728" y="699542"/>
              <a:ext cx="2438609" cy="2709015"/>
            </a:xfrm>
            <a:prstGeom prst="rect">
              <a:avLst/>
            </a:prstGeom>
          </p:spPr>
        </p:pic>
      </p:grpSp>
    </p:spTree>
    <p:extLst>
      <p:ext uri="{BB962C8B-B14F-4D97-AF65-F5344CB8AC3E}">
        <p14:creationId xmlns:p14="http://schemas.microsoft.com/office/powerpoint/2010/main" val="3611328525"/>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9147888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End Slide Layout">
    <p:bg>
      <p:bgPr>
        <a:solidFill>
          <a:srgbClr val="C7E6A4"/>
        </a:solidFill>
        <a:effectLst/>
      </p:bgPr>
    </p:bg>
    <p:spTree>
      <p:nvGrpSpPr>
        <p:cNvPr id="1" name=""/>
        <p:cNvGrpSpPr/>
        <p:nvPr/>
      </p:nvGrpSpPr>
      <p:grpSpPr>
        <a:xfrm>
          <a:off x="0" y="0"/>
          <a:ext cx="0" cy="0"/>
          <a:chOff x="0" y="0"/>
          <a:chExt cx="0" cy="0"/>
        </a:xfrm>
      </p:grpSpPr>
      <p:sp>
        <p:nvSpPr>
          <p:cNvPr id="5" name="矩形: 圓角 4">
            <a:extLst>
              <a:ext uri="{FF2B5EF4-FFF2-40B4-BE49-F238E27FC236}">
                <a16:creationId xmlns:a16="http://schemas.microsoft.com/office/drawing/2014/main" id="{102645C2-6A64-4B5D-BFC9-32232B686196}"/>
              </a:ext>
            </a:extLst>
          </p:cNvPr>
          <p:cNvSpPr/>
          <p:nvPr userDrawn="1"/>
        </p:nvSpPr>
        <p:spPr>
          <a:xfrm>
            <a:off x="659396" y="584684"/>
            <a:ext cx="10873208" cy="5688632"/>
          </a:xfrm>
          <a:prstGeom prst="roundRect">
            <a:avLst>
              <a:gd name="adj" fmla="val 6690"/>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a:extLst>
              <a:ext uri="{FF2B5EF4-FFF2-40B4-BE49-F238E27FC236}">
                <a16:creationId xmlns:a16="http://schemas.microsoft.com/office/drawing/2014/main" id="{2FE25CB8-AA8F-4B16-8EDF-C28A8F15DD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4509120"/>
            <a:ext cx="2064061" cy="2545606"/>
          </a:xfrm>
          <a:prstGeom prst="rect">
            <a:avLst/>
          </a:prstGeom>
          <a:effectLst/>
        </p:spPr>
      </p:pic>
      <p:sp>
        <p:nvSpPr>
          <p:cNvPr id="7" name="文字方塊 6">
            <a:extLst>
              <a:ext uri="{FF2B5EF4-FFF2-40B4-BE49-F238E27FC236}">
                <a16:creationId xmlns:a16="http://schemas.microsoft.com/office/drawing/2014/main" id="{BA137C09-131E-4BBF-AA18-8ED774F17F6F}"/>
              </a:ext>
            </a:extLst>
          </p:cNvPr>
          <p:cNvSpPr txBox="1"/>
          <p:nvPr userDrawn="1"/>
        </p:nvSpPr>
        <p:spPr>
          <a:xfrm>
            <a:off x="4772561" y="0"/>
            <a:ext cx="2646878" cy="1569660"/>
          </a:xfrm>
          <a:prstGeom prst="rect">
            <a:avLst/>
          </a:prstGeom>
          <a:solidFill>
            <a:srgbClr val="92D050"/>
          </a:solidFill>
        </p:spPr>
        <p:txBody>
          <a:bodyPr wrap="none" rtlCol="0">
            <a:spAutoFit/>
          </a:bodyPr>
          <a:lstStyle/>
          <a:p>
            <a:endParaRPr lang="en-US" altLang="zh-TW" sz="4800" dirty="0">
              <a:solidFill>
                <a:schemeClr val="bg1"/>
              </a:solidFill>
              <a:latin typeface="華康圓體 Std W8" panose="02000800000000000000" pitchFamily="50" charset="-120"/>
              <a:ea typeface="華康圓體 Std W8" panose="02000800000000000000" pitchFamily="50" charset="-120"/>
            </a:endParaRPr>
          </a:p>
          <a:p>
            <a:r>
              <a:rPr lang="zh-TW" altLang="en-US" sz="4800" dirty="0">
                <a:solidFill>
                  <a:schemeClr val="bg1"/>
                </a:solidFill>
                <a:latin typeface="華康圓體 Std W8" panose="02000800000000000000" pitchFamily="50" charset="-120"/>
                <a:ea typeface="華康圓體 Std W8" panose="02000800000000000000" pitchFamily="50" charset="-120"/>
              </a:rPr>
              <a:t>注意事項</a:t>
            </a:r>
          </a:p>
        </p:txBody>
      </p:sp>
    </p:spTree>
    <p:extLst>
      <p:ext uri="{BB962C8B-B14F-4D97-AF65-F5344CB8AC3E}">
        <p14:creationId xmlns:p14="http://schemas.microsoft.com/office/powerpoint/2010/main" val="2410396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594CCBA0-61B8-4134-9D8F-C79204B5173A}"/>
              </a:ext>
            </a:extLst>
          </p:cNvPr>
          <p:cNvSpPr/>
          <p:nvPr userDrawn="1"/>
        </p:nvSpPr>
        <p:spPr>
          <a:xfrm>
            <a:off x="466354" y="332767"/>
            <a:ext cx="11259292" cy="619246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Text Placeholder 1">
            <a:extLst>
              <a:ext uri="{FF2B5EF4-FFF2-40B4-BE49-F238E27FC236}">
                <a16:creationId xmlns:a16="http://schemas.microsoft.com/office/drawing/2014/main" id="{7E9BCC5F-9321-47A6-A626-F41A0EF33D07}"/>
              </a:ext>
            </a:extLst>
          </p:cNvPr>
          <p:cNvSpPr txBox="1">
            <a:spLocks/>
          </p:cNvSpPr>
          <p:nvPr userDrawn="1"/>
        </p:nvSpPr>
        <p:spPr>
          <a:xfrm>
            <a:off x="2821478" y="2276872"/>
            <a:ext cx="6528725" cy="768085"/>
          </a:xfrm>
          <a:prstGeom prst="rect">
            <a:avLst/>
          </a:prstGeom>
        </p:spPr>
        <p:txBody>
          <a:bodyPr/>
          <a:lst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Font typeface="Arial" pitchFamily="34" charset="0"/>
              <a:buNone/>
            </a:pPr>
            <a:r>
              <a:rPr lang="zh-TW" altLang="en-US" dirty="0">
                <a:solidFill>
                  <a:schemeClr val="bg1"/>
                </a:solidFill>
                <a:latin typeface="華康圓體 Std W8" panose="02000800000000000000" pitchFamily="50" charset="-120"/>
                <a:ea typeface="華康圓體 Std W8" panose="02000800000000000000" pitchFamily="50" charset="-120"/>
              </a:rPr>
              <a:t>第一節</a:t>
            </a:r>
            <a:endParaRPr lang="ko-KR" altLang="en-US" dirty="0">
              <a:solidFill>
                <a:schemeClr val="bg1"/>
              </a:solidFill>
              <a:latin typeface="華康圓體 Std W8" panose="02000800000000000000" pitchFamily="50" charset="-120"/>
            </a:endParaRPr>
          </a:p>
        </p:txBody>
      </p:sp>
      <p:sp>
        <p:nvSpPr>
          <p:cNvPr id="4" name="Text Placeholder 1">
            <a:extLst>
              <a:ext uri="{FF2B5EF4-FFF2-40B4-BE49-F238E27FC236}">
                <a16:creationId xmlns:a16="http://schemas.microsoft.com/office/drawing/2014/main" id="{5185CAF5-2FCC-496E-9063-EEE7CCA6DF4A}"/>
              </a:ext>
            </a:extLst>
          </p:cNvPr>
          <p:cNvSpPr txBox="1">
            <a:spLocks/>
          </p:cNvSpPr>
          <p:nvPr userDrawn="1"/>
        </p:nvSpPr>
        <p:spPr>
          <a:xfrm>
            <a:off x="2821478" y="3140968"/>
            <a:ext cx="6528725" cy="192021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TW" altLang="en-US" sz="5400" dirty="0">
                <a:solidFill>
                  <a:schemeClr val="bg1"/>
                </a:solidFill>
                <a:latin typeface="華康圓體 Std W8" panose="02000800000000000000" pitchFamily="50" charset="-120"/>
                <a:ea typeface="華康圓體 Std W8" panose="02000800000000000000" pitchFamily="50" charset="-120"/>
              </a:rPr>
              <a:t>課程結束</a:t>
            </a:r>
            <a:endParaRPr lang="ko-KR" altLang="en-US" sz="5400" dirty="0">
              <a:solidFill>
                <a:schemeClr val="bg1"/>
              </a:solidFill>
              <a:latin typeface="華康圓體 Std W8" panose="02000800000000000000" pitchFamily="50" charset="-120"/>
            </a:endParaRPr>
          </a:p>
        </p:txBody>
      </p:sp>
    </p:spTree>
    <p:extLst>
      <p:ext uri="{BB962C8B-B14F-4D97-AF65-F5344CB8AC3E}">
        <p14:creationId xmlns:p14="http://schemas.microsoft.com/office/powerpoint/2010/main" val="1899389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Break Layout">
    <p:spTree>
      <p:nvGrpSpPr>
        <p:cNvPr id="1" name=""/>
        <p:cNvGrpSpPr/>
        <p:nvPr/>
      </p:nvGrpSpPr>
      <p:grpSpPr>
        <a:xfrm>
          <a:off x="0" y="0"/>
          <a:ext cx="0" cy="0"/>
          <a:chOff x="0" y="0"/>
          <a:chExt cx="0" cy="0"/>
        </a:xfrm>
      </p:grpSpPr>
      <p:sp>
        <p:nvSpPr>
          <p:cNvPr id="3" name="Rectangle 2"/>
          <p:cNvSpPr/>
          <p:nvPr userDrawn="1"/>
        </p:nvSpPr>
        <p:spPr>
          <a:xfrm>
            <a:off x="0" y="3429000"/>
            <a:ext cx="12192000" cy="3429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2" name="Rectangle 1"/>
          <p:cNvSpPr/>
          <p:nvPr userDrawn="1"/>
        </p:nvSpPr>
        <p:spPr>
          <a:xfrm>
            <a:off x="2821478" y="1124744"/>
            <a:ext cx="6528725" cy="4608512"/>
          </a:xfrm>
          <a:prstGeom prst="rect">
            <a:avLst/>
          </a:prstGeom>
          <a:solidFill>
            <a:srgbClr val="049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dirty="0"/>
          </a:p>
        </p:txBody>
      </p:sp>
      <p:sp>
        <p:nvSpPr>
          <p:cNvPr id="5" name="Rectangle 4"/>
          <p:cNvSpPr/>
          <p:nvPr userDrawn="1"/>
        </p:nvSpPr>
        <p:spPr>
          <a:xfrm>
            <a:off x="2821478" y="0"/>
            <a:ext cx="6528725" cy="260648"/>
          </a:xfrm>
          <a:prstGeom prst="rect">
            <a:avLst/>
          </a:prstGeom>
          <a:solidFill>
            <a:srgbClr val="049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6" name="Rectangle 5"/>
          <p:cNvSpPr/>
          <p:nvPr userDrawn="1"/>
        </p:nvSpPr>
        <p:spPr>
          <a:xfrm>
            <a:off x="2821478" y="6597352"/>
            <a:ext cx="6528725" cy="260648"/>
          </a:xfrm>
          <a:prstGeom prst="rect">
            <a:avLst/>
          </a:prstGeom>
          <a:solidFill>
            <a:srgbClr val="049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Tree>
    <p:extLst>
      <p:ext uri="{BB962C8B-B14F-4D97-AF65-F5344CB8AC3E}">
        <p14:creationId xmlns:p14="http://schemas.microsoft.com/office/powerpoint/2010/main" val="2845462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6" name="標題 2">
            <a:extLst>
              <a:ext uri="{FF2B5EF4-FFF2-40B4-BE49-F238E27FC236}">
                <a16:creationId xmlns:a16="http://schemas.microsoft.com/office/drawing/2014/main" id="{4AF13FED-3A02-4576-8104-0B1E87A14E3F}"/>
              </a:ext>
            </a:extLst>
          </p:cNvPr>
          <p:cNvSpPr>
            <a:spLocks noGrp="1"/>
          </p:cNvSpPr>
          <p:nvPr>
            <p:ph type="title"/>
          </p:nvPr>
        </p:nvSpPr>
        <p:spPr>
          <a:xfrm>
            <a:off x="838200" y="365125"/>
            <a:ext cx="10515600" cy="759619"/>
          </a:xfrm>
          <a:prstGeom prst="rect">
            <a:avLst/>
          </a:prstGeom>
        </p:spPr>
        <p:txBody>
          <a:bodyPr/>
          <a:lstStyle>
            <a:lvl1pPr>
              <a:defRPr sz="4000">
                <a:solidFill>
                  <a:srgbClr val="00B050"/>
                </a:solidFill>
              </a:defRPr>
            </a:lvl1pPr>
          </a:lstStyle>
          <a:p>
            <a:r>
              <a:rPr lang="zh-TW" altLang="en-US" dirty="0"/>
              <a:t>按一下以編輯母片標題樣式</a:t>
            </a:r>
          </a:p>
        </p:txBody>
      </p:sp>
    </p:spTree>
    <p:extLst>
      <p:ext uri="{BB962C8B-B14F-4D97-AF65-F5344CB8AC3E}">
        <p14:creationId xmlns:p14="http://schemas.microsoft.com/office/powerpoint/2010/main" val="2956590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6" name="矩形 5"/>
          <p:cNvSpPr/>
          <p:nvPr userDrawn="1"/>
        </p:nvSpPr>
        <p:spPr>
          <a:xfrm>
            <a:off x="4463819" y="1177134"/>
            <a:ext cx="3264363" cy="434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 name="標題 2">
            <a:extLst>
              <a:ext uri="{FF2B5EF4-FFF2-40B4-BE49-F238E27FC236}">
                <a16:creationId xmlns:a16="http://schemas.microsoft.com/office/drawing/2014/main" id="{218B70A3-3A0E-4C1D-B177-7129005D76C3}"/>
              </a:ext>
            </a:extLst>
          </p:cNvPr>
          <p:cNvSpPr>
            <a:spLocks noGrp="1"/>
          </p:cNvSpPr>
          <p:nvPr>
            <p:ph type="title"/>
          </p:nvPr>
        </p:nvSpPr>
        <p:spPr>
          <a:xfrm>
            <a:off x="838200" y="365125"/>
            <a:ext cx="10515600" cy="759619"/>
          </a:xfrm>
          <a:prstGeom prst="rect">
            <a:avLst/>
          </a:prstGeom>
        </p:spPr>
        <p:txBody>
          <a:bodyPr/>
          <a:lstStyle>
            <a:lvl1pPr>
              <a:defRPr sz="4000">
                <a:solidFill>
                  <a:srgbClr val="00B050"/>
                </a:solidFill>
              </a:defRPr>
            </a:lvl1pPr>
          </a:lstStyle>
          <a:p>
            <a:r>
              <a:rPr lang="zh-TW" altLang="en-US" dirty="0"/>
              <a:t>按一下以編輯母片標題樣式</a:t>
            </a:r>
          </a:p>
        </p:txBody>
      </p:sp>
      <p:sp>
        <p:nvSpPr>
          <p:cNvPr id="7" name="圓角矩形 7">
            <a:extLst>
              <a:ext uri="{FF2B5EF4-FFF2-40B4-BE49-F238E27FC236}">
                <a16:creationId xmlns:a16="http://schemas.microsoft.com/office/drawing/2014/main" id="{D836DD1F-09A6-4D0D-AE79-ABD52ADD208F}"/>
              </a:ext>
            </a:extLst>
          </p:cNvPr>
          <p:cNvSpPr/>
          <p:nvPr userDrawn="1"/>
        </p:nvSpPr>
        <p:spPr>
          <a:xfrm>
            <a:off x="3827748" y="1160336"/>
            <a:ext cx="4536504" cy="468439"/>
          </a:xfrm>
          <a:prstGeom prst="roundRect">
            <a:avLst>
              <a:gd name="adj" fmla="val 50000"/>
            </a:avLst>
          </a:prstGeom>
          <a:solidFill>
            <a:srgbClr val="049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zh-TW" altLang="pt-BR" sz="2400" dirty="0">
              <a:ea typeface="華康圓體 Std W8" panose="02000800000000000000" pitchFamily="50" charset="-120"/>
            </a:endParaRPr>
          </a:p>
        </p:txBody>
      </p:sp>
    </p:spTree>
    <p:extLst>
      <p:ext uri="{BB962C8B-B14F-4D97-AF65-F5344CB8AC3E}">
        <p14:creationId xmlns:p14="http://schemas.microsoft.com/office/powerpoint/2010/main" val="3374272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3909485"/>
            <a:ext cx="12192000" cy="2948516"/>
          </a:xfrm>
          <a:prstGeom prst="rect">
            <a:avLst/>
          </a:prstGeom>
          <a:solidFill>
            <a:srgbClr val="049F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pSp>
        <p:nvGrpSpPr>
          <p:cNvPr id="4" name="群組 3"/>
          <p:cNvGrpSpPr/>
          <p:nvPr userDrawn="1"/>
        </p:nvGrpSpPr>
        <p:grpSpPr>
          <a:xfrm>
            <a:off x="1665825" y="1508787"/>
            <a:ext cx="8860353" cy="5280581"/>
            <a:chOff x="1259632" y="1131590"/>
            <a:chExt cx="6645265" cy="3960436"/>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259632" y="1131590"/>
              <a:ext cx="6645265" cy="396043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userDrawn="1"/>
          </p:nvSpPr>
          <p:spPr>
            <a:xfrm>
              <a:off x="2339752" y="1333760"/>
              <a:ext cx="4464496" cy="2606142"/>
            </a:xfrm>
            <a:prstGeom prst="rect">
              <a:avLst/>
            </a:prstGeom>
            <a:solidFill>
              <a:schemeClr val="bg1"/>
            </a:solidFill>
            <a:ln>
              <a:noFill/>
            </a:ln>
            <a:effectLst>
              <a:innerShdw blurRad="889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grpSp>
    </p:spTree>
    <p:extLst>
      <p:ext uri="{BB962C8B-B14F-4D97-AF65-F5344CB8AC3E}">
        <p14:creationId xmlns:p14="http://schemas.microsoft.com/office/powerpoint/2010/main" val="1160207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6" name="矩形 5"/>
          <p:cNvSpPr/>
          <p:nvPr userDrawn="1"/>
        </p:nvSpPr>
        <p:spPr>
          <a:xfrm>
            <a:off x="4463819" y="1177134"/>
            <a:ext cx="3264363" cy="434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 name="標題 2">
            <a:extLst>
              <a:ext uri="{FF2B5EF4-FFF2-40B4-BE49-F238E27FC236}">
                <a16:creationId xmlns:a16="http://schemas.microsoft.com/office/drawing/2014/main" id="{218B70A3-3A0E-4C1D-B177-7129005D76C3}"/>
              </a:ext>
            </a:extLst>
          </p:cNvPr>
          <p:cNvSpPr>
            <a:spLocks noGrp="1"/>
          </p:cNvSpPr>
          <p:nvPr>
            <p:ph type="title"/>
          </p:nvPr>
        </p:nvSpPr>
        <p:spPr>
          <a:xfrm>
            <a:off x="838200" y="365125"/>
            <a:ext cx="10515600" cy="759619"/>
          </a:xfrm>
          <a:prstGeom prst="rect">
            <a:avLst/>
          </a:prstGeom>
        </p:spPr>
        <p:txBody>
          <a:bodyPr/>
          <a:lstStyle>
            <a:lvl1pPr>
              <a:defRPr sz="4000">
                <a:solidFill>
                  <a:schemeClr val="accent4"/>
                </a:solidFill>
              </a:defRPr>
            </a:lvl1pPr>
          </a:lstStyle>
          <a:p>
            <a:r>
              <a:rPr lang="zh-TW" altLang="en-US" dirty="0"/>
              <a:t>按一下以編輯母片標題樣式</a:t>
            </a:r>
          </a:p>
        </p:txBody>
      </p:sp>
      <p:sp>
        <p:nvSpPr>
          <p:cNvPr id="7" name="圓角矩形 7">
            <a:extLst>
              <a:ext uri="{FF2B5EF4-FFF2-40B4-BE49-F238E27FC236}">
                <a16:creationId xmlns:a16="http://schemas.microsoft.com/office/drawing/2014/main" id="{D836DD1F-09A6-4D0D-AE79-ABD52ADD208F}"/>
              </a:ext>
            </a:extLst>
          </p:cNvPr>
          <p:cNvSpPr/>
          <p:nvPr userDrawn="1"/>
        </p:nvSpPr>
        <p:spPr>
          <a:xfrm>
            <a:off x="3827748" y="1160336"/>
            <a:ext cx="4536504" cy="468439"/>
          </a:xfrm>
          <a:prstGeom prst="roundRect">
            <a:avLst>
              <a:gd name="adj" fmla="val 50000"/>
            </a:avLst>
          </a:prstGeom>
          <a:solidFill>
            <a:srgbClr val="F3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zh-TW" altLang="pt-BR" dirty="0">
              <a:ea typeface="華康圓體 Std W8" panose="02000800000000000000" pitchFamily="50" charset="-120"/>
            </a:endParaRPr>
          </a:p>
        </p:txBody>
      </p:sp>
    </p:spTree>
    <p:extLst>
      <p:ext uri="{BB962C8B-B14F-4D97-AF65-F5344CB8AC3E}">
        <p14:creationId xmlns:p14="http://schemas.microsoft.com/office/powerpoint/2010/main" val="1070691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rgbClr val="049F4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2069332174"/>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rgbClr val="8EC31F"/>
        </a:solidFill>
        <a:effectLst/>
      </p:bgPr>
    </p:bg>
    <p:spTree>
      <p:nvGrpSpPr>
        <p:cNvPr id="1" name=""/>
        <p:cNvGrpSpPr/>
        <p:nvPr/>
      </p:nvGrpSpPr>
      <p:grpSpPr>
        <a:xfrm>
          <a:off x="0" y="0"/>
          <a:ext cx="0" cy="0"/>
          <a:chOff x="0" y="0"/>
          <a:chExt cx="0" cy="0"/>
        </a:xfrm>
      </p:grpSpPr>
      <p:grpSp>
        <p:nvGrpSpPr>
          <p:cNvPr id="17" name="群組 16"/>
          <p:cNvGrpSpPr/>
          <p:nvPr userDrawn="1"/>
        </p:nvGrpSpPr>
        <p:grpSpPr>
          <a:xfrm>
            <a:off x="4157007" y="932723"/>
            <a:ext cx="3877985" cy="4888655"/>
            <a:chOff x="2926789" y="699542"/>
            <a:chExt cx="2908489" cy="3666491"/>
          </a:xfrm>
        </p:grpSpPr>
        <p:sp>
          <p:nvSpPr>
            <p:cNvPr id="9" name="文字方塊 8"/>
            <p:cNvSpPr txBox="1"/>
            <p:nvPr userDrawn="1"/>
          </p:nvSpPr>
          <p:spPr>
            <a:xfrm>
              <a:off x="2926789" y="3188788"/>
              <a:ext cx="2908489" cy="1177245"/>
            </a:xfrm>
            <a:prstGeom prst="rect">
              <a:avLst/>
            </a:prstGeom>
            <a:noFill/>
          </p:spPr>
          <p:txBody>
            <a:bodyPr wrap="none" rtlCol="0">
              <a:spAutoFit/>
            </a:bodyPr>
            <a:lstStyle/>
            <a:p>
              <a:pPr algn="ctr"/>
              <a:r>
                <a:rPr lang="zh-TW" altLang="en-US" sz="9600" dirty="0">
                  <a:solidFill>
                    <a:srgbClr val="FFFFFF"/>
                  </a:solidFill>
                  <a:latin typeface="華康圓體 Std W8" panose="02000800000000000000" pitchFamily="50" charset="-120"/>
                  <a:ea typeface="華康圓體 Std W8" panose="02000800000000000000" pitchFamily="50" charset="-120"/>
                </a:rPr>
                <a:t>練習題</a:t>
              </a:r>
            </a:p>
          </p:txBody>
        </p:sp>
        <p:sp>
          <p:nvSpPr>
            <p:cNvPr id="19" name="手繪多邊形 18"/>
            <p:cNvSpPr/>
            <p:nvPr userDrawn="1"/>
          </p:nvSpPr>
          <p:spPr>
            <a:xfrm>
              <a:off x="3001764" y="1079938"/>
              <a:ext cx="2758539" cy="2157885"/>
            </a:xfrm>
            <a:custGeom>
              <a:avLst/>
              <a:gdLst>
                <a:gd name="connsiteX0" fmla="*/ 1260140 w 2520280"/>
                <a:gd name="connsiteY0" fmla="*/ 0 h 1971505"/>
                <a:gd name="connsiteX1" fmla="*/ 2520280 w 2520280"/>
                <a:gd name="connsiteY1" fmla="*/ 1260140 h 1971505"/>
                <a:gd name="connsiteX2" fmla="*/ 2305068 w 2520280"/>
                <a:gd name="connsiteY2" fmla="*/ 1964696 h 1971505"/>
                <a:gd name="connsiteX3" fmla="*/ 2299976 w 2520280"/>
                <a:gd name="connsiteY3" fmla="*/ 1971505 h 1971505"/>
                <a:gd name="connsiteX4" fmla="*/ 220304 w 2520280"/>
                <a:gd name="connsiteY4" fmla="*/ 1971505 h 1971505"/>
                <a:gd name="connsiteX5" fmla="*/ 215212 w 2520280"/>
                <a:gd name="connsiteY5" fmla="*/ 1964696 h 1971505"/>
                <a:gd name="connsiteX6" fmla="*/ 0 w 2520280"/>
                <a:gd name="connsiteY6" fmla="*/ 1260140 h 1971505"/>
                <a:gd name="connsiteX7" fmla="*/ 1260140 w 2520280"/>
                <a:gd name="connsiteY7" fmla="*/ 0 h 19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280" h="1971505">
                  <a:moveTo>
                    <a:pt x="1260140" y="0"/>
                  </a:moveTo>
                  <a:cubicBezTo>
                    <a:pt x="1956096" y="0"/>
                    <a:pt x="2520280" y="564184"/>
                    <a:pt x="2520280" y="1260140"/>
                  </a:cubicBezTo>
                  <a:cubicBezTo>
                    <a:pt x="2520280" y="1521123"/>
                    <a:pt x="2440942" y="1763576"/>
                    <a:pt x="2305068" y="1964696"/>
                  </a:cubicBezTo>
                  <a:lnTo>
                    <a:pt x="2299976" y="1971505"/>
                  </a:lnTo>
                  <a:lnTo>
                    <a:pt x="220304" y="1971505"/>
                  </a:lnTo>
                  <a:lnTo>
                    <a:pt x="215212" y="1964696"/>
                  </a:lnTo>
                  <a:cubicBezTo>
                    <a:pt x="79338" y="1763576"/>
                    <a:pt x="0" y="1521123"/>
                    <a:pt x="0" y="1260140"/>
                  </a:cubicBezTo>
                  <a:cubicBezTo>
                    <a:pt x="0" y="564184"/>
                    <a:pt x="564184" y="0"/>
                    <a:pt x="12601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2881" y="699542"/>
              <a:ext cx="2736304" cy="2709015"/>
            </a:xfrm>
            <a:prstGeom prst="rect">
              <a:avLst/>
            </a:prstGeom>
          </p:spPr>
        </p:pic>
      </p:grpSp>
    </p:spTree>
    <p:extLst>
      <p:ext uri="{BB962C8B-B14F-4D97-AF65-F5344CB8AC3E}">
        <p14:creationId xmlns:p14="http://schemas.microsoft.com/office/powerpoint/2010/main" val="1584711516"/>
      </p:ext>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rgbClr val="8EC31F"/>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3976309059"/>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ver Slide layout">
    <p:bg>
      <p:bgPr>
        <a:solidFill>
          <a:srgbClr val="049F41"/>
        </a:solidFill>
        <a:effectLst/>
      </p:bgPr>
    </p:bg>
    <p:spTree>
      <p:nvGrpSpPr>
        <p:cNvPr id="1" name=""/>
        <p:cNvGrpSpPr/>
        <p:nvPr/>
      </p:nvGrpSpPr>
      <p:grpSpPr>
        <a:xfrm>
          <a:off x="0" y="0"/>
          <a:ext cx="0" cy="0"/>
          <a:chOff x="0" y="0"/>
          <a:chExt cx="0" cy="0"/>
        </a:xfrm>
      </p:grpSpPr>
      <p:grpSp>
        <p:nvGrpSpPr>
          <p:cNvPr id="17" name="群組 16"/>
          <p:cNvGrpSpPr/>
          <p:nvPr userDrawn="1"/>
        </p:nvGrpSpPr>
        <p:grpSpPr>
          <a:xfrm>
            <a:off x="4256975" y="932723"/>
            <a:ext cx="3678052" cy="4888655"/>
            <a:chOff x="3001764" y="699542"/>
            <a:chExt cx="2758539" cy="3666491"/>
          </a:xfrm>
        </p:grpSpPr>
        <p:sp>
          <p:nvSpPr>
            <p:cNvPr id="9" name="文字方塊 8"/>
            <p:cNvSpPr txBox="1"/>
            <p:nvPr userDrawn="1"/>
          </p:nvSpPr>
          <p:spPr>
            <a:xfrm>
              <a:off x="3388454" y="3188788"/>
              <a:ext cx="1985159" cy="1177245"/>
            </a:xfrm>
            <a:prstGeom prst="rect">
              <a:avLst/>
            </a:prstGeom>
            <a:noFill/>
          </p:spPr>
          <p:txBody>
            <a:bodyPr wrap="none" rtlCol="0">
              <a:spAutoFit/>
            </a:bodyPr>
            <a:lstStyle/>
            <a:p>
              <a:pPr algn="ctr"/>
              <a:r>
                <a:rPr lang="zh-TW" altLang="en-US" sz="9600" dirty="0">
                  <a:solidFill>
                    <a:srgbClr val="FFFFFF"/>
                  </a:solidFill>
                  <a:latin typeface="華康圓體 Std W8" panose="02000800000000000000" pitchFamily="50" charset="-120"/>
                  <a:ea typeface="華康圓體 Std W8" panose="02000800000000000000" pitchFamily="50" charset="-120"/>
                </a:rPr>
                <a:t>解答</a:t>
              </a:r>
            </a:p>
          </p:txBody>
        </p:sp>
        <p:sp>
          <p:nvSpPr>
            <p:cNvPr id="19" name="手繪多邊形 18"/>
            <p:cNvSpPr/>
            <p:nvPr userDrawn="1"/>
          </p:nvSpPr>
          <p:spPr>
            <a:xfrm>
              <a:off x="3001764" y="1079938"/>
              <a:ext cx="2758539" cy="2157885"/>
            </a:xfrm>
            <a:custGeom>
              <a:avLst/>
              <a:gdLst>
                <a:gd name="connsiteX0" fmla="*/ 1260140 w 2520280"/>
                <a:gd name="connsiteY0" fmla="*/ 0 h 1971505"/>
                <a:gd name="connsiteX1" fmla="*/ 2520280 w 2520280"/>
                <a:gd name="connsiteY1" fmla="*/ 1260140 h 1971505"/>
                <a:gd name="connsiteX2" fmla="*/ 2305068 w 2520280"/>
                <a:gd name="connsiteY2" fmla="*/ 1964696 h 1971505"/>
                <a:gd name="connsiteX3" fmla="*/ 2299976 w 2520280"/>
                <a:gd name="connsiteY3" fmla="*/ 1971505 h 1971505"/>
                <a:gd name="connsiteX4" fmla="*/ 220304 w 2520280"/>
                <a:gd name="connsiteY4" fmla="*/ 1971505 h 1971505"/>
                <a:gd name="connsiteX5" fmla="*/ 215212 w 2520280"/>
                <a:gd name="connsiteY5" fmla="*/ 1964696 h 1971505"/>
                <a:gd name="connsiteX6" fmla="*/ 0 w 2520280"/>
                <a:gd name="connsiteY6" fmla="*/ 1260140 h 1971505"/>
                <a:gd name="connsiteX7" fmla="*/ 1260140 w 2520280"/>
                <a:gd name="connsiteY7" fmla="*/ 0 h 19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280" h="1971505">
                  <a:moveTo>
                    <a:pt x="1260140" y="0"/>
                  </a:moveTo>
                  <a:cubicBezTo>
                    <a:pt x="1956096" y="0"/>
                    <a:pt x="2520280" y="564184"/>
                    <a:pt x="2520280" y="1260140"/>
                  </a:cubicBezTo>
                  <a:cubicBezTo>
                    <a:pt x="2520280" y="1521123"/>
                    <a:pt x="2440942" y="1763576"/>
                    <a:pt x="2305068" y="1964696"/>
                  </a:cubicBezTo>
                  <a:lnTo>
                    <a:pt x="2299976" y="1971505"/>
                  </a:lnTo>
                  <a:lnTo>
                    <a:pt x="220304" y="1971505"/>
                  </a:lnTo>
                  <a:lnTo>
                    <a:pt x="215212" y="1964696"/>
                  </a:lnTo>
                  <a:cubicBezTo>
                    <a:pt x="79338" y="1763576"/>
                    <a:pt x="0" y="1521123"/>
                    <a:pt x="0" y="1260140"/>
                  </a:cubicBezTo>
                  <a:cubicBezTo>
                    <a:pt x="0" y="564184"/>
                    <a:pt x="564184" y="0"/>
                    <a:pt x="12601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1728" y="699542"/>
              <a:ext cx="2438609" cy="2709015"/>
            </a:xfrm>
            <a:prstGeom prst="rect">
              <a:avLst/>
            </a:prstGeom>
          </p:spPr>
        </p:pic>
      </p:grpSp>
    </p:spTree>
    <p:extLst>
      <p:ext uri="{BB962C8B-B14F-4D97-AF65-F5344CB8AC3E}">
        <p14:creationId xmlns:p14="http://schemas.microsoft.com/office/powerpoint/2010/main" val="3309083577"/>
      </p:ext>
    </p:extLst>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rgbClr val="049F4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1114240240"/>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End Slide Layout">
    <p:bg>
      <p:bgPr>
        <a:solidFill>
          <a:srgbClr val="049F41"/>
        </a:solidFill>
        <a:effectLst/>
      </p:bgPr>
    </p:bg>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EEA39EC8-A6C7-4B92-8C03-5DD4FFC7070A}"/>
              </a:ext>
            </a:extLst>
          </p:cNvPr>
          <p:cNvSpPr/>
          <p:nvPr userDrawn="1"/>
        </p:nvSpPr>
        <p:spPr>
          <a:xfrm>
            <a:off x="659396" y="584684"/>
            <a:ext cx="10873208" cy="5688632"/>
          </a:xfrm>
          <a:prstGeom prst="roundRect">
            <a:avLst>
              <a:gd name="adj" fmla="val 6690"/>
            </a:avLst>
          </a:prstGeom>
          <a:solidFill>
            <a:schemeClr val="bg1"/>
          </a:solidFill>
          <a:ln w="76200">
            <a:solidFill>
              <a:srgbClr val="55C7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26EFEED2-0005-4621-B95F-3407998B5F8C}"/>
              </a:ext>
            </a:extLst>
          </p:cNvPr>
          <p:cNvSpPr txBox="1"/>
          <p:nvPr userDrawn="1"/>
        </p:nvSpPr>
        <p:spPr>
          <a:xfrm>
            <a:off x="4772561" y="0"/>
            <a:ext cx="2646878" cy="1569660"/>
          </a:xfrm>
          <a:prstGeom prst="rect">
            <a:avLst/>
          </a:prstGeom>
          <a:solidFill>
            <a:srgbClr val="1C9441"/>
          </a:solidFill>
        </p:spPr>
        <p:txBody>
          <a:bodyPr wrap="none" rtlCol="0">
            <a:spAutoFit/>
          </a:bodyPr>
          <a:lstStyle/>
          <a:p>
            <a:endParaRPr lang="en-US" altLang="zh-TW" sz="4800" dirty="0">
              <a:solidFill>
                <a:schemeClr val="bg1"/>
              </a:solidFill>
              <a:latin typeface="華康圓體 Std W8" panose="02000800000000000000" pitchFamily="50" charset="-120"/>
              <a:ea typeface="華康圓體 Std W8" panose="02000800000000000000" pitchFamily="50" charset="-120"/>
            </a:endParaRPr>
          </a:p>
          <a:p>
            <a:r>
              <a:rPr lang="zh-TW" altLang="en-US" sz="4800" dirty="0">
                <a:solidFill>
                  <a:schemeClr val="bg1"/>
                </a:solidFill>
                <a:latin typeface="華康圓體 Std W8" panose="02000800000000000000" pitchFamily="50" charset="-120"/>
                <a:ea typeface="華康圓體 Std W8" panose="02000800000000000000" pitchFamily="50" charset="-120"/>
              </a:rPr>
              <a:t>注意事項</a:t>
            </a:r>
          </a:p>
        </p:txBody>
      </p:sp>
      <p:pic>
        <p:nvPicPr>
          <p:cNvPr id="6" name="圖片 5">
            <a:extLst>
              <a:ext uri="{FF2B5EF4-FFF2-40B4-BE49-F238E27FC236}">
                <a16:creationId xmlns:a16="http://schemas.microsoft.com/office/drawing/2014/main" id="{2FE25CB8-AA8F-4B16-8EDF-C28A8F15DD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4509120"/>
            <a:ext cx="2064061" cy="2545606"/>
          </a:xfrm>
          <a:prstGeom prst="rect">
            <a:avLst/>
          </a:prstGeom>
          <a:effectLst/>
        </p:spPr>
      </p:pic>
    </p:spTree>
    <p:extLst>
      <p:ext uri="{BB962C8B-B14F-4D97-AF65-F5344CB8AC3E}">
        <p14:creationId xmlns:p14="http://schemas.microsoft.com/office/powerpoint/2010/main" val="2516310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594CCBA0-61B8-4134-9D8F-C79204B5173A}"/>
              </a:ext>
            </a:extLst>
          </p:cNvPr>
          <p:cNvSpPr/>
          <p:nvPr userDrawn="1"/>
        </p:nvSpPr>
        <p:spPr>
          <a:xfrm>
            <a:off x="466354" y="332767"/>
            <a:ext cx="11259292" cy="6192466"/>
          </a:xfrm>
          <a:prstGeom prst="roundRect">
            <a:avLst/>
          </a:prstGeom>
          <a:solidFill>
            <a:srgbClr val="049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Text Placeholder 1">
            <a:extLst>
              <a:ext uri="{FF2B5EF4-FFF2-40B4-BE49-F238E27FC236}">
                <a16:creationId xmlns:a16="http://schemas.microsoft.com/office/drawing/2014/main" id="{7E9BCC5F-9321-47A6-A626-F41A0EF33D07}"/>
              </a:ext>
            </a:extLst>
          </p:cNvPr>
          <p:cNvSpPr txBox="1">
            <a:spLocks/>
          </p:cNvSpPr>
          <p:nvPr userDrawn="1"/>
        </p:nvSpPr>
        <p:spPr>
          <a:xfrm>
            <a:off x="2821478" y="2276872"/>
            <a:ext cx="6528725" cy="768085"/>
          </a:xfrm>
          <a:prstGeom prst="rect">
            <a:avLst/>
          </a:prstGeom>
        </p:spPr>
        <p:txBody>
          <a:bodyPr/>
          <a:lst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Font typeface="Arial" pitchFamily="34" charset="0"/>
              <a:buNone/>
            </a:pPr>
            <a:r>
              <a:rPr lang="zh-TW" altLang="en-US" dirty="0">
                <a:solidFill>
                  <a:schemeClr val="bg1"/>
                </a:solidFill>
                <a:latin typeface="華康圓體 Std W8" panose="02000800000000000000" pitchFamily="50" charset="-120"/>
                <a:ea typeface="華康圓體 Std W8" panose="02000800000000000000" pitchFamily="50" charset="-120"/>
              </a:rPr>
              <a:t>第一節</a:t>
            </a:r>
            <a:endParaRPr lang="ko-KR" altLang="en-US" dirty="0">
              <a:solidFill>
                <a:schemeClr val="bg1"/>
              </a:solidFill>
              <a:latin typeface="華康圓體 Std W8" panose="02000800000000000000" pitchFamily="50" charset="-120"/>
            </a:endParaRPr>
          </a:p>
        </p:txBody>
      </p:sp>
      <p:sp>
        <p:nvSpPr>
          <p:cNvPr id="4" name="Text Placeholder 1">
            <a:extLst>
              <a:ext uri="{FF2B5EF4-FFF2-40B4-BE49-F238E27FC236}">
                <a16:creationId xmlns:a16="http://schemas.microsoft.com/office/drawing/2014/main" id="{5185CAF5-2FCC-496E-9063-EEE7CCA6DF4A}"/>
              </a:ext>
            </a:extLst>
          </p:cNvPr>
          <p:cNvSpPr txBox="1">
            <a:spLocks/>
          </p:cNvSpPr>
          <p:nvPr userDrawn="1"/>
        </p:nvSpPr>
        <p:spPr>
          <a:xfrm>
            <a:off x="2821478" y="3140968"/>
            <a:ext cx="6528725" cy="192021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TW" altLang="en-US" sz="5400" dirty="0">
                <a:solidFill>
                  <a:schemeClr val="bg1"/>
                </a:solidFill>
                <a:latin typeface="華康圓體 Std W8" panose="02000800000000000000" pitchFamily="50" charset="-120"/>
                <a:ea typeface="華康圓體 Std W8" panose="02000800000000000000" pitchFamily="50" charset="-120"/>
              </a:rPr>
              <a:t>課程結束</a:t>
            </a:r>
            <a:endParaRPr lang="ko-KR" altLang="en-US" sz="5400" dirty="0">
              <a:solidFill>
                <a:schemeClr val="bg1"/>
              </a:solidFill>
              <a:latin typeface="華康圓體 Std W8" panose="02000800000000000000" pitchFamily="50" charset="-120"/>
            </a:endParaRPr>
          </a:p>
        </p:txBody>
      </p:sp>
    </p:spTree>
    <p:extLst>
      <p:ext uri="{BB962C8B-B14F-4D97-AF65-F5344CB8AC3E}">
        <p14:creationId xmlns:p14="http://schemas.microsoft.com/office/powerpoint/2010/main" val="38442539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ection Break Layout">
    <p:spTree>
      <p:nvGrpSpPr>
        <p:cNvPr id="1" name=""/>
        <p:cNvGrpSpPr/>
        <p:nvPr/>
      </p:nvGrpSpPr>
      <p:grpSpPr>
        <a:xfrm>
          <a:off x="0" y="0"/>
          <a:ext cx="0" cy="0"/>
          <a:chOff x="0" y="0"/>
          <a:chExt cx="0" cy="0"/>
        </a:xfrm>
      </p:grpSpPr>
      <p:sp>
        <p:nvSpPr>
          <p:cNvPr id="3" name="Rectangle 2"/>
          <p:cNvSpPr/>
          <p:nvPr userDrawn="1"/>
        </p:nvSpPr>
        <p:spPr>
          <a:xfrm>
            <a:off x="0" y="3429000"/>
            <a:ext cx="12192000" cy="3429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2" name="Rectangle 1"/>
          <p:cNvSpPr/>
          <p:nvPr userDrawn="1"/>
        </p:nvSpPr>
        <p:spPr>
          <a:xfrm>
            <a:off x="2821478" y="1124744"/>
            <a:ext cx="6528725" cy="4608512"/>
          </a:xfrm>
          <a:prstGeom prst="rect">
            <a:avLst/>
          </a:prstGeom>
          <a:solidFill>
            <a:srgbClr val="008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dirty="0"/>
          </a:p>
        </p:txBody>
      </p:sp>
      <p:sp>
        <p:nvSpPr>
          <p:cNvPr id="5" name="Rectangle 4"/>
          <p:cNvSpPr/>
          <p:nvPr userDrawn="1"/>
        </p:nvSpPr>
        <p:spPr>
          <a:xfrm>
            <a:off x="2821478" y="0"/>
            <a:ext cx="6528725" cy="260648"/>
          </a:xfrm>
          <a:prstGeom prst="rect">
            <a:avLst/>
          </a:prstGeom>
          <a:solidFill>
            <a:srgbClr val="008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6" name="Rectangle 5"/>
          <p:cNvSpPr/>
          <p:nvPr userDrawn="1"/>
        </p:nvSpPr>
        <p:spPr>
          <a:xfrm>
            <a:off x="2821478" y="6597352"/>
            <a:ext cx="6528725" cy="260648"/>
          </a:xfrm>
          <a:prstGeom prst="rect">
            <a:avLst/>
          </a:prstGeom>
          <a:solidFill>
            <a:srgbClr val="008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Tree>
    <p:extLst>
      <p:ext uri="{BB962C8B-B14F-4D97-AF65-F5344CB8AC3E}">
        <p14:creationId xmlns:p14="http://schemas.microsoft.com/office/powerpoint/2010/main" val="587025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6" name="標題 2">
            <a:extLst>
              <a:ext uri="{FF2B5EF4-FFF2-40B4-BE49-F238E27FC236}">
                <a16:creationId xmlns:a16="http://schemas.microsoft.com/office/drawing/2014/main" id="{4AF13FED-3A02-4576-8104-0B1E87A14E3F}"/>
              </a:ext>
            </a:extLst>
          </p:cNvPr>
          <p:cNvSpPr>
            <a:spLocks noGrp="1"/>
          </p:cNvSpPr>
          <p:nvPr>
            <p:ph type="title"/>
          </p:nvPr>
        </p:nvSpPr>
        <p:spPr>
          <a:xfrm>
            <a:off x="838200" y="365125"/>
            <a:ext cx="10515600" cy="759619"/>
          </a:xfrm>
          <a:prstGeom prst="rect">
            <a:avLst/>
          </a:prstGeom>
        </p:spPr>
        <p:txBody>
          <a:bodyPr/>
          <a:lstStyle>
            <a:lvl1pPr>
              <a:defRPr sz="4000">
                <a:solidFill>
                  <a:srgbClr val="0080CC"/>
                </a:solidFill>
              </a:defRPr>
            </a:lvl1pPr>
          </a:lstStyle>
          <a:p>
            <a:r>
              <a:rPr lang="zh-TW" altLang="en-US" dirty="0"/>
              <a:t>按一下以編輯母片標題樣式</a:t>
            </a:r>
          </a:p>
        </p:txBody>
      </p:sp>
    </p:spTree>
    <p:extLst>
      <p:ext uri="{BB962C8B-B14F-4D97-AF65-F5344CB8AC3E}">
        <p14:creationId xmlns:p14="http://schemas.microsoft.com/office/powerpoint/2010/main" val="23246542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6" name="矩形 5"/>
          <p:cNvSpPr/>
          <p:nvPr userDrawn="1"/>
        </p:nvSpPr>
        <p:spPr>
          <a:xfrm>
            <a:off x="4463819" y="1177134"/>
            <a:ext cx="3264363" cy="434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 name="標題 2">
            <a:extLst>
              <a:ext uri="{FF2B5EF4-FFF2-40B4-BE49-F238E27FC236}">
                <a16:creationId xmlns:a16="http://schemas.microsoft.com/office/drawing/2014/main" id="{218B70A3-3A0E-4C1D-B177-7129005D76C3}"/>
              </a:ext>
            </a:extLst>
          </p:cNvPr>
          <p:cNvSpPr>
            <a:spLocks noGrp="1"/>
          </p:cNvSpPr>
          <p:nvPr>
            <p:ph type="title"/>
          </p:nvPr>
        </p:nvSpPr>
        <p:spPr>
          <a:xfrm>
            <a:off x="838200" y="365125"/>
            <a:ext cx="10515600" cy="759619"/>
          </a:xfrm>
          <a:prstGeom prst="rect">
            <a:avLst/>
          </a:prstGeom>
        </p:spPr>
        <p:txBody>
          <a:bodyPr/>
          <a:lstStyle>
            <a:lvl1pPr>
              <a:defRPr sz="4000">
                <a:solidFill>
                  <a:srgbClr val="0080CC"/>
                </a:solidFill>
              </a:defRPr>
            </a:lvl1pPr>
          </a:lstStyle>
          <a:p>
            <a:r>
              <a:rPr lang="zh-TW" altLang="en-US" dirty="0"/>
              <a:t>按一下以編輯母片標題樣式</a:t>
            </a:r>
          </a:p>
        </p:txBody>
      </p:sp>
      <p:sp>
        <p:nvSpPr>
          <p:cNvPr id="7" name="圓角矩形 7">
            <a:extLst>
              <a:ext uri="{FF2B5EF4-FFF2-40B4-BE49-F238E27FC236}">
                <a16:creationId xmlns:a16="http://schemas.microsoft.com/office/drawing/2014/main" id="{D836DD1F-09A6-4D0D-AE79-ABD52ADD208F}"/>
              </a:ext>
            </a:extLst>
          </p:cNvPr>
          <p:cNvSpPr/>
          <p:nvPr userDrawn="1"/>
        </p:nvSpPr>
        <p:spPr>
          <a:xfrm>
            <a:off x="3827748" y="1160336"/>
            <a:ext cx="4536504" cy="468439"/>
          </a:xfrm>
          <a:prstGeom prst="roundRect">
            <a:avLst>
              <a:gd name="adj" fmla="val 50000"/>
            </a:avLst>
          </a:prstGeom>
          <a:solidFill>
            <a:srgbClr val="008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zh-TW" altLang="pt-BR" dirty="0">
              <a:ea typeface="華康圓體 Std W8" panose="02000800000000000000" pitchFamily="50" charset="-120"/>
            </a:endParaRPr>
          </a:p>
        </p:txBody>
      </p:sp>
    </p:spTree>
    <p:extLst>
      <p:ext uri="{BB962C8B-B14F-4D97-AF65-F5344CB8AC3E}">
        <p14:creationId xmlns:p14="http://schemas.microsoft.com/office/powerpoint/2010/main" val="203579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3909485"/>
            <a:ext cx="12192000" cy="294851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pSp>
        <p:nvGrpSpPr>
          <p:cNvPr id="4" name="群組 3"/>
          <p:cNvGrpSpPr/>
          <p:nvPr userDrawn="1"/>
        </p:nvGrpSpPr>
        <p:grpSpPr>
          <a:xfrm>
            <a:off x="1665825" y="1508787"/>
            <a:ext cx="8860353" cy="5280581"/>
            <a:chOff x="1259632" y="1131590"/>
            <a:chExt cx="6645265" cy="3960436"/>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259632" y="1131590"/>
              <a:ext cx="6645265" cy="396043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userDrawn="1"/>
          </p:nvSpPr>
          <p:spPr>
            <a:xfrm>
              <a:off x="2339752" y="1333760"/>
              <a:ext cx="4464496" cy="2606142"/>
            </a:xfrm>
            <a:prstGeom prst="rect">
              <a:avLst/>
            </a:prstGeom>
            <a:solidFill>
              <a:schemeClr val="bg1"/>
            </a:solidFill>
            <a:ln>
              <a:noFill/>
            </a:ln>
            <a:effectLst>
              <a:innerShdw blurRad="889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grpSp>
    </p:spTree>
    <p:extLst>
      <p:ext uri="{BB962C8B-B14F-4D97-AF65-F5344CB8AC3E}">
        <p14:creationId xmlns:p14="http://schemas.microsoft.com/office/powerpoint/2010/main" val="13260588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3909485"/>
            <a:ext cx="12192000" cy="2948516"/>
          </a:xfrm>
          <a:prstGeom prst="rect">
            <a:avLst/>
          </a:prstGeom>
          <a:solidFill>
            <a:srgbClr val="0080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pSp>
        <p:nvGrpSpPr>
          <p:cNvPr id="4" name="群組 3"/>
          <p:cNvGrpSpPr/>
          <p:nvPr userDrawn="1"/>
        </p:nvGrpSpPr>
        <p:grpSpPr>
          <a:xfrm>
            <a:off x="1665825" y="1508787"/>
            <a:ext cx="8860353" cy="5280581"/>
            <a:chOff x="1259632" y="1131590"/>
            <a:chExt cx="6645265" cy="3960436"/>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259632" y="1131590"/>
              <a:ext cx="6645265" cy="396043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userDrawn="1"/>
          </p:nvSpPr>
          <p:spPr>
            <a:xfrm>
              <a:off x="2339752" y="1333760"/>
              <a:ext cx="4464496" cy="2606142"/>
            </a:xfrm>
            <a:prstGeom prst="rect">
              <a:avLst/>
            </a:prstGeom>
            <a:solidFill>
              <a:schemeClr val="bg1"/>
            </a:solidFill>
            <a:ln>
              <a:noFill/>
            </a:ln>
            <a:effectLst>
              <a:innerShdw blurRad="889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grpSp>
    </p:spTree>
    <p:extLst>
      <p:ext uri="{BB962C8B-B14F-4D97-AF65-F5344CB8AC3E}">
        <p14:creationId xmlns:p14="http://schemas.microsoft.com/office/powerpoint/2010/main" val="1962476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rgbClr val="0080CC"/>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3932831874"/>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rgbClr val="4093F3"/>
        </a:solidFill>
        <a:effectLst/>
      </p:bgPr>
    </p:bg>
    <p:spTree>
      <p:nvGrpSpPr>
        <p:cNvPr id="1" name=""/>
        <p:cNvGrpSpPr/>
        <p:nvPr/>
      </p:nvGrpSpPr>
      <p:grpSpPr>
        <a:xfrm>
          <a:off x="0" y="0"/>
          <a:ext cx="0" cy="0"/>
          <a:chOff x="0" y="0"/>
          <a:chExt cx="0" cy="0"/>
        </a:xfrm>
      </p:grpSpPr>
      <p:grpSp>
        <p:nvGrpSpPr>
          <p:cNvPr id="17" name="群組 16"/>
          <p:cNvGrpSpPr/>
          <p:nvPr userDrawn="1"/>
        </p:nvGrpSpPr>
        <p:grpSpPr>
          <a:xfrm>
            <a:off x="4157007" y="932723"/>
            <a:ext cx="3877985" cy="4888655"/>
            <a:chOff x="2926789" y="699542"/>
            <a:chExt cx="2908489" cy="3666491"/>
          </a:xfrm>
        </p:grpSpPr>
        <p:sp>
          <p:nvSpPr>
            <p:cNvPr id="9" name="文字方塊 8"/>
            <p:cNvSpPr txBox="1"/>
            <p:nvPr userDrawn="1"/>
          </p:nvSpPr>
          <p:spPr>
            <a:xfrm>
              <a:off x="2926789" y="3188788"/>
              <a:ext cx="2908489" cy="1177245"/>
            </a:xfrm>
            <a:prstGeom prst="rect">
              <a:avLst/>
            </a:prstGeom>
            <a:noFill/>
          </p:spPr>
          <p:txBody>
            <a:bodyPr wrap="none" rtlCol="0">
              <a:spAutoFit/>
            </a:bodyPr>
            <a:lstStyle/>
            <a:p>
              <a:pPr algn="ctr"/>
              <a:r>
                <a:rPr lang="zh-TW" altLang="en-US" sz="9600" dirty="0">
                  <a:solidFill>
                    <a:srgbClr val="FFFFFF"/>
                  </a:solidFill>
                  <a:latin typeface="華康圓體 Std W8" panose="02000800000000000000" pitchFamily="50" charset="-120"/>
                  <a:ea typeface="華康圓體 Std W8" panose="02000800000000000000" pitchFamily="50" charset="-120"/>
                </a:rPr>
                <a:t>練習題</a:t>
              </a:r>
            </a:p>
          </p:txBody>
        </p:sp>
        <p:sp>
          <p:nvSpPr>
            <p:cNvPr id="19" name="手繪多邊形 18"/>
            <p:cNvSpPr/>
            <p:nvPr userDrawn="1"/>
          </p:nvSpPr>
          <p:spPr>
            <a:xfrm>
              <a:off x="3001764" y="1079938"/>
              <a:ext cx="2758539" cy="2157885"/>
            </a:xfrm>
            <a:custGeom>
              <a:avLst/>
              <a:gdLst>
                <a:gd name="connsiteX0" fmla="*/ 1260140 w 2520280"/>
                <a:gd name="connsiteY0" fmla="*/ 0 h 1971505"/>
                <a:gd name="connsiteX1" fmla="*/ 2520280 w 2520280"/>
                <a:gd name="connsiteY1" fmla="*/ 1260140 h 1971505"/>
                <a:gd name="connsiteX2" fmla="*/ 2305068 w 2520280"/>
                <a:gd name="connsiteY2" fmla="*/ 1964696 h 1971505"/>
                <a:gd name="connsiteX3" fmla="*/ 2299976 w 2520280"/>
                <a:gd name="connsiteY3" fmla="*/ 1971505 h 1971505"/>
                <a:gd name="connsiteX4" fmla="*/ 220304 w 2520280"/>
                <a:gd name="connsiteY4" fmla="*/ 1971505 h 1971505"/>
                <a:gd name="connsiteX5" fmla="*/ 215212 w 2520280"/>
                <a:gd name="connsiteY5" fmla="*/ 1964696 h 1971505"/>
                <a:gd name="connsiteX6" fmla="*/ 0 w 2520280"/>
                <a:gd name="connsiteY6" fmla="*/ 1260140 h 1971505"/>
                <a:gd name="connsiteX7" fmla="*/ 1260140 w 2520280"/>
                <a:gd name="connsiteY7" fmla="*/ 0 h 19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280" h="1971505">
                  <a:moveTo>
                    <a:pt x="1260140" y="0"/>
                  </a:moveTo>
                  <a:cubicBezTo>
                    <a:pt x="1956096" y="0"/>
                    <a:pt x="2520280" y="564184"/>
                    <a:pt x="2520280" y="1260140"/>
                  </a:cubicBezTo>
                  <a:cubicBezTo>
                    <a:pt x="2520280" y="1521123"/>
                    <a:pt x="2440942" y="1763576"/>
                    <a:pt x="2305068" y="1964696"/>
                  </a:cubicBezTo>
                  <a:lnTo>
                    <a:pt x="2299976" y="1971505"/>
                  </a:lnTo>
                  <a:lnTo>
                    <a:pt x="220304" y="1971505"/>
                  </a:lnTo>
                  <a:lnTo>
                    <a:pt x="215212" y="1964696"/>
                  </a:lnTo>
                  <a:cubicBezTo>
                    <a:pt x="79338" y="1763576"/>
                    <a:pt x="0" y="1521123"/>
                    <a:pt x="0" y="1260140"/>
                  </a:cubicBezTo>
                  <a:cubicBezTo>
                    <a:pt x="0" y="564184"/>
                    <a:pt x="564184" y="0"/>
                    <a:pt x="12601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2881" y="699542"/>
              <a:ext cx="2736304" cy="2709015"/>
            </a:xfrm>
            <a:prstGeom prst="rect">
              <a:avLst/>
            </a:prstGeom>
          </p:spPr>
        </p:pic>
      </p:grpSp>
    </p:spTree>
    <p:extLst>
      <p:ext uri="{BB962C8B-B14F-4D97-AF65-F5344CB8AC3E}">
        <p14:creationId xmlns:p14="http://schemas.microsoft.com/office/powerpoint/2010/main" val="3374474919"/>
      </p:ext>
    </p:extLst>
  </p:cSld>
  <p:clrMapOvr>
    <a:masterClrMapping/>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rgbClr val="4093F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424055061"/>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ver Slide layout">
    <p:bg>
      <p:bgPr>
        <a:solidFill>
          <a:srgbClr val="0070C0"/>
        </a:solidFill>
        <a:effectLst/>
      </p:bgPr>
    </p:bg>
    <p:spTree>
      <p:nvGrpSpPr>
        <p:cNvPr id="1" name=""/>
        <p:cNvGrpSpPr/>
        <p:nvPr/>
      </p:nvGrpSpPr>
      <p:grpSpPr>
        <a:xfrm>
          <a:off x="0" y="0"/>
          <a:ext cx="0" cy="0"/>
          <a:chOff x="0" y="0"/>
          <a:chExt cx="0" cy="0"/>
        </a:xfrm>
      </p:grpSpPr>
      <p:grpSp>
        <p:nvGrpSpPr>
          <p:cNvPr id="17" name="群組 16"/>
          <p:cNvGrpSpPr/>
          <p:nvPr userDrawn="1"/>
        </p:nvGrpSpPr>
        <p:grpSpPr>
          <a:xfrm>
            <a:off x="4256975" y="932723"/>
            <a:ext cx="3678052" cy="4888655"/>
            <a:chOff x="3001764" y="699542"/>
            <a:chExt cx="2758539" cy="3666491"/>
          </a:xfrm>
        </p:grpSpPr>
        <p:sp>
          <p:nvSpPr>
            <p:cNvPr id="9" name="文字方塊 8"/>
            <p:cNvSpPr txBox="1"/>
            <p:nvPr userDrawn="1"/>
          </p:nvSpPr>
          <p:spPr>
            <a:xfrm>
              <a:off x="3388454" y="3188788"/>
              <a:ext cx="1985159" cy="1177245"/>
            </a:xfrm>
            <a:prstGeom prst="rect">
              <a:avLst/>
            </a:prstGeom>
            <a:noFill/>
          </p:spPr>
          <p:txBody>
            <a:bodyPr wrap="none" rtlCol="0">
              <a:spAutoFit/>
            </a:bodyPr>
            <a:lstStyle/>
            <a:p>
              <a:pPr algn="ctr"/>
              <a:r>
                <a:rPr lang="zh-TW" altLang="en-US" sz="9600" dirty="0">
                  <a:solidFill>
                    <a:srgbClr val="FFFFFF"/>
                  </a:solidFill>
                  <a:latin typeface="華康圓體 Std W8" panose="02000800000000000000" pitchFamily="50" charset="-120"/>
                  <a:ea typeface="華康圓體 Std W8" panose="02000800000000000000" pitchFamily="50" charset="-120"/>
                </a:rPr>
                <a:t>解答</a:t>
              </a:r>
            </a:p>
          </p:txBody>
        </p:sp>
        <p:sp>
          <p:nvSpPr>
            <p:cNvPr id="19" name="手繪多邊形 18"/>
            <p:cNvSpPr/>
            <p:nvPr userDrawn="1"/>
          </p:nvSpPr>
          <p:spPr>
            <a:xfrm>
              <a:off x="3001764" y="1079938"/>
              <a:ext cx="2758539" cy="2157885"/>
            </a:xfrm>
            <a:custGeom>
              <a:avLst/>
              <a:gdLst>
                <a:gd name="connsiteX0" fmla="*/ 1260140 w 2520280"/>
                <a:gd name="connsiteY0" fmla="*/ 0 h 1971505"/>
                <a:gd name="connsiteX1" fmla="*/ 2520280 w 2520280"/>
                <a:gd name="connsiteY1" fmla="*/ 1260140 h 1971505"/>
                <a:gd name="connsiteX2" fmla="*/ 2305068 w 2520280"/>
                <a:gd name="connsiteY2" fmla="*/ 1964696 h 1971505"/>
                <a:gd name="connsiteX3" fmla="*/ 2299976 w 2520280"/>
                <a:gd name="connsiteY3" fmla="*/ 1971505 h 1971505"/>
                <a:gd name="connsiteX4" fmla="*/ 220304 w 2520280"/>
                <a:gd name="connsiteY4" fmla="*/ 1971505 h 1971505"/>
                <a:gd name="connsiteX5" fmla="*/ 215212 w 2520280"/>
                <a:gd name="connsiteY5" fmla="*/ 1964696 h 1971505"/>
                <a:gd name="connsiteX6" fmla="*/ 0 w 2520280"/>
                <a:gd name="connsiteY6" fmla="*/ 1260140 h 1971505"/>
                <a:gd name="connsiteX7" fmla="*/ 1260140 w 2520280"/>
                <a:gd name="connsiteY7" fmla="*/ 0 h 19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280" h="1971505">
                  <a:moveTo>
                    <a:pt x="1260140" y="0"/>
                  </a:moveTo>
                  <a:cubicBezTo>
                    <a:pt x="1956096" y="0"/>
                    <a:pt x="2520280" y="564184"/>
                    <a:pt x="2520280" y="1260140"/>
                  </a:cubicBezTo>
                  <a:cubicBezTo>
                    <a:pt x="2520280" y="1521123"/>
                    <a:pt x="2440942" y="1763576"/>
                    <a:pt x="2305068" y="1964696"/>
                  </a:cubicBezTo>
                  <a:lnTo>
                    <a:pt x="2299976" y="1971505"/>
                  </a:lnTo>
                  <a:lnTo>
                    <a:pt x="220304" y="1971505"/>
                  </a:lnTo>
                  <a:lnTo>
                    <a:pt x="215212" y="1964696"/>
                  </a:lnTo>
                  <a:cubicBezTo>
                    <a:pt x="79338" y="1763576"/>
                    <a:pt x="0" y="1521123"/>
                    <a:pt x="0" y="1260140"/>
                  </a:cubicBezTo>
                  <a:cubicBezTo>
                    <a:pt x="0" y="564184"/>
                    <a:pt x="564184" y="0"/>
                    <a:pt x="12601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1728" y="699542"/>
              <a:ext cx="2438609" cy="2709015"/>
            </a:xfrm>
            <a:prstGeom prst="rect">
              <a:avLst/>
            </a:prstGeom>
          </p:spPr>
        </p:pic>
      </p:grpSp>
    </p:spTree>
    <p:extLst>
      <p:ext uri="{BB962C8B-B14F-4D97-AF65-F5344CB8AC3E}">
        <p14:creationId xmlns:p14="http://schemas.microsoft.com/office/powerpoint/2010/main" val="539646583"/>
      </p:ext>
    </p:extLst>
  </p:cSld>
  <p:clrMapOvr>
    <a:masterClrMapping/>
  </p:clrMapOvr>
  <p:transition spd="slow">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603229024"/>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End Slide Layout">
    <p:bg>
      <p:bgPr>
        <a:solidFill>
          <a:srgbClr val="C6D9F1"/>
        </a:solidFill>
        <a:effectLst/>
      </p:bgPr>
    </p:bg>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EEA39EC8-A6C7-4B92-8C03-5DD4FFC7070A}"/>
              </a:ext>
            </a:extLst>
          </p:cNvPr>
          <p:cNvSpPr/>
          <p:nvPr userDrawn="1"/>
        </p:nvSpPr>
        <p:spPr>
          <a:xfrm>
            <a:off x="659396" y="584684"/>
            <a:ext cx="10873208" cy="5688632"/>
          </a:xfrm>
          <a:prstGeom prst="roundRect">
            <a:avLst>
              <a:gd name="adj" fmla="val 6690"/>
            </a:avLst>
          </a:prstGeom>
          <a:solidFill>
            <a:schemeClr val="bg1"/>
          </a:solidFill>
          <a:ln w="76200">
            <a:solidFill>
              <a:srgbClr val="409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26EFEED2-0005-4621-B95F-3407998B5F8C}"/>
              </a:ext>
            </a:extLst>
          </p:cNvPr>
          <p:cNvSpPr txBox="1"/>
          <p:nvPr userDrawn="1"/>
        </p:nvSpPr>
        <p:spPr>
          <a:xfrm>
            <a:off x="4772561" y="0"/>
            <a:ext cx="2646878" cy="1569660"/>
          </a:xfrm>
          <a:prstGeom prst="rect">
            <a:avLst/>
          </a:prstGeom>
          <a:solidFill>
            <a:srgbClr val="0080CC"/>
          </a:solidFill>
        </p:spPr>
        <p:txBody>
          <a:bodyPr wrap="none" rtlCol="0">
            <a:spAutoFit/>
          </a:bodyPr>
          <a:lstStyle/>
          <a:p>
            <a:endParaRPr lang="en-US" altLang="zh-TW" sz="4800" dirty="0">
              <a:solidFill>
                <a:schemeClr val="bg1"/>
              </a:solidFill>
              <a:latin typeface="華康圓體 Std W8" panose="02000800000000000000" pitchFamily="50" charset="-120"/>
              <a:ea typeface="華康圓體 Std W8" panose="02000800000000000000" pitchFamily="50" charset="-120"/>
            </a:endParaRPr>
          </a:p>
          <a:p>
            <a:r>
              <a:rPr lang="zh-TW" altLang="en-US" sz="4800" dirty="0">
                <a:solidFill>
                  <a:schemeClr val="bg1"/>
                </a:solidFill>
                <a:latin typeface="華康圓體 Std W8" panose="02000800000000000000" pitchFamily="50" charset="-120"/>
                <a:ea typeface="華康圓體 Std W8" panose="02000800000000000000" pitchFamily="50" charset="-120"/>
              </a:rPr>
              <a:t>注意事項</a:t>
            </a:r>
          </a:p>
        </p:txBody>
      </p:sp>
      <p:pic>
        <p:nvPicPr>
          <p:cNvPr id="6" name="圖片 5">
            <a:extLst>
              <a:ext uri="{FF2B5EF4-FFF2-40B4-BE49-F238E27FC236}">
                <a16:creationId xmlns:a16="http://schemas.microsoft.com/office/drawing/2014/main" id="{2FE25CB8-AA8F-4B16-8EDF-C28A8F15DD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4509120"/>
            <a:ext cx="2064061" cy="2545606"/>
          </a:xfrm>
          <a:prstGeom prst="rect">
            <a:avLst/>
          </a:prstGeom>
          <a:effectLst/>
        </p:spPr>
      </p:pic>
    </p:spTree>
    <p:extLst>
      <p:ext uri="{BB962C8B-B14F-4D97-AF65-F5344CB8AC3E}">
        <p14:creationId xmlns:p14="http://schemas.microsoft.com/office/powerpoint/2010/main" val="34796022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594CCBA0-61B8-4134-9D8F-C79204B5173A}"/>
              </a:ext>
            </a:extLst>
          </p:cNvPr>
          <p:cNvSpPr/>
          <p:nvPr userDrawn="1"/>
        </p:nvSpPr>
        <p:spPr>
          <a:xfrm>
            <a:off x="466354" y="332767"/>
            <a:ext cx="11259292" cy="6192466"/>
          </a:xfrm>
          <a:prstGeom prst="roundRect">
            <a:avLst/>
          </a:prstGeom>
          <a:solidFill>
            <a:srgbClr val="008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Text Placeholder 1">
            <a:extLst>
              <a:ext uri="{FF2B5EF4-FFF2-40B4-BE49-F238E27FC236}">
                <a16:creationId xmlns:a16="http://schemas.microsoft.com/office/drawing/2014/main" id="{7E9BCC5F-9321-47A6-A626-F41A0EF33D07}"/>
              </a:ext>
            </a:extLst>
          </p:cNvPr>
          <p:cNvSpPr txBox="1">
            <a:spLocks/>
          </p:cNvSpPr>
          <p:nvPr userDrawn="1"/>
        </p:nvSpPr>
        <p:spPr>
          <a:xfrm>
            <a:off x="2821478" y="2276872"/>
            <a:ext cx="6528725" cy="768085"/>
          </a:xfrm>
          <a:prstGeom prst="rect">
            <a:avLst/>
          </a:prstGeom>
        </p:spPr>
        <p:txBody>
          <a:bodyPr/>
          <a:lst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Font typeface="Arial" pitchFamily="34" charset="0"/>
              <a:buNone/>
            </a:pPr>
            <a:r>
              <a:rPr lang="zh-TW" altLang="en-US" dirty="0">
                <a:solidFill>
                  <a:schemeClr val="bg1"/>
                </a:solidFill>
                <a:latin typeface="華康圓體 Std W8" panose="02000800000000000000" pitchFamily="50" charset="-120"/>
                <a:ea typeface="華康圓體 Std W8" panose="02000800000000000000" pitchFamily="50" charset="-120"/>
              </a:rPr>
              <a:t>第一節</a:t>
            </a:r>
            <a:endParaRPr lang="ko-KR" altLang="en-US" dirty="0">
              <a:solidFill>
                <a:schemeClr val="bg1"/>
              </a:solidFill>
              <a:latin typeface="華康圓體 Std W8" panose="02000800000000000000" pitchFamily="50" charset="-120"/>
            </a:endParaRPr>
          </a:p>
        </p:txBody>
      </p:sp>
      <p:sp>
        <p:nvSpPr>
          <p:cNvPr id="4" name="Text Placeholder 1">
            <a:extLst>
              <a:ext uri="{FF2B5EF4-FFF2-40B4-BE49-F238E27FC236}">
                <a16:creationId xmlns:a16="http://schemas.microsoft.com/office/drawing/2014/main" id="{5185CAF5-2FCC-496E-9063-EEE7CCA6DF4A}"/>
              </a:ext>
            </a:extLst>
          </p:cNvPr>
          <p:cNvSpPr txBox="1">
            <a:spLocks/>
          </p:cNvSpPr>
          <p:nvPr userDrawn="1"/>
        </p:nvSpPr>
        <p:spPr>
          <a:xfrm>
            <a:off x="2821478" y="3140968"/>
            <a:ext cx="6528725" cy="192021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TW" altLang="en-US" sz="5400" dirty="0">
                <a:solidFill>
                  <a:schemeClr val="bg1"/>
                </a:solidFill>
                <a:latin typeface="華康圓體 Std W8" panose="02000800000000000000" pitchFamily="50" charset="-120"/>
                <a:ea typeface="華康圓體 Std W8" panose="02000800000000000000" pitchFamily="50" charset="-120"/>
              </a:rPr>
              <a:t>課程結束</a:t>
            </a:r>
            <a:endParaRPr lang="ko-KR" altLang="en-US" sz="5400" dirty="0">
              <a:solidFill>
                <a:schemeClr val="bg1"/>
              </a:solidFill>
              <a:latin typeface="華康圓體 Std W8" panose="02000800000000000000" pitchFamily="50" charset="-120"/>
            </a:endParaRPr>
          </a:p>
        </p:txBody>
      </p:sp>
    </p:spTree>
    <p:extLst>
      <p:ext uri="{BB962C8B-B14F-4D97-AF65-F5344CB8AC3E}">
        <p14:creationId xmlns:p14="http://schemas.microsoft.com/office/powerpoint/2010/main" val="17240732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ection Break Layout">
    <p:spTree>
      <p:nvGrpSpPr>
        <p:cNvPr id="1" name=""/>
        <p:cNvGrpSpPr/>
        <p:nvPr/>
      </p:nvGrpSpPr>
      <p:grpSpPr>
        <a:xfrm>
          <a:off x="0" y="0"/>
          <a:ext cx="0" cy="0"/>
          <a:chOff x="0" y="0"/>
          <a:chExt cx="0" cy="0"/>
        </a:xfrm>
      </p:grpSpPr>
      <p:sp>
        <p:nvSpPr>
          <p:cNvPr id="3" name="Rectangle 2"/>
          <p:cNvSpPr/>
          <p:nvPr userDrawn="1"/>
        </p:nvSpPr>
        <p:spPr>
          <a:xfrm>
            <a:off x="0" y="3429000"/>
            <a:ext cx="12192000" cy="3429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2" name="Rectangle 1"/>
          <p:cNvSpPr/>
          <p:nvPr userDrawn="1"/>
        </p:nvSpPr>
        <p:spPr>
          <a:xfrm>
            <a:off x="2821478" y="1124744"/>
            <a:ext cx="6528725" cy="4608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dirty="0"/>
          </a:p>
        </p:txBody>
      </p:sp>
      <p:sp>
        <p:nvSpPr>
          <p:cNvPr id="5" name="Rectangle 4"/>
          <p:cNvSpPr/>
          <p:nvPr userDrawn="1"/>
        </p:nvSpPr>
        <p:spPr>
          <a:xfrm>
            <a:off x="2821478" y="0"/>
            <a:ext cx="6528725" cy="260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6" name="Rectangle 5"/>
          <p:cNvSpPr/>
          <p:nvPr userDrawn="1"/>
        </p:nvSpPr>
        <p:spPr>
          <a:xfrm>
            <a:off x="2821478" y="6597352"/>
            <a:ext cx="6528725" cy="260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Tree>
    <p:extLst>
      <p:ext uri="{BB962C8B-B14F-4D97-AF65-F5344CB8AC3E}">
        <p14:creationId xmlns:p14="http://schemas.microsoft.com/office/powerpoint/2010/main" val="810723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6" name="標題 2">
            <a:extLst>
              <a:ext uri="{FF2B5EF4-FFF2-40B4-BE49-F238E27FC236}">
                <a16:creationId xmlns:a16="http://schemas.microsoft.com/office/drawing/2014/main" id="{4AF13FED-3A02-4576-8104-0B1E87A14E3F}"/>
              </a:ext>
            </a:extLst>
          </p:cNvPr>
          <p:cNvSpPr>
            <a:spLocks noGrp="1"/>
          </p:cNvSpPr>
          <p:nvPr>
            <p:ph type="title"/>
          </p:nvPr>
        </p:nvSpPr>
        <p:spPr>
          <a:xfrm>
            <a:off x="838200" y="365125"/>
            <a:ext cx="10515600" cy="759619"/>
          </a:xfrm>
          <a:prstGeom prst="rect">
            <a:avLst/>
          </a:prstGeom>
        </p:spPr>
        <p:txBody>
          <a:bodyPr/>
          <a:lstStyle>
            <a:lvl1pPr>
              <a:defRPr sz="4000">
                <a:solidFill>
                  <a:schemeClr val="accent5"/>
                </a:solidFill>
              </a:defRPr>
            </a:lvl1pPr>
          </a:lstStyle>
          <a:p>
            <a:r>
              <a:rPr lang="zh-TW" altLang="en-US" dirty="0"/>
              <a:t>按一下以編輯母片標題樣式</a:t>
            </a:r>
          </a:p>
        </p:txBody>
      </p:sp>
    </p:spTree>
    <p:extLst>
      <p:ext uri="{BB962C8B-B14F-4D97-AF65-F5344CB8AC3E}">
        <p14:creationId xmlns:p14="http://schemas.microsoft.com/office/powerpoint/2010/main" val="398149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1213191369"/>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6" name="矩形 5"/>
          <p:cNvSpPr/>
          <p:nvPr userDrawn="1"/>
        </p:nvSpPr>
        <p:spPr>
          <a:xfrm>
            <a:off x="4463819" y="1177134"/>
            <a:ext cx="3264363" cy="434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 name="標題 2">
            <a:extLst>
              <a:ext uri="{FF2B5EF4-FFF2-40B4-BE49-F238E27FC236}">
                <a16:creationId xmlns:a16="http://schemas.microsoft.com/office/drawing/2014/main" id="{218B70A3-3A0E-4C1D-B177-7129005D76C3}"/>
              </a:ext>
            </a:extLst>
          </p:cNvPr>
          <p:cNvSpPr>
            <a:spLocks noGrp="1"/>
          </p:cNvSpPr>
          <p:nvPr>
            <p:ph type="title"/>
          </p:nvPr>
        </p:nvSpPr>
        <p:spPr>
          <a:xfrm>
            <a:off x="838200" y="365125"/>
            <a:ext cx="10515600" cy="759619"/>
          </a:xfrm>
          <a:prstGeom prst="rect">
            <a:avLst/>
          </a:prstGeom>
        </p:spPr>
        <p:txBody>
          <a:bodyPr/>
          <a:lstStyle>
            <a:lvl1pPr>
              <a:defRPr sz="4000">
                <a:solidFill>
                  <a:schemeClr val="accent5"/>
                </a:solidFill>
              </a:defRPr>
            </a:lvl1pPr>
          </a:lstStyle>
          <a:p>
            <a:r>
              <a:rPr lang="zh-TW" altLang="en-US" dirty="0"/>
              <a:t>按一下以編輯母片標題樣式</a:t>
            </a:r>
          </a:p>
        </p:txBody>
      </p:sp>
      <p:sp>
        <p:nvSpPr>
          <p:cNvPr id="7" name="圓角矩形 7">
            <a:extLst>
              <a:ext uri="{FF2B5EF4-FFF2-40B4-BE49-F238E27FC236}">
                <a16:creationId xmlns:a16="http://schemas.microsoft.com/office/drawing/2014/main" id="{D836DD1F-09A6-4D0D-AE79-ABD52ADD208F}"/>
              </a:ext>
            </a:extLst>
          </p:cNvPr>
          <p:cNvSpPr/>
          <p:nvPr userDrawn="1"/>
        </p:nvSpPr>
        <p:spPr>
          <a:xfrm>
            <a:off x="3827748" y="1160336"/>
            <a:ext cx="4536504" cy="46843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zh-TW" altLang="pt-BR" dirty="0">
              <a:ea typeface="華康圓體 Std W8" panose="02000800000000000000" pitchFamily="50" charset="-120"/>
            </a:endParaRPr>
          </a:p>
        </p:txBody>
      </p:sp>
    </p:spTree>
    <p:extLst>
      <p:ext uri="{BB962C8B-B14F-4D97-AF65-F5344CB8AC3E}">
        <p14:creationId xmlns:p14="http://schemas.microsoft.com/office/powerpoint/2010/main" val="24338237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3909485"/>
            <a:ext cx="12192000" cy="29485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pSp>
        <p:nvGrpSpPr>
          <p:cNvPr id="4" name="群組 3"/>
          <p:cNvGrpSpPr/>
          <p:nvPr userDrawn="1"/>
        </p:nvGrpSpPr>
        <p:grpSpPr>
          <a:xfrm>
            <a:off x="1665825" y="1508787"/>
            <a:ext cx="8860353" cy="5280581"/>
            <a:chOff x="1259632" y="1131590"/>
            <a:chExt cx="6645265" cy="3960436"/>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259632" y="1131590"/>
              <a:ext cx="6645265" cy="396043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userDrawn="1"/>
          </p:nvSpPr>
          <p:spPr>
            <a:xfrm>
              <a:off x="2339752" y="1333760"/>
              <a:ext cx="4464496" cy="2606142"/>
            </a:xfrm>
            <a:prstGeom prst="rect">
              <a:avLst/>
            </a:prstGeom>
            <a:solidFill>
              <a:schemeClr val="bg1"/>
            </a:solidFill>
            <a:ln>
              <a:noFill/>
            </a:ln>
            <a:effectLst>
              <a:innerShdw blurRad="889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grpSp>
    </p:spTree>
    <p:extLst>
      <p:ext uri="{BB962C8B-B14F-4D97-AF65-F5344CB8AC3E}">
        <p14:creationId xmlns:p14="http://schemas.microsoft.com/office/powerpoint/2010/main" val="35914937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4122415745"/>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5">
            <a:lumMod val="60000"/>
            <a:lumOff val="40000"/>
          </a:schemeClr>
        </a:solidFill>
        <a:effectLst/>
      </p:bgPr>
    </p:bg>
    <p:spTree>
      <p:nvGrpSpPr>
        <p:cNvPr id="1" name=""/>
        <p:cNvGrpSpPr/>
        <p:nvPr/>
      </p:nvGrpSpPr>
      <p:grpSpPr>
        <a:xfrm>
          <a:off x="0" y="0"/>
          <a:ext cx="0" cy="0"/>
          <a:chOff x="0" y="0"/>
          <a:chExt cx="0" cy="0"/>
        </a:xfrm>
      </p:grpSpPr>
      <p:grpSp>
        <p:nvGrpSpPr>
          <p:cNvPr id="17" name="群組 16"/>
          <p:cNvGrpSpPr/>
          <p:nvPr userDrawn="1"/>
        </p:nvGrpSpPr>
        <p:grpSpPr>
          <a:xfrm>
            <a:off x="4157007" y="932723"/>
            <a:ext cx="3877985" cy="4888655"/>
            <a:chOff x="2926789" y="699542"/>
            <a:chExt cx="2908489" cy="3666491"/>
          </a:xfrm>
        </p:grpSpPr>
        <p:sp>
          <p:nvSpPr>
            <p:cNvPr id="9" name="文字方塊 8"/>
            <p:cNvSpPr txBox="1"/>
            <p:nvPr userDrawn="1"/>
          </p:nvSpPr>
          <p:spPr>
            <a:xfrm>
              <a:off x="2926789" y="3188788"/>
              <a:ext cx="2908489" cy="1177245"/>
            </a:xfrm>
            <a:prstGeom prst="rect">
              <a:avLst/>
            </a:prstGeom>
            <a:noFill/>
          </p:spPr>
          <p:txBody>
            <a:bodyPr wrap="none" rtlCol="0">
              <a:spAutoFit/>
            </a:bodyPr>
            <a:lstStyle/>
            <a:p>
              <a:pPr algn="ctr"/>
              <a:r>
                <a:rPr lang="zh-TW" altLang="en-US" sz="9600" dirty="0">
                  <a:solidFill>
                    <a:srgbClr val="FFFFFF"/>
                  </a:solidFill>
                  <a:latin typeface="華康圓體 Std W8" panose="02000800000000000000" pitchFamily="50" charset="-120"/>
                  <a:ea typeface="華康圓體 Std W8" panose="02000800000000000000" pitchFamily="50" charset="-120"/>
                </a:rPr>
                <a:t>練習題</a:t>
              </a:r>
            </a:p>
          </p:txBody>
        </p:sp>
        <p:sp>
          <p:nvSpPr>
            <p:cNvPr id="19" name="手繪多邊形 18"/>
            <p:cNvSpPr/>
            <p:nvPr userDrawn="1"/>
          </p:nvSpPr>
          <p:spPr>
            <a:xfrm>
              <a:off x="3001764" y="1079938"/>
              <a:ext cx="2758539" cy="2157885"/>
            </a:xfrm>
            <a:custGeom>
              <a:avLst/>
              <a:gdLst>
                <a:gd name="connsiteX0" fmla="*/ 1260140 w 2520280"/>
                <a:gd name="connsiteY0" fmla="*/ 0 h 1971505"/>
                <a:gd name="connsiteX1" fmla="*/ 2520280 w 2520280"/>
                <a:gd name="connsiteY1" fmla="*/ 1260140 h 1971505"/>
                <a:gd name="connsiteX2" fmla="*/ 2305068 w 2520280"/>
                <a:gd name="connsiteY2" fmla="*/ 1964696 h 1971505"/>
                <a:gd name="connsiteX3" fmla="*/ 2299976 w 2520280"/>
                <a:gd name="connsiteY3" fmla="*/ 1971505 h 1971505"/>
                <a:gd name="connsiteX4" fmla="*/ 220304 w 2520280"/>
                <a:gd name="connsiteY4" fmla="*/ 1971505 h 1971505"/>
                <a:gd name="connsiteX5" fmla="*/ 215212 w 2520280"/>
                <a:gd name="connsiteY5" fmla="*/ 1964696 h 1971505"/>
                <a:gd name="connsiteX6" fmla="*/ 0 w 2520280"/>
                <a:gd name="connsiteY6" fmla="*/ 1260140 h 1971505"/>
                <a:gd name="connsiteX7" fmla="*/ 1260140 w 2520280"/>
                <a:gd name="connsiteY7" fmla="*/ 0 h 19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280" h="1971505">
                  <a:moveTo>
                    <a:pt x="1260140" y="0"/>
                  </a:moveTo>
                  <a:cubicBezTo>
                    <a:pt x="1956096" y="0"/>
                    <a:pt x="2520280" y="564184"/>
                    <a:pt x="2520280" y="1260140"/>
                  </a:cubicBezTo>
                  <a:cubicBezTo>
                    <a:pt x="2520280" y="1521123"/>
                    <a:pt x="2440942" y="1763576"/>
                    <a:pt x="2305068" y="1964696"/>
                  </a:cubicBezTo>
                  <a:lnTo>
                    <a:pt x="2299976" y="1971505"/>
                  </a:lnTo>
                  <a:lnTo>
                    <a:pt x="220304" y="1971505"/>
                  </a:lnTo>
                  <a:lnTo>
                    <a:pt x="215212" y="1964696"/>
                  </a:lnTo>
                  <a:cubicBezTo>
                    <a:pt x="79338" y="1763576"/>
                    <a:pt x="0" y="1521123"/>
                    <a:pt x="0" y="1260140"/>
                  </a:cubicBezTo>
                  <a:cubicBezTo>
                    <a:pt x="0" y="564184"/>
                    <a:pt x="564184" y="0"/>
                    <a:pt x="12601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2881" y="699542"/>
              <a:ext cx="2736304" cy="2709015"/>
            </a:xfrm>
            <a:prstGeom prst="rect">
              <a:avLst/>
            </a:prstGeom>
          </p:spPr>
        </p:pic>
      </p:grpSp>
    </p:spTree>
    <p:extLst>
      <p:ext uri="{BB962C8B-B14F-4D97-AF65-F5344CB8AC3E}">
        <p14:creationId xmlns:p14="http://schemas.microsoft.com/office/powerpoint/2010/main" val="475872791"/>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3182344626"/>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ver Slide layout">
    <p:bg>
      <p:bgPr>
        <a:solidFill>
          <a:schemeClr val="accent5">
            <a:lumMod val="75000"/>
          </a:schemeClr>
        </a:solidFill>
        <a:effectLst/>
      </p:bgPr>
    </p:bg>
    <p:spTree>
      <p:nvGrpSpPr>
        <p:cNvPr id="1" name=""/>
        <p:cNvGrpSpPr/>
        <p:nvPr/>
      </p:nvGrpSpPr>
      <p:grpSpPr>
        <a:xfrm>
          <a:off x="0" y="0"/>
          <a:ext cx="0" cy="0"/>
          <a:chOff x="0" y="0"/>
          <a:chExt cx="0" cy="0"/>
        </a:xfrm>
      </p:grpSpPr>
      <p:grpSp>
        <p:nvGrpSpPr>
          <p:cNvPr id="17" name="群組 16"/>
          <p:cNvGrpSpPr/>
          <p:nvPr userDrawn="1"/>
        </p:nvGrpSpPr>
        <p:grpSpPr>
          <a:xfrm>
            <a:off x="4256975" y="932723"/>
            <a:ext cx="3678052" cy="4888655"/>
            <a:chOff x="3001764" y="699542"/>
            <a:chExt cx="2758539" cy="3666491"/>
          </a:xfrm>
        </p:grpSpPr>
        <p:sp>
          <p:nvSpPr>
            <p:cNvPr id="9" name="文字方塊 8"/>
            <p:cNvSpPr txBox="1"/>
            <p:nvPr userDrawn="1"/>
          </p:nvSpPr>
          <p:spPr>
            <a:xfrm>
              <a:off x="3388454" y="3188788"/>
              <a:ext cx="1985159" cy="1177245"/>
            </a:xfrm>
            <a:prstGeom prst="rect">
              <a:avLst/>
            </a:prstGeom>
            <a:noFill/>
          </p:spPr>
          <p:txBody>
            <a:bodyPr wrap="none" rtlCol="0">
              <a:spAutoFit/>
            </a:bodyPr>
            <a:lstStyle/>
            <a:p>
              <a:pPr algn="ctr"/>
              <a:r>
                <a:rPr lang="zh-TW" altLang="en-US" sz="9600" dirty="0">
                  <a:solidFill>
                    <a:srgbClr val="FFFFFF"/>
                  </a:solidFill>
                  <a:latin typeface="華康圓體 Std W8" panose="02000800000000000000" pitchFamily="50" charset="-120"/>
                  <a:ea typeface="華康圓體 Std W8" panose="02000800000000000000" pitchFamily="50" charset="-120"/>
                </a:rPr>
                <a:t>解答</a:t>
              </a:r>
            </a:p>
          </p:txBody>
        </p:sp>
        <p:sp>
          <p:nvSpPr>
            <p:cNvPr id="19" name="手繪多邊形 18"/>
            <p:cNvSpPr/>
            <p:nvPr userDrawn="1"/>
          </p:nvSpPr>
          <p:spPr>
            <a:xfrm>
              <a:off x="3001764" y="1079938"/>
              <a:ext cx="2758539" cy="2157885"/>
            </a:xfrm>
            <a:custGeom>
              <a:avLst/>
              <a:gdLst>
                <a:gd name="connsiteX0" fmla="*/ 1260140 w 2520280"/>
                <a:gd name="connsiteY0" fmla="*/ 0 h 1971505"/>
                <a:gd name="connsiteX1" fmla="*/ 2520280 w 2520280"/>
                <a:gd name="connsiteY1" fmla="*/ 1260140 h 1971505"/>
                <a:gd name="connsiteX2" fmla="*/ 2305068 w 2520280"/>
                <a:gd name="connsiteY2" fmla="*/ 1964696 h 1971505"/>
                <a:gd name="connsiteX3" fmla="*/ 2299976 w 2520280"/>
                <a:gd name="connsiteY3" fmla="*/ 1971505 h 1971505"/>
                <a:gd name="connsiteX4" fmla="*/ 220304 w 2520280"/>
                <a:gd name="connsiteY4" fmla="*/ 1971505 h 1971505"/>
                <a:gd name="connsiteX5" fmla="*/ 215212 w 2520280"/>
                <a:gd name="connsiteY5" fmla="*/ 1964696 h 1971505"/>
                <a:gd name="connsiteX6" fmla="*/ 0 w 2520280"/>
                <a:gd name="connsiteY6" fmla="*/ 1260140 h 1971505"/>
                <a:gd name="connsiteX7" fmla="*/ 1260140 w 2520280"/>
                <a:gd name="connsiteY7" fmla="*/ 0 h 19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280" h="1971505">
                  <a:moveTo>
                    <a:pt x="1260140" y="0"/>
                  </a:moveTo>
                  <a:cubicBezTo>
                    <a:pt x="1956096" y="0"/>
                    <a:pt x="2520280" y="564184"/>
                    <a:pt x="2520280" y="1260140"/>
                  </a:cubicBezTo>
                  <a:cubicBezTo>
                    <a:pt x="2520280" y="1521123"/>
                    <a:pt x="2440942" y="1763576"/>
                    <a:pt x="2305068" y="1964696"/>
                  </a:cubicBezTo>
                  <a:lnTo>
                    <a:pt x="2299976" y="1971505"/>
                  </a:lnTo>
                  <a:lnTo>
                    <a:pt x="220304" y="1971505"/>
                  </a:lnTo>
                  <a:lnTo>
                    <a:pt x="215212" y="1964696"/>
                  </a:lnTo>
                  <a:cubicBezTo>
                    <a:pt x="79338" y="1763576"/>
                    <a:pt x="0" y="1521123"/>
                    <a:pt x="0" y="1260140"/>
                  </a:cubicBezTo>
                  <a:cubicBezTo>
                    <a:pt x="0" y="564184"/>
                    <a:pt x="564184" y="0"/>
                    <a:pt x="12601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1728" y="699542"/>
              <a:ext cx="2438609" cy="2709015"/>
            </a:xfrm>
            <a:prstGeom prst="rect">
              <a:avLst/>
            </a:prstGeom>
          </p:spPr>
        </p:pic>
      </p:grpSp>
    </p:spTree>
    <p:extLst>
      <p:ext uri="{BB962C8B-B14F-4D97-AF65-F5344CB8AC3E}">
        <p14:creationId xmlns:p14="http://schemas.microsoft.com/office/powerpoint/2010/main" val="795339469"/>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1146055988"/>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End Slide Layout">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EEA39EC8-A6C7-4B92-8C03-5DD4FFC7070A}"/>
              </a:ext>
            </a:extLst>
          </p:cNvPr>
          <p:cNvSpPr/>
          <p:nvPr userDrawn="1"/>
        </p:nvSpPr>
        <p:spPr>
          <a:xfrm>
            <a:off x="659396" y="584684"/>
            <a:ext cx="10873208" cy="5688632"/>
          </a:xfrm>
          <a:prstGeom prst="roundRect">
            <a:avLst>
              <a:gd name="adj" fmla="val 6690"/>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26EFEED2-0005-4621-B95F-3407998B5F8C}"/>
              </a:ext>
            </a:extLst>
          </p:cNvPr>
          <p:cNvSpPr txBox="1"/>
          <p:nvPr userDrawn="1"/>
        </p:nvSpPr>
        <p:spPr>
          <a:xfrm>
            <a:off x="4772561" y="0"/>
            <a:ext cx="2646878" cy="1569660"/>
          </a:xfrm>
          <a:prstGeom prst="rect">
            <a:avLst/>
          </a:prstGeom>
          <a:solidFill>
            <a:schemeClr val="accent5"/>
          </a:solidFill>
        </p:spPr>
        <p:txBody>
          <a:bodyPr wrap="none" rtlCol="0">
            <a:spAutoFit/>
          </a:bodyPr>
          <a:lstStyle/>
          <a:p>
            <a:endParaRPr lang="en-US" altLang="zh-TW" sz="4800" dirty="0">
              <a:solidFill>
                <a:schemeClr val="bg1"/>
              </a:solidFill>
              <a:latin typeface="華康圓體 Std W8" panose="02000800000000000000" pitchFamily="50" charset="-120"/>
              <a:ea typeface="華康圓體 Std W8" panose="02000800000000000000" pitchFamily="50" charset="-120"/>
            </a:endParaRPr>
          </a:p>
          <a:p>
            <a:r>
              <a:rPr lang="zh-TW" altLang="en-US" sz="4800" dirty="0">
                <a:solidFill>
                  <a:schemeClr val="bg1"/>
                </a:solidFill>
                <a:latin typeface="華康圓體 Std W8" panose="02000800000000000000" pitchFamily="50" charset="-120"/>
                <a:ea typeface="華康圓體 Std W8" panose="02000800000000000000" pitchFamily="50" charset="-120"/>
              </a:rPr>
              <a:t>注意事項</a:t>
            </a:r>
          </a:p>
        </p:txBody>
      </p:sp>
      <p:pic>
        <p:nvPicPr>
          <p:cNvPr id="6" name="圖片 5">
            <a:extLst>
              <a:ext uri="{FF2B5EF4-FFF2-40B4-BE49-F238E27FC236}">
                <a16:creationId xmlns:a16="http://schemas.microsoft.com/office/drawing/2014/main" id="{2FE25CB8-AA8F-4B16-8EDF-C28A8F15DD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4509120"/>
            <a:ext cx="2064061" cy="2545606"/>
          </a:xfrm>
          <a:prstGeom prst="rect">
            <a:avLst/>
          </a:prstGeom>
          <a:effectLst/>
        </p:spPr>
      </p:pic>
    </p:spTree>
    <p:extLst>
      <p:ext uri="{BB962C8B-B14F-4D97-AF65-F5344CB8AC3E}">
        <p14:creationId xmlns:p14="http://schemas.microsoft.com/office/powerpoint/2010/main" val="29570059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594CCBA0-61B8-4134-9D8F-C79204B5173A}"/>
              </a:ext>
            </a:extLst>
          </p:cNvPr>
          <p:cNvSpPr/>
          <p:nvPr userDrawn="1"/>
        </p:nvSpPr>
        <p:spPr>
          <a:xfrm>
            <a:off x="466354" y="332767"/>
            <a:ext cx="11259292" cy="619246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Text Placeholder 1">
            <a:extLst>
              <a:ext uri="{FF2B5EF4-FFF2-40B4-BE49-F238E27FC236}">
                <a16:creationId xmlns:a16="http://schemas.microsoft.com/office/drawing/2014/main" id="{7E9BCC5F-9321-47A6-A626-F41A0EF33D07}"/>
              </a:ext>
            </a:extLst>
          </p:cNvPr>
          <p:cNvSpPr txBox="1">
            <a:spLocks/>
          </p:cNvSpPr>
          <p:nvPr userDrawn="1"/>
        </p:nvSpPr>
        <p:spPr>
          <a:xfrm>
            <a:off x="2821478" y="2276872"/>
            <a:ext cx="6528725" cy="768085"/>
          </a:xfrm>
          <a:prstGeom prst="rect">
            <a:avLst/>
          </a:prstGeom>
        </p:spPr>
        <p:txBody>
          <a:bodyPr/>
          <a:lst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Font typeface="Arial" pitchFamily="34" charset="0"/>
              <a:buNone/>
            </a:pPr>
            <a:r>
              <a:rPr lang="zh-TW" altLang="en-US" dirty="0">
                <a:solidFill>
                  <a:schemeClr val="bg1"/>
                </a:solidFill>
                <a:latin typeface="華康圓體 Std W8" panose="02000800000000000000" pitchFamily="50" charset="-120"/>
                <a:ea typeface="華康圓體 Std W8" panose="02000800000000000000" pitchFamily="50" charset="-120"/>
              </a:rPr>
              <a:t>第一節</a:t>
            </a:r>
            <a:endParaRPr lang="ko-KR" altLang="en-US" dirty="0">
              <a:solidFill>
                <a:schemeClr val="bg1"/>
              </a:solidFill>
              <a:latin typeface="華康圓體 Std W8" panose="02000800000000000000" pitchFamily="50" charset="-120"/>
            </a:endParaRPr>
          </a:p>
        </p:txBody>
      </p:sp>
      <p:sp>
        <p:nvSpPr>
          <p:cNvPr id="4" name="Text Placeholder 1">
            <a:extLst>
              <a:ext uri="{FF2B5EF4-FFF2-40B4-BE49-F238E27FC236}">
                <a16:creationId xmlns:a16="http://schemas.microsoft.com/office/drawing/2014/main" id="{5185CAF5-2FCC-496E-9063-EEE7CCA6DF4A}"/>
              </a:ext>
            </a:extLst>
          </p:cNvPr>
          <p:cNvSpPr txBox="1">
            <a:spLocks/>
          </p:cNvSpPr>
          <p:nvPr userDrawn="1"/>
        </p:nvSpPr>
        <p:spPr>
          <a:xfrm>
            <a:off x="2821478" y="3140968"/>
            <a:ext cx="6528725" cy="192021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TW" altLang="en-US" sz="5400" dirty="0">
                <a:solidFill>
                  <a:schemeClr val="bg1"/>
                </a:solidFill>
                <a:latin typeface="華康圓體 Std W8" panose="02000800000000000000" pitchFamily="50" charset="-120"/>
                <a:ea typeface="華康圓體 Std W8" panose="02000800000000000000" pitchFamily="50" charset="-120"/>
              </a:rPr>
              <a:t>課程結束</a:t>
            </a:r>
            <a:endParaRPr lang="ko-KR" altLang="en-US" sz="5400" dirty="0">
              <a:solidFill>
                <a:schemeClr val="bg1"/>
              </a:solidFill>
              <a:latin typeface="華康圓體 Std W8" panose="02000800000000000000" pitchFamily="50" charset="-120"/>
            </a:endParaRPr>
          </a:p>
        </p:txBody>
      </p:sp>
    </p:spTree>
    <p:extLst>
      <p:ext uri="{BB962C8B-B14F-4D97-AF65-F5344CB8AC3E}">
        <p14:creationId xmlns:p14="http://schemas.microsoft.com/office/powerpoint/2010/main" val="27010182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Section Break Layout">
    <p:spTree>
      <p:nvGrpSpPr>
        <p:cNvPr id="1" name=""/>
        <p:cNvGrpSpPr/>
        <p:nvPr/>
      </p:nvGrpSpPr>
      <p:grpSpPr>
        <a:xfrm>
          <a:off x="0" y="0"/>
          <a:ext cx="0" cy="0"/>
          <a:chOff x="0" y="0"/>
          <a:chExt cx="0" cy="0"/>
        </a:xfrm>
      </p:grpSpPr>
      <p:sp>
        <p:nvSpPr>
          <p:cNvPr id="3" name="Rectangle 2"/>
          <p:cNvSpPr/>
          <p:nvPr userDrawn="1"/>
        </p:nvSpPr>
        <p:spPr>
          <a:xfrm>
            <a:off x="0" y="3429000"/>
            <a:ext cx="12192000" cy="3429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2" name="Rectangle 1"/>
          <p:cNvSpPr/>
          <p:nvPr userDrawn="1"/>
        </p:nvSpPr>
        <p:spPr>
          <a:xfrm>
            <a:off x="2821478" y="1124744"/>
            <a:ext cx="6528725" cy="46085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dirty="0"/>
          </a:p>
        </p:txBody>
      </p:sp>
      <p:sp>
        <p:nvSpPr>
          <p:cNvPr id="5" name="Rectangle 4"/>
          <p:cNvSpPr/>
          <p:nvPr userDrawn="1"/>
        </p:nvSpPr>
        <p:spPr>
          <a:xfrm>
            <a:off x="2821478" y="0"/>
            <a:ext cx="6528725" cy="260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6" name="Rectangle 5"/>
          <p:cNvSpPr/>
          <p:nvPr userDrawn="1"/>
        </p:nvSpPr>
        <p:spPr>
          <a:xfrm>
            <a:off x="2821478" y="6597352"/>
            <a:ext cx="6528725" cy="260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Tree>
    <p:extLst>
      <p:ext uri="{BB962C8B-B14F-4D97-AF65-F5344CB8AC3E}">
        <p14:creationId xmlns:p14="http://schemas.microsoft.com/office/powerpoint/2010/main" val="12934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rgbClr val="FFC000"/>
        </a:solidFill>
        <a:effectLst/>
      </p:bgPr>
    </p:bg>
    <p:spTree>
      <p:nvGrpSpPr>
        <p:cNvPr id="1" name=""/>
        <p:cNvGrpSpPr/>
        <p:nvPr/>
      </p:nvGrpSpPr>
      <p:grpSpPr>
        <a:xfrm>
          <a:off x="0" y="0"/>
          <a:ext cx="0" cy="0"/>
          <a:chOff x="0" y="0"/>
          <a:chExt cx="0" cy="0"/>
        </a:xfrm>
      </p:grpSpPr>
      <p:grpSp>
        <p:nvGrpSpPr>
          <p:cNvPr id="17" name="群組 16"/>
          <p:cNvGrpSpPr/>
          <p:nvPr userDrawn="1"/>
        </p:nvGrpSpPr>
        <p:grpSpPr>
          <a:xfrm>
            <a:off x="4157007" y="932723"/>
            <a:ext cx="3877985" cy="4888655"/>
            <a:chOff x="2926789" y="699542"/>
            <a:chExt cx="2908489" cy="3666491"/>
          </a:xfrm>
        </p:grpSpPr>
        <p:sp>
          <p:nvSpPr>
            <p:cNvPr id="9" name="文字方塊 8"/>
            <p:cNvSpPr txBox="1"/>
            <p:nvPr userDrawn="1"/>
          </p:nvSpPr>
          <p:spPr>
            <a:xfrm>
              <a:off x="2926789" y="3188788"/>
              <a:ext cx="2908489" cy="1177245"/>
            </a:xfrm>
            <a:prstGeom prst="rect">
              <a:avLst/>
            </a:prstGeom>
            <a:noFill/>
          </p:spPr>
          <p:txBody>
            <a:bodyPr wrap="none" rtlCol="0">
              <a:spAutoFit/>
            </a:bodyPr>
            <a:lstStyle/>
            <a:p>
              <a:pPr algn="ctr"/>
              <a:r>
                <a:rPr lang="zh-TW" altLang="en-US" sz="9600" dirty="0">
                  <a:solidFill>
                    <a:srgbClr val="FFFFFF"/>
                  </a:solidFill>
                  <a:latin typeface="華康圓體 Std W8" panose="02000800000000000000" pitchFamily="50" charset="-120"/>
                  <a:ea typeface="華康圓體 Std W8" panose="02000800000000000000" pitchFamily="50" charset="-120"/>
                </a:rPr>
                <a:t>練習題</a:t>
              </a:r>
            </a:p>
          </p:txBody>
        </p:sp>
        <p:sp>
          <p:nvSpPr>
            <p:cNvPr id="19" name="手繪多邊形 18"/>
            <p:cNvSpPr/>
            <p:nvPr userDrawn="1"/>
          </p:nvSpPr>
          <p:spPr>
            <a:xfrm>
              <a:off x="3001764" y="1079938"/>
              <a:ext cx="2758539" cy="2157885"/>
            </a:xfrm>
            <a:custGeom>
              <a:avLst/>
              <a:gdLst>
                <a:gd name="connsiteX0" fmla="*/ 1260140 w 2520280"/>
                <a:gd name="connsiteY0" fmla="*/ 0 h 1971505"/>
                <a:gd name="connsiteX1" fmla="*/ 2520280 w 2520280"/>
                <a:gd name="connsiteY1" fmla="*/ 1260140 h 1971505"/>
                <a:gd name="connsiteX2" fmla="*/ 2305068 w 2520280"/>
                <a:gd name="connsiteY2" fmla="*/ 1964696 h 1971505"/>
                <a:gd name="connsiteX3" fmla="*/ 2299976 w 2520280"/>
                <a:gd name="connsiteY3" fmla="*/ 1971505 h 1971505"/>
                <a:gd name="connsiteX4" fmla="*/ 220304 w 2520280"/>
                <a:gd name="connsiteY4" fmla="*/ 1971505 h 1971505"/>
                <a:gd name="connsiteX5" fmla="*/ 215212 w 2520280"/>
                <a:gd name="connsiteY5" fmla="*/ 1964696 h 1971505"/>
                <a:gd name="connsiteX6" fmla="*/ 0 w 2520280"/>
                <a:gd name="connsiteY6" fmla="*/ 1260140 h 1971505"/>
                <a:gd name="connsiteX7" fmla="*/ 1260140 w 2520280"/>
                <a:gd name="connsiteY7" fmla="*/ 0 h 19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280" h="1971505">
                  <a:moveTo>
                    <a:pt x="1260140" y="0"/>
                  </a:moveTo>
                  <a:cubicBezTo>
                    <a:pt x="1956096" y="0"/>
                    <a:pt x="2520280" y="564184"/>
                    <a:pt x="2520280" y="1260140"/>
                  </a:cubicBezTo>
                  <a:cubicBezTo>
                    <a:pt x="2520280" y="1521123"/>
                    <a:pt x="2440942" y="1763576"/>
                    <a:pt x="2305068" y="1964696"/>
                  </a:cubicBezTo>
                  <a:lnTo>
                    <a:pt x="2299976" y="1971505"/>
                  </a:lnTo>
                  <a:lnTo>
                    <a:pt x="220304" y="1971505"/>
                  </a:lnTo>
                  <a:lnTo>
                    <a:pt x="215212" y="1964696"/>
                  </a:lnTo>
                  <a:cubicBezTo>
                    <a:pt x="79338" y="1763576"/>
                    <a:pt x="0" y="1521123"/>
                    <a:pt x="0" y="1260140"/>
                  </a:cubicBezTo>
                  <a:cubicBezTo>
                    <a:pt x="0" y="564184"/>
                    <a:pt x="564184" y="0"/>
                    <a:pt x="12601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2881" y="699542"/>
              <a:ext cx="2736304" cy="2709015"/>
            </a:xfrm>
            <a:prstGeom prst="rect">
              <a:avLst/>
            </a:prstGeom>
          </p:spPr>
        </p:pic>
      </p:grpSp>
    </p:spTree>
    <p:extLst>
      <p:ext uri="{BB962C8B-B14F-4D97-AF65-F5344CB8AC3E}">
        <p14:creationId xmlns:p14="http://schemas.microsoft.com/office/powerpoint/2010/main" val="4162736505"/>
      </p:ext>
    </p:extLst>
  </p:cSld>
  <p:clrMapOvr>
    <a:masterClrMapping/>
  </p:clrMapOvr>
  <p:transition spd="slow">
    <p:cove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6" name="標題 2">
            <a:extLst>
              <a:ext uri="{FF2B5EF4-FFF2-40B4-BE49-F238E27FC236}">
                <a16:creationId xmlns:a16="http://schemas.microsoft.com/office/drawing/2014/main" id="{4AF13FED-3A02-4576-8104-0B1E87A14E3F}"/>
              </a:ext>
            </a:extLst>
          </p:cNvPr>
          <p:cNvSpPr>
            <a:spLocks noGrp="1"/>
          </p:cNvSpPr>
          <p:nvPr>
            <p:ph type="title"/>
          </p:nvPr>
        </p:nvSpPr>
        <p:spPr>
          <a:xfrm>
            <a:off x="838200" y="365125"/>
            <a:ext cx="10515600" cy="759619"/>
          </a:xfrm>
          <a:prstGeom prst="rect">
            <a:avLst/>
          </a:prstGeom>
        </p:spPr>
        <p:txBody>
          <a:bodyPr/>
          <a:lstStyle>
            <a:lvl1pPr>
              <a:defRPr sz="4000">
                <a:solidFill>
                  <a:schemeClr val="accent6"/>
                </a:solidFill>
              </a:defRPr>
            </a:lvl1pPr>
          </a:lstStyle>
          <a:p>
            <a:r>
              <a:rPr lang="zh-TW" altLang="en-US" dirty="0"/>
              <a:t>按一下以編輯母片標題樣式</a:t>
            </a:r>
          </a:p>
        </p:txBody>
      </p:sp>
    </p:spTree>
    <p:extLst>
      <p:ext uri="{BB962C8B-B14F-4D97-AF65-F5344CB8AC3E}">
        <p14:creationId xmlns:p14="http://schemas.microsoft.com/office/powerpoint/2010/main" val="10223646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6" name="矩形 5"/>
          <p:cNvSpPr/>
          <p:nvPr userDrawn="1"/>
        </p:nvSpPr>
        <p:spPr>
          <a:xfrm>
            <a:off x="4463819" y="1177134"/>
            <a:ext cx="3264363" cy="434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 name="標題 2">
            <a:extLst>
              <a:ext uri="{FF2B5EF4-FFF2-40B4-BE49-F238E27FC236}">
                <a16:creationId xmlns:a16="http://schemas.microsoft.com/office/drawing/2014/main" id="{218B70A3-3A0E-4C1D-B177-7129005D76C3}"/>
              </a:ext>
            </a:extLst>
          </p:cNvPr>
          <p:cNvSpPr>
            <a:spLocks noGrp="1"/>
          </p:cNvSpPr>
          <p:nvPr>
            <p:ph type="title"/>
          </p:nvPr>
        </p:nvSpPr>
        <p:spPr>
          <a:xfrm>
            <a:off x="838200" y="365125"/>
            <a:ext cx="10515600" cy="759619"/>
          </a:xfrm>
          <a:prstGeom prst="rect">
            <a:avLst/>
          </a:prstGeom>
        </p:spPr>
        <p:txBody>
          <a:bodyPr/>
          <a:lstStyle>
            <a:lvl1pPr>
              <a:defRPr sz="4000">
                <a:solidFill>
                  <a:schemeClr val="accent6"/>
                </a:solidFill>
              </a:defRPr>
            </a:lvl1pPr>
          </a:lstStyle>
          <a:p>
            <a:r>
              <a:rPr lang="zh-TW" altLang="en-US" dirty="0"/>
              <a:t>按一下以編輯母片標題樣式</a:t>
            </a:r>
          </a:p>
        </p:txBody>
      </p:sp>
      <p:sp>
        <p:nvSpPr>
          <p:cNvPr id="7" name="圓角矩形 7">
            <a:extLst>
              <a:ext uri="{FF2B5EF4-FFF2-40B4-BE49-F238E27FC236}">
                <a16:creationId xmlns:a16="http://schemas.microsoft.com/office/drawing/2014/main" id="{D836DD1F-09A6-4D0D-AE79-ABD52ADD208F}"/>
              </a:ext>
            </a:extLst>
          </p:cNvPr>
          <p:cNvSpPr/>
          <p:nvPr userDrawn="1"/>
        </p:nvSpPr>
        <p:spPr>
          <a:xfrm>
            <a:off x="3827748" y="1160336"/>
            <a:ext cx="4536504" cy="46843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zh-TW" altLang="pt-BR" dirty="0">
              <a:ea typeface="華康圓體 Std W8" panose="02000800000000000000" pitchFamily="50" charset="-120"/>
            </a:endParaRPr>
          </a:p>
        </p:txBody>
      </p:sp>
    </p:spTree>
    <p:extLst>
      <p:ext uri="{BB962C8B-B14F-4D97-AF65-F5344CB8AC3E}">
        <p14:creationId xmlns:p14="http://schemas.microsoft.com/office/powerpoint/2010/main" val="23898074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3909485"/>
            <a:ext cx="12192000" cy="29485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pSp>
        <p:nvGrpSpPr>
          <p:cNvPr id="4" name="群組 3"/>
          <p:cNvGrpSpPr/>
          <p:nvPr userDrawn="1"/>
        </p:nvGrpSpPr>
        <p:grpSpPr>
          <a:xfrm>
            <a:off x="1665825" y="1508787"/>
            <a:ext cx="8860353" cy="5280581"/>
            <a:chOff x="1259632" y="1131590"/>
            <a:chExt cx="6645265" cy="3960436"/>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259632" y="1131590"/>
              <a:ext cx="6645265" cy="396043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userDrawn="1"/>
          </p:nvSpPr>
          <p:spPr>
            <a:xfrm>
              <a:off x="2339752" y="1333760"/>
              <a:ext cx="4464496" cy="2606142"/>
            </a:xfrm>
            <a:prstGeom prst="rect">
              <a:avLst/>
            </a:prstGeom>
            <a:solidFill>
              <a:schemeClr val="bg1"/>
            </a:solidFill>
            <a:ln>
              <a:noFill/>
            </a:ln>
            <a:effectLst>
              <a:innerShdw blurRad="889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grpSp>
    </p:spTree>
    <p:extLst>
      <p:ext uri="{BB962C8B-B14F-4D97-AF65-F5344CB8AC3E}">
        <p14:creationId xmlns:p14="http://schemas.microsoft.com/office/powerpoint/2010/main" val="23795580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457665600"/>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7" name="群組 16"/>
          <p:cNvGrpSpPr/>
          <p:nvPr userDrawn="1"/>
        </p:nvGrpSpPr>
        <p:grpSpPr>
          <a:xfrm>
            <a:off x="4157007" y="932723"/>
            <a:ext cx="3877985" cy="4888655"/>
            <a:chOff x="2926789" y="699542"/>
            <a:chExt cx="2908489" cy="3666491"/>
          </a:xfrm>
        </p:grpSpPr>
        <p:sp>
          <p:nvSpPr>
            <p:cNvPr id="9" name="文字方塊 8"/>
            <p:cNvSpPr txBox="1"/>
            <p:nvPr userDrawn="1"/>
          </p:nvSpPr>
          <p:spPr>
            <a:xfrm>
              <a:off x="2926789" y="3188788"/>
              <a:ext cx="2908489" cy="1177245"/>
            </a:xfrm>
            <a:prstGeom prst="rect">
              <a:avLst/>
            </a:prstGeom>
            <a:noFill/>
          </p:spPr>
          <p:txBody>
            <a:bodyPr wrap="none" rtlCol="0">
              <a:spAutoFit/>
            </a:bodyPr>
            <a:lstStyle/>
            <a:p>
              <a:pPr algn="ctr"/>
              <a:r>
                <a:rPr lang="zh-TW" altLang="en-US" sz="9600" dirty="0">
                  <a:solidFill>
                    <a:srgbClr val="FFFFFF"/>
                  </a:solidFill>
                  <a:latin typeface="華康圓體 Std W8" panose="02000800000000000000" pitchFamily="50" charset="-120"/>
                  <a:ea typeface="華康圓體 Std W8" panose="02000800000000000000" pitchFamily="50" charset="-120"/>
                </a:rPr>
                <a:t>練習題</a:t>
              </a:r>
            </a:p>
          </p:txBody>
        </p:sp>
        <p:sp>
          <p:nvSpPr>
            <p:cNvPr id="19" name="手繪多邊形 18"/>
            <p:cNvSpPr/>
            <p:nvPr userDrawn="1"/>
          </p:nvSpPr>
          <p:spPr>
            <a:xfrm>
              <a:off x="3001764" y="1079938"/>
              <a:ext cx="2758539" cy="2157885"/>
            </a:xfrm>
            <a:custGeom>
              <a:avLst/>
              <a:gdLst>
                <a:gd name="connsiteX0" fmla="*/ 1260140 w 2520280"/>
                <a:gd name="connsiteY0" fmla="*/ 0 h 1971505"/>
                <a:gd name="connsiteX1" fmla="*/ 2520280 w 2520280"/>
                <a:gd name="connsiteY1" fmla="*/ 1260140 h 1971505"/>
                <a:gd name="connsiteX2" fmla="*/ 2305068 w 2520280"/>
                <a:gd name="connsiteY2" fmla="*/ 1964696 h 1971505"/>
                <a:gd name="connsiteX3" fmla="*/ 2299976 w 2520280"/>
                <a:gd name="connsiteY3" fmla="*/ 1971505 h 1971505"/>
                <a:gd name="connsiteX4" fmla="*/ 220304 w 2520280"/>
                <a:gd name="connsiteY4" fmla="*/ 1971505 h 1971505"/>
                <a:gd name="connsiteX5" fmla="*/ 215212 w 2520280"/>
                <a:gd name="connsiteY5" fmla="*/ 1964696 h 1971505"/>
                <a:gd name="connsiteX6" fmla="*/ 0 w 2520280"/>
                <a:gd name="connsiteY6" fmla="*/ 1260140 h 1971505"/>
                <a:gd name="connsiteX7" fmla="*/ 1260140 w 2520280"/>
                <a:gd name="connsiteY7" fmla="*/ 0 h 19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280" h="1971505">
                  <a:moveTo>
                    <a:pt x="1260140" y="0"/>
                  </a:moveTo>
                  <a:cubicBezTo>
                    <a:pt x="1956096" y="0"/>
                    <a:pt x="2520280" y="564184"/>
                    <a:pt x="2520280" y="1260140"/>
                  </a:cubicBezTo>
                  <a:cubicBezTo>
                    <a:pt x="2520280" y="1521123"/>
                    <a:pt x="2440942" y="1763576"/>
                    <a:pt x="2305068" y="1964696"/>
                  </a:cubicBezTo>
                  <a:lnTo>
                    <a:pt x="2299976" y="1971505"/>
                  </a:lnTo>
                  <a:lnTo>
                    <a:pt x="220304" y="1971505"/>
                  </a:lnTo>
                  <a:lnTo>
                    <a:pt x="215212" y="1964696"/>
                  </a:lnTo>
                  <a:cubicBezTo>
                    <a:pt x="79338" y="1763576"/>
                    <a:pt x="0" y="1521123"/>
                    <a:pt x="0" y="1260140"/>
                  </a:cubicBezTo>
                  <a:cubicBezTo>
                    <a:pt x="0" y="564184"/>
                    <a:pt x="564184" y="0"/>
                    <a:pt x="12601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2881" y="699542"/>
              <a:ext cx="2736304" cy="2709015"/>
            </a:xfrm>
            <a:prstGeom prst="rect">
              <a:avLst/>
            </a:prstGeom>
          </p:spPr>
        </p:pic>
      </p:grpSp>
    </p:spTree>
    <p:extLst>
      <p:ext uri="{BB962C8B-B14F-4D97-AF65-F5344CB8AC3E}">
        <p14:creationId xmlns:p14="http://schemas.microsoft.com/office/powerpoint/2010/main" val="2909023523"/>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2236196685"/>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over Slide layout">
    <p:bg>
      <p:bgPr>
        <a:solidFill>
          <a:schemeClr val="accent6">
            <a:lumMod val="75000"/>
          </a:schemeClr>
        </a:solidFill>
        <a:effectLst/>
      </p:bgPr>
    </p:bg>
    <p:spTree>
      <p:nvGrpSpPr>
        <p:cNvPr id="1" name=""/>
        <p:cNvGrpSpPr/>
        <p:nvPr/>
      </p:nvGrpSpPr>
      <p:grpSpPr>
        <a:xfrm>
          <a:off x="0" y="0"/>
          <a:ext cx="0" cy="0"/>
          <a:chOff x="0" y="0"/>
          <a:chExt cx="0" cy="0"/>
        </a:xfrm>
      </p:grpSpPr>
      <p:grpSp>
        <p:nvGrpSpPr>
          <p:cNvPr id="17" name="群組 16"/>
          <p:cNvGrpSpPr/>
          <p:nvPr userDrawn="1"/>
        </p:nvGrpSpPr>
        <p:grpSpPr>
          <a:xfrm>
            <a:off x="4256975" y="932723"/>
            <a:ext cx="3678052" cy="4888655"/>
            <a:chOff x="3001764" y="699542"/>
            <a:chExt cx="2758539" cy="3666491"/>
          </a:xfrm>
        </p:grpSpPr>
        <p:sp>
          <p:nvSpPr>
            <p:cNvPr id="9" name="文字方塊 8"/>
            <p:cNvSpPr txBox="1"/>
            <p:nvPr userDrawn="1"/>
          </p:nvSpPr>
          <p:spPr>
            <a:xfrm>
              <a:off x="3388454" y="3188788"/>
              <a:ext cx="1985159" cy="1177245"/>
            </a:xfrm>
            <a:prstGeom prst="rect">
              <a:avLst/>
            </a:prstGeom>
            <a:noFill/>
          </p:spPr>
          <p:txBody>
            <a:bodyPr wrap="none" rtlCol="0">
              <a:spAutoFit/>
            </a:bodyPr>
            <a:lstStyle/>
            <a:p>
              <a:pPr algn="ctr"/>
              <a:r>
                <a:rPr lang="zh-TW" altLang="en-US" sz="9600" dirty="0">
                  <a:solidFill>
                    <a:srgbClr val="FFFFFF"/>
                  </a:solidFill>
                  <a:latin typeface="華康圓體 Std W8" panose="02000800000000000000" pitchFamily="50" charset="-120"/>
                  <a:ea typeface="華康圓體 Std W8" panose="02000800000000000000" pitchFamily="50" charset="-120"/>
                </a:rPr>
                <a:t>解答</a:t>
              </a:r>
            </a:p>
          </p:txBody>
        </p:sp>
        <p:sp>
          <p:nvSpPr>
            <p:cNvPr id="19" name="手繪多邊形 18"/>
            <p:cNvSpPr/>
            <p:nvPr userDrawn="1"/>
          </p:nvSpPr>
          <p:spPr>
            <a:xfrm>
              <a:off x="3001764" y="1079938"/>
              <a:ext cx="2758539" cy="2157885"/>
            </a:xfrm>
            <a:custGeom>
              <a:avLst/>
              <a:gdLst>
                <a:gd name="connsiteX0" fmla="*/ 1260140 w 2520280"/>
                <a:gd name="connsiteY0" fmla="*/ 0 h 1971505"/>
                <a:gd name="connsiteX1" fmla="*/ 2520280 w 2520280"/>
                <a:gd name="connsiteY1" fmla="*/ 1260140 h 1971505"/>
                <a:gd name="connsiteX2" fmla="*/ 2305068 w 2520280"/>
                <a:gd name="connsiteY2" fmla="*/ 1964696 h 1971505"/>
                <a:gd name="connsiteX3" fmla="*/ 2299976 w 2520280"/>
                <a:gd name="connsiteY3" fmla="*/ 1971505 h 1971505"/>
                <a:gd name="connsiteX4" fmla="*/ 220304 w 2520280"/>
                <a:gd name="connsiteY4" fmla="*/ 1971505 h 1971505"/>
                <a:gd name="connsiteX5" fmla="*/ 215212 w 2520280"/>
                <a:gd name="connsiteY5" fmla="*/ 1964696 h 1971505"/>
                <a:gd name="connsiteX6" fmla="*/ 0 w 2520280"/>
                <a:gd name="connsiteY6" fmla="*/ 1260140 h 1971505"/>
                <a:gd name="connsiteX7" fmla="*/ 1260140 w 2520280"/>
                <a:gd name="connsiteY7" fmla="*/ 0 h 19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280" h="1971505">
                  <a:moveTo>
                    <a:pt x="1260140" y="0"/>
                  </a:moveTo>
                  <a:cubicBezTo>
                    <a:pt x="1956096" y="0"/>
                    <a:pt x="2520280" y="564184"/>
                    <a:pt x="2520280" y="1260140"/>
                  </a:cubicBezTo>
                  <a:cubicBezTo>
                    <a:pt x="2520280" y="1521123"/>
                    <a:pt x="2440942" y="1763576"/>
                    <a:pt x="2305068" y="1964696"/>
                  </a:cubicBezTo>
                  <a:lnTo>
                    <a:pt x="2299976" y="1971505"/>
                  </a:lnTo>
                  <a:lnTo>
                    <a:pt x="220304" y="1971505"/>
                  </a:lnTo>
                  <a:lnTo>
                    <a:pt x="215212" y="1964696"/>
                  </a:lnTo>
                  <a:cubicBezTo>
                    <a:pt x="79338" y="1763576"/>
                    <a:pt x="0" y="1521123"/>
                    <a:pt x="0" y="1260140"/>
                  </a:cubicBezTo>
                  <a:cubicBezTo>
                    <a:pt x="0" y="564184"/>
                    <a:pt x="564184" y="0"/>
                    <a:pt x="12601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1728" y="699542"/>
              <a:ext cx="2438609" cy="2709015"/>
            </a:xfrm>
            <a:prstGeom prst="rect">
              <a:avLst/>
            </a:prstGeom>
          </p:spPr>
        </p:pic>
      </p:grpSp>
    </p:spTree>
    <p:extLst>
      <p:ext uri="{BB962C8B-B14F-4D97-AF65-F5344CB8AC3E}">
        <p14:creationId xmlns:p14="http://schemas.microsoft.com/office/powerpoint/2010/main" val="2499551335"/>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3803444014"/>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End Slide Layout">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8" name="矩形: 圓角 7">
            <a:extLst>
              <a:ext uri="{FF2B5EF4-FFF2-40B4-BE49-F238E27FC236}">
                <a16:creationId xmlns:a16="http://schemas.microsoft.com/office/drawing/2014/main" id="{EEA39EC8-A6C7-4B92-8C03-5DD4FFC7070A}"/>
              </a:ext>
            </a:extLst>
          </p:cNvPr>
          <p:cNvSpPr/>
          <p:nvPr userDrawn="1"/>
        </p:nvSpPr>
        <p:spPr>
          <a:xfrm>
            <a:off x="659396" y="584684"/>
            <a:ext cx="10873208" cy="5688632"/>
          </a:xfrm>
          <a:prstGeom prst="roundRect">
            <a:avLst>
              <a:gd name="adj" fmla="val 6690"/>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26EFEED2-0005-4621-B95F-3407998B5F8C}"/>
              </a:ext>
            </a:extLst>
          </p:cNvPr>
          <p:cNvSpPr txBox="1"/>
          <p:nvPr userDrawn="1"/>
        </p:nvSpPr>
        <p:spPr>
          <a:xfrm>
            <a:off x="4772561" y="0"/>
            <a:ext cx="2646878" cy="1569660"/>
          </a:xfrm>
          <a:prstGeom prst="rect">
            <a:avLst/>
          </a:prstGeom>
          <a:solidFill>
            <a:schemeClr val="accent6">
              <a:lumMod val="75000"/>
            </a:schemeClr>
          </a:solidFill>
        </p:spPr>
        <p:txBody>
          <a:bodyPr wrap="none" rtlCol="0">
            <a:spAutoFit/>
          </a:bodyPr>
          <a:lstStyle/>
          <a:p>
            <a:endParaRPr lang="en-US" altLang="zh-TW" sz="4800" dirty="0">
              <a:solidFill>
                <a:schemeClr val="bg1"/>
              </a:solidFill>
              <a:latin typeface="華康圓體 Std W8" panose="02000800000000000000" pitchFamily="50" charset="-120"/>
              <a:ea typeface="華康圓體 Std W8" panose="02000800000000000000" pitchFamily="50" charset="-120"/>
            </a:endParaRPr>
          </a:p>
          <a:p>
            <a:r>
              <a:rPr lang="zh-TW" altLang="en-US" sz="4800" dirty="0">
                <a:solidFill>
                  <a:schemeClr val="bg1"/>
                </a:solidFill>
                <a:latin typeface="華康圓體 Std W8" panose="02000800000000000000" pitchFamily="50" charset="-120"/>
                <a:ea typeface="華康圓體 Std W8" panose="02000800000000000000" pitchFamily="50" charset="-120"/>
              </a:rPr>
              <a:t>注意事項</a:t>
            </a:r>
          </a:p>
        </p:txBody>
      </p:sp>
      <p:pic>
        <p:nvPicPr>
          <p:cNvPr id="6" name="圖片 5">
            <a:extLst>
              <a:ext uri="{FF2B5EF4-FFF2-40B4-BE49-F238E27FC236}">
                <a16:creationId xmlns:a16="http://schemas.microsoft.com/office/drawing/2014/main" id="{2FE25CB8-AA8F-4B16-8EDF-C28A8F15DD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4509120"/>
            <a:ext cx="2064061" cy="2545606"/>
          </a:xfrm>
          <a:prstGeom prst="rect">
            <a:avLst/>
          </a:prstGeom>
          <a:effectLst/>
        </p:spPr>
      </p:pic>
    </p:spTree>
    <p:extLst>
      <p:ext uri="{BB962C8B-B14F-4D97-AF65-F5344CB8AC3E}">
        <p14:creationId xmlns:p14="http://schemas.microsoft.com/office/powerpoint/2010/main" val="19591376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594CCBA0-61B8-4134-9D8F-C79204B5173A}"/>
              </a:ext>
            </a:extLst>
          </p:cNvPr>
          <p:cNvSpPr/>
          <p:nvPr userDrawn="1"/>
        </p:nvSpPr>
        <p:spPr>
          <a:xfrm>
            <a:off x="466354" y="332767"/>
            <a:ext cx="11259292" cy="619246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Text Placeholder 1">
            <a:extLst>
              <a:ext uri="{FF2B5EF4-FFF2-40B4-BE49-F238E27FC236}">
                <a16:creationId xmlns:a16="http://schemas.microsoft.com/office/drawing/2014/main" id="{7E9BCC5F-9321-47A6-A626-F41A0EF33D07}"/>
              </a:ext>
            </a:extLst>
          </p:cNvPr>
          <p:cNvSpPr txBox="1">
            <a:spLocks/>
          </p:cNvSpPr>
          <p:nvPr userDrawn="1"/>
        </p:nvSpPr>
        <p:spPr>
          <a:xfrm>
            <a:off x="2821478" y="2276872"/>
            <a:ext cx="6528725" cy="768085"/>
          </a:xfrm>
          <a:prstGeom prst="rect">
            <a:avLst/>
          </a:prstGeom>
        </p:spPr>
        <p:txBody>
          <a:bodyPr/>
          <a:lst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Font typeface="Arial" pitchFamily="34" charset="0"/>
              <a:buNone/>
            </a:pPr>
            <a:r>
              <a:rPr lang="zh-TW" altLang="en-US" dirty="0">
                <a:solidFill>
                  <a:schemeClr val="bg1"/>
                </a:solidFill>
                <a:latin typeface="華康圓體 Std W8" panose="02000800000000000000" pitchFamily="50" charset="-120"/>
                <a:ea typeface="華康圓體 Std W8" panose="02000800000000000000" pitchFamily="50" charset="-120"/>
              </a:rPr>
              <a:t>第一節</a:t>
            </a:r>
            <a:endParaRPr lang="ko-KR" altLang="en-US" dirty="0">
              <a:solidFill>
                <a:schemeClr val="bg1"/>
              </a:solidFill>
              <a:latin typeface="華康圓體 Std W8" panose="02000800000000000000" pitchFamily="50" charset="-120"/>
            </a:endParaRPr>
          </a:p>
        </p:txBody>
      </p:sp>
      <p:sp>
        <p:nvSpPr>
          <p:cNvPr id="4" name="Text Placeholder 1">
            <a:extLst>
              <a:ext uri="{FF2B5EF4-FFF2-40B4-BE49-F238E27FC236}">
                <a16:creationId xmlns:a16="http://schemas.microsoft.com/office/drawing/2014/main" id="{5185CAF5-2FCC-496E-9063-EEE7CCA6DF4A}"/>
              </a:ext>
            </a:extLst>
          </p:cNvPr>
          <p:cNvSpPr txBox="1">
            <a:spLocks/>
          </p:cNvSpPr>
          <p:nvPr userDrawn="1"/>
        </p:nvSpPr>
        <p:spPr>
          <a:xfrm>
            <a:off x="2821478" y="3140968"/>
            <a:ext cx="6528725" cy="192021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TW" altLang="en-US" sz="5400" dirty="0">
                <a:solidFill>
                  <a:schemeClr val="bg1"/>
                </a:solidFill>
                <a:latin typeface="華康圓體 Std W8" panose="02000800000000000000" pitchFamily="50" charset="-120"/>
                <a:ea typeface="華康圓體 Std W8" panose="02000800000000000000" pitchFamily="50" charset="-120"/>
              </a:rPr>
              <a:t>課程結束</a:t>
            </a:r>
            <a:endParaRPr lang="ko-KR" altLang="en-US" sz="5400" dirty="0">
              <a:solidFill>
                <a:schemeClr val="bg1"/>
              </a:solidFill>
              <a:latin typeface="華康圓體 Std W8" panose="02000800000000000000" pitchFamily="50" charset="-120"/>
            </a:endParaRPr>
          </a:p>
        </p:txBody>
      </p:sp>
    </p:spTree>
    <p:extLst>
      <p:ext uri="{BB962C8B-B14F-4D97-AF65-F5344CB8AC3E}">
        <p14:creationId xmlns:p14="http://schemas.microsoft.com/office/powerpoint/2010/main" val="221733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3306707812"/>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Section Break Layout">
    <p:spTree>
      <p:nvGrpSpPr>
        <p:cNvPr id="1" name=""/>
        <p:cNvGrpSpPr/>
        <p:nvPr/>
      </p:nvGrpSpPr>
      <p:grpSpPr>
        <a:xfrm>
          <a:off x="0" y="0"/>
          <a:ext cx="0" cy="0"/>
          <a:chOff x="0" y="0"/>
          <a:chExt cx="0" cy="0"/>
        </a:xfrm>
      </p:grpSpPr>
      <p:sp>
        <p:nvSpPr>
          <p:cNvPr id="3" name="Rectangle 2"/>
          <p:cNvSpPr/>
          <p:nvPr userDrawn="1"/>
        </p:nvSpPr>
        <p:spPr>
          <a:xfrm>
            <a:off x="0" y="3429000"/>
            <a:ext cx="12192000" cy="3429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2" name="Rectangle 1"/>
          <p:cNvSpPr/>
          <p:nvPr userDrawn="1"/>
        </p:nvSpPr>
        <p:spPr>
          <a:xfrm>
            <a:off x="2821478" y="1124744"/>
            <a:ext cx="6528725" cy="4608512"/>
          </a:xfrm>
          <a:prstGeom prst="rect">
            <a:avLst/>
          </a:prstGeom>
          <a:solidFill>
            <a:srgbClr val="8E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dirty="0"/>
          </a:p>
        </p:txBody>
      </p:sp>
      <p:sp>
        <p:nvSpPr>
          <p:cNvPr id="5" name="Rectangle 4"/>
          <p:cNvSpPr/>
          <p:nvPr userDrawn="1"/>
        </p:nvSpPr>
        <p:spPr>
          <a:xfrm>
            <a:off x="2821478" y="0"/>
            <a:ext cx="6528725" cy="260648"/>
          </a:xfrm>
          <a:prstGeom prst="rect">
            <a:avLst/>
          </a:prstGeom>
          <a:solidFill>
            <a:srgbClr val="8E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6" name="Rectangle 5"/>
          <p:cNvSpPr/>
          <p:nvPr userDrawn="1"/>
        </p:nvSpPr>
        <p:spPr>
          <a:xfrm>
            <a:off x="2821478" y="6597352"/>
            <a:ext cx="6528725" cy="260648"/>
          </a:xfrm>
          <a:prstGeom prst="rect">
            <a:avLst/>
          </a:prstGeom>
          <a:solidFill>
            <a:srgbClr val="8E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Tree>
    <p:extLst>
      <p:ext uri="{BB962C8B-B14F-4D97-AF65-F5344CB8AC3E}">
        <p14:creationId xmlns:p14="http://schemas.microsoft.com/office/powerpoint/2010/main" val="34083397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6" name="標題 2">
            <a:extLst>
              <a:ext uri="{FF2B5EF4-FFF2-40B4-BE49-F238E27FC236}">
                <a16:creationId xmlns:a16="http://schemas.microsoft.com/office/drawing/2014/main" id="{4AF13FED-3A02-4576-8104-0B1E87A14E3F}"/>
              </a:ext>
            </a:extLst>
          </p:cNvPr>
          <p:cNvSpPr>
            <a:spLocks noGrp="1"/>
          </p:cNvSpPr>
          <p:nvPr>
            <p:ph type="title"/>
          </p:nvPr>
        </p:nvSpPr>
        <p:spPr>
          <a:xfrm>
            <a:off x="838200" y="365125"/>
            <a:ext cx="10515600" cy="759619"/>
          </a:xfrm>
          <a:prstGeom prst="rect">
            <a:avLst/>
          </a:prstGeom>
        </p:spPr>
        <p:txBody>
          <a:bodyPr/>
          <a:lstStyle>
            <a:lvl1pPr>
              <a:defRPr sz="4000">
                <a:solidFill>
                  <a:srgbClr val="92D050"/>
                </a:solidFill>
              </a:defRPr>
            </a:lvl1pPr>
          </a:lstStyle>
          <a:p>
            <a:r>
              <a:rPr lang="zh-TW" altLang="en-US" dirty="0"/>
              <a:t>按一下以編輯母片標題樣式</a:t>
            </a:r>
          </a:p>
        </p:txBody>
      </p:sp>
    </p:spTree>
    <p:extLst>
      <p:ext uri="{BB962C8B-B14F-4D97-AF65-F5344CB8AC3E}">
        <p14:creationId xmlns:p14="http://schemas.microsoft.com/office/powerpoint/2010/main" val="7835062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6" name="矩形 5"/>
          <p:cNvSpPr/>
          <p:nvPr userDrawn="1"/>
        </p:nvSpPr>
        <p:spPr>
          <a:xfrm>
            <a:off x="4463819" y="1177134"/>
            <a:ext cx="3264363" cy="434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 name="標題 2">
            <a:extLst>
              <a:ext uri="{FF2B5EF4-FFF2-40B4-BE49-F238E27FC236}">
                <a16:creationId xmlns:a16="http://schemas.microsoft.com/office/drawing/2014/main" id="{218B70A3-3A0E-4C1D-B177-7129005D76C3}"/>
              </a:ext>
            </a:extLst>
          </p:cNvPr>
          <p:cNvSpPr>
            <a:spLocks noGrp="1"/>
          </p:cNvSpPr>
          <p:nvPr>
            <p:ph type="title"/>
          </p:nvPr>
        </p:nvSpPr>
        <p:spPr>
          <a:xfrm>
            <a:off x="838200" y="365125"/>
            <a:ext cx="10515600" cy="759619"/>
          </a:xfrm>
          <a:prstGeom prst="rect">
            <a:avLst/>
          </a:prstGeom>
        </p:spPr>
        <p:txBody>
          <a:bodyPr/>
          <a:lstStyle>
            <a:lvl1pPr>
              <a:defRPr sz="4000">
                <a:solidFill>
                  <a:srgbClr val="92D050"/>
                </a:solidFill>
              </a:defRPr>
            </a:lvl1pPr>
          </a:lstStyle>
          <a:p>
            <a:r>
              <a:rPr lang="zh-TW" altLang="en-US" dirty="0"/>
              <a:t>按一下以編輯母片標題樣式</a:t>
            </a:r>
          </a:p>
        </p:txBody>
      </p:sp>
      <p:sp>
        <p:nvSpPr>
          <p:cNvPr id="7" name="圓角矩形 7">
            <a:extLst>
              <a:ext uri="{FF2B5EF4-FFF2-40B4-BE49-F238E27FC236}">
                <a16:creationId xmlns:a16="http://schemas.microsoft.com/office/drawing/2014/main" id="{D836DD1F-09A6-4D0D-AE79-ABD52ADD208F}"/>
              </a:ext>
            </a:extLst>
          </p:cNvPr>
          <p:cNvSpPr/>
          <p:nvPr userDrawn="1"/>
        </p:nvSpPr>
        <p:spPr>
          <a:xfrm>
            <a:off x="3827748" y="1160336"/>
            <a:ext cx="4536504" cy="46843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zh-TW" altLang="pt-BR" dirty="0">
              <a:ea typeface="華康圓體 Std W8" panose="02000800000000000000" pitchFamily="50" charset="-120"/>
            </a:endParaRPr>
          </a:p>
        </p:txBody>
      </p:sp>
    </p:spTree>
    <p:extLst>
      <p:ext uri="{BB962C8B-B14F-4D97-AF65-F5344CB8AC3E}">
        <p14:creationId xmlns:p14="http://schemas.microsoft.com/office/powerpoint/2010/main" val="30846495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3909485"/>
            <a:ext cx="12192000" cy="29485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10" name="Text Placeholder 9"/>
          <p:cNvSpPr>
            <a:spLocks noGrp="1"/>
          </p:cNvSpPr>
          <p:nvPr>
            <p:ph type="body" sz="quarter" idx="10" hasCustomPrompt="1"/>
          </p:nvPr>
        </p:nvSpPr>
        <p:spPr>
          <a:xfrm>
            <a:off x="0" y="242176"/>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1010261"/>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pSp>
        <p:nvGrpSpPr>
          <p:cNvPr id="4" name="群組 3"/>
          <p:cNvGrpSpPr/>
          <p:nvPr userDrawn="1"/>
        </p:nvGrpSpPr>
        <p:grpSpPr>
          <a:xfrm>
            <a:off x="1665825" y="1508787"/>
            <a:ext cx="8860353" cy="5280581"/>
            <a:chOff x="1259632" y="1131590"/>
            <a:chExt cx="6645265" cy="3960436"/>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259632" y="1131590"/>
              <a:ext cx="6645265" cy="396043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userDrawn="1"/>
          </p:nvSpPr>
          <p:spPr>
            <a:xfrm>
              <a:off x="2339752" y="1333760"/>
              <a:ext cx="4464496" cy="2606142"/>
            </a:xfrm>
            <a:prstGeom prst="rect">
              <a:avLst/>
            </a:prstGeom>
            <a:solidFill>
              <a:schemeClr val="bg1"/>
            </a:solidFill>
            <a:ln>
              <a:noFill/>
            </a:ln>
            <a:effectLst>
              <a:innerShdw blurRad="88900">
                <a:prstClr val="black">
                  <a:alpha val="4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grpSp>
    </p:spTree>
    <p:extLst>
      <p:ext uri="{BB962C8B-B14F-4D97-AF65-F5344CB8AC3E}">
        <p14:creationId xmlns:p14="http://schemas.microsoft.com/office/powerpoint/2010/main" val="5871678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1643458107"/>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rgbClr val="C7E6A4"/>
        </a:solidFill>
        <a:effectLst/>
      </p:bgPr>
    </p:bg>
    <p:spTree>
      <p:nvGrpSpPr>
        <p:cNvPr id="1" name=""/>
        <p:cNvGrpSpPr/>
        <p:nvPr/>
      </p:nvGrpSpPr>
      <p:grpSpPr>
        <a:xfrm>
          <a:off x="0" y="0"/>
          <a:ext cx="0" cy="0"/>
          <a:chOff x="0" y="0"/>
          <a:chExt cx="0" cy="0"/>
        </a:xfrm>
      </p:grpSpPr>
      <p:grpSp>
        <p:nvGrpSpPr>
          <p:cNvPr id="17" name="群組 16"/>
          <p:cNvGrpSpPr/>
          <p:nvPr userDrawn="1"/>
        </p:nvGrpSpPr>
        <p:grpSpPr>
          <a:xfrm>
            <a:off x="4157007" y="932723"/>
            <a:ext cx="3877985" cy="4888655"/>
            <a:chOff x="2926789" y="699542"/>
            <a:chExt cx="2908489" cy="3666491"/>
          </a:xfrm>
        </p:grpSpPr>
        <p:sp>
          <p:nvSpPr>
            <p:cNvPr id="9" name="文字方塊 8"/>
            <p:cNvSpPr txBox="1"/>
            <p:nvPr userDrawn="1"/>
          </p:nvSpPr>
          <p:spPr>
            <a:xfrm>
              <a:off x="2926789" y="3188788"/>
              <a:ext cx="2908489" cy="1177245"/>
            </a:xfrm>
            <a:prstGeom prst="rect">
              <a:avLst/>
            </a:prstGeom>
            <a:noFill/>
          </p:spPr>
          <p:txBody>
            <a:bodyPr wrap="none" rtlCol="0">
              <a:spAutoFit/>
            </a:bodyPr>
            <a:lstStyle/>
            <a:p>
              <a:pPr algn="ctr"/>
              <a:r>
                <a:rPr lang="zh-TW" altLang="en-US" sz="9600" dirty="0">
                  <a:solidFill>
                    <a:srgbClr val="FFFFFF"/>
                  </a:solidFill>
                  <a:latin typeface="華康圓體 Std W8" panose="02000800000000000000" pitchFamily="50" charset="-120"/>
                  <a:ea typeface="華康圓體 Std W8" panose="02000800000000000000" pitchFamily="50" charset="-120"/>
                </a:rPr>
                <a:t>練習題</a:t>
              </a:r>
            </a:p>
          </p:txBody>
        </p:sp>
        <p:sp>
          <p:nvSpPr>
            <p:cNvPr id="19" name="手繪多邊形 18"/>
            <p:cNvSpPr/>
            <p:nvPr userDrawn="1"/>
          </p:nvSpPr>
          <p:spPr>
            <a:xfrm>
              <a:off x="3001764" y="1079938"/>
              <a:ext cx="2758539" cy="2157885"/>
            </a:xfrm>
            <a:custGeom>
              <a:avLst/>
              <a:gdLst>
                <a:gd name="connsiteX0" fmla="*/ 1260140 w 2520280"/>
                <a:gd name="connsiteY0" fmla="*/ 0 h 1971505"/>
                <a:gd name="connsiteX1" fmla="*/ 2520280 w 2520280"/>
                <a:gd name="connsiteY1" fmla="*/ 1260140 h 1971505"/>
                <a:gd name="connsiteX2" fmla="*/ 2305068 w 2520280"/>
                <a:gd name="connsiteY2" fmla="*/ 1964696 h 1971505"/>
                <a:gd name="connsiteX3" fmla="*/ 2299976 w 2520280"/>
                <a:gd name="connsiteY3" fmla="*/ 1971505 h 1971505"/>
                <a:gd name="connsiteX4" fmla="*/ 220304 w 2520280"/>
                <a:gd name="connsiteY4" fmla="*/ 1971505 h 1971505"/>
                <a:gd name="connsiteX5" fmla="*/ 215212 w 2520280"/>
                <a:gd name="connsiteY5" fmla="*/ 1964696 h 1971505"/>
                <a:gd name="connsiteX6" fmla="*/ 0 w 2520280"/>
                <a:gd name="connsiteY6" fmla="*/ 1260140 h 1971505"/>
                <a:gd name="connsiteX7" fmla="*/ 1260140 w 2520280"/>
                <a:gd name="connsiteY7" fmla="*/ 0 h 19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280" h="1971505">
                  <a:moveTo>
                    <a:pt x="1260140" y="0"/>
                  </a:moveTo>
                  <a:cubicBezTo>
                    <a:pt x="1956096" y="0"/>
                    <a:pt x="2520280" y="564184"/>
                    <a:pt x="2520280" y="1260140"/>
                  </a:cubicBezTo>
                  <a:cubicBezTo>
                    <a:pt x="2520280" y="1521123"/>
                    <a:pt x="2440942" y="1763576"/>
                    <a:pt x="2305068" y="1964696"/>
                  </a:cubicBezTo>
                  <a:lnTo>
                    <a:pt x="2299976" y="1971505"/>
                  </a:lnTo>
                  <a:lnTo>
                    <a:pt x="220304" y="1971505"/>
                  </a:lnTo>
                  <a:lnTo>
                    <a:pt x="215212" y="1964696"/>
                  </a:lnTo>
                  <a:cubicBezTo>
                    <a:pt x="79338" y="1763576"/>
                    <a:pt x="0" y="1521123"/>
                    <a:pt x="0" y="1260140"/>
                  </a:cubicBezTo>
                  <a:cubicBezTo>
                    <a:pt x="0" y="564184"/>
                    <a:pt x="564184" y="0"/>
                    <a:pt x="12601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2881" y="699542"/>
              <a:ext cx="2736304" cy="2709015"/>
            </a:xfrm>
            <a:prstGeom prst="rect">
              <a:avLst/>
            </a:prstGeom>
          </p:spPr>
        </p:pic>
      </p:grpSp>
    </p:spTree>
    <p:extLst>
      <p:ext uri="{BB962C8B-B14F-4D97-AF65-F5344CB8AC3E}">
        <p14:creationId xmlns:p14="http://schemas.microsoft.com/office/powerpoint/2010/main" val="1377795971"/>
      </p:ext>
    </p:extLst>
  </p:cSld>
  <p:clrMapOvr>
    <a:masterClrMapping/>
  </p:clrMapOvr>
  <p:transition spd="slow">
    <p:cove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rgbClr val="C7E6A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4200354422"/>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over Slide layout">
    <p:bg>
      <p:bgPr>
        <a:solidFill>
          <a:srgbClr val="92D050"/>
        </a:solidFill>
        <a:effectLst/>
      </p:bgPr>
    </p:bg>
    <p:spTree>
      <p:nvGrpSpPr>
        <p:cNvPr id="1" name=""/>
        <p:cNvGrpSpPr/>
        <p:nvPr/>
      </p:nvGrpSpPr>
      <p:grpSpPr>
        <a:xfrm>
          <a:off x="0" y="0"/>
          <a:ext cx="0" cy="0"/>
          <a:chOff x="0" y="0"/>
          <a:chExt cx="0" cy="0"/>
        </a:xfrm>
      </p:grpSpPr>
      <p:grpSp>
        <p:nvGrpSpPr>
          <p:cNvPr id="17" name="群組 16"/>
          <p:cNvGrpSpPr/>
          <p:nvPr userDrawn="1"/>
        </p:nvGrpSpPr>
        <p:grpSpPr>
          <a:xfrm>
            <a:off x="4256975" y="932723"/>
            <a:ext cx="3678052" cy="4888655"/>
            <a:chOff x="3001764" y="699542"/>
            <a:chExt cx="2758539" cy="3666491"/>
          </a:xfrm>
        </p:grpSpPr>
        <p:sp>
          <p:nvSpPr>
            <p:cNvPr id="9" name="文字方塊 8"/>
            <p:cNvSpPr txBox="1"/>
            <p:nvPr userDrawn="1"/>
          </p:nvSpPr>
          <p:spPr>
            <a:xfrm>
              <a:off x="3388454" y="3188788"/>
              <a:ext cx="1985159" cy="1177245"/>
            </a:xfrm>
            <a:prstGeom prst="rect">
              <a:avLst/>
            </a:prstGeom>
            <a:noFill/>
          </p:spPr>
          <p:txBody>
            <a:bodyPr wrap="none" rtlCol="0">
              <a:spAutoFit/>
            </a:bodyPr>
            <a:lstStyle/>
            <a:p>
              <a:pPr algn="ctr"/>
              <a:r>
                <a:rPr lang="zh-TW" altLang="en-US" sz="9600" dirty="0">
                  <a:solidFill>
                    <a:srgbClr val="FFFFFF"/>
                  </a:solidFill>
                  <a:latin typeface="華康圓體 Std W8" panose="02000800000000000000" pitchFamily="50" charset="-120"/>
                  <a:ea typeface="華康圓體 Std W8" panose="02000800000000000000" pitchFamily="50" charset="-120"/>
                </a:rPr>
                <a:t>解答</a:t>
              </a:r>
            </a:p>
          </p:txBody>
        </p:sp>
        <p:sp>
          <p:nvSpPr>
            <p:cNvPr id="19" name="手繪多邊形 18"/>
            <p:cNvSpPr/>
            <p:nvPr userDrawn="1"/>
          </p:nvSpPr>
          <p:spPr>
            <a:xfrm>
              <a:off x="3001764" y="1079938"/>
              <a:ext cx="2758539" cy="2157885"/>
            </a:xfrm>
            <a:custGeom>
              <a:avLst/>
              <a:gdLst>
                <a:gd name="connsiteX0" fmla="*/ 1260140 w 2520280"/>
                <a:gd name="connsiteY0" fmla="*/ 0 h 1971505"/>
                <a:gd name="connsiteX1" fmla="*/ 2520280 w 2520280"/>
                <a:gd name="connsiteY1" fmla="*/ 1260140 h 1971505"/>
                <a:gd name="connsiteX2" fmla="*/ 2305068 w 2520280"/>
                <a:gd name="connsiteY2" fmla="*/ 1964696 h 1971505"/>
                <a:gd name="connsiteX3" fmla="*/ 2299976 w 2520280"/>
                <a:gd name="connsiteY3" fmla="*/ 1971505 h 1971505"/>
                <a:gd name="connsiteX4" fmla="*/ 220304 w 2520280"/>
                <a:gd name="connsiteY4" fmla="*/ 1971505 h 1971505"/>
                <a:gd name="connsiteX5" fmla="*/ 215212 w 2520280"/>
                <a:gd name="connsiteY5" fmla="*/ 1964696 h 1971505"/>
                <a:gd name="connsiteX6" fmla="*/ 0 w 2520280"/>
                <a:gd name="connsiteY6" fmla="*/ 1260140 h 1971505"/>
                <a:gd name="connsiteX7" fmla="*/ 1260140 w 2520280"/>
                <a:gd name="connsiteY7" fmla="*/ 0 h 19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280" h="1971505">
                  <a:moveTo>
                    <a:pt x="1260140" y="0"/>
                  </a:moveTo>
                  <a:cubicBezTo>
                    <a:pt x="1956096" y="0"/>
                    <a:pt x="2520280" y="564184"/>
                    <a:pt x="2520280" y="1260140"/>
                  </a:cubicBezTo>
                  <a:cubicBezTo>
                    <a:pt x="2520280" y="1521123"/>
                    <a:pt x="2440942" y="1763576"/>
                    <a:pt x="2305068" y="1964696"/>
                  </a:cubicBezTo>
                  <a:lnTo>
                    <a:pt x="2299976" y="1971505"/>
                  </a:lnTo>
                  <a:lnTo>
                    <a:pt x="220304" y="1971505"/>
                  </a:lnTo>
                  <a:lnTo>
                    <a:pt x="215212" y="1964696"/>
                  </a:lnTo>
                  <a:cubicBezTo>
                    <a:pt x="79338" y="1763576"/>
                    <a:pt x="0" y="1521123"/>
                    <a:pt x="0" y="1260140"/>
                  </a:cubicBezTo>
                  <a:cubicBezTo>
                    <a:pt x="0" y="564184"/>
                    <a:pt x="564184" y="0"/>
                    <a:pt x="12601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1728" y="699542"/>
              <a:ext cx="2438609" cy="2709015"/>
            </a:xfrm>
            <a:prstGeom prst="rect">
              <a:avLst/>
            </a:prstGeom>
          </p:spPr>
        </p:pic>
      </p:grpSp>
    </p:spTree>
    <p:extLst>
      <p:ext uri="{BB962C8B-B14F-4D97-AF65-F5344CB8AC3E}">
        <p14:creationId xmlns:p14="http://schemas.microsoft.com/office/powerpoint/2010/main" val="1771118294"/>
      </p:ext>
    </p:extLst>
  </p:cSld>
  <p:clrMapOvr>
    <a:masterClrMapping/>
  </p:clrMapOvr>
  <p:transition spd="slow">
    <p:cove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3496366866"/>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End Slide Layout">
    <p:bg>
      <p:bgPr>
        <a:solidFill>
          <a:srgbClr val="C7E6A4"/>
        </a:solidFill>
        <a:effectLst/>
      </p:bgPr>
    </p:bg>
    <p:spTree>
      <p:nvGrpSpPr>
        <p:cNvPr id="1" name=""/>
        <p:cNvGrpSpPr/>
        <p:nvPr/>
      </p:nvGrpSpPr>
      <p:grpSpPr>
        <a:xfrm>
          <a:off x="0" y="0"/>
          <a:ext cx="0" cy="0"/>
          <a:chOff x="0" y="0"/>
          <a:chExt cx="0" cy="0"/>
        </a:xfrm>
      </p:grpSpPr>
      <p:sp>
        <p:nvSpPr>
          <p:cNvPr id="5" name="矩形: 圓角 4">
            <a:extLst>
              <a:ext uri="{FF2B5EF4-FFF2-40B4-BE49-F238E27FC236}">
                <a16:creationId xmlns:a16="http://schemas.microsoft.com/office/drawing/2014/main" id="{102645C2-6A64-4B5D-BFC9-32232B686196}"/>
              </a:ext>
            </a:extLst>
          </p:cNvPr>
          <p:cNvSpPr/>
          <p:nvPr userDrawn="1"/>
        </p:nvSpPr>
        <p:spPr>
          <a:xfrm>
            <a:off x="659396" y="584684"/>
            <a:ext cx="10873208" cy="5688632"/>
          </a:xfrm>
          <a:prstGeom prst="roundRect">
            <a:avLst>
              <a:gd name="adj" fmla="val 6690"/>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BA137C09-131E-4BBF-AA18-8ED774F17F6F}"/>
              </a:ext>
            </a:extLst>
          </p:cNvPr>
          <p:cNvSpPr txBox="1"/>
          <p:nvPr userDrawn="1"/>
        </p:nvSpPr>
        <p:spPr>
          <a:xfrm>
            <a:off x="4772561" y="0"/>
            <a:ext cx="2646878" cy="1569660"/>
          </a:xfrm>
          <a:prstGeom prst="rect">
            <a:avLst/>
          </a:prstGeom>
          <a:solidFill>
            <a:srgbClr val="92D050"/>
          </a:solidFill>
        </p:spPr>
        <p:txBody>
          <a:bodyPr wrap="none" rtlCol="0">
            <a:spAutoFit/>
          </a:bodyPr>
          <a:lstStyle/>
          <a:p>
            <a:endParaRPr lang="en-US" altLang="zh-TW" sz="4800" dirty="0">
              <a:solidFill>
                <a:schemeClr val="bg1"/>
              </a:solidFill>
              <a:latin typeface="華康圓體 Std W8" panose="02000800000000000000" pitchFamily="50" charset="-120"/>
              <a:ea typeface="華康圓體 Std W8" panose="02000800000000000000" pitchFamily="50" charset="-120"/>
            </a:endParaRPr>
          </a:p>
          <a:p>
            <a:r>
              <a:rPr lang="zh-TW" altLang="en-US" sz="4800" dirty="0">
                <a:solidFill>
                  <a:schemeClr val="bg1"/>
                </a:solidFill>
                <a:latin typeface="華康圓體 Std W8" panose="02000800000000000000" pitchFamily="50" charset="-120"/>
                <a:ea typeface="華康圓體 Std W8" panose="02000800000000000000" pitchFamily="50" charset="-120"/>
              </a:rPr>
              <a:t>注意事項</a:t>
            </a:r>
          </a:p>
        </p:txBody>
      </p:sp>
    </p:spTree>
    <p:extLst>
      <p:ext uri="{BB962C8B-B14F-4D97-AF65-F5344CB8AC3E}">
        <p14:creationId xmlns:p14="http://schemas.microsoft.com/office/powerpoint/2010/main" val="505325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Slide layout">
    <p:bg>
      <p:bgPr>
        <a:solidFill>
          <a:schemeClr val="accent4"/>
        </a:solidFill>
        <a:effectLst/>
      </p:bgPr>
    </p:bg>
    <p:spTree>
      <p:nvGrpSpPr>
        <p:cNvPr id="1" name=""/>
        <p:cNvGrpSpPr/>
        <p:nvPr/>
      </p:nvGrpSpPr>
      <p:grpSpPr>
        <a:xfrm>
          <a:off x="0" y="0"/>
          <a:ext cx="0" cy="0"/>
          <a:chOff x="0" y="0"/>
          <a:chExt cx="0" cy="0"/>
        </a:xfrm>
      </p:grpSpPr>
      <p:grpSp>
        <p:nvGrpSpPr>
          <p:cNvPr id="17" name="群組 16"/>
          <p:cNvGrpSpPr/>
          <p:nvPr userDrawn="1"/>
        </p:nvGrpSpPr>
        <p:grpSpPr>
          <a:xfrm>
            <a:off x="4256975" y="932723"/>
            <a:ext cx="3678052" cy="4888655"/>
            <a:chOff x="3001764" y="699542"/>
            <a:chExt cx="2758539" cy="3666491"/>
          </a:xfrm>
        </p:grpSpPr>
        <p:sp>
          <p:nvSpPr>
            <p:cNvPr id="9" name="文字方塊 8"/>
            <p:cNvSpPr txBox="1"/>
            <p:nvPr userDrawn="1"/>
          </p:nvSpPr>
          <p:spPr>
            <a:xfrm>
              <a:off x="3388454" y="3188788"/>
              <a:ext cx="1985159" cy="1177245"/>
            </a:xfrm>
            <a:prstGeom prst="rect">
              <a:avLst/>
            </a:prstGeom>
            <a:noFill/>
          </p:spPr>
          <p:txBody>
            <a:bodyPr wrap="none" rtlCol="0">
              <a:spAutoFit/>
            </a:bodyPr>
            <a:lstStyle/>
            <a:p>
              <a:pPr algn="ctr"/>
              <a:r>
                <a:rPr lang="zh-TW" altLang="en-US" sz="9600" dirty="0">
                  <a:solidFill>
                    <a:srgbClr val="FFFFFF"/>
                  </a:solidFill>
                  <a:latin typeface="華康圓體 Std W8" panose="02000800000000000000" pitchFamily="50" charset="-120"/>
                  <a:ea typeface="華康圓體 Std W8" panose="02000800000000000000" pitchFamily="50" charset="-120"/>
                </a:rPr>
                <a:t>解答</a:t>
              </a:r>
            </a:p>
          </p:txBody>
        </p:sp>
        <p:sp>
          <p:nvSpPr>
            <p:cNvPr id="19" name="手繪多邊形 18"/>
            <p:cNvSpPr/>
            <p:nvPr userDrawn="1"/>
          </p:nvSpPr>
          <p:spPr>
            <a:xfrm>
              <a:off x="3001764" y="1079938"/>
              <a:ext cx="2758539" cy="2157885"/>
            </a:xfrm>
            <a:custGeom>
              <a:avLst/>
              <a:gdLst>
                <a:gd name="connsiteX0" fmla="*/ 1260140 w 2520280"/>
                <a:gd name="connsiteY0" fmla="*/ 0 h 1971505"/>
                <a:gd name="connsiteX1" fmla="*/ 2520280 w 2520280"/>
                <a:gd name="connsiteY1" fmla="*/ 1260140 h 1971505"/>
                <a:gd name="connsiteX2" fmla="*/ 2305068 w 2520280"/>
                <a:gd name="connsiteY2" fmla="*/ 1964696 h 1971505"/>
                <a:gd name="connsiteX3" fmla="*/ 2299976 w 2520280"/>
                <a:gd name="connsiteY3" fmla="*/ 1971505 h 1971505"/>
                <a:gd name="connsiteX4" fmla="*/ 220304 w 2520280"/>
                <a:gd name="connsiteY4" fmla="*/ 1971505 h 1971505"/>
                <a:gd name="connsiteX5" fmla="*/ 215212 w 2520280"/>
                <a:gd name="connsiteY5" fmla="*/ 1964696 h 1971505"/>
                <a:gd name="connsiteX6" fmla="*/ 0 w 2520280"/>
                <a:gd name="connsiteY6" fmla="*/ 1260140 h 1971505"/>
                <a:gd name="connsiteX7" fmla="*/ 1260140 w 2520280"/>
                <a:gd name="connsiteY7" fmla="*/ 0 h 19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280" h="1971505">
                  <a:moveTo>
                    <a:pt x="1260140" y="0"/>
                  </a:moveTo>
                  <a:cubicBezTo>
                    <a:pt x="1956096" y="0"/>
                    <a:pt x="2520280" y="564184"/>
                    <a:pt x="2520280" y="1260140"/>
                  </a:cubicBezTo>
                  <a:cubicBezTo>
                    <a:pt x="2520280" y="1521123"/>
                    <a:pt x="2440942" y="1763576"/>
                    <a:pt x="2305068" y="1964696"/>
                  </a:cubicBezTo>
                  <a:lnTo>
                    <a:pt x="2299976" y="1971505"/>
                  </a:lnTo>
                  <a:lnTo>
                    <a:pt x="220304" y="1971505"/>
                  </a:lnTo>
                  <a:lnTo>
                    <a:pt x="215212" y="1964696"/>
                  </a:lnTo>
                  <a:cubicBezTo>
                    <a:pt x="79338" y="1763576"/>
                    <a:pt x="0" y="1521123"/>
                    <a:pt x="0" y="1260140"/>
                  </a:cubicBezTo>
                  <a:cubicBezTo>
                    <a:pt x="0" y="564184"/>
                    <a:pt x="564184" y="0"/>
                    <a:pt x="12601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a:p>
          </p:txBody>
        </p:sp>
        <p:pic>
          <p:nvPicPr>
            <p:cNvPr id="5" name="圖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1728" y="699542"/>
              <a:ext cx="2438609" cy="2709015"/>
            </a:xfrm>
            <a:prstGeom prst="rect">
              <a:avLst/>
            </a:prstGeom>
          </p:spPr>
        </p:pic>
      </p:grpSp>
    </p:spTree>
    <p:extLst>
      <p:ext uri="{BB962C8B-B14F-4D97-AF65-F5344CB8AC3E}">
        <p14:creationId xmlns:p14="http://schemas.microsoft.com/office/powerpoint/2010/main" val="979110675"/>
      </p:ext>
    </p:extLst>
  </p:cSld>
  <p:clrMapOvr>
    <a:masterClrMapping/>
  </p:clrMapOvr>
  <p:transition spd="slow">
    <p:cove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594CCBA0-61B8-4134-9D8F-C79204B5173A}"/>
              </a:ext>
            </a:extLst>
          </p:cNvPr>
          <p:cNvSpPr/>
          <p:nvPr userDrawn="1"/>
        </p:nvSpPr>
        <p:spPr>
          <a:xfrm>
            <a:off x="466354" y="332767"/>
            <a:ext cx="11259292" cy="619246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Text Placeholder 1">
            <a:extLst>
              <a:ext uri="{FF2B5EF4-FFF2-40B4-BE49-F238E27FC236}">
                <a16:creationId xmlns:a16="http://schemas.microsoft.com/office/drawing/2014/main" id="{7E9BCC5F-9321-47A6-A626-F41A0EF33D07}"/>
              </a:ext>
            </a:extLst>
          </p:cNvPr>
          <p:cNvSpPr txBox="1">
            <a:spLocks/>
          </p:cNvSpPr>
          <p:nvPr userDrawn="1"/>
        </p:nvSpPr>
        <p:spPr>
          <a:xfrm>
            <a:off x="2821478" y="2276872"/>
            <a:ext cx="6528725" cy="768085"/>
          </a:xfrm>
          <a:prstGeom prst="rect">
            <a:avLst/>
          </a:prstGeom>
        </p:spPr>
        <p:txBody>
          <a:bodyPr/>
          <a:lst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marL="0" indent="0" algn="ctr">
              <a:buFont typeface="Arial" pitchFamily="34" charset="0"/>
              <a:buNone/>
            </a:pPr>
            <a:r>
              <a:rPr lang="zh-TW" altLang="en-US" dirty="0">
                <a:solidFill>
                  <a:schemeClr val="bg1"/>
                </a:solidFill>
                <a:latin typeface="華康圓體 Std W8" panose="02000800000000000000" pitchFamily="50" charset="-120"/>
                <a:ea typeface="華康圓體 Std W8" panose="02000800000000000000" pitchFamily="50" charset="-120"/>
              </a:rPr>
              <a:t>第二節</a:t>
            </a:r>
            <a:endParaRPr lang="ko-KR" altLang="en-US" dirty="0">
              <a:solidFill>
                <a:schemeClr val="bg1"/>
              </a:solidFill>
              <a:latin typeface="華康圓體 Std W8" panose="02000800000000000000" pitchFamily="50" charset="-120"/>
            </a:endParaRPr>
          </a:p>
        </p:txBody>
      </p:sp>
      <p:sp>
        <p:nvSpPr>
          <p:cNvPr id="4" name="Text Placeholder 1">
            <a:extLst>
              <a:ext uri="{FF2B5EF4-FFF2-40B4-BE49-F238E27FC236}">
                <a16:creationId xmlns:a16="http://schemas.microsoft.com/office/drawing/2014/main" id="{5185CAF5-2FCC-496E-9063-EEE7CCA6DF4A}"/>
              </a:ext>
            </a:extLst>
          </p:cNvPr>
          <p:cNvSpPr txBox="1">
            <a:spLocks/>
          </p:cNvSpPr>
          <p:nvPr userDrawn="1"/>
        </p:nvSpPr>
        <p:spPr>
          <a:xfrm>
            <a:off x="2821478" y="3140968"/>
            <a:ext cx="6528725" cy="192021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TW" altLang="en-US" sz="5400" dirty="0">
                <a:solidFill>
                  <a:schemeClr val="bg1"/>
                </a:solidFill>
                <a:latin typeface="華康圓體 Std W8" panose="02000800000000000000" pitchFamily="50" charset="-120"/>
                <a:ea typeface="華康圓體 Std W8" panose="02000800000000000000" pitchFamily="50" charset="-120"/>
              </a:rPr>
              <a:t>課程結束</a:t>
            </a:r>
            <a:endParaRPr lang="ko-KR" altLang="en-US" sz="5400" dirty="0">
              <a:solidFill>
                <a:schemeClr val="bg1"/>
              </a:solidFill>
              <a:latin typeface="華康圓體 Std W8" panose="02000800000000000000" pitchFamily="50" charset="-120"/>
            </a:endParaRPr>
          </a:p>
        </p:txBody>
      </p:sp>
    </p:spTree>
    <p:extLst>
      <p:ext uri="{BB962C8B-B14F-4D97-AF65-F5344CB8AC3E}">
        <p14:creationId xmlns:p14="http://schemas.microsoft.com/office/powerpoint/2010/main" val="116670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0"/>
            <a:ext cx="12192000" cy="131676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Tree>
    <p:extLst>
      <p:ext uri="{BB962C8B-B14F-4D97-AF65-F5344CB8AC3E}">
        <p14:creationId xmlns:p14="http://schemas.microsoft.com/office/powerpoint/2010/main" val="152686780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86" r:id="rId3"/>
    <p:sldLayoutId id="2147483662" r:id="rId4"/>
    <p:sldLayoutId id="2147483677" r:id="rId5"/>
    <p:sldLayoutId id="2147483649" r:id="rId6"/>
    <p:sldLayoutId id="2147483676" r:id="rId7"/>
    <p:sldLayoutId id="2147483674" r:id="rId8"/>
    <p:sldLayoutId id="2147483670" r:id="rId9"/>
    <p:sldLayoutId id="2147483687" r:id="rId10"/>
    <p:sldLayoutId id="2147483684" r:id="rId11"/>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56131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64" r:id="rId3"/>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354977"/>
      </p:ext>
    </p:extLst>
  </p:cSld>
  <p:clrMap bg1="lt1" tx1="dk1" bg2="lt2" tx2="dk2" accent1="accent1" accent2="accent2" accent3="accent3" accent4="accent4" accent5="accent5" accent6="accent6" hlink="hlink" folHlink="folHlink"/>
  <p:sldLayoutIdLst>
    <p:sldLayoutId id="2147483679"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094164"/>
      </p:ext>
    </p:extLst>
  </p:cSld>
  <p:clrMap bg1="lt1" tx1="dk1" bg2="lt2" tx2="dk2" accent1="accent1" accent2="accent2" accent3="accent3" accent4="accent4" accent5="accent5" accent6="accent6" hlink="hlink" folHlink="folHlink"/>
  <p:sldLayoutIdLst>
    <p:sldLayoutId id="2147483678"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410860"/>
      </p:ext>
    </p:extLst>
  </p:cSld>
  <p:clrMap bg1="lt1" tx1="dk1" bg2="lt2" tx2="dk2" accent1="accent1" accent2="accent2" accent3="accent3" accent4="accent4" accent5="accent5" accent6="accent6" hlink="hlink" folHlink="folHlink"/>
  <p:sldLayoutIdLst>
    <p:sldLayoutId id="2147483680"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14566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86168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01205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7.gif"/><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png"/><Relationship Id="rId1" Type="http://schemas.openxmlformats.org/officeDocument/2006/relationships/slideLayout" Target="../slideLayouts/slideLayout23.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3.xml"/><Relationship Id="rId5" Type="http://schemas.openxmlformats.org/officeDocument/2006/relationships/image" Target="../media/image35.sv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3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0.png"/><Relationship Id="rId1" Type="http://schemas.openxmlformats.org/officeDocument/2006/relationships/slideLayout" Target="../slideLayouts/slideLayout35.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prstGeom prst="rect">
            <a:avLst/>
          </a:prstGeom>
        </p:spPr>
        <p:txBody>
          <a:bodyPr/>
          <a:lstStyle/>
          <a:p>
            <a:r>
              <a:rPr lang="en-US" altLang="zh-TW" dirty="0" err="1">
                <a:latin typeface="華康圓體 Std W8" panose="02000800000000000000" pitchFamily="50" charset="-120"/>
                <a:ea typeface="華康圓體 Std W8" panose="02000800000000000000" pitchFamily="50" charset="-120"/>
              </a:rPr>
              <a:t>micro:bit</a:t>
            </a:r>
            <a:r>
              <a:rPr lang="en-US" altLang="zh-TW" dirty="0">
                <a:latin typeface="華康圓體 Std W8" panose="02000800000000000000" pitchFamily="50" charset="-120"/>
                <a:ea typeface="華康圓體 Std W8" panose="02000800000000000000" pitchFamily="50" charset="-120"/>
              </a:rPr>
              <a:t> </a:t>
            </a:r>
            <a:r>
              <a:rPr lang="zh-TW" altLang="en-US" dirty="0">
                <a:latin typeface="華康圓體 Std W8" panose="02000800000000000000" pitchFamily="50" charset="-120"/>
                <a:ea typeface="華康圓體 Std W8" panose="02000800000000000000" pitchFamily="50" charset="-120"/>
              </a:rPr>
              <a:t>環境因子監測</a:t>
            </a:r>
            <a:r>
              <a:rPr lang="en-US" altLang="zh-TW" dirty="0">
                <a:latin typeface="華康圓體 Std W8" panose="02000800000000000000" pitchFamily="50" charset="-120"/>
                <a:ea typeface="華康圓體 Std W8" panose="02000800000000000000" pitchFamily="50" charset="-120"/>
              </a:rPr>
              <a:t>: </a:t>
            </a:r>
            <a:r>
              <a:rPr lang="zh-TW" altLang="en-US" dirty="0">
                <a:latin typeface="華康圓體 Std W8" panose="02000800000000000000" pitchFamily="50" charset="-120"/>
                <a:ea typeface="華康圓體 Std W8" panose="02000800000000000000" pitchFamily="50" charset="-120"/>
              </a:rPr>
              <a:t>亮度</a:t>
            </a:r>
          </a:p>
        </p:txBody>
      </p:sp>
      <p:sp>
        <p:nvSpPr>
          <p:cNvPr id="3" name="文字版面配置區 2"/>
          <p:cNvSpPr>
            <a:spLocks noGrp="1"/>
          </p:cNvSpPr>
          <p:nvPr>
            <p:ph type="body" sz="quarter" idx="11"/>
          </p:nvPr>
        </p:nvSpPr>
        <p:spPr>
          <a:prstGeom prst="rect">
            <a:avLst/>
          </a:prstGeom>
        </p:spPr>
        <p:txBody>
          <a:bodyPr/>
          <a:lstStyle/>
          <a:p>
            <a:r>
              <a:rPr lang="en-US" altLang="zh-TW" b="1" dirty="0" err="1"/>
              <a:t>micro:bit</a:t>
            </a:r>
            <a:r>
              <a:rPr lang="en-US" altLang="zh-TW" b="1" dirty="0"/>
              <a:t> light sensor</a:t>
            </a:r>
            <a:endParaRPr lang="zh-TW" altLang="en-US" b="1" dirty="0"/>
          </a:p>
        </p:txBody>
      </p:sp>
      <p:pic>
        <p:nvPicPr>
          <p:cNvPr id="4" name="圖片 3">
            <a:extLst>
              <a:ext uri="{FF2B5EF4-FFF2-40B4-BE49-F238E27FC236}">
                <a16:creationId xmlns:a16="http://schemas.microsoft.com/office/drawing/2014/main" id="{1C40C8B0-FC6B-476E-9246-9774E54007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6267" y="6857934"/>
            <a:ext cx="3456384" cy="2768137"/>
          </a:xfrm>
          <a:prstGeom prst="rect">
            <a:avLst/>
          </a:prstGeom>
        </p:spPr>
      </p:pic>
    </p:spTree>
    <p:extLst>
      <p:ext uri="{BB962C8B-B14F-4D97-AF65-F5344CB8AC3E}">
        <p14:creationId xmlns:p14="http://schemas.microsoft.com/office/powerpoint/2010/main" val="306257769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3DA9004C-FEA4-4592-8ABD-05C413B47C89}"/>
              </a:ext>
            </a:extLst>
          </p:cNvPr>
          <p:cNvGrpSpPr/>
          <p:nvPr/>
        </p:nvGrpSpPr>
        <p:grpSpPr>
          <a:xfrm>
            <a:off x="1435622" y="2502351"/>
            <a:ext cx="4300338" cy="3986714"/>
            <a:chOff x="1127448" y="1876762"/>
            <a:chExt cx="4300338" cy="3986714"/>
          </a:xfrm>
        </p:grpSpPr>
        <p:pic>
          <p:nvPicPr>
            <p:cNvPr id="3" name="圖片 2">
              <a:extLst>
                <a:ext uri="{FF2B5EF4-FFF2-40B4-BE49-F238E27FC236}">
                  <a16:creationId xmlns:a16="http://schemas.microsoft.com/office/drawing/2014/main" id="{D09BC694-DC88-4E43-9255-FA871F8BD631}"/>
                </a:ext>
              </a:extLst>
            </p:cNvPr>
            <p:cNvPicPr>
              <a:picLocks noChangeAspect="1"/>
            </p:cNvPicPr>
            <p:nvPr/>
          </p:nvPicPr>
          <p:blipFill>
            <a:blip r:embed="rId2"/>
            <a:stretch>
              <a:fillRect/>
            </a:stretch>
          </p:blipFill>
          <p:spPr>
            <a:xfrm>
              <a:off x="1127448" y="2356763"/>
              <a:ext cx="4300338" cy="3506713"/>
            </a:xfrm>
            <a:prstGeom prst="rect">
              <a:avLst/>
            </a:prstGeom>
          </p:spPr>
        </p:pic>
        <p:sp>
          <p:nvSpPr>
            <p:cNvPr id="5" name="文字方塊 4">
              <a:extLst>
                <a:ext uri="{FF2B5EF4-FFF2-40B4-BE49-F238E27FC236}">
                  <a16:creationId xmlns:a16="http://schemas.microsoft.com/office/drawing/2014/main" id="{A8815F8B-D5B9-43FD-8079-672606DE5C81}"/>
                </a:ext>
              </a:extLst>
            </p:cNvPr>
            <p:cNvSpPr txBox="1"/>
            <p:nvPr/>
          </p:nvSpPr>
          <p:spPr>
            <a:xfrm>
              <a:off x="2495600" y="1876762"/>
              <a:ext cx="1698607" cy="400110"/>
            </a:xfrm>
            <a:prstGeom prst="rect">
              <a:avLst/>
            </a:prstGeom>
            <a:noFill/>
          </p:spPr>
          <p:txBody>
            <a:bodyPr wrap="none" rtlCol="0">
              <a:spAutoFit/>
            </a:bodyPr>
            <a:lstStyle/>
            <a:p>
              <a:r>
                <a:rPr lang="en-US" altLang="zh-TW" sz="2000" dirty="0" err="1"/>
                <a:t>micro:bit</a:t>
              </a:r>
              <a:r>
                <a:rPr lang="en-US" altLang="zh-TW" sz="2000" dirty="0"/>
                <a:t> </a:t>
              </a:r>
              <a:r>
                <a:rPr lang="zh-TW" altLang="en-US" sz="2000" dirty="0"/>
                <a:t>正面</a:t>
              </a:r>
            </a:p>
          </p:txBody>
        </p:sp>
      </p:grpSp>
      <p:grpSp>
        <p:nvGrpSpPr>
          <p:cNvPr id="17" name="群組 16">
            <a:extLst>
              <a:ext uri="{FF2B5EF4-FFF2-40B4-BE49-F238E27FC236}">
                <a16:creationId xmlns:a16="http://schemas.microsoft.com/office/drawing/2014/main" id="{8E33D00F-E9E3-4CB9-8182-A5F3248A9AB0}"/>
              </a:ext>
            </a:extLst>
          </p:cNvPr>
          <p:cNvGrpSpPr/>
          <p:nvPr/>
        </p:nvGrpSpPr>
        <p:grpSpPr>
          <a:xfrm>
            <a:off x="6363890" y="2420888"/>
            <a:ext cx="4412630" cy="4103433"/>
            <a:chOff x="5607709" y="2051393"/>
            <a:chExt cx="4412630" cy="4103433"/>
          </a:xfrm>
        </p:grpSpPr>
        <p:pic>
          <p:nvPicPr>
            <p:cNvPr id="15" name="圖片 14">
              <a:extLst>
                <a:ext uri="{FF2B5EF4-FFF2-40B4-BE49-F238E27FC236}">
                  <a16:creationId xmlns:a16="http://schemas.microsoft.com/office/drawing/2014/main" id="{7F3DDD88-5B9F-4412-9BE6-C8423356A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7709" y="2446992"/>
              <a:ext cx="4412630" cy="3707834"/>
            </a:xfrm>
            <a:prstGeom prst="rect">
              <a:avLst/>
            </a:prstGeom>
          </p:spPr>
        </p:pic>
        <p:sp>
          <p:nvSpPr>
            <p:cNvPr id="16" name="文字方塊 15">
              <a:extLst>
                <a:ext uri="{FF2B5EF4-FFF2-40B4-BE49-F238E27FC236}">
                  <a16:creationId xmlns:a16="http://schemas.microsoft.com/office/drawing/2014/main" id="{D1793A2C-34B2-406A-8A32-6602250DEC91}"/>
                </a:ext>
              </a:extLst>
            </p:cNvPr>
            <p:cNvSpPr txBox="1"/>
            <p:nvPr/>
          </p:nvSpPr>
          <p:spPr>
            <a:xfrm>
              <a:off x="6964720" y="2051393"/>
              <a:ext cx="1698607" cy="400110"/>
            </a:xfrm>
            <a:prstGeom prst="rect">
              <a:avLst/>
            </a:prstGeom>
            <a:noFill/>
          </p:spPr>
          <p:txBody>
            <a:bodyPr wrap="none" rtlCol="0">
              <a:spAutoFit/>
            </a:bodyPr>
            <a:lstStyle/>
            <a:p>
              <a:r>
                <a:rPr lang="en-US" altLang="zh-TW" sz="2000" dirty="0" err="1"/>
                <a:t>micro:bit</a:t>
              </a:r>
              <a:r>
                <a:rPr lang="en-US" altLang="zh-TW" sz="2000" dirty="0"/>
                <a:t> </a:t>
              </a:r>
              <a:r>
                <a:rPr lang="zh-TW" altLang="en-US" sz="2000" dirty="0"/>
                <a:t>背面</a:t>
              </a:r>
            </a:p>
          </p:txBody>
        </p:sp>
      </p:grpSp>
      <p:pic>
        <p:nvPicPr>
          <p:cNvPr id="1028" name="Picture 4" descr="如何正確使用放大鏡？ | 俞泰工業股份有限公司">
            <a:extLst>
              <a:ext uri="{FF2B5EF4-FFF2-40B4-BE49-F238E27FC236}">
                <a16:creationId xmlns:a16="http://schemas.microsoft.com/office/drawing/2014/main" id="{41102E25-E783-415B-B89B-6D6710F5D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20269" y="997461"/>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1" name="語音泡泡: 圓角矩形 20">
            <a:extLst>
              <a:ext uri="{FF2B5EF4-FFF2-40B4-BE49-F238E27FC236}">
                <a16:creationId xmlns:a16="http://schemas.microsoft.com/office/drawing/2014/main" id="{D39ECC1C-2693-46EF-9674-D3659F075ABB}"/>
              </a:ext>
            </a:extLst>
          </p:cNvPr>
          <p:cNvSpPr/>
          <p:nvPr/>
        </p:nvSpPr>
        <p:spPr>
          <a:xfrm>
            <a:off x="2338617" y="357499"/>
            <a:ext cx="7789831" cy="1224136"/>
          </a:xfrm>
          <a:prstGeom prst="wedgeRoundRectCallout">
            <a:avLst>
              <a:gd name="adj1" fmla="val -54718"/>
              <a:gd name="adj2" fmla="val 3545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solidFill>
                  <a:schemeClr val="tx1"/>
                </a:solidFill>
              </a:rPr>
              <a:t>猜猜看，</a:t>
            </a:r>
            <a:r>
              <a:rPr lang="en-US" altLang="zh-TW" sz="3200" dirty="0" err="1">
                <a:solidFill>
                  <a:schemeClr val="tx1"/>
                </a:solidFill>
              </a:rPr>
              <a:t>micro:bit</a:t>
            </a:r>
            <a:r>
              <a:rPr lang="en-US" altLang="zh-TW" sz="3200" dirty="0">
                <a:solidFill>
                  <a:schemeClr val="tx1"/>
                </a:solidFill>
              </a:rPr>
              <a:t> </a:t>
            </a:r>
            <a:r>
              <a:rPr lang="zh-TW" altLang="en-US" sz="3200" dirty="0">
                <a:solidFill>
                  <a:schemeClr val="tx1"/>
                </a:solidFill>
              </a:rPr>
              <a:t>亮度感測器藏在哪裡</a:t>
            </a:r>
            <a:r>
              <a:rPr lang="en-US" altLang="zh-TW" sz="3200" dirty="0">
                <a:solidFill>
                  <a:schemeClr val="tx1"/>
                </a:solidFill>
              </a:rPr>
              <a:t>??</a:t>
            </a:r>
            <a:endParaRPr lang="zh-TW" altLang="en-US" sz="3200" dirty="0">
              <a:solidFill>
                <a:schemeClr val="tx1"/>
              </a:solidFill>
            </a:endParaRPr>
          </a:p>
        </p:txBody>
      </p:sp>
    </p:spTree>
    <p:extLst>
      <p:ext uri="{BB962C8B-B14F-4D97-AF65-F5344CB8AC3E}">
        <p14:creationId xmlns:p14="http://schemas.microsoft.com/office/powerpoint/2010/main" val="439108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0" y="260649"/>
            <a:ext cx="12192000" cy="830997"/>
          </a:xfrm>
          <a:prstGeom prst="rect">
            <a:avLst/>
          </a:prstGeom>
          <a:noFill/>
        </p:spPr>
        <p:txBody>
          <a:bodyPr wrap="square" rtlCol="0">
            <a:spAutoFit/>
          </a:bodyPr>
          <a:lstStyle/>
          <a:p>
            <a:pPr algn="ctr"/>
            <a:r>
              <a:rPr lang="en-US" altLang="zh-TW" sz="4800" dirty="0" err="1">
                <a:solidFill>
                  <a:schemeClr val="bg1"/>
                </a:solidFill>
                <a:latin typeface="華康圓體 Std W8" panose="02000800000000000000" pitchFamily="50" charset="-120"/>
                <a:ea typeface="華康圓體 Std W8" panose="02000800000000000000" pitchFamily="50" charset="-120"/>
              </a:rPr>
              <a:t>micro:bit</a:t>
            </a:r>
            <a:r>
              <a:rPr lang="en-US" altLang="zh-TW" sz="4800" dirty="0">
                <a:solidFill>
                  <a:schemeClr val="bg1"/>
                </a:solidFill>
                <a:latin typeface="華康圓體 Std W8" panose="02000800000000000000" pitchFamily="50" charset="-120"/>
                <a:ea typeface="華康圓體 Std W8" panose="02000800000000000000" pitchFamily="50" charset="-120"/>
              </a:rPr>
              <a:t> </a:t>
            </a:r>
            <a:r>
              <a:rPr lang="zh-TW" altLang="en-US" sz="4800" dirty="0">
                <a:solidFill>
                  <a:schemeClr val="bg1"/>
                </a:solidFill>
                <a:latin typeface="華康圓體 Std W8" panose="02000800000000000000" pitchFamily="50" charset="-120"/>
                <a:ea typeface="華康圓體 Std W8" panose="02000800000000000000" pitchFamily="50" charset="-120"/>
              </a:rPr>
              <a:t>亮度感測器</a:t>
            </a:r>
          </a:p>
        </p:txBody>
      </p:sp>
      <p:grpSp>
        <p:nvGrpSpPr>
          <p:cNvPr id="10" name="群組 9">
            <a:extLst>
              <a:ext uri="{FF2B5EF4-FFF2-40B4-BE49-F238E27FC236}">
                <a16:creationId xmlns:a16="http://schemas.microsoft.com/office/drawing/2014/main" id="{E89922C2-F7E8-4724-8A49-DA311C70681E}"/>
              </a:ext>
            </a:extLst>
          </p:cNvPr>
          <p:cNvGrpSpPr/>
          <p:nvPr/>
        </p:nvGrpSpPr>
        <p:grpSpPr>
          <a:xfrm>
            <a:off x="2145631" y="2204864"/>
            <a:ext cx="4300338" cy="3506713"/>
            <a:chOff x="2145631" y="2204864"/>
            <a:chExt cx="4300338" cy="3506713"/>
          </a:xfrm>
        </p:grpSpPr>
        <p:pic>
          <p:nvPicPr>
            <p:cNvPr id="6" name="圖片 5">
              <a:extLst>
                <a:ext uri="{FF2B5EF4-FFF2-40B4-BE49-F238E27FC236}">
                  <a16:creationId xmlns:a16="http://schemas.microsoft.com/office/drawing/2014/main" id="{B1A926D2-80B2-4D37-8C19-B520EE23B43B}"/>
                </a:ext>
              </a:extLst>
            </p:cNvPr>
            <p:cNvPicPr>
              <a:picLocks noChangeAspect="1"/>
            </p:cNvPicPr>
            <p:nvPr/>
          </p:nvPicPr>
          <p:blipFill>
            <a:blip r:embed="rId2"/>
            <a:stretch>
              <a:fillRect/>
            </a:stretch>
          </p:blipFill>
          <p:spPr>
            <a:xfrm>
              <a:off x="2145631" y="2204864"/>
              <a:ext cx="4300338" cy="3506713"/>
            </a:xfrm>
            <a:prstGeom prst="rect">
              <a:avLst/>
            </a:prstGeom>
          </p:spPr>
        </p:pic>
        <p:sp>
          <p:nvSpPr>
            <p:cNvPr id="3" name="矩形: 圓角 2">
              <a:extLst>
                <a:ext uri="{FF2B5EF4-FFF2-40B4-BE49-F238E27FC236}">
                  <a16:creationId xmlns:a16="http://schemas.microsoft.com/office/drawing/2014/main" id="{50514670-E851-477E-B1F3-821C94AB99BC}"/>
                </a:ext>
              </a:extLst>
            </p:cNvPr>
            <p:cNvSpPr/>
            <p:nvPr/>
          </p:nvSpPr>
          <p:spPr>
            <a:xfrm>
              <a:off x="3359696" y="3212976"/>
              <a:ext cx="1835042" cy="1658569"/>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8" name="文字方塊 7">
            <a:extLst>
              <a:ext uri="{FF2B5EF4-FFF2-40B4-BE49-F238E27FC236}">
                <a16:creationId xmlns:a16="http://schemas.microsoft.com/office/drawing/2014/main" id="{3B5BC649-6C88-4851-8077-BFB4DF78FCDF}"/>
              </a:ext>
            </a:extLst>
          </p:cNvPr>
          <p:cNvSpPr txBox="1"/>
          <p:nvPr/>
        </p:nvSpPr>
        <p:spPr>
          <a:xfrm>
            <a:off x="7104112" y="3503651"/>
            <a:ext cx="4069614" cy="1077218"/>
          </a:xfrm>
          <a:prstGeom prst="rect">
            <a:avLst/>
          </a:prstGeom>
          <a:noFill/>
          <a:ln w="28575">
            <a:solidFill>
              <a:srgbClr val="FF0000"/>
            </a:solidFill>
            <a:prstDash val="dash"/>
          </a:ln>
        </p:spPr>
        <p:txBody>
          <a:bodyPr wrap="square" rtlCol="0">
            <a:spAutoFit/>
          </a:bodyPr>
          <a:lstStyle/>
          <a:p>
            <a:r>
              <a:rPr lang="en-US" altLang="zh-TW" sz="3200" dirty="0" err="1"/>
              <a:t>micro:bit</a:t>
            </a:r>
            <a:r>
              <a:rPr lang="en-US" altLang="zh-TW" sz="3200" dirty="0"/>
              <a:t> </a:t>
            </a:r>
            <a:r>
              <a:rPr lang="zh-TW" altLang="en-US" sz="3200" dirty="0"/>
              <a:t>使用 </a:t>
            </a:r>
            <a:r>
              <a:rPr lang="en-US" altLang="zh-TW" sz="3200" dirty="0"/>
              <a:t>5*5 LED </a:t>
            </a:r>
            <a:r>
              <a:rPr lang="zh-TW" altLang="en-US" sz="3200" dirty="0"/>
              <a:t>當做亮度感測器。</a:t>
            </a:r>
          </a:p>
        </p:txBody>
      </p:sp>
      <p:cxnSp>
        <p:nvCxnSpPr>
          <p:cNvPr id="12" name="直線單箭頭接點 11">
            <a:extLst>
              <a:ext uri="{FF2B5EF4-FFF2-40B4-BE49-F238E27FC236}">
                <a16:creationId xmlns:a16="http://schemas.microsoft.com/office/drawing/2014/main" id="{5BB38297-B2BA-4EE9-B6DB-EA22DF8C151D}"/>
              </a:ext>
            </a:extLst>
          </p:cNvPr>
          <p:cNvCxnSpPr>
            <a:cxnSpLocks/>
            <a:stCxn id="3" idx="3"/>
            <a:endCxn id="8" idx="1"/>
          </p:cNvCxnSpPr>
          <p:nvPr/>
        </p:nvCxnSpPr>
        <p:spPr>
          <a:xfrm flipV="1">
            <a:off x="5194738" y="4042260"/>
            <a:ext cx="1909374"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79225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0" y="260649"/>
            <a:ext cx="12192000" cy="830997"/>
          </a:xfrm>
          <a:prstGeom prst="rect">
            <a:avLst/>
          </a:prstGeom>
          <a:noFill/>
        </p:spPr>
        <p:txBody>
          <a:bodyPr wrap="square" rtlCol="0">
            <a:spAutoFit/>
          </a:bodyPr>
          <a:lstStyle/>
          <a:p>
            <a:pPr algn="ctr"/>
            <a:r>
              <a:rPr lang="en-US" altLang="zh-TW" sz="4800" dirty="0" err="1">
                <a:solidFill>
                  <a:schemeClr val="bg1"/>
                </a:solidFill>
                <a:latin typeface="華康圓體 Std W8" panose="02000800000000000000" pitchFamily="50" charset="-120"/>
                <a:ea typeface="華康圓體 Std W8" panose="02000800000000000000" pitchFamily="50" charset="-120"/>
              </a:rPr>
              <a:t>micro:bit</a:t>
            </a:r>
            <a:r>
              <a:rPr lang="en-US" altLang="zh-TW" sz="4800" dirty="0">
                <a:solidFill>
                  <a:schemeClr val="bg1"/>
                </a:solidFill>
                <a:latin typeface="華康圓體 Std W8" panose="02000800000000000000" pitchFamily="50" charset="-120"/>
                <a:ea typeface="華康圓體 Std W8" panose="02000800000000000000" pitchFamily="50" charset="-120"/>
              </a:rPr>
              <a:t> </a:t>
            </a:r>
            <a:r>
              <a:rPr lang="zh-TW" altLang="en-US" sz="4800" dirty="0">
                <a:solidFill>
                  <a:schemeClr val="bg1"/>
                </a:solidFill>
                <a:latin typeface="華康圓體 Std W8" panose="02000800000000000000" pitchFamily="50" charset="-120"/>
                <a:ea typeface="華康圓體 Std W8" panose="02000800000000000000" pitchFamily="50" charset="-120"/>
              </a:rPr>
              <a:t>亮度感測器</a:t>
            </a:r>
          </a:p>
        </p:txBody>
      </p:sp>
      <p:sp>
        <p:nvSpPr>
          <p:cNvPr id="2" name="文字方塊 1">
            <a:extLst>
              <a:ext uri="{FF2B5EF4-FFF2-40B4-BE49-F238E27FC236}">
                <a16:creationId xmlns:a16="http://schemas.microsoft.com/office/drawing/2014/main" id="{70C70D67-664E-4C7C-9DD8-E4ECD51A57DE}"/>
              </a:ext>
            </a:extLst>
          </p:cNvPr>
          <p:cNvSpPr txBox="1"/>
          <p:nvPr/>
        </p:nvSpPr>
        <p:spPr>
          <a:xfrm>
            <a:off x="3031699" y="2235931"/>
            <a:ext cx="6128601" cy="584775"/>
          </a:xfrm>
          <a:prstGeom prst="rect">
            <a:avLst/>
          </a:prstGeom>
          <a:noFill/>
        </p:spPr>
        <p:txBody>
          <a:bodyPr wrap="none" rtlCol="0">
            <a:spAutoFit/>
          </a:bodyPr>
          <a:lstStyle/>
          <a:p>
            <a:r>
              <a:rPr lang="zh-TW" altLang="en-US" sz="3200" dirty="0"/>
              <a:t>亮度最小值為 </a:t>
            </a:r>
            <a:r>
              <a:rPr lang="en-US" altLang="zh-TW" sz="3200" dirty="0"/>
              <a:t>0</a:t>
            </a:r>
            <a:r>
              <a:rPr lang="zh-TW" altLang="en-US" sz="3200" dirty="0"/>
              <a:t>，最大值為 </a:t>
            </a:r>
            <a:r>
              <a:rPr lang="en-US" altLang="zh-TW" sz="3200" dirty="0"/>
              <a:t>255</a:t>
            </a:r>
            <a:r>
              <a:rPr lang="zh-TW" altLang="en-US" sz="3200" dirty="0"/>
              <a:t>。</a:t>
            </a:r>
          </a:p>
        </p:txBody>
      </p:sp>
      <p:pic>
        <p:nvPicPr>
          <p:cNvPr id="6" name="圖片 5">
            <a:extLst>
              <a:ext uri="{FF2B5EF4-FFF2-40B4-BE49-F238E27FC236}">
                <a16:creationId xmlns:a16="http://schemas.microsoft.com/office/drawing/2014/main" id="{B1A926D2-80B2-4D37-8C19-B520EE23B43B}"/>
              </a:ext>
            </a:extLst>
          </p:cNvPr>
          <p:cNvPicPr>
            <a:picLocks noChangeAspect="1"/>
          </p:cNvPicPr>
          <p:nvPr/>
        </p:nvPicPr>
        <p:blipFill>
          <a:blip r:embed="rId2"/>
          <a:stretch>
            <a:fillRect/>
          </a:stretch>
        </p:blipFill>
        <p:spPr>
          <a:xfrm>
            <a:off x="1559496" y="3088974"/>
            <a:ext cx="4300338" cy="3506713"/>
          </a:xfrm>
          <a:prstGeom prst="rect">
            <a:avLst/>
          </a:prstGeom>
        </p:spPr>
      </p:pic>
      <p:pic>
        <p:nvPicPr>
          <p:cNvPr id="3098" name="Picture 26" descr="全島逃走中- 台灣狐蝠- 島民集合Hello Islander">
            <a:extLst>
              <a:ext uri="{FF2B5EF4-FFF2-40B4-BE49-F238E27FC236}">
                <a16:creationId xmlns:a16="http://schemas.microsoft.com/office/drawing/2014/main" id="{7756542E-7093-4F11-BD74-ED6D20E76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910" y="3985080"/>
            <a:ext cx="2295525" cy="1714500"/>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a:extLst>
              <a:ext uri="{FF2B5EF4-FFF2-40B4-BE49-F238E27FC236}">
                <a16:creationId xmlns:a16="http://schemas.microsoft.com/office/drawing/2014/main" id="{E2EDC39A-26C4-4E94-ADB8-5E7F7A9A8E90}"/>
              </a:ext>
            </a:extLst>
          </p:cNvPr>
          <p:cNvSpPr txBox="1"/>
          <p:nvPr/>
        </p:nvSpPr>
        <p:spPr>
          <a:xfrm>
            <a:off x="6744072" y="4437112"/>
            <a:ext cx="4581703" cy="584775"/>
          </a:xfrm>
          <a:prstGeom prst="rect">
            <a:avLst/>
          </a:prstGeom>
          <a:noFill/>
        </p:spPr>
        <p:txBody>
          <a:bodyPr wrap="none" rtlCol="0">
            <a:spAutoFit/>
          </a:bodyPr>
          <a:lstStyle/>
          <a:p>
            <a:r>
              <a:rPr lang="zh-TW" altLang="en-US" sz="3200" dirty="0"/>
              <a:t>當覆蓋 </a:t>
            </a:r>
            <a:r>
              <a:rPr lang="en-US" altLang="zh-TW" sz="3200" dirty="0"/>
              <a:t>LED </a:t>
            </a:r>
            <a:r>
              <a:rPr lang="zh-TW" altLang="en-US" sz="3200" dirty="0"/>
              <a:t>時，亮度為 </a:t>
            </a:r>
            <a:r>
              <a:rPr lang="en-US" altLang="zh-TW" sz="3200" dirty="0"/>
              <a:t>0</a:t>
            </a:r>
            <a:endParaRPr lang="zh-TW" altLang="en-US" sz="3200" dirty="0"/>
          </a:p>
        </p:txBody>
      </p:sp>
      <p:pic>
        <p:nvPicPr>
          <p:cNvPr id="9" name="圖片 8">
            <a:extLst>
              <a:ext uri="{FF2B5EF4-FFF2-40B4-BE49-F238E27FC236}">
                <a16:creationId xmlns:a16="http://schemas.microsoft.com/office/drawing/2014/main" id="{25D78215-C9B7-4E4C-81D9-09A9662577C0}"/>
              </a:ext>
            </a:extLst>
          </p:cNvPr>
          <p:cNvPicPr>
            <a:picLocks noChangeAspect="1"/>
          </p:cNvPicPr>
          <p:nvPr/>
        </p:nvPicPr>
        <p:blipFill>
          <a:blip r:embed="rId4"/>
          <a:stretch>
            <a:fillRect/>
          </a:stretch>
        </p:blipFill>
        <p:spPr>
          <a:xfrm>
            <a:off x="7011094" y="1499684"/>
            <a:ext cx="1009650" cy="676275"/>
          </a:xfrm>
          <a:prstGeom prst="rect">
            <a:avLst/>
          </a:prstGeom>
        </p:spPr>
      </p:pic>
      <p:pic>
        <p:nvPicPr>
          <p:cNvPr id="11" name="圖片 10">
            <a:extLst>
              <a:ext uri="{FF2B5EF4-FFF2-40B4-BE49-F238E27FC236}">
                <a16:creationId xmlns:a16="http://schemas.microsoft.com/office/drawing/2014/main" id="{BA9692EF-CCA8-40AD-9EEF-6CFD097E0051}"/>
              </a:ext>
            </a:extLst>
          </p:cNvPr>
          <p:cNvPicPr>
            <a:picLocks noChangeAspect="1"/>
          </p:cNvPicPr>
          <p:nvPr/>
        </p:nvPicPr>
        <p:blipFill>
          <a:blip r:embed="rId5"/>
          <a:stretch>
            <a:fillRect/>
          </a:stretch>
        </p:blipFill>
        <p:spPr>
          <a:xfrm>
            <a:off x="4151784" y="1504447"/>
            <a:ext cx="714375" cy="666750"/>
          </a:xfrm>
          <a:prstGeom prst="rect">
            <a:avLst/>
          </a:prstGeom>
        </p:spPr>
      </p:pic>
    </p:spTree>
    <p:extLst>
      <p:ext uri="{BB962C8B-B14F-4D97-AF65-F5344CB8AC3E}">
        <p14:creationId xmlns:p14="http://schemas.microsoft.com/office/powerpoint/2010/main" val="3083515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1.48148E-6 L 0.39583 0.00648 " pathEditMode="relative" rAng="0" ptsTypes="AA">
                                      <p:cBhvr>
                                        <p:cTn id="6" dur="2000" fill="hold"/>
                                        <p:tgtEl>
                                          <p:spTgt spid="3098"/>
                                        </p:tgtEl>
                                        <p:attrNameLst>
                                          <p:attrName>ppt_x</p:attrName>
                                          <p:attrName>ppt_y</p:attrName>
                                        </p:attrNameLst>
                                      </p:cBhvr>
                                      <p:rCtr x="19792"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8FFDCD4B-28CF-49CB-9736-901C8644756F}"/>
              </a:ext>
            </a:extLst>
          </p:cNvPr>
          <p:cNvSpPr txBox="1"/>
          <p:nvPr/>
        </p:nvSpPr>
        <p:spPr>
          <a:xfrm>
            <a:off x="0" y="260649"/>
            <a:ext cx="12192000" cy="830997"/>
          </a:xfrm>
          <a:prstGeom prst="rect">
            <a:avLst/>
          </a:prstGeom>
          <a:noFill/>
        </p:spPr>
        <p:txBody>
          <a:bodyPr wrap="square" rtlCol="0">
            <a:spAutoFit/>
          </a:bodyPr>
          <a:lstStyle/>
          <a:p>
            <a:pPr algn="ctr"/>
            <a:r>
              <a:rPr lang="en-US" altLang="zh-TW" sz="4800" dirty="0" err="1">
                <a:solidFill>
                  <a:schemeClr val="bg1"/>
                </a:solidFill>
                <a:latin typeface="華康圓體 Std W8" panose="02000800000000000000" pitchFamily="50" charset="-120"/>
                <a:ea typeface="華康圓體 Std W8" panose="02000800000000000000" pitchFamily="50" charset="-120"/>
              </a:rPr>
              <a:t>micro:bit</a:t>
            </a:r>
            <a:r>
              <a:rPr lang="en-US" altLang="zh-TW" sz="4800" dirty="0">
                <a:solidFill>
                  <a:schemeClr val="bg1"/>
                </a:solidFill>
                <a:latin typeface="華康圓體 Std W8" panose="02000800000000000000" pitchFamily="50" charset="-120"/>
                <a:ea typeface="華康圓體 Std W8" panose="02000800000000000000" pitchFamily="50" charset="-120"/>
              </a:rPr>
              <a:t> </a:t>
            </a:r>
            <a:r>
              <a:rPr lang="zh-TW" altLang="en-US" sz="4800" dirty="0">
                <a:solidFill>
                  <a:schemeClr val="bg1"/>
                </a:solidFill>
                <a:latin typeface="華康圓體 Std W8" panose="02000800000000000000" pitchFamily="50" charset="-120"/>
                <a:ea typeface="華康圓體 Std W8" panose="02000800000000000000" pitchFamily="50" charset="-120"/>
              </a:rPr>
              <a:t>亮度感測器</a:t>
            </a:r>
          </a:p>
        </p:txBody>
      </p:sp>
      <p:pic>
        <p:nvPicPr>
          <p:cNvPr id="3" name="圖片 2">
            <a:extLst>
              <a:ext uri="{FF2B5EF4-FFF2-40B4-BE49-F238E27FC236}">
                <a16:creationId xmlns:a16="http://schemas.microsoft.com/office/drawing/2014/main" id="{56D8DED5-7CAE-48C2-94AC-39349234D8F0}"/>
              </a:ext>
            </a:extLst>
          </p:cNvPr>
          <p:cNvPicPr>
            <a:picLocks noChangeAspect="1"/>
          </p:cNvPicPr>
          <p:nvPr/>
        </p:nvPicPr>
        <p:blipFill>
          <a:blip r:embed="rId2"/>
          <a:stretch>
            <a:fillRect/>
          </a:stretch>
        </p:blipFill>
        <p:spPr>
          <a:xfrm>
            <a:off x="1703512" y="2348877"/>
            <a:ext cx="4300338" cy="3506713"/>
          </a:xfrm>
          <a:prstGeom prst="rect">
            <a:avLst/>
          </a:prstGeom>
        </p:spPr>
      </p:pic>
      <p:sp>
        <p:nvSpPr>
          <p:cNvPr id="4" name="文字方塊 3">
            <a:extLst>
              <a:ext uri="{FF2B5EF4-FFF2-40B4-BE49-F238E27FC236}">
                <a16:creationId xmlns:a16="http://schemas.microsoft.com/office/drawing/2014/main" id="{F7DAC461-F09D-4729-AC33-717403717723}"/>
              </a:ext>
            </a:extLst>
          </p:cNvPr>
          <p:cNvSpPr txBox="1"/>
          <p:nvPr/>
        </p:nvSpPr>
        <p:spPr>
          <a:xfrm>
            <a:off x="6600056" y="3563624"/>
            <a:ext cx="4288353" cy="1077218"/>
          </a:xfrm>
          <a:prstGeom prst="rect">
            <a:avLst/>
          </a:prstGeom>
          <a:noFill/>
        </p:spPr>
        <p:txBody>
          <a:bodyPr wrap="none" rtlCol="0">
            <a:spAutoFit/>
          </a:bodyPr>
          <a:lstStyle/>
          <a:p>
            <a:r>
              <a:rPr lang="zh-TW" altLang="en-US" sz="3200" dirty="0"/>
              <a:t>當沒有遮蓋 </a:t>
            </a:r>
            <a:r>
              <a:rPr lang="en-US" altLang="zh-TW" sz="3200" dirty="0"/>
              <a:t>LED </a:t>
            </a:r>
            <a:r>
              <a:rPr lang="zh-TW" altLang="en-US" sz="3200" dirty="0"/>
              <a:t>時，</a:t>
            </a:r>
            <a:endParaRPr lang="en-US" altLang="zh-TW" sz="3200" dirty="0"/>
          </a:p>
          <a:p>
            <a:r>
              <a:rPr lang="zh-TW" altLang="en-US" sz="3200" dirty="0"/>
              <a:t>可以得知外界的亮度。</a:t>
            </a:r>
          </a:p>
        </p:txBody>
      </p:sp>
    </p:spTree>
    <p:extLst>
      <p:ext uri="{BB962C8B-B14F-4D97-AF65-F5344CB8AC3E}">
        <p14:creationId xmlns:p14="http://schemas.microsoft.com/office/powerpoint/2010/main" val="352836678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32908078-B9F0-4899-B79F-266EB71EB219}"/>
              </a:ext>
            </a:extLst>
          </p:cNvPr>
          <p:cNvSpPr txBox="1"/>
          <p:nvPr/>
        </p:nvSpPr>
        <p:spPr>
          <a:xfrm>
            <a:off x="0" y="260648"/>
            <a:ext cx="12192000" cy="830997"/>
          </a:xfrm>
          <a:prstGeom prst="rect">
            <a:avLst/>
          </a:prstGeom>
          <a:noFill/>
        </p:spPr>
        <p:txBody>
          <a:bodyPr wrap="square" rtlCol="0">
            <a:spAutoFit/>
          </a:bodyPr>
          <a:lstStyle/>
          <a:p>
            <a:pPr algn="ctr"/>
            <a:r>
              <a:rPr lang="en-US" altLang="zh-TW" sz="4800" dirty="0" err="1">
                <a:solidFill>
                  <a:schemeClr val="bg1"/>
                </a:solidFill>
                <a:latin typeface="華康圓體 Std W8" panose="02000800000000000000" pitchFamily="50" charset="-120"/>
                <a:ea typeface="華康圓體 Std W8" panose="02000800000000000000" pitchFamily="50" charset="-120"/>
              </a:rPr>
              <a:t>micro:bit</a:t>
            </a:r>
            <a:r>
              <a:rPr lang="en-US" altLang="zh-TW" sz="4800" dirty="0">
                <a:solidFill>
                  <a:schemeClr val="bg1"/>
                </a:solidFill>
                <a:latin typeface="華康圓體 Std W8" panose="02000800000000000000" pitchFamily="50" charset="-120"/>
                <a:ea typeface="華康圓體 Std W8" panose="02000800000000000000" pitchFamily="50" charset="-120"/>
              </a:rPr>
              <a:t> </a:t>
            </a:r>
            <a:r>
              <a:rPr lang="zh-TW" altLang="en-US" sz="4800" dirty="0">
                <a:solidFill>
                  <a:schemeClr val="bg1"/>
                </a:solidFill>
                <a:latin typeface="華康圓體 Std W8" panose="02000800000000000000" pitchFamily="50" charset="-120"/>
                <a:ea typeface="華康圓體 Std W8" panose="02000800000000000000" pitchFamily="50" charset="-120"/>
              </a:rPr>
              <a:t>模擬器 使用亮度感測器</a:t>
            </a:r>
          </a:p>
        </p:txBody>
      </p:sp>
      <p:grpSp>
        <p:nvGrpSpPr>
          <p:cNvPr id="27" name="群組 26">
            <a:extLst>
              <a:ext uri="{FF2B5EF4-FFF2-40B4-BE49-F238E27FC236}">
                <a16:creationId xmlns:a16="http://schemas.microsoft.com/office/drawing/2014/main" id="{8638CF5D-0A48-4A89-BA6B-057F4A7E2BFB}"/>
              </a:ext>
            </a:extLst>
          </p:cNvPr>
          <p:cNvGrpSpPr/>
          <p:nvPr/>
        </p:nvGrpSpPr>
        <p:grpSpPr>
          <a:xfrm>
            <a:off x="623392" y="1899801"/>
            <a:ext cx="3800202" cy="3058398"/>
            <a:chOff x="6744072" y="2996952"/>
            <a:chExt cx="3800202" cy="3058398"/>
          </a:xfrm>
        </p:grpSpPr>
        <p:pic>
          <p:nvPicPr>
            <p:cNvPr id="2" name="圖片 1">
              <a:extLst>
                <a:ext uri="{FF2B5EF4-FFF2-40B4-BE49-F238E27FC236}">
                  <a16:creationId xmlns:a16="http://schemas.microsoft.com/office/drawing/2014/main" id="{61475DD8-2E38-4852-93C4-5AE0B8B076FE}"/>
                </a:ext>
              </a:extLst>
            </p:cNvPr>
            <p:cNvPicPr>
              <a:picLocks noChangeAspect="1"/>
            </p:cNvPicPr>
            <p:nvPr/>
          </p:nvPicPr>
          <p:blipFill>
            <a:blip r:embed="rId3"/>
            <a:stretch>
              <a:fillRect/>
            </a:stretch>
          </p:blipFill>
          <p:spPr>
            <a:xfrm>
              <a:off x="6905724" y="3035925"/>
              <a:ext cx="3638550" cy="3019425"/>
            </a:xfrm>
            <a:prstGeom prst="rect">
              <a:avLst/>
            </a:prstGeom>
          </p:spPr>
        </p:pic>
        <p:sp>
          <p:nvSpPr>
            <p:cNvPr id="5" name="矩形: 圓角 4">
              <a:extLst>
                <a:ext uri="{FF2B5EF4-FFF2-40B4-BE49-F238E27FC236}">
                  <a16:creationId xmlns:a16="http://schemas.microsoft.com/office/drawing/2014/main" id="{B2CBCF49-02D9-418F-A9B0-21192819F5E6}"/>
                </a:ext>
              </a:extLst>
            </p:cNvPr>
            <p:cNvSpPr/>
            <p:nvPr/>
          </p:nvSpPr>
          <p:spPr>
            <a:xfrm>
              <a:off x="6744072" y="2996952"/>
              <a:ext cx="1296144" cy="936104"/>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5" name="文字方塊 34">
            <a:extLst>
              <a:ext uri="{FF2B5EF4-FFF2-40B4-BE49-F238E27FC236}">
                <a16:creationId xmlns:a16="http://schemas.microsoft.com/office/drawing/2014/main" id="{F431598A-D2B3-4246-8390-D077DC28FEF9}"/>
              </a:ext>
            </a:extLst>
          </p:cNvPr>
          <p:cNvSpPr txBox="1"/>
          <p:nvPr/>
        </p:nvSpPr>
        <p:spPr>
          <a:xfrm>
            <a:off x="4799856" y="1938774"/>
            <a:ext cx="6912768" cy="1077218"/>
          </a:xfrm>
          <a:prstGeom prst="rect">
            <a:avLst/>
          </a:prstGeom>
          <a:noFill/>
        </p:spPr>
        <p:txBody>
          <a:bodyPr wrap="square" rtlCol="0">
            <a:spAutoFit/>
          </a:bodyPr>
          <a:lstStyle/>
          <a:p>
            <a:r>
              <a:rPr lang="zh-TW" altLang="en-US" sz="3200" dirty="0"/>
              <a:t>可使用滑鼠控制亮度。配合程式碼，可以使用</a:t>
            </a:r>
            <a:r>
              <a:rPr lang="en-US" altLang="zh-TW" sz="3200" dirty="0"/>
              <a:t> LED </a:t>
            </a:r>
            <a:r>
              <a:rPr lang="zh-TW" altLang="en-US" sz="3200" dirty="0"/>
              <a:t>顯示亮度感測值。</a:t>
            </a:r>
          </a:p>
        </p:txBody>
      </p:sp>
      <p:pic>
        <p:nvPicPr>
          <p:cNvPr id="38" name="圖片 37">
            <a:extLst>
              <a:ext uri="{FF2B5EF4-FFF2-40B4-BE49-F238E27FC236}">
                <a16:creationId xmlns:a16="http://schemas.microsoft.com/office/drawing/2014/main" id="{17EF0DB4-1546-4D44-9179-184CE53426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7968" y="3356992"/>
            <a:ext cx="3762375" cy="3000375"/>
          </a:xfrm>
          <a:prstGeom prst="rect">
            <a:avLst/>
          </a:prstGeom>
        </p:spPr>
      </p:pic>
    </p:spTree>
    <p:extLst>
      <p:ext uri="{BB962C8B-B14F-4D97-AF65-F5344CB8AC3E}">
        <p14:creationId xmlns:p14="http://schemas.microsoft.com/office/powerpoint/2010/main" val="264913655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EB01B54B-2BA0-4FCF-BF54-25DE1DC63FE8}"/>
              </a:ext>
            </a:extLst>
          </p:cNvPr>
          <p:cNvPicPr>
            <a:picLocks noChangeAspect="1"/>
          </p:cNvPicPr>
          <p:nvPr/>
        </p:nvPicPr>
        <p:blipFill>
          <a:blip r:embed="rId2"/>
          <a:stretch>
            <a:fillRect/>
          </a:stretch>
        </p:blipFill>
        <p:spPr>
          <a:xfrm>
            <a:off x="10736377" y="6275660"/>
            <a:ext cx="642791" cy="527020"/>
          </a:xfrm>
          <a:prstGeom prst="rect">
            <a:avLst/>
          </a:prstGeom>
        </p:spPr>
      </p:pic>
      <p:grpSp>
        <p:nvGrpSpPr>
          <p:cNvPr id="7" name="群組 6">
            <a:extLst>
              <a:ext uri="{FF2B5EF4-FFF2-40B4-BE49-F238E27FC236}">
                <a16:creationId xmlns:a16="http://schemas.microsoft.com/office/drawing/2014/main" id="{E709A9EC-E1C7-49F1-8B32-904A90DCD627}"/>
              </a:ext>
            </a:extLst>
          </p:cNvPr>
          <p:cNvGrpSpPr/>
          <p:nvPr/>
        </p:nvGrpSpPr>
        <p:grpSpPr>
          <a:xfrm>
            <a:off x="2711624" y="1628800"/>
            <a:ext cx="7200800" cy="4520731"/>
            <a:chOff x="4799856" y="2073190"/>
            <a:chExt cx="7200800" cy="4520731"/>
          </a:xfrm>
        </p:grpSpPr>
        <p:pic>
          <p:nvPicPr>
            <p:cNvPr id="8" name="圖片 7">
              <a:extLst>
                <a:ext uri="{FF2B5EF4-FFF2-40B4-BE49-F238E27FC236}">
                  <a16:creationId xmlns:a16="http://schemas.microsoft.com/office/drawing/2014/main" id="{318EB0EA-BE17-4186-BC04-5B350E793654}"/>
                </a:ext>
              </a:extLst>
            </p:cNvPr>
            <p:cNvPicPr>
              <a:picLocks noChangeAspect="1"/>
            </p:cNvPicPr>
            <p:nvPr/>
          </p:nvPicPr>
          <p:blipFill>
            <a:blip r:embed="rId3"/>
            <a:stretch>
              <a:fillRect/>
            </a:stretch>
          </p:blipFill>
          <p:spPr>
            <a:xfrm>
              <a:off x="9023548" y="2073190"/>
              <a:ext cx="1104900" cy="876300"/>
            </a:xfrm>
            <a:prstGeom prst="rect">
              <a:avLst/>
            </a:prstGeom>
          </p:spPr>
        </p:pic>
        <p:cxnSp>
          <p:nvCxnSpPr>
            <p:cNvPr id="9" name="直線接點 8">
              <a:extLst>
                <a:ext uri="{FF2B5EF4-FFF2-40B4-BE49-F238E27FC236}">
                  <a16:creationId xmlns:a16="http://schemas.microsoft.com/office/drawing/2014/main" id="{4343A162-B5C1-4A30-9940-28B6B4F884E2}"/>
                </a:ext>
              </a:extLst>
            </p:cNvPr>
            <p:cNvCxnSpPr>
              <a:cxnSpLocks/>
              <a:stCxn id="10" idx="2"/>
              <a:endCxn id="10" idx="6"/>
            </p:cNvCxnSpPr>
            <p:nvPr/>
          </p:nvCxnSpPr>
          <p:spPr>
            <a:xfrm>
              <a:off x="6888088" y="4017299"/>
              <a:ext cx="244827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橢圓 9">
              <a:extLst>
                <a:ext uri="{FF2B5EF4-FFF2-40B4-BE49-F238E27FC236}">
                  <a16:creationId xmlns:a16="http://schemas.microsoft.com/office/drawing/2014/main" id="{E0A16B0B-F26E-4AF0-B5E3-518A299324E7}"/>
                </a:ext>
              </a:extLst>
            </p:cNvPr>
            <p:cNvSpPr/>
            <p:nvPr/>
          </p:nvSpPr>
          <p:spPr>
            <a:xfrm>
              <a:off x="6888088" y="2865171"/>
              <a:ext cx="2448272" cy="23042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箭號: 向下 10">
              <a:extLst>
                <a:ext uri="{FF2B5EF4-FFF2-40B4-BE49-F238E27FC236}">
                  <a16:creationId xmlns:a16="http://schemas.microsoft.com/office/drawing/2014/main" id="{03280D06-6609-41F3-A1F2-942F39017581}"/>
                </a:ext>
              </a:extLst>
            </p:cNvPr>
            <p:cNvSpPr/>
            <p:nvPr/>
          </p:nvSpPr>
          <p:spPr>
            <a:xfrm>
              <a:off x="6312024" y="4272822"/>
              <a:ext cx="311620" cy="5098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文字方塊 11">
              <a:extLst>
                <a:ext uri="{FF2B5EF4-FFF2-40B4-BE49-F238E27FC236}">
                  <a16:creationId xmlns:a16="http://schemas.microsoft.com/office/drawing/2014/main" id="{86A624DC-500A-4D65-BB9B-16FB2F0C5142}"/>
                </a:ext>
              </a:extLst>
            </p:cNvPr>
            <p:cNvSpPr txBox="1"/>
            <p:nvPr/>
          </p:nvSpPr>
          <p:spPr>
            <a:xfrm>
              <a:off x="10128449" y="2073190"/>
              <a:ext cx="1872207" cy="1384995"/>
            </a:xfrm>
            <a:prstGeom prst="rect">
              <a:avLst/>
            </a:prstGeom>
            <a:noFill/>
          </p:spPr>
          <p:txBody>
            <a:bodyPr wrap="square" rtlCol="0">
              <a:spAutoFit/>
            </a:bodyPr>
            <a:lstStyle/>
            <a:p>
              <a:r>
                <a:rPr lang="zh-TW" altLang="en-US" sz="2800" dirty="0"/>
                <a:t>往上調整，表示亮度越暗。</a:t>
              </a:r>
            </a:p>
          </p:txBody>
        </p:sp>
        <p:pic>
          <p:nvPicPr>
            <p:cNvPr id="13" name="圖片 12">
              <a:extLst>
                <a:ext uri="{FF2B5EF4-FFF2-40B4-BE49-F238E27FC236}">
                  <a16:creationId xmlns:a16="http://schemas.microsoft.com/office/drawing/2014/main" id="{0ABAED9B-3031-4D60-8C9F-B58972215BDC}"/>
                </a:ext>
              </a:extLst>
            </p:cNvPr>
            <p:cNvPicPr>
              <a:picLocks noChangeAspect="1"/>
            </p:cNvPicPr>
            <p:nvPr/>
          </p:nvPicPr>
          <p:blipFill>
            <a:blip r:embed="rId4"/>
            <a:stretch>
              <a:fillRect/>
            </a:stretch>
          </p:blipFill>
          <p:spPr>
            <a:xfrm>
              <a:off x="4799856" y="4161903"/>
              <a:ext cx="1143000" cy="923925"/>
            </a:xfrm>
            <a:prstGeom prst="rect">
              <a:avLst/>
            </a:prstGeom>
          </p:spPr>
        </p:pic>
        <p:sp>
          <p:nvSpPr>
            <p:cNvPr id="14" name="文字方塊 13">
              <a:extLst>
                <a:ext uri="{FF2B5EF4-FFF2-40B4-BE49-F238E27FC236}">
                  <a16:creationId xmlns:a16="http://schemas.microsoft.com/office/drawing/2014/main" id="{48D1FD03-C43D-44EF-AC37-BDEDE42C9787}"/>
                </a:ext>
              </a:extLst>
            </p:cNvPr>
            <p:cNvSpPr txBox="1"/>
            <p:nvPr/>
          </p:nvSpPr>
          <p:spPr>
            <a:xfrm>
              <a:off x="4799856" y="5208926"/>
              <a:ext cx="1872208" cy="1384995"/>
            </a:xfrm>
            <a:prstGeom prst="rect">
              <a:avLst/>
            </a:prstGeom>
            <a:noFill/>
          </p:spPr>
          <p:txBody>
            <a:bodyPr wrap="square" rtlCol="0">
              <a:spAutoFit/>
            </a:bodyPr>
            <a:lstStyle/>
            <a:p>
              <a:r>
                <a:rPr lang="zh-TW" altLang="en-US" sz="2800" dirty="0"/>
                <a:t>往下調整，表示亮度越亮。</a:t>
              </a:r>
            </a:p>
          </p:txBody>
        </p:sp>
        <p:sp>
          <p:nvSpPr>
            <p:cNvPr id="15" name="箭號: 向下 14">
              <a:extLst>
                <a:ext uri="{FF2B5EF4-FFF2-40B4-BE49-F238E27FC236}">
                  <a16:creationId xmlns:a16="http://schemas.microsoft.com/office/drawing/2014/main" id="{AB47F6B5-1958-4B1F-BF64-90036640EFFE}"/>
                </a:ext>
              </a:extLst>
            </p:cNvPr>
            <p:cNvSpPr/>
            <p:nvPr/>
          </p:nvSpPr>
          <p:spPr>
            <a:xfrm rot="10800000">
              <a:off x="9672812" y="3192702"/>
              <a:ext cx="311620" cy="5098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16" name="文字方塊 15">
            <a:extLst>
              <a:ext uri="{FF2B5EF4-FFF2-40B4-BE49-F238E27FC236}">
                <a16:creationId xmlns:a16="http://schemas.microsoft.com/office/drawing/2014/main" id="{843B1747-826A-44A1-90C0-A8388C833CE1}"/>
              </a:ext>
            </a:extLst>
          </p:cNvPr>
          <p:cNvSpPr txBox="1"/>
          <p:nvPr/>
        </p:nvSpPr>
        <p:spPr>
          <a:xfrm>
            <a:off x="1183338" y="908720"/>
            <a:ext cx="3057247" cy="584775"/>
          </a:xfrm>
          <a:prstGeom prst="rect">
            <a:avLst/>
          </a:prstGeom>
          <a:noFill/>
        </p:spPr>
        <p:txBody>
          <a:bodyPr wrap="none" rtlCol="0">
            <a:spAutoFit/>
          </a:bodyPr>
          <a:lstStyle/>
          <a:p>
            <a:r>
              <a:rPr lang="zh-TW" altLang="en-US" sz="3200" dirty="0"/>
              <a:t>模擬器控制亮度</a:t>
            </a:r>
          </a:p>
        </p:txBody>
      </p:sp>
    </p:spTree>
    <p:extLst>
      <p:ext uri="{BB962C8B-B14F-4D97-AF65-F5344CB8AC3E}">
        <p14:creationId xmlns:p14="http://schemas.microsoft.com/office/powerpoint/2010/main" val="3865253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79376" y="1636565"/>
            <a:ext cx="11233248" cy="1323439"/>
          </a:xfrm>
          <a:prstGeom prst="rect">
            <a:avLst/>
          </a:prstGeom>
          <a:noFill/>
        </p:spPr>
        <p:txBody>
          <a:bodyPr wrap="square" rtlCol="0">
            <a:spAutoFit/>
          </a:bodyPr>
          <a:lstStyle/>
          <a:p>
            <a:pPr marL="380990" indent="-380990">
              <a:buFont typeface="Arial" panose="020B0604020202020204" pitchFamily="34" charset="0"/>
              <a:buChar char="•"/>
            </a:pPr>
            <a:r>
              <a:rPr lang="zh-TW" altLang="en-US" sz="4000" dirty="0">
                <a:solidFill>
                  <a:schemeClr val="tx1">
                    <a:lumMod val="75000"/>
                    <a:lumOff val="25000"/>
                  </a:schemeClr>
                </a:solidFill>
                <a:latin typeface="華康圓體 Std W5" panose="02000500000000000000" pitchFamily="50" charset="-120"/>
                <a:ea typeface="華康圓體 Std W5" panose="02000500000000000000" pitchFamily="50" charset="-120"/>
              </a:rPr>
              <a:t>想一想，利用 </a:t>
            </a:r>
            <a:r>
              <a:rPr lang="en-US" altLang="zh-TW" sz="4000" dirty="0" err="1">
                <a:solidFill>
                  <a:schemeClr val="tx1">
                    <a:lumMod val="75000"/>
                    <a:lumOff val="25000"/>
                  </a:schemeClr>
                </a:solidFill>
                <a:latin typeface="華康圓體 Std W5" panose="02000500000000000000" pitchFamily="50" charset="-120"/>
                <a:ea typeface="華康圓體 Std W5" panose="02000500000000000000" pitchFamily="50" charset="-120"/>
              </a:rPr>
              <a:t>micro:bit</a:t>
            </a:r>
            <a:r>
              <a:rPr lang="en-US" altLang="zh-TW" sz="4000" dirty="0">
                <a:solidFill>
                  <a:schemeClr val="tx1">
                    <a:lumMod val="75000"/>
                    <a:lumOff val="25000"/>
                  </a:schemeClr>
                </a:solidFill>
                <a:latin typeface="華康圓體 Std W5" panose="02000500000000000000" pitchFamily="50" charset="-120"/>
                <a:ea typeface="華康圓體 Std W5" panose="02000500000000000000" pitchFamily="50" charset="-120"/>
              </a:rPr>
              <a:t> </a:t>
            </a:r>
            <a:r>
              <a:rPr lang="zh-TW" altLang="en-US" sz="4000" dirty="0">
                <a:solidFill>
                  <a:schemeClr val="tx1">
                    <a:lumMod val="75000"/>
                    <a:lumOff val="25000"/>
                  </a:schemeClr>
                </a:solidFill>
                <a:latin typeface="華康圓體 Std W5" panose="02000500000000000000" pitchFamily="50" charset="-120"/>
                <a:ea typeface="華康圓體 Std W5" panose="02000500000000000000" pitchFamily="50" charset="-120"/>
              </a:rPr>
              <a:t>光感測器，可以做出什麼實用或是好玩的功能</a:t>
            </a:r>
            <a:r>
              <a:rPr lang="en-US" altLang="zh-TW" sz="4000" dirty="0">
                <a:solidFill>
                  <a:schemeClr val="tx1">
                    <a:lumMod val="75000"/>
                    <a:lumOff val="25000"/>
                  </a:schemeClr>
                </a:solidFill>
                <a:latin typeface="華康圓體 Std W5" panose="02000500000000000000" pitchFamily="50" charset="-120"/>
                <a:ea typeface="華康圓體 Std W5" panose="02000500000000000000" pitchFamily="50" charset="-120"/>
              </a:rPr>
              <a:t> ?</a:t>
            </a:r>
            <a:endParaRPr lang="zh-TW" altLang="en-US" sz="4000" dirty="0">
              <a:solidFill>
                <a:schemeClr val="tx1">
                  <a:lumMod val="75000"/>
                  <a:lumOff val="25000"/>
                </a:schemeClr>
              </a:solidFill>
              <a:latin typeface="華康圓體 Std W5" panose="02000500000000000000" pitchFamily="50" charset="-120"/>
              <a:ea typeface="華康圓體 Std W5" panose="02000500000000000000" pitchFamily="50" charset="-120"/>
            </a:endParaRPr>
          </a:p>
        </p:txBody>
      </p:sp>
      <p:sp>
        <p:nvSpPr>
          <p:cNvPr id="3" name="文字方塊 2"/>
          <p:cNvSpPr txBox="1"/>
          <p:nvPr/>
        </p:nvSpPr>
        <p:spPr>
          <a:xfrm>
            <a:off x="0" y="68431"/>
            <a:ext cx="12192000" cy="1200329"/>
          </a:xfrm>
          <a:prstGeom prst="rect">
            <a:avLst/>
          </a:prstGeom>
          <a:noFill/>
        </p:spPr>
        <p:txBody>
          <a:bodyPr wrap="square" rtlCol="0">
            <a:spAutoFit/>
          </a:bodyPr>
          <a:lstStyle/>
          <a:p>
            <a:pPr algn="ctr"/>
            <a:r>
              <a:rPr lang="zh-TW" altLang="en-US" sz="7200" dirty="0">
                <a:solidFill>
                  <a:schemeClr val="bg1"/>
                </a:solidFill>
                <a:latin typeface="華康圓體 Std W8" panose="02000800000000000000" pitchFamily="50" charset="-120"/>
                <a:ea typeface="華康圓體 Std W8" panose="02000800000000000000" pitchFamily="50" charset="-120"/>
              </a:rPr>
              <a:t>思考</a:t>
            </a:r>
          </a:p>
        </p:txBody>
      </p:sp>
      <p:pic>
        <p:nvPicPr>
          <p:cNvPr id="6146" name="Picture 2" descr="我想不明白了_手机表情党">
            <a:extLst>
              <a:ext uri="{FF2B5EF4-FFF2-40B4-BE49-F238E27FC236}">
                <a16:creationId xmlns:a16="http://schemas.microsoft.com/office/drawing/2014/main" id="{85F68239-E168-4206-8C73-CD1F2FDBF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4725144"/>
            <a:ext cx="2352675" cy="1914525"/>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80FD5A04-54C5-440A-B346-B12D11E53585}"/>
              </a:ext>
            </a:extLst>
          </p:cNvPr>
          <p:cNvSpPr txBox="1"/>
          <p:nvPr/>
        </p:nvSpPr>
        <p:spPr>
          <a:xfrm>
            <a:off x="4356581" y="3327809"/>
            <a:ext cx="3478837" cy="2554545"/>
          </a:xfrm>
          <a:prstGeom prst="rect">
            <a:avLst/>
          </a:prstGeom>
          <a:noFill/>
        </p:spPr>
        <p:txBody>
          <a:bodyPr wrap="none" rtlCol="0">
            <a:spAutoFit/>
          </a:bodyPr>
          <a:lstStyle/>
          <a:p>
            <a:r>
              <a:rPr lang="zh-TW" altLang="en-US" sz="3200" dirty="0"/>
              <a:t>舉例來說</a:t>
            </a:r>
            <a:r>
              <a:rPr lang="en-US" altLang="zh-TW" sz="3200" dirty="0"/>
              <a:t>:</a:t>
            </a:r>
          </a:p>
          <a:p>
            <a:r>
              <a:rPr lang="en-US" altLang="zh-TW" sz="3200" dirty="0"/>
              <a:t>         1. </a:t>
            </a:r>
            <a:r>
              <a:rPr lang="zh-TW" altLang="en-US" sz="3200" dirty="0"/>
              <a:t>小夜燈。</a:t>
            </a:r>
            <a:endParaRPr lang="en-US" altLang="zh-TW" sz="3200" dirty="0"/>
          </a:p>
          <a:p>
            <a:r>
              <a:rPr lang="en-US" altLang="zh-TW" sz="3200" dirty="0"/>
              <a:t>         2. </a:t>
            </a:r>
            <a:r>
              <a:rPr lang="zh-TW" altLang="en-US" sz="3200" dirty="0"/>
              <a:t>光控骰子。</a:t>
            </a:r>
            <a:endParaRPr lang="en-US" altLang="zh-TW" sz="3200" dirty="0"/>
          </a:p>
          <a:p>
            <a:endParaRPr lang="en-US" altLang="zh-TW" sz="3200" dirty="0"/>
          </a:p>
          <a:p>
            <a:r>
              <a:rPr lang="zh-TW" altLang="en-US" sz="3200" dirty="0"/>
              <a:t>除此之外</a:t>
            </a:r>
            <a:r>
              <a:rPr lang="en-US" altLang="zh-TW" sz="3200" dirty="0"/>
              <a:t>…</a:t>
            </a:r>
          </a:p>
        </p:txBody>
      </p:sp>
    </p:spTree>
    <p:extLst>
      <p:ext uri="{BB962C8B-B14F-4D97-AF65-F5344CB8AC3E}">
        <p14:creationId xmlns:p14="http://schemas.microsoft.com/office/powerpoint/2010/main" val="92978060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418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831637" y="2276872"/>
            <a:ext cx="6527800" cy="768351"/>
          </a:xfrm>
          <a:prstGeom prst="rect">
            <a:avLst/>
          </a:prstGeom>
        </p:spPr>
        <p:txBody>
          <a:bodyPr/>
          <a:lstStyle/>
          <a:p>
            <a:pPr marL="0" indent="0" algn="ctr">
              <a:buNone/>
            </a:pPr>
            <a:r>
              <a:rPr lang="zh-TW" altLang="en-US" dirty="0">
                <a:solidFill>
                  <a:schemeClr val="bg1"/>
                </a:solidFill>
                <a:latin typeface="華康圓體 Std W8" panose="02000800000000000000" pitchFamily="50" charset="-120"/>
                <a:ea typeface="華康圓體 Std W8" panose="02000800000000000000" pitchFamily="50" charset="-120"/>
              </a:rPr>
              <a:t>第二節</a:t>
            </a:r>
            <a:endParaRPr lang="ko-KR" altLang="en-US" dirty="0">
              <a:solidFill>
                <a:schemeClr val="bg1"/>
              </a:solidFill>
              <a:latin typeface="華康圓體 Std W8" panose="02000800000000000000" pitchFamily="50" charset="-120"/>
            </a:endParaRPr>
          </a:p>
        </p:txBody>
      </p:sp>
      <p:sp>
        <p:nvSpPr>
          <p:cNvPr id="5" name="Text Placeholder 1"/>
          <p:cNvSpPr txBox="1">
            <a:spLocks/>
          </p:cNvSpPr>
          <p:nvPr/>
        </p:nvSpPr>
        <p:spPr>
          <a:xfrm>
            <a:off x="2831637" y="3236713"/>
            <a:ext cx="6528725" cy="86409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TW" altLang="en-US" sz="4267" dirty="0">
                <a:solidFill>
                  <a:schemeClr val="bg1"/>
                </a:solidFill>
                <a:ea typeface="華康圓體 Std W8" panose="02000800000000000000" pitchFamily="50" charset="-120"/>
              </a:rPr>
              <a:t>監測亮度</a:t>
            </a:r>
            <a:r>
              <a:rPr lang="en-US" altLang="zh-TW" sz="4267" dirty="0">
                <a:solidFill>
                  <a:schemeClr val="bg1"/>
                </a:solidFill>
                <a:ea typeface="華康圓體 Std W8" panose="02000800000000000000" pitchFamily="50" charset="-120"/>
              </a:rPr>
              <a:t>: </a:t>
            </a:r>
            <a:r>
              <a:rPr lang="zh-TW" altLang="en-US" sz="4267" dirty="0">
                <a:solidFill>
                  <a:schemeClr val="bg1"/>
                </a:solidFill>
                <a:ea typeface="華康圓體 Std W8" panose="02000800000000000000" pitchFamily="50" charset="-120"/>
              </a:rPr>
              <a:t>亮度數據化</a:t>
            </a:r>
            <a:endParaRPr lang="ko-KR" altLang="en-US" sz="4267" dirty="0">
              <a:solidFill>
                <a:schemeClr val="bg1"/>
              </a:solidFill>
            </a:endParaRPr>
          </a:p>
        </p:txBody>
      </p:sp>
    </p:spTree>
    <p:extLst>
      <p:ext uri="{BB962C8B-B14F-4D97-AF65-F5344CB8AC3E}">
        <p14:creationId xmlns:p14="http://schemas.microsoft.com/office/powerpoint/2010/main" val="2750769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B8442384-2E90-475D-BE8D-9D770BF39444}"/>
              </a:ext>
            </a:extLst>
          </p:cNvPr>
          <p:cNvSpPr txBox="1"/>
          <p:nvPr/>
        </p:nvSpPr>
        <p:spPr>
          <a:xfrm>
            <a:off x="0" y="68431"/>
            <a:ext cx="12192000" cy="1200329"/>
          </a:xfrm>
          <a:prstGeom prst="rect">
            <a:avLst/>
          </a:prstGeom>
          <a:noFill/>
        </p:spPr>
        <p:txBody>
          <a:bodyPr wrap="square" rtlCol="0">
            <a:spAutoFit/>
          </a:bodyPr>
          <a:lstStyle/>
          <a:p>
            <a:pPr algn="ctr"/>
            <a:r>
              <a:rPr lang="zh-TW" altLang="en-US" sz="7200" dirty="0">
                <a:solidFill>
                  <a:schemeClr val="bg1"/>
                </a:solidFill>
                <a:latin typeface="華康圓體 Std W8" panose="02000800000000000000" pitchFamily="50" charset="-120"/>
                <a:ea typeface="華康圓體 Std W8" panose="02000800000000000000" pitchFamily="50" charset="-120"/>
              </a:rPr>
              <a:t>問題</a:t>
            </a:r>
          </a:p>
        </p:txBody>
      </p:sp>
      <p:pic>
        <p:nvPicPr>
          <p:cNvPr id="8196" name="Picture 4" descr="如何問出一個好問題？ - 每日頭條">
            <a:extLst>
              <a:ext uri="{FF2B5EF4-FFF2-40B4-BE49-F238E27FC236}">
                <a16:creationId xmlns:a16="http://schemas.microsoft.com/office/drawing/2014/main" id="{15E02ED6-15C9-4B43-9EC3-DCEE5F7C5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38" y="4365103"/>
            <a:ext cx="2128141" cy="2424465"/>
          </a:xfrm>
          <a:prstGeom prst="rect">
            <a:avLst/>
          </a:prstGeom>
          <a:noFill/>
          <a:extLst>
            <a:ext uri="{909E8E84-426E-40DD-AFC4-6F175D3DCCD1}">
              <a14:hiddenFill xmlns:a14="http://schemas.microsoft.com/office/drawing/2010/main">
                <a:solidFill>
                  <a:srgbClr val="FFFFFF"/>
                </a:solidFill>
              </a14:hiddenFill>
            </a:ext>
          </a:extLst>
        </p:spPr>
      </p:pic>
      <p:sp>
        <p:nvSpPr>
          <p:cNvPr id="4" name="語音泡泡: 圓角矩形 3">
            <a:extLst>
              <a:ext uri="{FF2B5EF4-FFF2-40B4-BE49-F238E27FC236}">
                <a16:creationId xmlns:a16="http://schemas.microsoft.com/office/drawing/2014/main" id="{69DCC6E4-3FEC-4671-9F1D-49478834EFE1}"/>
              </a:ext>
            </a:extLst>
          </p:cNvPr>
          <p:cNvSpPr/>
          <p:nvPr/>
        </p:nvSpPr>
        <p:spPr>
          <a:xfrm>
            <a:off x="2567608" y="1916832"/>
            <a:ext cx="8856984" cy="3024336"/>
          </a:xfrm>
          <a:prstGeom prst="wedgeRoundRectCallout">
            <a:avLst>
              <a:gd name="adj1" fmla="val -56470"/>
              <a:gd name="adj2" fmla="val 417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3600" dirty="0">
                <a:solidFill>
                  <a:schemeClr val="tx1"/>
                </a:solidFill>
              </a:rPr>
              <a:t>從前一節中，我們知道了 </a:t>
            </a:r>
            <a:r>
              <a:rPr lang="en-US" altLang="zh-TW" sz="3600" dirty="0" err="1">
                <a:solidFill>
                  <a:schemeClr val="tx1"/>
                </a:solidFill>
              </a:rPr>
              <a:t>micro:bit</a:t>
            </a:r>
            <a:r>
              <a:rPr lang="en-US" altLang="zh-TW" sz="3600" dirty="0">
                <a:solidFill>
                  <a:schemeClr val="tx1"/>
                </a:solidFill>
              </a:rPr>
              <a:t> </a:t>
            </a:r>
            <a:r>
              <a:rPr lang="zh-TW" altLang="en-US" sz="3600" dirty="0">
                <a:solidFill>
                  <a:schemeClr val="tx1"/>
                </a:solidFill>
              </a:rPr>
              <a:t>亮度感測的方式。我希望能設計一個程式，了解我現在環境的亮度是多少，看看是否要增加檯燈的亮度還是少開一點燈。</a:t>
            </a:r>
          </a:p>
        </p:txBody>
      </p:sp>
    </p:spTree>
    <p:extLst>
      <p:ext uri="{BB962C8B-B14F-4D97-AF65-F5344CB8AC3E}">
        <p14:creationId xmlns:p14="http://schemas.microsoft.com/office/powerpoint/2010/main" val="27620086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3409850" y="452670"/>
            <a:ext cx="6238545" cy="768085"/>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zh-TW" altLang="en-US" sz="4800" dirty="0">
                <a:solidFill>
                  <a:schemeClr val="bg2">
                    <a:lumMod val="25000"/>
                  </a:schemeClr>
                </a:solidFill>
                <a:latin typeface="華康圓體 Std W8" panose="02000800000000000000" pitchFamily="50" charset="-120"/>
                <a:ea typeface="華康圓體 Std W8" panose="02000800000000000000" pitchFamily="50" charset="-120"/>
                <a:cs typeface="Arial" pitchFamily="34" charset="0"/>
              </a:rPr>
              <a:t>目錄</a:t>
            </a:r>
            <a:endParaRPr lang="en-US" sz="4800" dirty="0">
              <a:solidFill>
                <a:schemeClr val="bg2">
                  <a:lumMod val="25000"/>
                </a:schemeClr>
              </a:solidFill>
              <a:latin typeface="華康圓體 Std W8" panose="02000800000000000000" pitchFamily="50" charset="-120"/>
              <a:ea typeface="華康圓體 Std W8" panose="02000800000000000000" pitchFamily="50" charset="-120"/>
              <a:cs typeface="Arial" pitchFamily="34" charset="0"/>
            </a:endParaRPr>
          </a:p>
        </p:txBody>
      </p:sp>
      <p:sp>
        <p:nvSpPr>
          <p:cNvPr id="2" name="Rectangle 1"/>
          <p:cNvSpPr/>
          <p:nvPr/>
        </p:nvSpPr>
        <p:spPr>
          <a:xfrm>
            <a:off x="2802887" y="1700808"/>
            <a:ext cx="7008779" cy="96000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18" name="Rectangle 17"/>
          <p:cNvSpPr/>
          <p:nvPr/>
        </p:nvSpPr>
        <p:spPr>
          <a:xfrm>
            <a:off x="2795213" y="2884940"/>
            <a:ext cx="7008779" cy="96000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21" name="Rectangle 20"/>
          <p:cNvSpPr/>
          <p:nvPr/>
        </p:nvSpPr>
        <p:spPr>
          <a:xfrm>
            <a:off x="2787540" y="4069072"/>
            <a:ext cx="7008779" cy="96000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24" name="Rectangle 23"/>
          <p:cNvSpPr/>
          <p:nvPr/>
        </p:nvSpPr>
        <p:spPr>
          <a:xfrm>
            <a:off x="2779867" y="5253203"/>
            <a:ext cx="7008779" cy="96000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l="77232" b="68200"/>
          <a:stretch/>
        </p:blipFill>
        <p:spPr>
          <a:xfrm>
            <a:off x="2434207" y="5194122"/>
            <a:ext cx="1025408" cy="1114345"/>
          </a:xfrm>
          <a:prstGeom prst="rect">
            <a:avLst/>
          </a:prstGeom>
        </p:spPr>
      </p:pic>
      <p:pic>
        <p:nvPicPr>
          <p:cNvPr id="32" name="圖片 31"/>
          <p:cNvPicPr>
            <a:picLocks noChangeAspect="1"/>
          </p:cNvPicPr>
          <p:nvPr/>
        </p:nvPicPr>
        <p:blipFill rotWithShape="1">
          <a:blip r:embed="rId2" cstate="print">
            <a:extLst>
              <a:ext uri="{28A0092B-C50C-407E-A947-70E740481C1C}">
                <a14:useLocalDpi xmlns:a14="http://schemas.microsoft.com/office/drawing/2010/main" val="0"/>
              </a:ext>
            </a:extLst>
          </a:blip>
          <a:srcRect l="50458" r="25578" b="67801"/>
          <a:stretch/>
        </p:blipFill>
        <p:spPr>
          <a:xfrm>
            <a:off x="2380337" y="4012801"/>
            <a:ext cx="1079279" cy="1128337"/>
          </a:xfrm>
          <a:prstGeom prst="rect">
            <a:avLst/>
          </a:prstGeom>
        </p:spPr>
      </p:pic>
      <p:pic>
        <p:nvPicPr>
          <p:cNvPr id="33" name="圖片 32"/>
          <p:cNvPicPr>
            <a:picLocks noChangeAspect="1"/>
          </p:cNvPicPr>
          <p:nvPr/>
        </p:nvPicPr>
        <p:blipFill rotWithShape="1">
          <a:blip r:embed="rId2" cstate="print">
            <a:extLst>
              <a:ext uri="{28A0092B-C50C-407E-A947-70E740481C1C}">
                <a14:useLocalDpi xmlns:a14="http://schemas.microsoft.com/office/drawing/2010/main" val="0"/>
              </a:ext>
            </a:extLst>
          </a:blip>
          <a:srcRect l="25054" r="52071" b="67352"/>
          <a:stretch/>
        </p:blipFill>
        <p:spPr>
          <a:xfrm>
            <a:off x="2406891" y="2802331"/>
            <a:ext cx="1030221" cy="1144067"/>
          </a:xfrm>
          <a:prstGeom prst="rect">
            <a:avLst/>
          </a:prstGeom>
        </p:spPr>
      </p:pic>
      <p:pic>
        <p:nvPicPr>
          <p:cNvPr id="34" name="圖片 33"/>
          <p:cNvPicPr>
            <a:picLocks noChangeAspect="1"/>
          </p:cNvPicPr>
          <p:nvPr/>
        </p:nvPicPr>
        <p:blipFill rotWithShape="1">
          <a:blip r:embed="rId2" cstate="print">
            <a:extLst>
              <a:ext uri="{28A0092B-C50C-407E-A947-70E740481C1C}">
                <a14:useLocalDpi xmlns:a14="http://schemas.microsoft.com/office/drawing/2010/main" val="0"/>
              </a:ext>
            </a:extLst>
          </a:blip>
          <a:srcRect r="78214" b="66903"/>
          <a:stretch/>
        </p:blipFill>
        <p:spPr>
          <a:xfrm>
            <a:off x="2428687" y="1623687"/>
            <a:ext cx="981163" cy="1159796"/>
          </a:xfrm>
          <a:prstGeom prst="rect">
            <a:avLst/>
          </a:prstGeom>
        </p:spPr>
      </p:pic>
      <p:sp>
        <p:nvSpPr>
          <p:cNvPr id="45" name="文字方塊 44"/>
          <p:cNvSpPr txBox="1"/>
          <p:nvPr/>
        </p:nvSpPr>
        <p:spPr>
          <a:xfrm>
            <a:off x="3503712" y="3076909"/>
            <a:ext cx="6144683" cy="584775"/>
          </a:xfrm>
          <a:prstGeom prst="rect">
            <a:avLst/>
          </a:prstGeom>
          <a:noFill/>
        </p:spPr>
        <p:txBody>
          <a:bodyPr wrap="square" rtlCol="0">
            <a:spAutoFit/>
          </a:bodyPr>
          <a:lstStyle/>
          <a:p>
            <a:pPr algn="ctr"/>
            <a:r>
              <a:rPr lang="zh-TW" altLang="en-US" sz="3200" dirty="0">
                <a:solidFill>
                  <a:schemeClr val="bg2">
                    <a:lumMod val="25000"/>
                  </a:schemeClr>
                </a:solidFill>
                <a:latin typeface="華康圓體 Std W8" panose="02000800000000000000" pitchFamily="50" charset="-120"/>
                <a:ea typeface="華康圓體 Std W8" panose="02000800000000000000" pitchFamily="50" charset="-120"/>
              </a:rPr>
              <a:t>亮度感測</a:t>
            </a:r>
            <a:r>
              <a:rPr lang="en-US" altLang="zh-TW" sz="3200" dirty="0">
                <a:solidFill>
                  <a:schemeClr val="bg2">
                    <a:lumMod val="25000"/>
                  </a:schemeClr>
                </a:solidFill>
                <a:latin typeface="華康圓體 Std W8" panose="02000800000000000000" pitchFamily="50" charset="-120"/>
                <a:ea typeface="華康圓體 Std W8" panose="02000800000000000000" pitchFamily="50" charset="-120"/>
              </a:rPr>
              <a:t>: </a:t>
            </a:r>
            <a:r>
              <a:rPr lang="zh-TW" altLang="en-US" sz="3200" dirty="0">
                <a:solidFill>
                  <a:schemeClr val="bg2">
                    <a:lumMod val="25000"/>
                  </a:schemeClr>
                </a:solidFill>
                <a:latin typeface="華康圓體 Std W8" panose="02000800000000000000" pitchFamily="50" charset="-120"/>
                <a:ea typeface="華康圓體 Std W8" panose="02000800000000000000" pitchFamily="50" charset="-120"/>
              </a:rPr>
              <a:t>亮度數據化</a:t>
            </a:r>
          </a:p>
        </p:txBody>
      </p:sp>
      <p:sp>
        <p:nvSpPr>
          <p:cNvPr id="46" name="文字方塊 45"/>
          <p:cNvSpPr txBox="1"/>
          <p:nvPr/>
        </p:nvSpPr>
        <p:spPr>
          <a:xfrm>
            <a:off x="3503712" y="4261041"/>
            <a:ext cx="6144683" cy="584775"/>
          </a:xfrm>
          <a:prstGeom prst="rect">
            <a:avLst/>
          </a:prstGeom>
          <a:noFill/>
        </p:spPr>
        <p:txBody>
          <a:bodyPr wrap="square" rtlCol="0">
            <a:spAutoFit/>
          </a:bodyPr>
          <a:lstStyle/>
          <a:p>
            <a:pPr algn="ctr"/>
            <a:r>
              <a:rPr lang="zh-TW" altLang="en-US" sz="3200" dirty="0">
                <a:solidFill>
                  <a:schemeClr val="bg2">
                    <a:lumMod val="25000"/>
                  </a:schemeClr>
                </a:solidFill>
                <a:latin typeface="華康圓體 Std W8" panose="02000800000000000000" pitchFamily="50" charset="-120"/>
                <a:ea typeface="華康圓體 Std W8" panose="02000800000000000000" pitchFamily="50" charset="-120"/>
              </a:rPr>
              <a:t>製作小夜燈</a:t>
            </a:r>
          </a:p>
        </p:txBody>
      </p:sp>
      <p:sp>
        <p:nvSpPr>
          <p:cNvPr id="47" name="文字方塊 46"/>
          <p:cNvSpPr txBox="1"/>
          <p:nvPr/>
        </p:nvSpPr>
        <p:spPr>
          <a:xfrm>
            <a:off x="3503712" y="5463262"/>
            <a:ext cx="6144683" cy="584775"/>
          </a:xfrm>
          <a:prstGeom prst="rect">
            <a:avLst/>
          </a:prstGeom>
          <a:noFill/>
        </p:spPr>
        <p:txBody>
          <a:bodyPr wrap="square" rtlCol="0">
            <a:spAutoFit/>
          </a:bodyPr>
          <a:lstStyle/>
          <a:p>
            <a:pPr algn="ctr"/>
            <a:r>
              <a:rPr lang="zh-TW" altLang="en-US" sz="3200" dirty="0">
                <a:solidFill>
                  <a:schemeClr val="bg2">
                    <a:lumMod val="25000"/>
                  </a:schemeClr>
                </a:solidFill>
                <a:latin typeface="華康圓體 Std W8" panose="02000800000000000000" pitchFamily="50" charset="-120"/>
                <a:ea typeface="華康圓體 Std W8" panose="02000800000000000000" pitchFamily="50" charset="-120"/>
              </a:rPr>
              <a:t>製作光控骰子</a:t>
            </a:r>
          </a:p>
        </p:txBody>
      </p:sp>
      <p:sp>
        <p:nvSpPr>
          <p:cNvPr id="48" name="文字方塊 47"/>
          <p:cNvSpPr txBox="1"/>
          <p:nvPr/>
        </p:nvSpPr>
        <p:spPr>
          <a:xfrm>
            <a:off x="3503712" y="1934587"/>
            <a:ext cx="6144683" cy="584775"/>
          </a:xfrm>
          <a:prstGeom prst="rect">
            <a:avLst/>
          </a:prstGeom>
          <a:noFill/>
        </p:spPr>
        <p:txBody>
          <a:bodyPr wrap="square" rtlCol="0">
            <a:spAutoFit/>
          </a:bodyPr>
          <a:lstStyle/>
          <a:p>
            <a:pPr algn="ctr"/>
            <a:r>
              <a:rPr lang="en-US" altLang="zh-TW" sz="3200" dirty="0" err="1">
                <a:solidFill>
                  <a:schemeClr val="bg2">
                    <a:lumMod val="25000"/>
                  </a:schemeClr>
                </a:solidFill>
                <a:latin typeface="華康圓體 Std W8" panose="02000800000000000000" pitchFamily="50" charset="-120"/>
                <a:ea typeface="華康圓體 Std W8" panose="02000800000000000000" pitchFamily="50" charset="-120"/>
              </a:rPr>
              <a:t>micro:bit</a:t>
            </a:r>
            <a:r>
              <a:rPr lang="en-US" altLang="zh-TW" sz="3200" dirty="0">
                <a:solidFill>
                  <a:schemeClr val="bg2">
                    <a:lumMod val="25000"/>
                  </a:schemeClr>
                </a:solidFill>
                <a:latin typeface="華康圓體 Std W8" panose="02000800000000000000" pitchFamily="50" charset="-120"/>
                <a:ea typeface="華康圓體 Std W8" panose="02000800000000000000" pitchFamily="50" charset="-120"/>
              </a:rPr>
              <a:t> </a:t>
            </a:r>
            <a:r>
              <a:rPr lang="zh-TW" altLang="en-US" sz="3200" dirty="0">
                <a:solidFill>
                  <a:schemeClr val="bg2">
                    <a:lumMod val="25000"/>
                  </a:schemeClr>
                </a:solidFill>
                <a:latin typeface="華康圓體 Std W8" panose="02000800000000000000" pitchFamily="50" charset="-120"/>
                <a:ea typeface="華康圓體 Std W8" panose="02000800000000000000" pitchFamily="50" charset="-120"/>
              </a:rPr>
              <a:t>亮度感測器介紹</a:t>
            </a:r>
          </a:p>
        </p:txBody>
      </p:sp>
      <p:pic>
        <p:nvPicPr>
          <p:cNvPr id="15" name="圖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0309" y="4197086"/>
            <a:ext cx="3456384" cy="2768137"/>
          </a:xfrm>
          <a:prstGeom prst="rect">
            <a:avLst/>
          </a:prstGeom>
        </p:spPr>
      </p:pic>
    </p:spTree>
    <p:extLst>
      <p:ext uri="{BB962C8B-B14F-4D97-AF65-F5344CB8AC3E}">
        <p14:creationId xmlns:p14="http://schemas.microsoft.com/office/powerpoint/2010/main" val="1095055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C7A67FCC-738F-412C-87DD-ED3476FA055A}"/>
              </a:ext>
            </a:extLst>
          </p:cNvPr>
          <p:cNvSpPr>
            <a:spLocks noGrp="1"/>
          </p:cNvSpPr>
          <p:nvPr>
            <p:ph type="body" sz="quarter" idx="10"/>
          </p:nvPr>
        </p:nvSpPr>
        <p:spPr>
          <a:xfrm>
            <a:off x="0" y="404664"/>
            <a:ext cx="12192000" cy="768085"/>
          </a:xfrm>
        </p:spPr>
        <p:txBody>
          <a:bodyPr/>
          <a:lstStyle/>
          <a:p>
            <a:r>
              <a:rPr lang="zh-TW" altLang="en-US" dirty="0"/>
              <a:t>範例程式</a:t>
            </a:r>
          </a:p>
        </p:txBody>
      </p:sp>
      <p:sp>
        <p:nvSpPr>
          <p:cNvPr id="4" name="文字方塊 3">
            <a:extLst>
              <a:ext uri="{FF2B5EF4-FFF2-40B4-BE49-F238E27FC236}">
                <a16:creationId xmlns:a16="http://schemas.microsoft.com/office/drawing/2014/main" id="{897F4B0C-2963-4973-9FA5-5AAB21637CE4}"/>
              </a:ext>
            </a:extLst>
          </p:cNvPr>
          <p:cNvSpPr txBox="1"/>
          <p:nvPr/>
        </p:nvSpPr>
        <p:spPr>
          <a:xfrm>
            <a:off x="3215680" y="2644170"/>
            <a:ext cx="5760640" cy="1569660"/>
          </a:xfrm>
          <a:prstGeom prst="rect">
            <a:avLst/>
          </a:prstGeom>
          <a:noFill/>
        </p:spPr>
        <p:txBody>
          <a:bodyPr wrap="square" rtlCol="0">
            <a:spAutoFit/>
          </a:bodyPr>
          <a:lstStyle/>
          <a:p>
            <a:pPr marL="380990" indent="-380990">
              <a:buFont typeface="Arial" panose="020B0604020202020204" pitchFamily="34" charset="0"/>
              <a:buChar char="•"/>
            </a:pPr>
            <a:r>
              <a:rPr lang="zh-TW" altLang="en-US" sz="3200" dirty="0">
                <a:solidFill>
                  <a:schemeClr val="tx1">
                    <a:lumMod val="75000"/>
                    <a:lumOff val="25000"/>
                  </a:schemeClr>
                </a:solidFill>
                <a:latin typeface="華康圓體 Std W5" panose="02000500000000000000" pitchFamily="50" charset="-120"/>
                <a:ea typeface="華康圓體 Std W5" panose="02000500000000000000" pitchFamily="50" charset="-120"/>
              </a:rPr>
              <a:t>如何設計 </a:t>
            </a:r>
            <a:r>
              <a:rPr lang="en-US" altLang="zh-TW" sz="3200" dirty="0" err="1">
                <a:solidFill>
                  <a:schemeClr val="tx1">
                    <a:lumMod val="75000"/>
                    <a:lumOff val="25000"/>
                  </a:schemeClr>
                </a:solidFill>
                <a:latin typeface="華康圓體 Std W5" panose="02000500000000000000" pitchFamily="50" charset="-120"/>
                <a:ea typeface="華康圓體 Std W5" panose="02000500000000000000" pitchFamily="50" charset="-120"/>
              </a:rPr>
              <a:t>micro:bit</a:t>
            </a:r>
            <a:r>
              <a:rPr lang="en-US" altLang="zh-TW" sz="3200" dirty="0">
                <a:solidFill>
                  <a:schemeClr val="tx1">
                    <a:lumMod val="75000"/>
                    <a:lumOff val="25000"/>
                  </a:schemeClr>
                </a:solidFill>
                <a:latin typeface="華康圓體 Std W5" panose="02000500000000000000" pitchFamily="50" charset="-120"/>
                <a:ea typeface="華康圓體 Std W5" panose="02000500000000000000" pitchFamily="50" charset="-120"/>
              </a:rPr>
              <a:t> </a:t>
            </a:r>
            <a:r>
              <a:rPr lang="zh-TW" altLang="en-US" sz="3200" dirty="0">
                <a:solidFill>
                  <a:schemeClr val="tx1">
                    <a:lumMod val="75000"/>
                    <a:lumOff val="25000"/>
                  </a:schemeClr>
                </a:solidFill>
                <a:latin typeface="華康圓體 Std W5" panose="02000500000000000000" pitchFamily="50" charset="-120"/>
                <a:ea typeface="華康圓體 Std W5" panose="02000500000000000000" pitchFamily="50" charset="-120"/>
              </a:rPr>
              <a:t>亮度感測器程式，將亮度數據化，並且使用 </a:t>
            </a:r>
            <a:r>
              <a:rPr lang="en-US" altLang="zh-TW" sz="3200" dirty="0">
                <a:solidFill>
                  <a:schemeClr val="tx1">
                    <a:lumMod val="75000"/>
                    <a:lumOff val="25000"/>
                  </a:schemeClr>
                </a:solidFill>
                <a:latin typeface="華康圓體 Std W5" panose="02000500000000000000" pitchFamily="50" charset="-120"/>
                <a:ea typeface="華康圓體 Std W5" panose="02000500000000000000" pitchFamily="50" charset="-120"/>
              </a:rPr>
              <a:t>LED </a:t>
            </a:r>
            <a:r>
              <a:rPr lang="zh-TW" altLang="en-US" sz="3200" dirty="0">
                <a:solidFill>
                  <a:schemeClr val="tx1">
                    <a:lumMod val="75000"/>
                    <a:lumOff val="25000"/>
                  </a:schemeClr>
                </a:solidFill>
                <a:latin typeface="華康圓體 Std W5" panose="02000500000000000000" pitchFamily="50" charset="-120"/>
                <a:ea typeface="華康圓體 Std W5" panose="02000500000000000000" pitchFamily="50" charset="-120"/>
              </a:rPr>
              <a:t>顯示呢</a:t>
            </a:r>
            <a:r>
              <a:rPr lang="en-US" altLang="zh-TW" sz="3200" dirty="0">
                <a:solidFill>
                  <a:schemeClr val="tx1">
                    <a:lumMod val="75000"/>
                    <a:lumOff val="25000"/>
                  </a:schemeClr>
                </a:solidFill>
                <a:latin typeface="華康圓體 Std W5" panose="02000500000000000000" pitchFamily="50" charset="-120"/>
                <a:ea typeface="華康圓體 Std W5" panose="02000500000000000000" pitchFamily="50" charset="-120"/>
              </a:rPr>
              <a:t>? </a:t>
            </a:r>
            <a:endParaRPr lang="zh-TW" altLang="en-US" sz="3200" dirty="0">
              <a:solidFill>
                <a:schemeClr val="tx1">
                  <a:lumMod val="75000"/>
                  <a:lumOff val="25000"/>
                </a:schemeClr>
              </a:solidFill>
              <a:latin typeface="華康圓體 Std W5" panose="02000500000000000000" pitchFamily="50" charset="-120"/>
              <a:ea typeface="華康圓體 Std W5" panose="02000500000000000000" pitchFamily="50" charset="-120"/>
            </a:endParaRPr>
          </a:p>
        </p:txBody>
      </p:sp>
    </p:spTree>
    <p:extLst>
      <p:ext uri="{BB962C8B-B14F-4D97-AF65-F5344CB8AC3E}">
        <p14:creationId xmlns:p14="http://schemas.microsoft.com/office/powerpoint/2010/main" val="109197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B8442384-2E90-475D-BE8D-9D770BF39444}"/>
              </a:ext>
            </a:extLst>
          </p:cNvPr>
          <p:cNvSpPr txBox="1"/>
          <p:nvPr/>
        </p:nvSpPr>
        <p:spPr>
          <a:xfrm>
            <a:off x="0" y="68431"/>
            <a:ext cx="12192000" cy="1200329"/>
          </a:xfrm>
          <a:prstGeom prst="rect">
            <a:avLst/>
          </a:prstGeom>
          <a:noFill/>
        </p:spPr>
        <p:txBody>
          <a:bodyPr wrap="square" rtlCol="0">
            <a:spAutoFit/>
          </a:bodyPr>
          <a:lstStyle/>
          <a:p>
            <a:pPr algn="ctr"/>
            <a:r>
              <a:rPr lang="zh-TW" altLang="en-US" sz="7200" dirty="0">
                <a:solidFill>
                  <a:schemeClr val="bg1"/>
                </a:solidFill>
                <a:latin typeface="華康圓體 Std W8" panose="02000800000000000000" pitchFamily="50" charset="-120"/>
                <a:ea typeface="華康圓體 Std W8" panose="02000800000000000000" pitchFamily="50" charset="-120"/>
              </a:rPr>
              <a:t>輸出結果</a:t>
            </a:r>
          </a:p>
        </p:txBody>
      </p:sp>
      <p:pic>
        <p:nvPicPr>
          <p:cNvPr id="5" name="圖片 4">
            <a:extLst>
              <a:ext uri="{FF2B5EF4-FFF2-40B4-BE49-F238E27FC236}">
                <a16:creationId xmlns:a16="http://schemas.microsoft.com/office/drawing/2014/main" id="{C15B1E24-7456-4E42-9B1B-559F09031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4811" y="2204864"/>
            <a:ext cx="3762375" cy="3000375"/>
          </a:xfrm>
          <a:prstGeom prst="rect">
            <a:avLst/>
          </a:prstGeom>
        </p:spPr>
      </p:pic>
      <p:sp>
        <p:nvSpPr>
          <p:cNvPr id="7" name="文字方塊 6">
            <a:extLst>
              <a:ext uri="{FF2B5EF4-FFF2-40B4-BE49-F238E27FC236}">
                <a16:creationId xmlns:a16="http://schemas.microsoft.com/office/drawing/2014/main" id="{1A1A2F33-2CFB-4601-B199-C4341CBE962E}"/>
              </a:ext>
            </a:extLst>
          </p:cNvPr>
          <p:cNvSpPr txBox="1"/>
          <p:nvPr/>
        </p:nvSpPr>
        <p:spPr>
          <a:xfrm>
            <a:off x="1631503" y="5517232"/>
            <a:ext cx="8928992" cy="461665"/>
          </a:xfrm>
          <a:prstGeom prst="rect">
            <a:avLst/>
          </a:prstGeom>
          <a:noFill/>
        </p:spPr>
        <p:txBody>
          <a:bodyPr wrap="square" rtlCol="0">
            <a:spAutoFit/>
          </a:bodyPr>
          <a:lstStyle/>
          <a:p>
            <a:r>
              <a:rPr lang="zh-TW" altLang="en-US" dirty="0"/>
              <a:t>使用模擬器顯示亮度數值，並根據亮度調整，輸出調整後的數值。</a:t>
            </a:r>
          </a:p>
        </p:txBody>
      </p:sp>
    </p:spTree>
    <p:extLst>
      <p:ext uri="{BB962C8B-B14F-4D97-AF65-F5344CB8AC3E}">
        <p14:creationId xmlns:p14="http://schemas.microsoft.com/office/powerpoint/2010/main" val="375884833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34DCE7E1-DF19-4601-AC12-3AF709A64F16}"/>
              </a:ext>
            </a:extLst>
          </p:cNvPr>
          <p:cNvSpPr>
            <a:spLocks noGrp="1"/>
          </p:cNvSpPr>
          <p:nvPr>
            <p:ph type="title"/>
          </p:nvPr>
        </p:nvSpPr>
        <p:spPr>
          <a:xfrm>
            <a:off x="838200" y="210756"/>
            <a:ext cx="10515600" cy="759619"/>
          </a:xfrm>
        </p:spPr>
        <p:txBody>
          <a:bodyPr/>
          <a:lstStyle/>
          <a:p>
            <a:r>
              <a:rPr lang="zh-TW" altLang="en-US" dirty="0"/>
              <a:t>思考流程</a:t>
            </a:r>
          </a:p>
        </p:txBody>
      </p:sp>
      <p:grpSp>
        <p:nvGrpSpPr>
          <p:cNvPr id="55" name="群組 54">
            <a:extLst>
              <a:ext uri="{FF2B5EF4-FFF2-40B4-BE49-F238E27FC236}">
                <a16:creationId xmlns:a16="http://schemas.microsoft.com/office/drawing/2014/main" id="{B5B5D74C-2FCB-4DA9-BAC6-E2E4FD7BF4DF}"/>
              </a:ext>
            </a:extLst>
          </p:cNvPr>
          <p:cNvGrpSpPr/>
          <p:nvPr/>
        </p:nvGrpSpPr>
        <p:grpSpPr>
          <a:xfrm>
            <a:off x="3536485" y="1196752"/>
            <a:ext cx="5119030" cy="5261273"/>
            <a:chOff x="3850828" y="1052325"/>
            <a:chExt cx="5119030" cy="5261273"/>
          </a:xfrm>
        </p:grpSpPr>
        <p:sp>
          <p:nvSpPr>
            <p:cNvPr id="4" name="流程圖: 程序 3">
              <a:extLst>
                <a:ext uri="{FF2B5EF4-FFF2-40B4-BE49-F238E27FC236}">
                  <a16:creationId xmlns:a16="http://schemas.microsoft.com/office/drawing/2014/main" id="{EB9C212B-5420-417B-8908-7375AB401F91}"/>
                </a:ext>
              </a:extLst>
            </p:cNvPr>
            <p:cNvSpPr/>
            <p:nvPr/>
          </p:nvSpPr>
          <p:spPr>
            <a:xfrm>
              <a:off x="3863752" y="2060848"/>
              <a:ext cx="5106106"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設定</a:t>
              </a:r>
              <a:r>
                <a:rPr lang="zh-TW" altLang="en-US" dirty="0">
                  <a:solidFill>
                    <a:srgbClr val="FF0000"/>
                  </a:solidFill>
                </a:rPr>
                <a:t>亮度</a:t>
              </a:r>
              <a:r>
                <a:rPr lang="zh-TW" altLang="en-US" dirty="0">
                  <a:solidFill>
                    <a:schemeClr val="tx1"/>
                  </a:solidFill>
                </a:rPr>
                <a:t>變數</a:t>
              </a:r>
            </a:p>
          </p:txBody>
        </p:sp>
        <p:sp>
          <p:nvSpPr>
            <p:cNvPr id="5" name="流程圖: 接點 4">
              <a:extLst>
                <a:ext uri="{FF2B5EF4-FFF2-40B4-BE49-F238E27FC236}">
                  <a16:creationId xmlns:a16="http://schemas.microsoft.com/office/drawing/2014/main" id="{E0D27CD9-4BFB-4686-B02B-D243B322AEC4}"/>
                </a:ext>
              </a:extLst>
            </p:cNvPr>
            <p:cNvSpPr/>
            <p:nvPr/>
          </p:nvSpPr>
          <p:spPr>
            <a:xfrm>
              <a:off x="6188205" y="1052325"/>
              <a:ext cx="457200" cy="457200"/>
            </a:xfrm>
            <a:prstGeom prst="flowChartConnector">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單箭頭接點 6">
              <a:extLst>
                <a:ext uri="{FF2B5EF4-FFF2-40B4-BE49-F238E27FC236}">
                  <a16:creationId xmlns:a16="http://schemas.microsoft.com/office/drawing/2014/main" id="{C1D10FC1-46CC-46D2-AAC8-700C86CB4F86}"/>
                </a:ext>
              </a:extLst>
            </p:cNvPr>
            <p:cNvCxnSpPr>
              <a:cxnSpLocks/>
              <a:stCxn id="5" idx="4"/>
              <a:endCxn id="4" idx="0"/>
            </p:cNvCxnSpPr>
            <p:nvPr/>
          </p:nvCxnSpPr>
          <p:spPr>
            <a:xfrm>
              <a:off x="6416805" y="1509525"/>
              <a:ext cx="0" cy="5513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流程圖: 程序 7">
              <a:extLst>
                <a:ext uri="{FF2B5EF4-FFF2-40B4-BE49-F238E27FC236}">
                  <a16:creationId xmlns:a16="http://schemas.microsoft.com/office/drawing/2014/main" id="{6D23272F-471E-4DDB-BA0B-40ECF555656D}"/>
                </a:ext>
              </a:extLst>
            </p:cNvPr>
            <p:cNvSpPr/>
            <p:nvPr/>
          </p:nvSpPr>
          <p:spPr>
            <a:xfrm>
              <a:off x="3863752" y="3155355"/>
              <a:ext cx="5106106" cy="108020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將</a:t>
              </a:r>
              <a:r>
                <a:rPr lang="zh-TW" altLang="en-US" b="1" dirty="0">
                  <a:solidFill>
                    <a:schemeClr val="tx1"/>
                  </a:solidFill>
                </a:rPr>
                <a:t>亮度變數</a:t>
              </a:r>
              <a:r>
                <a:rPr lang="zh-TW" altLang="en-US" dirty="0">
                  <a:solidFill>
                    <a:schemeClr val="tx1"/>
                  </a:solidFill>
                </a:rPr>
                <a:t>的值設為</a:t>
              </a:r>
              <a:r>
                <a:rPr lang="zh-TW" altLang="en-US" dirty="0">
                  <a:solidFill>
                    <a:srgbClr val="FF0000"/>
                  </a:solidFill>
                </a:rPr>
                <a:t>光線感測值</a:t>
              </a:r>
            </a:p>
          </p:txBody>
        </p:sp>
        <p:cxnSp>
          <p:nvCxnSpPr>
            <p:cNvPr id="9" name="直線單箭頭接點 8">
              <a:extLst>
                <a:ext uri="{FF2B5EF4-FFF2-40B4-BE49-F238E27FC236}">
                  <a16:creationId xmlns:a16="http://schemas.microsoft.com/office/drawing/2014/main" id="{3284D9E9-1F9E-4FB1-8C47-6FA029CCEEAB}"/>
                </a:ext>
              </a:extLst>
            </p:cNvPr>
            <p:cNvCxnSpPr>
              <a:cxnSpLocks/>
              <a:stCxn id="4" idx="2"/>
              <a:endCxn id="8" idx="0"/>
            </p:cNvCxnSpPr>
            <p:nvPr/>
          </p:nvCxnSpPr>
          <p:spPr>
            <a:xfrm>
              <a:off x="6416805" y="2673496"/>
              <a:ext cx="0" cy="4818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5A7BD71A-0E2E-425C-83EC-C9136CE5B9C5}"/>
                </a:ext>
              </a:extLst>
            </p:cNvPr>
            <p:cNvCxnSpPr>
              <a:cxnSpLocks/>
              <a:stCxn id="8" idx="2"/>
              <a:endCxn id="17" idx="0"/>
            </p:cNvCxnSpPr>
            <p:nvPr/>
          </p:nvCxnSpPr>
          <p:spPr>
            <a:xfrm>
              <a:off x="6416805" y="4235556"/>
              <a:ext cx="0" cy="3851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流程圖: 程序 16">
              <a:extLst>
                <a:ext uri="{FF2B5EF4-FFF2-40B4-BE49-F238E27FC236}">
                  <a16:creationId xmlns:a16="http://schemas.microsoft.com/office/drawing/2014/main" id="{DD2974B0-BE74-4225-A7A5-00BD4188DB0E}"/>
                </a:ext>
              </a:extLst>
            </p:cNvPr>
            <p:cNvSpPr/>
            <p:nvPr/>
          </p:nvSpPr>
          <p:spPr>
            <a:xfrm>
              <a:off x="3863752" y="4620749"/>
              <a:ext cx="5106106"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顯示亮度數字</a:t>
              </a:r>
            </a:p>
          </p:txBody>
        </p:sp>
        <p:cxnSp>
          <p:nvCxnSpPr>
            <p:cNvPr id="29" name="接點: 肘形 28">
              <a:extLst>
                <a:ext uri="{FF2B5EF4-FFF2-40B4-BE49-F238E27FC236}">
                  <a16:creationId xmlns:a16="http://schemas.microsoft.com/office/drawing/2014/main" id="{57841E86-66A2-4B0A-A836-721ECDCB6309}"/>
                </a:ext>
              </a:extLst>
            </p:cNvPr>
            <p:cNvCxnSpPr>
              <a:cxnSpLocks/>
              <a:stCxn id="32" idx="1"/>
              <a:endCxn id="8" idx="1"/>
            </p:cNvCxnSpPr>
            <p:nvPr/>
          </p:nvCxnSpPr>
          <p:spPr>
            <a:xfrm rot="10800000" flipH="1">
              <a:off x="3850828" y="3695456"/>
              <a:ext cx="12924" cy="2311818"/>
            </a:xfrm>
            <a:prstGeom prst="bentConnector3">
              <a:avLst>
                <a:gd name="adj1" fmla="val -6706708"/>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流程圖: 程序 31">
              <a:extLst>
                <a:ext uri="{FF2B5EF4-FFF2-40B4-BE49-F238E27FC236}">
                  <a16:creationId xmlns:a16="http://schemas.microsoft.com/office/drawing/2014/main" id="{9D72DC30-92CA-497A-AF73-A37B122643EE}"/>
                </a:ext>
              </a:extLst>
            </p:cNvPr>
            <p:cNvSpPr/>
            <p:nvPr/>
          </p:nvSpPr>
          <p:spPr>
            <a:xfrm>
              <a:off x="3850828" y="5700950"/>
              <a:ext cx="5119029"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暫停</a:t>
              </a:r>
              <a:r>
                <a:rPr lang="en-US" altLang="zh-TW" dirty="0">
                  <a:solidFill>
                    <a:schemeClr val="tx1"/>
                  </a:solidFill>
                </a:rPr>
                <a:t>500</a:t>
              </a:r>
              <a:r>
                <a:rPr lang="zh-TW" altLang="en-US" dirty="0">
                  <a:solidFill>
                    <a:schemeClr val="tx1"/>
                  </a:solidFill>
                </a:rPr>
                <a:t>毫秒</a:t>
              </a:r>
            </a:p>
          </p:txBody>
        </p:sp>
        <p:cxnSp>
          <p:nvCxnSpPr>
            <p:cNvPr id="33" name="直線單箭頭接點 32">
              <a:extLst>
                <a:ext uri="{FF2B5EF4-FFF2-40B4-BE49-F238E27FC236}">
                  <a16:creationId xmlns:a16="http://schemas.microsoft.com/office/drawing/2014/main" id="{D1424F25-C402-4EFF-A124-50C9D1328245}"/>
                </a:ext>
              </a:extLst>
            </p:cNvPr>
            <p:cNvCxnSpPr>
              <a:cxnSpLocks/>
              <a:stCxn id="17" idx="2"/>
              <a:endCxn id="32" idx="0"/>
            </p:cNvCxnSpPr>
            <p:nvPr/>
          </p:nvCxnSpPr>
          <p:spPr>
            <a:xfrm flipH="1">
              <a:off x="6410343" y="5233397"/>
              <a:ext cx="6462" cy="4675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1885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34DCE7E1-DF19-4601-AC12-3AF709A64F16}"/>
              </a:ext>
            </a:extLst>
          </p:cNvPr>
          <p:cNvSpPr>
            <a:spLocks noGrp="1"/>
          </p:cNvSpPr>
          <p:nvPr>
            <p:ph type="title"/>
          </p:nvPr>
        </p:nvSpPr>
        <p:spPr>
          <a:xfrm>
            <a:off x="838200" y="120245"/>
            <a:ext cx="10515600" cy="759619"/>
          </a:xfrm>
        </p:spPr>
        <p:txBody>
          <a:bodyPr/>
          <a:lstStyle/>
          <a:p>
            <a:r>
              <a:rPr lang="zh-TW" altLang="en-US" dirty="0"/>
              <a:t>思考流程</a:t>
            </a:r>
          </a:p>
        </p:txBody>
      </p:sp>
      <p:grpSp>
        <p:nvGrpSpPr>
          <p:cNvPr id="2" name="群組 1">
            <a:extLst>
              <a:ext uri="{FF2B5EF4-FFF2-40B4-BE49-F238E27FC236}">
                <a16:creationId xmlns:a16="http://schemas.microsoft.com/office/drawing/2014/main" id="{5F524818-CCD6-4284-BD4E-CE9ADCD10D4D}"/>
              </a:ext>
            </a:extLst>
          </p:cNvPr>
          <p:cNvGrpSpPr/>
          <p:nvPr/>
        </p:nvGrpSpPr>
        <p:grpSpPr>
          <a:xfrm>
            <a:off x="3071664" y="1268760"/>
            <a:ext cx="7660012" cy="5174385"/>
            <a:chOff x="2466558" y="1196752"/>
            <a:chExt cx="7660012" cy="5174385"/>
          </a:xfrm>
        </p:grpSpPr>
        <p:sp>
          <p:nvSpPr>
            <p:cNvPr id="23" name="文字方塊 22">
              <a:extLst>
                <a:ext uri="{FF2B5EF4-FFF2-40B4-BE49-F238E27FC236}">
                  <a16:creationId xmlns:a16="http://schemas.microsoft.com/office/drawing/2014/main" id="{E9640B2A-6578-46C4-8518-6D40979E5AA1}"/>
                </a:ext>
              </a:extLst>
            </p:cNvPr>
            <p:cNvSpPr txBox="1"/>
            <p:nvPr/>
          </p:nvSpPr>
          <p:spPr>
            <a:xfrm>
              <a:off x="5602547" y="2193878"/>
              <a:ext cx="3664786" cy="461665"/>
            </a:xfrm>
            <a:prstGeom prst="rect">
              <a:avLst/>
            </a:prstGeom>
            <a:noFill/>
          </p:spPr>
          <p:txBody>
            <a:bodyPr wrap="none" rtlCol="0">
              <a:spAutoFit/>
            </a:bodyPr>
            <a:lstStyle/>
            <a:p>
              <a:r>
                <a:rPr lang="zh-TW" altLang="en-US" dirty="0"/>
                <a:t>到變數分類裡，建立變數</a:t>
              </a:r>
            </a:p>
          </p:txBody>
        </p:sp>
        <p:grpSp>
          <p:nvGrpSpPr>
            <p:cNvPr id="40" name="群組 39">
              <a:extLst>
                <a:ext uri="{FF2B5EF4-FFF2-40B4-BE49-F238E27FC236}">
                  <a16:creationId xmlns:a16="http://schemas.microsoft.com/office/drawing/2014/main" id="{13C14451-9C2B-484C-B976-0569C5705595}"/>
                </a:ext>
              </a:extLst>
            </p:cNvPr>
            <p:cNvGrpSpPr/>
            <p:nvPr/>
          </p:nvGrpSpPr>
          <p:grpSpPr>
            <a:xfrm>
              <a:off x="2466558" y="1196752"/>
              <a:ext cx="2461196" cy="5174385"/>
              <a:chOff x="1978620" y="851181"/>
              <a:chExt cx="2461196" cy="5174385"/>
            </a:xfrm>
          </p:grpSpPr>
          <p:sp>
            <p:nvSpPr>
              <p:cNvPr id="4" name="流程圖: 程序 3">
                <a:extLst>
                  <a:ext uri="{FF2B5EF4-FFF2-40B4-BE49-F238E27FC236}">
                    <a16:creationId xmlns:a16="http://schemas.microsoft.com/office/drawing/2014/main" id="{EB9C212B-5420-417B-8908-7375AB401F91}"/>
                  </a:ext>
                </a:extLst>
              </p:cNvPr>
              <p:cNvSpPr/>
              <p:nvPr/>
            </p:nvSpPr>
            <p:spPr>
              <a:xfrm>
                <a:off x="1991544" y="1772816"/>
                <a:ext cx="2448272"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設定</a:t>
                </a:r>
                <a:r>
                  <a:rPr lang="zh-TW" altLang="en-US" dirty="0">
                    <a:solidFill>
                      <a:srgbClr val="FF0000"/>
                    </a:solidFill>
                  </a:rPr>
                  <a:t>亮度</a:t>
                </a:r>
                <a:r>
                  <a:rPr lang="zh-TW" altLang="en-US" dirty="0">
                    <a:solidFill>
                      <a:schemeClr val="tx1"/>
                    </a:solidFill>
                  </a:rPr>
                  <a:t>變數</a:t>
                </a:r>
              </a:p>
            </p:txBody>
          </p:sp>
          <p:sp>
            <p:nvSpPr>
              <p:cNvPr id="5" name="流程圖: 接點 4">
                <a:extLst>
                  <a:ext uri="{FF2B5EF4-FFF2-40B4-BE49-F238E27FC236}">
                    <a16:creationId xmlns:a16="http://schemas.microsoft.com/office/drawing/2014/main" id="{E0D27CD9-4BFB-4686-B02B-D243B322AEC4}"/>
                  </a:ext>
                </a:extLst>
              </p:cNvPr>
              <p:cNvSpPr/>
              <p:nvPr/>
            </p:nvSpPr>
            <p:spPr>
              <a:xfrm>
                <a:off x="2987080" y="851181"/>
                <a:ext cx="457200" cy="457200"/>
              </a:xfrm>
              <a:prstGeom prst="flowChartConnector">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單箭頭接點 6">
                <a:extLst>
                  <a:ext uri="{FF2B5EF4-FFF2-40B4-BE49-F238E27FC236}">
                    <a16:creationId xmlns:a16="http://schemas.microsoft.com/office/drawing/2014/main" id="{C1D10FC1-46CC-46D2-AAC8-700C86CB4F86}"/>
                  </a:ext>
                </a:extLst>
              </p:cNvPr>
              <p:cNvCxnSpPr>
                <a:stCxn id="5" idx="4"/>
                <a:endCxn id="4" idx="0"/>
              </p:cNvCxnSpPr>
              <p:nvPr/>
            </p:nvCxnSpPr>
            <p:spPr>
              <a:xfrm>
                <a:off x="3215680" y="1308381"/>
                <a:ext cx="0" cy="4644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流程圖: 程序 7">
                <a:extLst>
                  <a:ext uri="{FF2B5EF4-FFF2-40B4-BE49-F238E27FC236}">
                    <a16:creationId xmlns:a16="http://schemas.microsoft.com/office/drawing/2014/main" id="{6D23272F-471E-4DDB-BA0B-40ECF555656D}"/>
                  </a:ext>
                </a:extLst>
              </p:cNvPr>
              <p:cNvSpPr/>
              <p:nvPr/>
            </p:nvSpPr>
            <p:spPr>
              <a:xfrm>
                <a:off x="1991544" y="2867323"/>
                <a:ext cx="2448272" cy="108020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將</a:t>
                </a:r>
                <a:r>
                  <a:rPr lang="zh-TW" altLang="en-US" b="1" dirty="0">
                    <a:solidFill>
                      <a:schemeClr val="tx1"/>
                    </a:solidFill>
                  </a:rPr>
                  <a:t>亮度變數</a:t>
                </a:r>
                <a:r>
                  <a:rPr lang="zh-TW" altLang="en-US" dirty="0">
                    <a:solidFill>
                      <a:schemeClr val="tx1"/>
                    </a:solidFill>
                  </a:rPr>
                  <a:t>的值設為</a:t>
                </a:r>
                <a:r>
                  <a:rPr lang="zh-TW" altLang="en-US" dirty="0">
                    <a:solidFill>
                      <a:srgbClr val="FF0000"/>
                    </a:solidFill>
                  </a:rPr>
                  <a:t>光線感測值</a:t>
                </a:r>
              </a:p>
            </p:txBody>
          </p:sp>
          <p:cxnSp>
            <p:nvCxnSpPr>
              <p:cNvPr id="9" name="直線單箭頭接點 8">
                <a:extLst>
                  <a:ext uri="{FF2B5EF4-FFF2-40B4-BE49-F238E27FC236}">
                    <a16:creationId xmlns:a16="http://schemas.microsoft.com/office/drawing/2014/main" id="{3284D9E9-1F9E-4FB1-8C47-6FA029CCEEAB}"/>
                  </a:ext>
                </a:extLst>
              </p:cNvPr>
              <p:cNvCxnSpPr>
                <a:cxnSpLocks/>
                <a:stCxn id="4" idx="2"/>
                <a:endCxn id="8" idx="0"/>
              </p:cNvCxnSpPr>
              <p:nvPr/>
            </p:nvCxnSpPr>
            <p:spPr>
              <a:xfrm>
                <a:off x="3215680" y="2385464"/>
                <a:ext cx="0" cy="4818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5A7BD71A-0E2E-425C-83EC-C9136CE5B9C5}"/>
                  </a:ext>
                </a:extLst>
              </p:cNvPr>
              <p:cNvCxnSpPr>
                <a:cxnSpLocks/>
                <a:stCxn id="8" idx="2"/>
                <a:endCxn id="17" idx="0"/>
              </p:cNvCxnSpPr>
              <p:nvPr/>
            </p:nvCxnSpPr>
            <p:spPr>
              <a:xfrm>
                <a:off x="3215680" y="3947524"/>
                <a:ext cx="0" cy="3851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流程圖: 程序 16">
                <a:extLst>
                  <a:ext uri="{FF2B5EF4-FFF2-40B4-BE49-F238E27FC236}">
                    <a16:creationId xmlns:a16="http://schemas.microsoft.com/office/drawing/2014/main" id="{DD2974B0-BE74-4225-A7A5-00BD4188DB0E}"/>
                  </a:ext>
                </a:extLst>
              </p:cNvPr>
              <p:cNvSpPr/>
              <p:nvPr/>
            </p:nvSpPr>
            <p:spPr>
              <a:xfrm>
                <a:off x="1991544" y="4332717"/>
                <a:ext cx="2448272"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顯示亮度數字</a:t>
                </a:r>
              </a:p>
            </p:txBody>
          </p:sp>
          <p:cxnSp>
            <p:nvCxnSpPr>
              <p:cNvPr id="29" name="接點: 肘形 28">
                <a:extLst>
                  <a:ext uri="{FF2B5EF4-FFF2-40B4-BE49-F238E27FC236}">
                    <a16:creationId xmlns:a16="http://schemas.microsoft.com/office/drawing/2014/main" id="{57841E86-66A2-4B0A-A836-721ECDCB6309}"/>
                  </a:ext>
                </a:extLst>
              </p:cNvPr>
              <p:cNvCxnSpPr>
                <a:cxnSpLocks/>
                <a:stCxn id="32" idx="1"/>
                <a:endCxn id="8" idx="1"/>
              </p:cNvCxnSpPr>
              <p:nvPr/>
            </p:nvCxnSpPr>
            <p:spPr>
              <a:xfrm rot="10800000" flipH="1">
                <a:off x="1978620" y="3407424"/>
                <a:ext cx="12923" cy="2311818"/>
              </a:xfrm>
              <a:prstGeom prst="bentConnector3">
                <a:avLst>
                  <a:gd name="adj1" fmla="val -766540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流程圖: 程序 31">
                <a:extLst>
                  <a:ext uri="{FF2B5EF4-FFF2-40B4-BE49-F238E27FC236}">
                    <a16:creationId xmlns:a16="http://schemas.microsoft.com/office/drawing/2014/main" id="{9D72DC30-92CA-497A-AF73-A37B122643EE}"/>
                  </a:ext>
                </a:extLst>
              </p:cNvPr>
              <p:cNvSpPr/>
              <p:nvPr/>
            </p:nvSpPr>
            <p:spPr>
              <a:xfrm>
                <a:off x="1978621" y="5412918"/>
                <a:ext cx="2448272"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暫停</a:t>
                </a:r>
                <a:r>
                  <a:rPr lang="en-US" altLang="zh-TW" dirty="0">
                    <a:solidFill>
                      <a:schemeClr val="tx1"/>
                    </a:solidFill>
                  </a:rPr>
                  <a:t>500</a:t>
                </a:r>
                <a:r>
                  <a:rPr lang="zh-TW" altLang="en-US" dirty="0">
                    <a:solidFill>
                      <a:schemeClr val="tx1"/>
                    </a:solidFill>
                  </a:rPr>
                  <a:t>毫秒</a:t>
                </a:r>
              </a:p>
            </p:txBody>
          </p:sp>
          <p:cxnSp>
            <p:nvCxnSpPr>
              <p:cNvPr id="33" name="直線單箭頭接點 32">
                <a:extLst>
                  <a:ext uri="{FF2B5EF4-FFF2-40B4-BE49-F238E27FC236}">
                    <a16:creationId xmlns:a16="http://schemas.microsoft.com/office/drawing/2014/main" id="{D1424F25-C402-4EFF-A124-50C9D1328245}"/>
                  </a:ext>
                </a:extLst>
              </p:cNvPr>
              <p:cNvCxnSpPr>
                <a:cxnSpLocks/>
                <a:stCxn id="17" idx="2"/>
                <a:endCxn id="32" idx="0"/>
              </p:cNvCxnSpPr>
              <p:nvPr/>
            </p:nvCxnSpPr>
            <p:spPr>
              <a:xfrm flipH="1">
                <a:off x="3202757" y="4945365"/>
                <a:ext cx="12923" cy="4675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41" name="文字方塊 40">
              <a:extLst>
                <a:ext uri="{FF2B5EF4-FFF2-40B4-BE49-F238E27FC236}">
                  <a16:creationId xmlns:a16="http://schemas.microsoft.com/office/drawing/2014/main" id="{8B857AAF-B425-44F0-AA76-00CB098F9C7E}"/>
                </a:ext>
              </a:extLst>
            </p:cNvPr>
            <p:cNvSpPr txBox="1"/>
            <p:nvPr/>
          </p:nvSpPr>
          <p:spPr>
            <a:xfrm>
              <a:off x="5633032" y="3507892"/>
              <a:ext cx="4493538" cy="461665"/>
            </a:xfrm>
            <a:prstGeom prst="rect">
              <a:avLst/>
            </a:prstGeom>
            <a:noFill/>
          </p:spPr>
          <p:txBody>
            <a:bodyPr wrap="none" rtlCol="0">
              <a:spAutoFit/>
            </a:bodyPr>
            <a:lstStyle/>
            <a:p>
              <a:r>
                <a:rPr lang="zh-TW" altLang="en-US" dirty="0"/>
                <a:t>輸入分類裡，找到</a:t>
              </a:r>
              <a:r>
                <a:rPr lang="zh-TW" altLang="en-US" dirty="0">
                  <a:solidFill>
                    <a:srgbClr val="FF0000"/>
                  </a:solidFill>
                </a:rPr>
                <a:t>光線感測值</a:t>
              </a:r>
              <a:r>
                <a:rPr lang="zh-TW" altLang="en-US" dirty="0"/>
                <a:t>。</a:t>
              </a:r>
            </a:p>
          </p:txBody>
        </p:sp>
        <p:sp>
          <p:nvSpPr>
            <p:cNvPr id="42" name="文字方塊 41">
              <a:extLst>
                <a:ext uri="{FF2B5EF4-FFF2-40B4-BE49-F238E27FC236}">
                  <a16:creationId xmlns:a16="http://schemas.microsoft.com/office/drawing/2014/main" id="{D3043614-F407-4078-B875-ACB727D56CBB}"/>
                </a:ext>
              </a:extLst>
            </p:cNvPr>
            <p:cNvSpPr txBox="1"/>
            <p:nvPr/>
          </p:nvSpPr>
          <p:spPr>
            <a:xfrm>
              <a:off x="5633032" y="4829271"/>
              <a:ext cx="4318811" cy="461665"/>
            </a:xfrm>
            <a:prstGeom prst="rect">
              <a:avLst/>
            </a:prstGeom>
            <a:noFill/>
          </p:spPr>
          <p:txBody>
            <a:bodyPr wrap="none" rtlCol="0">
              <a:spAutoFit/>
            </a:bodyPr>
            <a:lstStyle/>
            <a:p>
              <a:r>
                <a:rPr lang="zh-TW" altLang="en-US" dirty="0"/>
                <a:t>基本分類裡，找到顯示數字。</a:t>
              </a:r>
            </a:p>
          </p:txBody>
        </p:sp>
        <p:sp>
          <p:nvSpPr>
            <p:cNvPr id="43" name="文字方塊 42">
              <a:extLst>
                <a:ext uri="{FF2B5EF4-FFF2-40B4-BE49-F238E27FC236}">
                  <a16:creationId xmlns:a16="http://schemas.microsoft.com/office/drawing/2014/main" id="{258BBE42-3CF9-4719-B772-AF1BB4AB3C35}"/>
                </a:ext>
              </a:extLst>
            </p:cNvPr>
            <p:cNvSpPr txBox="1"/>
            <p:nvPr/>
          </p:nvSpPr>
          <p:spPr>
            <a:xfrm>
              <a:off x="5615470" y="5833980"/>
              <a:ext cx="3570208" cy="461665"/>
            </a:xfrm>
            <a:prstGeom prst="rect">
              <a:avLst/>
            </a:prstGeom>
            <a:noFill/>
          </p:spPr>
          <p:txBody>
            <a:bodyPr wrap="none" rtlCol="0">
              <a:spAutoFit/>
            </a:bodyPr>
            <a:lstStyle/>
            <a:p>
              <a:r>
                <a:rPr lang="zh-TW" altLang="en-US" dirty="0"/>
                <a:t>基本分類裡，找到暫停。</a:t>
              </a:r>
            </a:p>
          </p:txBody>
        </p:sp>
      </p:grpSp>
    </p:spTree>
    <p:extLst>
      <p:ext uri="{BB962C8B-B14F-4D97-AF65-F5344CB8AC3E}">
        <p14:creationId xmlns:p14="http://schemas.microsoft.com/office/powerpoint/2010/main" val="1657890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34DCE7E1-DF19-4601-AC12-3AF709A64F16}"/>
              </a:ext>
            </a:extLst>
          </p:cNvPr>
          <p:cNvSpPr>
            <a:spLocks noGrp="1"/>
          </p:cNvSpPr>
          <p:nvPr>
            <p:ph type="title"/>
          </p:nvPr>
        </p:nvSpPr>
        <p:spPr>
          <a:xfrm>
            <a:off x="838200" y="307975"/>
            <a:ext cx="10515600" cy="759619"/>
          </a:xfrm>
        </p:spPr>
        <p:txBody>
          <a:bodyPr/>
          <a:lstStyle/>
          <a:p>
            <a:r>
              <a:rPr lang="zh-TW" altLang="en-US" dirty="0"/>
              <a:t>你可能需要的程式方塊</a:t>
            </a:r>
          </a:p>
        </p:txBody>
      </p:sp>
      <p:grpSp>
        <p:nvGrpSpPr>
          <p:cNvPr id="17" name="群組 16">
            <a:extLst>
              <a:ext uri="{FF2B5EF4-FFF2-40B4-BE49-F238E27FC236}">
                <a16:creationId xmlns:a16="http://schemas.microsoft.com/office/drawing/2014/main" id="{0FE8893B-EDC7-443B-8F11-2A62BB2572F6}"/>
              </a:ext>
            </a:extLst>
          </p:cNvPr>
          <p:cNvGrpSpPr/>
          <p:nvPr/>
        </p:nvGrpSpPr>
        <p:grpSpPr>
          <a:xfrm>
            <a:off x="727526" y="1373139"/>
            <a:ext cx="10736947" cy="5176886"/>
            <a:chOff x="407368" y="1427583"/>
            <a:chExt cx="10736947" cy="5176886"/>
          </a:xfrm>
        </p:grpSpPr>
        <p:pic>
          <p:nvPicPr>
            <p:cNvPr id="2" name="圖片 1">
              <a:extLst>
                <a:ext uri="{FF2B5EF4-FFF2-40B4-BE49-F238E27FC236}">
                  <a16:creationId xmlns:a16="http://schemas.microsoft.com/office/drawing/2014/main" id="{719AD545-8F1A-47C5-9B55-DBDD3F2F83F2}"/>
                </a:ext>
              </a:extLst>
            </p:cNvPr>
            <p:cNvPicPr>
              <a:picLocks noChangeAspect="1"/>
            </p:cNvPicPr>
            <p:nvPr/>
          </p:nvPicPr>
          <p:blipFill>
            <a:blip r:embed="rId2"/>
            <a:stretch>
              <a:fillRect/>
            </a:stretch>
          </p:blipFill>
          <p:spPr>
            <a:xfrm>
              <a:off x="407368" y="1427583"/>
              <a:ext cx="2009056" cy="1343636"/>
            </a:xfrm>
            <a:prstGeom prst="rect">
              <a:avLst/>
            </a:prstGeom>
          </p:spPr>
        </p:pic>
        <p:pic>
          <p:nvPicPr>
            <p:cNvPr id="5" name="圖片 4">
              <a:extLst>
                <a:ext uri="{FF2B5EF4-FFF2-40B4-BE49-F238E27FC236}">
                  <a16:creationId xmlns:a16="http://schemas.microsoft.com/office/drawing/2014/main" id="{8CF46973-09C0-450A-824E-2BA4F45DB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4812" y="1700808"/>
              <a:ext cx="3762375" cy="3000375"/>
            </a:xfrm>
            <a:prstGeom prst="rect">
              <a:avLst/>
            </a:prstGeom>
          </p:spPr>
        </p:pic>
        <p:pic>
          <p:nvPicPr>
            <p:cNvPr id="6" name="圖片 5">
              <a:extLst>
                <a:ext uri="{FF2B5EF4-FFF2-40B4-BE49-F238E27FC236}">
                  <a16:creationId xmlns:a16="http://schemas.microsoft.com/office/drawing/2014/main" id="{8190CD6B-C315-437E-A25F-B6521E0F6949}"/>
                </a:ext>
              </a:extLst>
            </p:cNvPr>
            <p:cNvPicPr>
              <a:picLocks noChangeAspect="1"/>
            </p:cNvPicPr>
            <p:nvPr/>
          </p:nvPicPr>
          <p:blipFill>
            <a:blip r:embed="rId4"/>
            <a:stretch>
              <a:fillRect/>
            </a:stretch>
          </p:blipFill>
          <p:spPr>
            <a:xfrm>
              <a:off x="623392" y="3573016"/>
              <a:ext cx="2147168" cy="1235199"/>
            </a:xfrm>
            <a:prstGeom prst="rect">
              <a:avLst/>
            </a:prstGeom>
          </p:spPr>
        </p:pic>
        <p:pic>
          <p:nvPicPr>
            <p:cNvPr id="7" name="圖片 6">
              <a:extLst>
                <a:ext uri="{FF2B5EF4-FFF2-40B4-BE49-F238E27FC236}">
                  <a16:creationId xmlns:a16="http://schemas.microsoft.com/office/drawing/2014/main" id="{179541DD-6E6A-43B6-8D2E-B376445288B4}"/>
                </a:ext>
              </a:extLst>
            </p:cNvPr>
            <p:cNvPicPr>
              <a:picLocks noChangeAspect="1"/>
            </p:cNvPicPr>
            <p:nvPr/>
          </p:nvPicPr>
          <p:blipFill>
            <a:blip r:embed="rId5"/>
            <a:stretch>
              <a:fillRect/>
            </a:stretch>
          </p:blipFill>
          <p:spPr>
            <a:xfrm>
              <a:off x="2744868" y="5697312"/>
              <a:ext cx="2847077" cy="907157"/>
            </a:xfrm>
            <a:prstGeom prst="rect">
              <a:avLst/>
            </a:prstGeom>
          </p:spPr>
        </p:pic>
        <p:pic>
          <p:nvPicPr>
            <p:cNvPr id="8" name="圖片 7">
              <a:extLst>
                <a:ext uri="{FF2B5EF4-FFF2-40B4-BE49-F238E27FC236}">
                  <a16:creationId xmlns:a16="http://schemas.microsoft.com/office/drawing/2014/main" id="{B71FBD87-97CA-41CE-9704-F9F5C9CED826}"/>
                </a:ext>
              </a:extLst>
            </p:cNvPr>
            <p:cNvPicPr>
              <a:picLocks noChangeAspect="1"/>
            </p:cNvPicPr>
            <p:nvPr/>
          </p:nvPicPr>
          <p:blipFill>
            <a:blip r:embed="rId6"/>
            <a:stretch>
              <a:fillRect/>
            </a:stretch>
          </p:blipFill>
          <p:spPr>
            <a:xfrm>
              <a:off x="6816080" y="5699703"/>
              <a:ext cx="1805732" cy="793172"/>
            </a:xfrm>
            <a:prstGeom prst="rect">
              <a:avLst/>
            </a:prstGeom>
          </p:spPr>
        </p:pic>
        <p:pic>
          <p:nvPicPr>
            <p:cNvPr id="9" name="圖片 8">
              <a:extLst>
                <a:ext uri="{FF2B5EF4-FFF2-40B4-BE49-F238E27FC236}">
                  <a16:creationId xmlns:a16="http://schemas.microsoft.com/office/drawing/2014/main" id="{8B850E42-9004-4A44-86DC-51C0CABE31A4}"/>
                </a:ext>
              </a:extLst>
            </p:cNvPr>
            <p:cNvPicPr>
              <a:picLocks noChangeAspect="1"/>
            </p:cNvPicPr>
            <p:nvPr/>
          </p:nvPicPr>
          <p:blipFill>
            <a:blip r:embed="rId7"/>
            <a:stretch>
              <a:fillRect/>
            </a:stretch>
          </p:blipFill>
          <p:spPr>
            <a:xfrm>
              <a:off x="9120336" y="1615729"/>
              <a:ext cx="2023979" cy="967343"/>
            </a:xfrm>
            <a:prstGeom prst="rect">
              <a:avLst/>
            </a:prstGeom>
          </p:spPr>
        </p:pic>
        <p:pic>
          <p:nvPicPr>
            <p:cNvPr id="10" name="圖片 9">
              <a:extLst>
                <a:ext uri="{FF2B5EF4-FFF2-40B4-BE49-F238E27FC236}">
                  <a16:creationId xmlns:a16="http://schemas.microsoft.com/office/drawing/2014/main" id="{33C9AA0E-88F4-4C52-AF9F-85B9A45AFDA7}"/>
                </a:ext>
              </a:extLst>
            </p:cNvPr>
            <p:cNvPicPr>
              <a:picLocks noChangeAspect="1"/>
            </p:cNvPicPr>
            <p:nvPr/>
          </p:nvPicPr>
          <p:blipFill>
            <a:blip r:embed="rId8"/>
            <a:stretch>
              <a:fillRect/>
            </a:stretch>
          </p:blipFill>
          <p:spPr>
            <a:xfrm>
              <a:off x="9192693" y="3858500"/>
              <a:ext cx="1951622" cy="832858"/>
            </a:xfrm>
            <a:prstGeom prst="rect">
              <a:avLst/>
            </a:prstGeom>
          </p:spPr>
        </p:pic>
        <p:sp>
          <p:nvSpPr>
            <p:cNvPr id="11" name="箭號: 向右 10">
              <a:extLst>
                <a:ext uri="{FF2B5EF4-FFF2-40B4-BE49-F238E27FC236}">
                  <a16:creationId xmlns:a16="http://schemas.microsoft.com/office/drawing/2014/main" id="{406430EB-90A5-4314-91A5-73491BB36036}"/>
                </a:ext>
              </a:extLst>
            </p:cNvPr>
            <p:cNvSpPr/>
            <p:nvPr/>
          </p:nvSpPr>
          <p:spPr>
            <a:xfrm>
              <a:off x="2900971" y="1988294"/>
              <a:ext cx="978408" cy="412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箭號: 向右 11">
              <a:extLst>
                <a:ext uri="{FF2B5EF4-FFF2-40B4-BE49-F238E27FC236}">
                  <a16:creationId xmlns:a16="http://schemas.microsoft.com/office/drawing/2014/main" id="{E967C57C-AA16-44E7-97C9-6528D98078F5}"/>
                </a:ext>
              </a:extLst>
            </p:cNvPr>
            <p:cNvSpPr/>
            <p:nvPr/>
          </p:nvSpPr>
          <p:spPr>
            <a:xfrm rot="20344859">
              <a:off x="3093904" y="3842803"/>
              <a:ext cx="978408" cy="412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箭號: 向右 12">
              <a:extLst>
                <a:ext uri="{FF2B5EF4-FFF2-40B4-BE49-F238E27FC236}">
                  <a16:creationId xmlns:a16="http://schemas.microsoft.com/office/drawing/2014/main" id="{9407AD53-0E32-4316-B5C8-77E8756A6C49}"/>
                </a:ext>
              </a:extLst>
            </p:cNvPr>
            <p:cNvSpPr/>
            <p:nvPr/>
          </p:nvSpPr>
          <p:spPr>
            <a:xfrm rot="16957090">
              <a:off x="4558799" y="4979108"/>
              <a:ext cx="581390" cy="414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箭號: 向右 13">
              <a:extLst>
                <a:ext uri="{FF2B5EF4-FFF2-40B4-BE49-F238E27FC236}">
                  <a16:creationId xmlns:a16="http://schemas.microsoft.com/office/drawing/2014/main" id="{AC8E5169-7397-4AA6-B582-7CB704D9D2BC}"/>
                </a:ext>
              </a:extLst>
            </p:cNvPr>
            <p:cNvSpPr/>
            <p:nvPr/>
          </p:nvSpPr>
          <p:spPr>
            <a:xfrm rot="14582092">
              <a:off x="7102606" y="4950030"/>
              <a:ext cx="581390" cy="414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箭號: 向右 14">
              <a:extLst>
                <a:ext uri="{FF2B5EF4-FFF2-40B4-BE49-F238E27FC236}">
                  <a16:creationId xmlns:a16="http://schemas.microsoft.com/office/drawing/2014/main" id="{1762BED8-F177-46A0-B19B-7FA2BE42803D}"/>
                </a:ext>
              </a:extLst>
            </p:cNvPr>
            <p:cNvSpPr/>
            <p:nvPr/>
          </p:nvSpPr>
          <p:spPr>
            <a:xfrm rot="11927568">
              <a:off x="8088513" y="4012562"/>
              <a:ext cx="978408" cy="412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箭號: 向右 15">
              <a:extLst>
                <a:ext uri="{FF2B5EF4-FFF2-40B4-BE49-F238E27FC236}">
                  <a16:creationId xmlns:a16="http://schemas.microsoft.com/office/drawing/2014/main" id="{587599C7-E4A4-44BC-B6B8-190224B07E60}"/>
                </a:ext>
              </a:extLst>
            </p:cNvPr>
            <p:cNvSpPr/>
            <p:nvPr/>
          </p:nvSpPr>
          <p:spPr>
            <a:xfrm rot="10028014">
              <a:off x="7997013" y="1978973"/>
              <a:ext cx="978408" cy="412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Tree>
    <p:extLst>
      <p:ext uri="{BB962C8B-B14F-4D97-AF65-F5344CB8AC3E}">
        <p14:creationId xmlns:p14="http://schemas.microsoft.com/office/powerpoint/2010/main" val="2001484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B8442384-2E90-475D-BE8D-9D770BF39444}"/>
              </a:ext>
            </a:extLst>
          </p:cNvPr>
          <p:cNvSpPr txBox="1"/>
          <p:nvPr/>
        </p:nvSpPr>
        <p:spPr>
          <a:xfrm>
            <a:off x="0" y="68431"/>
            <a:ext cx="12192000" cy="1200329"/>
          </a:xfrm>
          <a:prstGeom prst="rect">
            <a:avLst/>
          </a:prstGeom>
          <a:noFill/>
        </p:spPr>
        <p:txBody>
          <a:bodyPr wrap="square" rtlCol="0">
            <a:spAutoFit/>
          </a:bodyPr>
          <a:lstStyle/>
          <a:p>
            <a:pPr algn="ctr"/>
            <a:r>
              <a:rPr lang="zh-TW" altLang="en-US" sz="7200" dirty="0">
                <a:solidFill>
                  <a:schemeClr val="bg1"/>
                </a:solidFill>
                <a:latin typeface="華康圓體 Std W8" panose="02000800000000000000" pitchFamily="50" charset="-120"/>
                <a:ea typeface="華康圓體 Std W8" panose="02000800000000000000" pitchFamily="50" charset="-120"/>
              </a:rPr>
              <a:t>範例程式碼</a:t>
            </a:r>
          </a:p>
        </p:txBody>
      </p:sp>
      <p:pic>
        <p:nvPicPr>
          <p:cNvPr id="3" name="圖片 2">
            <a:extLst>
              <a:ext uri="{FF2B5EF4-FFF2-40B4-BE49-F238E27FC236}">
                <a16:creationId xmlns:a16="http://schemas.microsoft.com/office/drawing/2014/main" id="{33035099-6703-4825-A3E0-BC92C0CC112A}"/>
              </a:ext>
            </a:extLst>
          </p:cNvPr>
          <p:cNvPicPr>
            <a:picLocks noChangeAspect="1"/>
          </p:cNvPicPr>
          <p:nvPr/>
        </p:nvPicPr>
        <p:blipFill>
          <a:blip r:embed="rId2"/>
          <a:stretch>
            <a:fillRect/>
          </a:stretch>
        </p:blipFill>
        <p:spPr>
          <a:xfrm>
            <a:off x="4331804" y="2564904"/>
            <a:ext cx="3528392" cy="2735782"/>
          </a:xfrm>
          <a:prstGeom prst="rect">
            <a:avLst/>
          </a:prstGeom>
        </p:spPr>
      </p:pic>
    </p:spTree>
    <p:extLst>
      <p:ext uri="{BB962C8B-B14F-4D97-AF65-F5344CB8AC3E}">
        <p14:creationId xmlns:p14="http://schemas.microsoft.com/office/powerpoint/2010/main" val="245015723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1CCB702-7E68-4961-B36B-61D33E1A5ADD}"/>
              </a:ext>
            </a:extLst>
          </p:cNvPr>
          <p:cNvPicPr>
            <a:picLocks noChangeAspect="1"/>
          </p:cNvPicPr>
          <p:nvPr/>
        </p:nvPicPr>
        <p:blipFill>
          <a:blip r:embed="rId2"/>
          <a:stretch>
            <a:fillRect/>
          </a:stretch>
        </p:blipFill>
        <p:spPr>
          <a:xfrm>
            <a:off x="10742329" y="6252014"/>
            <a:ext cx="635757" cy="517398"/>
          </a:xfrm>
          <a:prstGeom prst="rect">
            <a:avLst/>
          </a:prstGeom>
        </p:spPr>
      </p:pic>
      <p:grpSp>
        <p:nvGrpSpPr>
          <p:cNvPr id="7" name="群組 6">
            <a:extLst>
              <a:ext uri="{FF2B5EF4-FFF2-40B4-BE49-F238E27FC236}">
                <a16:creationId xmlns:a16="http://schemas.microsoft.com/office/drawing/2014/main" id="{FCC58F98-F150-4444-8746-43454F0B3DCE}"/>
              </a:ext>
            </a:extLst>
          </p:cNvPr>
          <p:cNvGrpSpPr/>
          <p:nvPr/>
        </p:nvGrpSpPr>
        <p:grpSpPr>
          <a:xfrm>
            <a:off x="2056964" y="2322139"/>
            <a:ext cx="3672408" cy="2735782"/>
            <a:chOff x="3935760" y="2132856"/>
            <a:chExt cx="3672408" cy="2735782"/>
          </a:xfrm>
        </p:grpSpPr>
        <p:pic>
          <p:nvPicPr>
            <p:cNvPr id="4" name="圖片 3">
              <a:extLst>
                <a:ext uri="{FF2B5EF4-FFF2-40B4-BE49-F238E27FC236}">
                  <a16:creationId xmlns:a16="http://schemas.microsoft.com/office/drawing/2014/main" id="{8B844DD6-D22A-4C57-9D27-20074003D8D8}"/>
                </a:ext>
              </a:extLst>
            </p:cNvPr>
            <p:cNvPicPr>
              <a:picLocks noChangeAspect="1"/>
            </p:cNvPicPr>
            <p:nvPr/>
          </p:nvPicPr>
          <p:blipFill>
            <a:blip r:embed="rId3"/>
            <a:stretch>
              <a:fillRect/>
            </a:stretch>
          </p:blipFill>
          <p:spPr>
            <a:xfrm>
              <a:off x="4079776" y="2132856"/>
              <a:ext cx="3528392" cy="2735782"/>
            </a:xfrm>
            <a:prstGeom prst="rect">
              <a:avLst/>
            </a:prstGeom>
          </p:spPr>
        </p:pic>
        <p:sp>
          <p:nvSpPr>
            <p:cNvPr id="6" name="矩形: 圓角 5">
              <a:extLst>
                <a:ext uri="{FF2B5EF4-FFF2-40B4-BE49-F238E27FC236}">
                  <a16:creationId xmlns:a16="http://schemas.microsoft.com/office/drawing/2014/main" id="{BD55FF6F-7AAA-4378-BC53-13B9E63E08FE}"/>
                </a:ext>
              </a:extLst>
            </p:cNvPr>
            <p:cNvSpPr/>
            <p:nvPr/>
          </p:nvSpPr>
          <p:spPr>
            <a:xfrm>
              <a:off x="3935760" y="3861048"/>
              <a:ext cx="2664296" cy="64807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8" name="文字方塊 7">
            <a:extLst>
              <a:ext uri="{FF2B5EF4-FFF2-40B4-BE49-F238E27FC236}">
                <a16:creationId xmlns:a16="http://schemas.microsoft.com/office/drawing/2014/main" id="{73016181-A918-432C-8199-D996981BE8AA}"/>
              </a:ext>
            </a:extLst>
          </p:cNvPr>
          <p:cNvSpPr txBox="1"/>
          <p:nvPr/>
        </p:nvSpPr>
        <p:spPr>
          <a:xfrm>
            <a:off x="6528048" y="3212976"/>
            <a:ext cx="3816424" cy="954107"/>
          </a:xfrm>
          <a:prstGeom prst="rect">
            <a:avLst/>
          </a:prstGeom>
          <a:noFill/>
        </p:spPr>
        <p:txBody>
          <a:bodyPr wrap="square" rtlCol="0">
            <a:spAutoFit/>
          </a:bodyPr>
          <a:lstStyle/>
          <a:p>
            <a:r>
              <a:rPr lang="zh-TW" altLang="en-US" sz="2800" dirty="0"/>
              <a:t>使用暫停 </a:t>
            </a:r>
            <a:r>
              <a:rPr lang="en-US" altLang="zh-TW" sz="2800" dirty="0"/>
              <a:t>500 </a:t>
            </a:r>
            <a:r>
              <a:rPr lang="zh-TW" altLang="en-US" sz="2800" dirty="0"/>
              <a:t>毫秒，是為了讓感測準確一點。</a:t>
            </a:r>
          </a:p>
        </p:txBody>
      </p:sp>
      <p:cxnSp>
        <p:nvCxnSpPr>
          <p:cNvPr id="10" name="直線單箭頭接點 9">
            <a:extLst>
              <a:ext uri="{FF2B5EF4-FFF2-40B4-BE49-F238E27FC236}">
                <a16:creationId xmlns:a16="http://schemas.microsoft.com/office/drawing/2014/main" id="{08C27E28-583F-4B67-B12D-F2DAC5F6BB32}"/>
              </a:ext>
            </a:extLst>
          </p:cNvPr>
          <p:cNvCxnSpPr>
            <a:stCxn id="6" idx="3"/>
            <a:endCxn id="8" idx="1"/>
          </p:cNvCxnSpPr>
          <p:nvPr/>
        </p:nvCxnSpPr>
        <p:spPr>
          <a:xfrm flipV="1">
            <a:off x="4721260" y="3690030"/>
            <a:ext cx="1806788" cy="6843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846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66324E8B-8632-4B61-A708-93D180DD3873}"/>
              </a:ext>
            </a:extLst>
          </p:cNvPr>
          <p:cNvSpPr txBox="1"/>
          <p:nvPr/>
        </p:nvSpPr>
        <p:spPr>
          <a:xfrm>
            <a:off x="0" y="68431"/>
            <a:ext cx="12192000" cy="1200329"/>
          </a:xfrm>
          <a:prstGeom prst="rect">
            <a:avLst/>
          </a:prstGeom>
          <a:noFill/>
        </p:spPr>
        <p:txBody>
          <a:bodyPr wrap="square" rtlCol="0">
            <a:spAutoFit/>
          </a:bodyPr>
          <a:lstStyle/>
          <a:p>
            <a:pPr algn="ctr"/>
            <a:r>
              <a:rPr lang="zh-TW" altLang="en-US" sz="7200" dirty="0">
                <a:solidFill>
                  <a:schemeClr val="bg1"/>
                </a:solidFill>
                <a:latin typeface="華康圓體 Std W8" panose="02000800000000000000" pitchFamily="50" charset="-120"/>
                <a:ea typeface="華康圓體 Std W8" panose="02000800000000000000" pitchFamily="50" charset="-120"/>
              </a:rPr>
              <a:t>將程式碼傳到 </a:t>
            </a:r>
            <a:r>
              <a:rPr lang="en-US" altLang="zh-TW" sz="7200" dirty="0" err="1">
                <a:solidFill>
                  <a:schemeClr val="bg1"/>
                </a:solidFill>
                <a:latin typeface="華康圓體 Std W8" panose="02000800000000000000" pitchFamily="50" charset="-120"/>
                <a:ea typeface="華康圓體 Std W8" panose="02000800000000000000" pitchFamily="50" charset="-120"/>
              </a:rPr>
              <a:t>micro:bit</a:t>
            </a:r>
            <a:r>
              <a:rPr lang="en-US" altLang="zh-TW" sz="7200" dirty="0">
                <a:solidFill>
                  <a:schemeClr val="bg1"/>
                </a:solidFill>
                <a:latin typeface="華康圓體 Std W8" panose="02000800000000000000" pitchFamily="50" charset="-120"/>
                <a:ea typeface="華康圓體 Std W8" panose="02000800000000000000" pitchFamily="50" charset="-120"/>
              </a:rPr>
              <a:t> </a:t>
            </a:r>
            <a:endParaRPr lang="zh-TW" altLang="en-US" sz="7200" dirty="0">
              <a:solidFill>
                <a:schemeClr val="bg1"/>
              </a:solidFill>
              <a:latin typeface="華康圓體 Std W8" panose="02000800000000000000" pitchFamily="50" charset="-120"/>
              <a:ea typeface="華康圓體 Std W8" panose="02000800000000000000" pitchFamily="50" charset="-120"/>
            </a:endParaRPr>
          </a:p>
        </p:txBody>
      </p:sp>
      <p:grpSp>
        <p:nvGrpSpPr>
          <p:cNvPr id="7" name="群組 6">
            <a:extLst>
              <a:ext uri="{FF2B5EF4-FFF2-40B4-BE49-F238E27FC236}">
                <a16:creationId xmlns:a16="http://schemas.microsoft.com/office/drawing/2014/main" id="{113C12C7-A3E7-4B86-82F7-6F92AF7AF8C6}"/>
              </a:ext>
            </a:extLst>
          </p:cNvPr>
          <p:cNvGrpSpPr/>
          <p:nvPr/>
        </p:nvGrpSpPr>
        <p:grpSpPr>
          <a:xfrm>
            <a:off x="452351" y="2276872"/>
            <a:ext cx="11287297" cy="3506713"/>
            <a:chOff x="549201" y="2852936"/>
            <a:chExt cx="11287297" cy="3506713"/>
          </a:xfrm>
        </p:grpSpPr>
        <p:pic>
          <p:nvPicPr>
            <p:cNvPr id="4" name="圖片 3">
              <a:extLst>
                <a:ext uri="{FF2B5EF4-FFF2-40B4-BE49-F238E27FC236}">
                  <a16:creationId xmlns:a16="http://schemas.microsoft.com/office/drawing/2014/main" id="{8FB5424F-4A63-43B5-A0D0-3AFAFC900163}"/>
                </a:ext>
              </a:extLst>
            </p:cNvPr>
            <p:cNvPicPr>
              <a:picLocks noChangeAspect="1"/>
            </p:cNvPicPr>
            <p:nvPr/>
          </p:nvPicPr>
          <p:blipFill>
            <a:blip r:embed="rId2"/>
            <a:stretch>
              <a:fillRect/>
            </a:stretch>
          </p:blipFill>
          <p:spPr>
            <a:xfrm>
              <a:off x="549201" y="3356992"/>
              <a:ext cx="3528392" cy="2735782"/>
            </a:xfrm>
            <a:prstGeom prst="rect">
              <a:avLst/>
            </a:prstGeom>
          </p:spPr>
        </p:pic>
        <p:pic>
          <p:nvPicPr>
            <p:cNvPr id="5" name="圖片 4">
              <a:extLst>
                <a:ext uri="{FF2B5EF4-FFF2-40B4-BE49-F238E27FC236}">
                  <a16:creationId xmlns:a16="http://schemas.microsoft.com/office/drawing/2014/main" id="{E4B41FD3-7737-45DE-AA97-6A887CEAD0D8}"/>
                </a:ext>
              </a:extLst>
            </p:cNvPr>
            <p:cNvPicPr>
              <a:picLocks noChangeAspect="1"/>
            </p:cNvPicPr>
            <p:nvPr/>
          </p:nvPicPr>
          <p:blipFill>
            <a:blip r:embed="rId3"/>
            <a:stretch>
              <a:fillRect/>
            </a:stretch>
          </p:blipFill>
          <p:spPr>
            <a:xfrm>
              <a:off x="7536160" y="2852936"/>
              <a:ext cx="4300338" cy="3506713"/>
            </a:xfrm>
            <a:prstGeom prst="rect">
              <a:avLst/>
            </a:prstGeom>
          </p:spPr>
        </p:pic>
        <p:pic>
          <p:nvPicPr>
            <p:cNvPr id="10242" name="Picture 2" descr="mophie USB-A 連接線具備USB-C 連接器(2 公尺) - Apple (台灣)">
              <a:extLst>
                <a:ext uri="{FF2B5EF4-FFF2-40B4-BE49-F238E27FC236}">
                  <a16:creationId xmlns:a16="http://schemas.microsoft.com/office/drawing/2014/main" id="{811709FC-CAE3-48BE-8EE4-9C4F406CD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7689" y="3933056"/>
              <a:ext cx="2238375" cy="1752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5839193"/>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340C7A83-E4D6-4628-B5A4-BED9D10BD954}"/>
              </a:ext>
            </a:extLst>
          </p:cNvPr>
          <p:cNvPicPr>
            <a:picLocks noChangeAspect="1"/>
          </p:cNvPicPr>
          <p:nvPr/>
        </p:nvPicPr>
        <p:blipFill>
          <a:blip r:embed="rId2"/>
          <a:stretch>
            <a:fillRect/>
          </a:stretch>
        </p:blipFill>
        <p:spPr>
          <a:xfrm>
            <a:off x="4633725" y="3573016"/>
            <a:ext cx="1008112" cy="564063"/>
          </a:xfrm>
          <a:prstGeom prst="rect">
            <a:avLst/>
          </a:prstGeom>
        </p:spPr>
      </p:pic>
      <p:sp>
        <p:nvSpPr>
          <p:cNvPr id="3" name="文字方塊 2">
            <a:extLst>
              <a:ext uri="{FF2B5EF4-FFF2-40B4-BE49-F238E27FC236}">
                <a16:creationId xmlns:a16="http://schemas.microsoft.com/office/drawing/2014/main" id="{66324E8B-8632-4B61-A708-93D180DD3873}"/>
              </a:ext>
            </a:extLst>
          </p:cNvPr>
          <p:cNvSpPr txBox="1"/>
          <p:nvPr/>
        </p:nvSpPr>
        <p:spPr>
          <a:xfrm>
            <a:off x="0" y="68431"/>
            <a:ext cx="12192000" cy="1200329"/>
          </a:xfrm>
          <a:prstGeom prst="rect">
            <a:avLst/>
          </a:prstGeom>
          <a:noFill/>
        </p:spPr>
        <p:txBody>
          <a:bodyPr wrap="square" rtlCol="0">
            <a:spAutoFit/>
          </a:bodyPr>
          <a:lstStyle/>
          <a:p>
            <a:pPr algn="ctr"/>
            <a:r>
              <a:rPr lang="zh-TW" altLang="en-US" sz="7200" dirty="0">
                <a:solidFill>
                  <a:schemeClr val="bg1"/>
                </a:solidFill>
                <a:latin typeface="華康圓體 Std W8" panose="02000800000000000000" pitchFamily="50" charset="-120"/>
                <a:ea typeface="華康圓體 Std W8" panose="02000800000000000000" pitchFamily="50" charset="-120"/>
              </a:rPr>
              <a:t>將程式碼傳到 </a:t>
            </a:r>
            <a:r>
              <a:rPr lang="en-US" altLang="zh-TW" sz="7200" dirty="0" err="1">
                <a:solidFill>
                  <a:schemeClr val="bg1"/>
                </a:solidFill>
                <a:latin typeface="華康圓體 Std W8" panose="02000800000000000000" pitchFamily="50" charset="-120"/>
                <a:ea typeface="華康圓體 Std W8" panose="02000800000000000000" pitchFamily="50" charset="-120"/>
              </a:rPr>
              <a:t>micro:bit</a:t>
            </a:r>
            <a:r>
              <a:rPr lang="en-US" altLang="zh-TW" sz="7200" dirty="0">
                <a:solidFill>
                  <a:schemeClr val="bg1"/>
                </a:solidFill>
                <a:latin typeface="華康圓體 Std W8" panose="02000800000000000000" pitchFamily="50" charset="-120"/>
                <a:ea typeface="華康圓體 Std W8" panose="02000800000000000000" pitchFamily="50" charset="-120"/>
              </a:rPr>
              <a:t> </a:t>
            </a:r>
            <a:endParaRPr lang="zh-TW" altLang="en-US" sz="7200" dirty="0">
              <a:solidFill>
                <a:schemeClr val="bg1"/>
              </a:solidFill>
              <a:latin typeface="華康圓體 Std W8" panose="02000800000000000000" pitchFamily="50" charset="-120"/>
              <a:ea typeface="華康圓體 Std W8" panose="02000800000000000000" pitchFamily="50" charset="-120"/>
            </a:endParaRPr>
          </a:p>
        </p:txBody>
      </p:sp>
      <p:pic>
        <p:nvPicPr>
          <p:cNvPr id="2" name="圖片 1">
            <a:extLst>
              <a:ext uri="{FF2B5EF4-FFF2-40B4-BE49-F238E27FC236}">
                <a16:creationId xmlns:a16="http://schemas.microsoft.com/office/drawing/2014/main" id="{4DBD9DA4-D142-424E-B227-618AF71B808B}"/>
              </a:ext>
            </a:extLst>
          </p:cNvPr>
          <p:cNvPicPr>
            <a:picLocks noChangeAspect="1"/>
          </p:cNvPicPr>
          <p:nvPr/>
        </p:nvPicPr>
        <p:blipFill>
          <a:blip r:embed="rId3"/>
          <a:stretch>
            <a:fillRect/>
          </a:stretch>
        </p:blipFill>
        <p:spPr>
          <a:xfrm>
            <a:off x="6960096" y="2722005"/>
            <a:ext cx="4413887" cy="3706689"/>
          </a:xfrm>
          <a:prstGeom prst="rect">
            <a:avLst/>
          </a:prstGeom>
        </p:spPr>
      </p:pic>
      <p:sp>
        <p:nvSpPr>
          <p:cNvPr id="6" name="橢圓 5">
            <a:extLst>
              <a:ext uri="{FF2B5EF4-FFF2-40B4-BE49-F238E27FC236}">
                <a16:creationId xmlns:a16="http://schemas.microsoft.com/office/drawing/2014/main" id="{C56EEAD9-8D37-4E11-B4AF-7D09BBC4FE3B}"/>
              </a:ext>
            </a:extLst>
          </p:cNvPr>
          <p:cNvSpPr/>
          <p:nvPr/>
        </p:nvSpPr>
        <p:spPr>
          <a:xfrm>
            <a:off x="8194930" y="2416934"/>
            <a:ext cx="1933518" cy="13721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F3137A2B-95C9-4F2A-8E20-384DDAD9E0FC}"/>
              </a:ext>
            </a:extLst>
          </p:cNvPr>
          <p:cNvSpPr txBox="1"/>
          <p:nvPr/>
        </p:nvSpPr>
        <p:spPr>
          <a:xfrm>
            <a:off x="9656298" y="2120152"/>
            <a:ext cx="1681871" cy="461665"/>
          </a:xfrm>
          <a:prstGeom prst="rect">
            <a:avLst/>
          </a:prstGeom>
          <a:noFill/>
        </p:spPr>
        <p:txBody>
          <a:bodyPr wrap="none" rtlCol="0">
            <a:spAutoFit/>
          </a:bodyPr>
          <a:lstStyle/>
          <a:p>
            <a:r>
              <a:rPr lang="en-US" altLang="zh-TW" dirty="0"/>
              <a:t>USB </a:t>
            </a:r>
            <a:r>
              <a:rPr lang="zh-TW" altLang="en-US" dirty="0"/>
              <a:t>連接孔</a:t>
            </a:r>
          </a:p>
        </p:txBody>
      </p:sp>
      <p:pic>
        <p:nvPicPr>
          <p:cNvPr id="10" name="圖形 9" descr="電腦">
            <a:extLst>
              <a:ext uri="{FF2B5EF4-FFF2-40B4-BE49-F238E27FC236}">
                <a16:creationId xmlns:a16="http://schemas.microsoft.com/office/drawing/2014/main" id="{F2BD0202-E1A6-4ACF-96AA-3C31709098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124" y="1988840"/>
            <a:ext cx="3971401" cy="3971401"/>
          </a:xfrm>
          <a:prstGeom prst="rect">
            <a:avLst/>
          </a:prstGeom>
        </p:spPr>
      </p:pic>
      <p:pic>
        <p:nvPicPr>
          <p:cNvPr id="15" name="圖片 14">
            <a:extLst>
              <a:ext uri="{FF2B5EF4-FFF2-40B4-BE49-F238E27FC236}">
                <a16:creationId xmlns:a16="http://schemas.microsoft.com/office/drawing/2014/main" id="{96DC3F4A-7F56-403A-8B70-E6076C78131C}"/>
              </a:ext>
            </a:extLst>
          </p:cNvPr>
          <p:cNvPicPr>
            <a:picLocks noChangeAspect="1"/>
          </p:cNvPicPr>
          <p:nvPr/>
        </p:nvPicPr>
        <p:blipFill>
          <a:blip r:embed="rId2"/>
          <a:stretch>
            <a:fillRect/>
          </a:stretch>
        </p:blipFill>
        <p:spPr>
          <a:xfrm rot="16200000">
            <a:off x="8703551" y="1998885"/>
            <a:ext cx="926975" cy="518665"/>
          </a:xfrm>
          <a:prstGeom prst="rect">
            <a:avLst/>
          </a:prstGeom>
        </p:spPr>
      </p:pic>
      <p:cxnSp>
        <p:nvCxnSpPr>
          <p:cNvPr id="16" name="接點: 肘形 15">
            <a:extLst>
              <a:ext uri="{FF2B5EF4-FFF2-40B4-BE49-F238E27FC236}">
                <a16:creationId xmlns:a16="http://schemas.microsoft.com/office/drawing/2014/main" id="{68E74775-3891-46FC-B500-76423BF96D74}"/>
              </a:ext>
            </a:extLst>
          </p:cNvPr>
          <p:cNvCxnSpPr>
            <a:cxnSpLocks/>
            <a:stCxn id="13" idx="3"/>
            <a:endCxn id="15" idx="3"/>
          </p:cNvCxnSpPr>
          <p:nvPr/>
        </p:nvCxnSpPr>
        <p:spPr>
          <a:xfrm flipV="1">
            <a:off x="5641837" y="1794730"/>
            <a:ext cx="3525202" cy="2060318"/>
          </a:xfrm>
          <a:prstGeom prst="bentConnector4">
            <a:avLst>
              <a:gd name="adj1" fmla="val 26404"/>
              <a:gd name="adj2" fmla="val 101186"/>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94579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B3C8AF54-718C-45FA-8589-9D2802FA16E8}"/>
              </a:ext>
            </a:extLst>
          </p:cNvPr>
          <p:cNvPicPr>
            <a:picLocks noChangeAspect="1"/>
          </p:cNvPicPr>
          <p:nvPr/>
        </p:nvPicPr>
        <p:blipFill>
          <a:blip r:embed="rId2"/>
          <a:stretch>
            <a:fillRect/>
          </a:stretch>
        </p:blipFill>
        <p:spPr>
          <a:xfrm>
            <a:off x="1271464" y="1916832"/>
            <a:ext cx="5832698" cy="4397669"/>
          </a:xfrm>
          <a:prstGeom prst="rect">
            <a:avLst/>
          </a:prstGeom>
        </p:spPr>
      </p:pic>
      <p:sp>
        <p:nvSpPr>
          <p:cNvPr id="3" name="文字方塊 2">
            <a:extLst>
              <a:ext uri="{FF2B5EF4-FFF2-40B4-BE49-F238E27FC236}">
                <a16:creationId xmlns:a16="http://schemas.microsoft.com/office/drawing/2014/main" id="{1BF0EEBC-3677-4950-9C94-9290AECA9FDB}"/>
              </a:ext>
            </a:extLst>
          </p:cNvPr>
          <p:cNvSpPr txBox="1"/>
          <p:nvPr/>
        </p:nvSpPr>
        <p:spPr>
          <a:xfrm>
            <a:off x="0" y="68431"/>
            <a:ext cx="12192000" cy="1200329"/>
          </a:xfrm>
          <a:prstGeom prst="rect">
            <a:avLst/>
          </a:prstGeom>
          <a:noFill/>
        </p:spPr>
        <p:txBody>
          <a:bodyPr wrap="square" rtlCol="0">
            <a:spAutoFit/>
          </a:bodyPr>
          <a:lstStyle/>
          <a:p>
            <a:pPr algn="ctr"/>
            <a:r>
              <a:rPr lang="zh-TW" altLang="en-US" sz="7200" dirty="0">
                <a:solidFill>
                  <a:schemeClr val="bg1"/>
                </a:solidFill>
                <a:latin typeface="華康圓體 Std W8" panose="02000800000000000000" pitchFamily="50" charset="-120"/>
                <a:ea typeface="華康圓體 Std W8" panose="02000800000000000000" pitchFamily="50" charset="-120"/>
              </a:rPr>
              <a:t>使用 </a:t>
            </a:r>
            <a:r>
              <a:rPr lang="en-US" altLang="zh-TW" sz="7200" dirty="0">
                <a:solidFill>
                  <a:schemeClr val="bg1"/>
                </a:solidFill>
                <a:latin typeface="華康圓體 Std W8" panose="02000800000000000000" pitchFamily="50" charset="-120"/>
                <a:ea typeface="華康圓體 Std W8" panose="02000800000000000000" pitchFamily="50" charset="-120"/>
              </a:rPr>
              <a:t>USB </a:t>
            </a:r>
            <a:r>
              <a:rPr lang="zh-TW" altLang="en-US" sz="7200" dirty="0">
                <a:solidFill>
                  <a:schemeClr val="bg1"/>
                </a:solidFill>
                <a:latin typeface="華康圓體 Std W8" panose="02000800000000000000" pitchFamily="50" charset="-120"/>
                <a:ea typeface="華康圓體 Std W8" panose="02000800000000000000" pitchFamily="50" charset="-120"/>
              </a:rPr>
              <a:t>連接到 </a:t>
            </a:r>
            <a:r>
              <a:rPr lang="en-US" altLang="zh-TW" sz="7200" dirty="0" err="1">
                <a:solidFill>
                  <a:schemeClr val="bg1"/>
                </a:solidFill>
                <a:latin typeface="華康圓體 Std W8" panose="02000800000000000000" pitchFamily="50" charset="-120"/>
                <a:ea typeface="華康圓體 Std W8" panose="02000800000000000000" pitchFamily="50" charset="-120"/>
              </a:rPr>
              <a:t>micro:bit</a:t>
            </a:r>
            <a:r>
              <a:rPr lang="en-US" altLang="zh-TW" sz="7200" dirty="0">
                <a:solidFill>
                  <a:schemeClr val="bg1"/>
                </a:solidFill>
                <a:latin typeface="華康圓體 Std W8" panose="02000800000000000000" pitchFamily="50" charset="-120"/>
                <a:ea typeface="華康圓體 Std W8" panose="02000800000000000000" pitchFamily="50" charset="-120"/>
              </a:rPr>
              <a:t> </a:t>
            </a:r>
            <a:endParaRPr lang="zh-TW" altLang="en-US" sz="7200" dirty="0">
              <a:solidFill>
                <a:schemeClr val="bg1"/>
              </a:solidFill>
              <a:latin typeface="華康圓體 Std W8" panose="02000800000000000000" pitchFamily="50" charset="-120"/>
              <a:ea typeface="華康圓體 Std W8" panose="02000800000000000000" pitchFamily="50" charset="-120"/>
            </a:endParaRPr>
          </a:p>
        </p:txBody>
      </p:sp>
      <p:sp>
        <p:nvSpPr>
          <p:cNvPr id="4" name="矩形: 圓角 3">
            <a:extLst>
              <a:ext uri="{FF2B5EF4-FFF2-40B4-BE49-F238E27FC236}">
                <a16:creationId xmlns:a16="http://schemas.microsoft.com/office/drawing/2014/main" id="{75B413DA-FC1C-4554-8E4A-4FCE78616EA3}"/>
              </a:ext>
            </a:extLst>
          </p:cNvPr>
          <p:cNvSpPr/>
          <p:nvPr/>
        </p:nvSpPr>
        <p:spPr>
          <a:xfrm>
            <a:off x="1055440" y="4869160"/>
            <a:ext cx="4392488" cy="15841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85AA6609-6863-40D6-AFD2-7D0C516539BE}"/>
              </a:ext>
            </a:extLst>
          </p:cNvPr>
          <p:cNvSpPr txBox="1"/>
          <p:nvPr/>
        </p:nvSpPr>
        <p:spPr>
          <a:xfrm>
            <a:off x="8112224" y="1958380"/>
            <a:ext cx="3168352" cy="1569660"/>
          </a:xfrm>
          <a:prstGeom prst="rect">
            <a:avLst/>
          </a:prstGeom>
          <a:noFill/>
        </p:spPr>
        <p:txBody>
          <a:bodyPr wrap="square" rtlCol="0">
            <a:spAutoFit/>
          </a:bodyPr>
          <a:lstStyle/>
          <a:p>
            <a:r>
              <a:rPr lang="en-US" altLang="zh-TW" sz="3200" dirty="0">
                <a:solidFill>
                  <a:srgbClr val="FF0000"/>
                </a:solidFill>
              </a:rPr>
              <a:t>1. </a:t>
            </a:r>
            <a:r>
              <a:rPr lang="zh-TW" altLang="en-US" sz="3200" dirty="0"/>
              <a:t>如果連接成功，會顯示已連線至 </a:t>
            </a:r>
            <a:r>
              <a:rPr lang="en-US" altLang="zh-TW" sz="3200" dirty="0" err="1"/>
              <a:t>micro:bit</a:t>
            </a:r>
            <a:endParaRPr lang="zh-TW" altLang="en-US" sz="3200" dirty="0"/>
          </a:p>
        </p:txBody>
      </p:sp>
      <p:sp>
        <p:nvSpPr>
          <p:cNvPr id="7" name="文字方塊 6">
            <a:extLst>
              <a:ext uri="{FF2B5EF4-FFF2-40B4-BE49-F238E27FC236}">
                <a16:creationId xmlns:a16="http://schemas.microsoft.com/office/drawing/2014/main" id="{0DC25DD3-5D3A-4231-960C-BA742F10551C}"/>
              </a:ext>
            </a:extLst>
          </p:cNvPr>
          <p:cNvSpPr txBox="1"/>
          <p:nvPr/>
        </p:nvSpPr>
        <p:spPr>
          <a:xfrm>
            <a:off x="8112224" y="4278580"/>
            <a:ext cx="3312368" cy="1569660"/>
          </a:xfrm>
          <a:prstGeom prst="rect">
            <a:avLst/>
          </a:prstGeom>
          <a:noFill/>
        </p:spPr>
        <p:txBody>
          <a:bodyPr wrap="square" rtlCol="0">
            <a:spAutoFit/>
          </a:bodyPr>
          <a:lstStyle/>
          <a:p>
            <a:r>
              <a:rPr lang="en-US" altLang="zh-TW" sz="3200" dirty="0">
                <a:solidFill>
                  <a:srgbClr val="FF0000"/>
                </a:solidFill>
              </a:rPr>
              <a:t>2. </a:t>
            </a:r>
            <a:r>
              <a:rPr lang="zh-TW" altLang="en-US" sz="3200" dirty="0"/>
              <a:t>點選下載，就可以將程式下載到</a:t>
            </a:r>
            <a:r>
              <a:rPr lang="en-US" altLang="zh-TW" sz="3200" dirty="0"/>
              <a:t> </a:t>
            </a:r>
            <a:r>
              <a:rPr lang="en-US" altLang="zh-TW" sz="3200" dirty="0" err="1"/>
              <a:t>micro:bit</a:t>
            </a:r>
            <a:r>
              <a:rPr lang="en-US" altLang="zh-TW" sz="3200" dirty="0"/>
              <a:t> </a:t>
            </a:r>
            <a:r>
              <a:rPr lang="zh-TW" altLang="en-US" sz="3200" dirty="0"/>
              <a:t>使用。</a:t>
            </a:r>
          </a:p>
        </p:txBody>
      </p:sp>
    </p:spTree>
    <p:extLst>
      <p:ext uri="{BB962C8B-B14F-4D97-AF65-F5344CB8AC3E}">
        <p14:creationId xmlns:p14="http://schemas.microsoft.com/office/powerpoint/2010/main" val="382554963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BDD261E2-0A28-4E3B-944F-95C497259364}"/>
              </a:ext>
            </a:extLst>
          </p:cNvPr>
          <p:cNvSpPr txBox="1"/>
          <p:nvPr/>
        </p:nvSpPr>
        <p:spPr>
          <a:xfrm>
            <a:off x="2063205" y="1407581"/>
            <a:ext cx="4302781" cy="830997"/>
          </a:xfrm>
          <a:prstGeom prst="rect">
            <a:avLst/>
          </a:prstGeom>
          <a:noFill/>
        </p:spPr>
        <p:txBody>
          <a:bodyPr wrap="none" rtlCol="0">
            <a:spAutoFit/>
          </a:bodyPr>
          <a:lstStyle/>
          <a:p>
            <a:r>
              <a:rPr lang="zh-TW" altLang="en-US" sz="4800" u="sng" dirty="0"/>
              <a:t>這章你會學到</a:t>
            </a:r>
            <a:r>
              <a:rPr lang="en-US" altLang="zh-TW" sz="4800" u="sng" dirty="0"/>
              <a:t>…</a:t>
            </a:r>
            <a:endParaRPr lang="zh-TW" altLang="en-US" sz="4800" u="sng" dirty="0"/>
          </a:p>
        </p:txBody>
      </p:sp>
      <p:sp>
        <p:nvSpPr>
          <p:cNvPr id="3" name="文字方塊 2">
            <a:extLst>
              <a:ext uri="{FF2B5EF4-FFF2-40B4-BE49-F238E27FC236}">
                <a16:creationId xmlns:a16="http://schemas.microsoft.com/office/drawing/2014/main" id="{A73A9639-C230-4596-A7F4-416CE5FFFA8F}"/>
              </a:ext>
            </a:extLst>
          </p:cNvPr>
          <p:cNvSpPr txBox="1"/>
          <p:nvPr/>
        </p:nvSpPr>
        <p:spPr>
          <a:xfrm>
            <a:off x="2063552" y="2834318"/>
            <a:ext cx="9270487" cy="2616101"/>
          </a:xfrm>
          <a:prstGeom prst="rect">
            <a:avLst/>
          </a:prstGeom>
          <a:noFill/>
        </p:spPr>
        <p:txBody>
          <a:bodyPr wrap="none" rtlCol="0">
            <a:spAutoFit/>
          </a:bodyPr>
          <a:lstStyle/>
          <a:p>
            <a:pPr marL="457200" indent="-457200">
              <a:spcBef>
                <a:spcPts val="1200"/>
              </a:spcBef>
              <a:buAutoNum type="arabicPeriod"/>
            </a:pPr>
            <a:r>
              <a:rPr lang="zh-TW" altLang="en-US" sz="4800" dirty="0"/>
              <a:t>認識 </a:t>
            </a:r>
            <a:r>
              <a:rPr lang="en-US" altLang="zh-TW" sz="4800" dirty="0" err="1"/>
              <a:t>micro:bit</a:t>
            </a:r>
            <a:r>
              <a:rPr lang="en-US" altLang="zh-TW" sz="4800" dirty="0"/>
              <a:t> </a:t>
            </a:r>
            <a:r>
              <a:rPr lang="zh-TW" altLang="en-US" sz="4800" dirty="0"/>
              <a:t>亮度感測器。</a:t>
            </a:r>
            <a:endParaRPr lang="en-US" altLang="zh-TW" sz="4800" dirty="0"/>
          </a:p>
          <a:p>
            <a:pPr marL="457200" indent="-457200">
              <a:spcBef>
                <a:spcPts val="1200"/>
              </a:spcBef>
              <a:buAutoNum type="arabicPeriod"/>
            </a:pPr>
            <a:r>
              <a:rPr lang="zh-TW" altLang="en-US" sz="4800" dirty="0"/>
              <a:t>將亮度使用數字的方式輸出。</a:t>
            </a:r>
            <a:endParaRPr lang="en-US" altLang="zh-TW" sz="4800" dirty="0"/>
          </a:p>
          <a:p>
            <a:pPr marL="457200" indent="-457200">
              <a:spcBef>
                <a:spcPts val="1200"/>
              </a:spcBef>
              <a:buAutoNum type="arabicPeriod"/>
            </a:pPr>
            <a:r>
              <a:rPr lang="zh-TW" altLang="en-US" sz="4800" dirty="0"/>
              <a:t>如何使用亮度控制做相關應用。</a:t>
            </a:r>
            <a:endParaRPr lang="en-US" altLang="zh-TW" sz="4800" dirty="0"/>
          </a:p>
        </p:txBody>
      </p:sp>
      <p:pic>
        <p:nvPicPr>
          <p:cNvPr id="2050" name="Picture 2" descr="了解學習歷程檔案-108課綱資訊網｜十二年國民基本教育">
            <a:extLst>
              <a:ext uri="{FF2B5EF4-FFF2-40B4-BE49-F238E27FC236}">
                <a16:creationId xmlns:a16="http://schemas.microsoft.com/office/drawing/2014/main" id="{217EF127-A50E-4B87-A321-AD149B6D3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269359"/>
            <a:ext cx="187220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998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4F1D35DB-B930-4EFD-931F-9EEBA2C0534F}"/>
              </a:ext>
            </a:extLst>
          </p:cNvPr>
          <p:cNvSpPr txBox="1"/>
          <p:nvPr/>
        </p:nvSpPr>
        <p:spPr>
          <a:xfrm>
            <a:off x="5772834" y="2348880"/>
            <a:ext cx="646331" cy="646331"/>
          </a:xfrm>
          <a:prstGeom prst="rect">
            <a:avLst/>
          </a:prstGeom>
          <a:solidFill>
            <a:srgbClr val="92D050"/>
          </a:solidFill>
        </p:spPr>
        <p:txBody>
          <a:bodyPr wrap="none" rtlCol="0">
            <a:spAutoFit/>
          </a:bodyPr>
          <a:lstStyle/>
          <a:p>
            <a:r>
              <a:rPr lang="zh-TW" altLang="en-US" sz="3600" dirty="0">
                <a:solidFill>
                  <a:schemeClr val="bg1"/>
                </a:solidFill>
              </a:rPr>
              <a:t>二</a:t>
            </a:r>
          </a:p>
        </p:txBody>
      </p:sp>
    </p:spTree>
    <p:extLst>
      <p:ext uri="{BB962C8B-B14F-4D97-AF65-F5344CB8AC3E}">
        <p14:creationId xmlns:p14="http://schemas.microsoft.com/office/powerpoint/2010/main" val="987783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822403" y="2277534"/>
            <a:ext cx="6527800" cy="768351"/>
          </a:xfrm>
          <a:prstGeom prst="rect">
            <a:avLst/>
          </a:prstGeom>
        </p:spPr>
        <p:txBody>
          <a:bodyPr/>
          <a:lstStyle/>
          <a:p>
            <a:pPr marL="0" indent="0" algn="ctr">
              <a:buNone/>
            </a:pPr>
            <a:r>
              <a:rPr lang="zh-TW" altLang="en-US" dirty="0">
                <a:solidFill>
                  <a:schemeClr val="bg1"/>
                </a:solidFill>
                <a:latin typeface="華康圓體 Std W8" panose="02000800000000000000" pitchFamily="50" charset="-120"/>
                <a:ea typeface="華康圓體 Std W8" panose="02000800000000000000" pitchFamily="50" charset="-120"/>
              </a:rPr>
              <a:t>第三節</a:t>
            </a:r>
            <a:endParaRPr lang="ko-KR" altLang="en-US" dirty="0">
              <a:solidFill>
                <a:schemeClr val="bg1"/>
              </a:solidFill>
              <a:latin typeface="華康圓體 Std W8" panose="02000800000000000000" pitchFamily="50" charset="-120"/>
            </a:endParaRPr>
          </a:p>
        </p:txBody>
      </p:sp>
      <p:sp>
        <p:nvSpPr>
          <p:cNvPr id="5" name="Text Placeholder 1"/>
          <p:cNvSpPr txBox="1">
            <a:spLocks/>
          </p:cNvSpPr>
          <p:nvPr/>
        </p:nvSpPr>
        <p:spPr>
          <a:xfrm>
            <a:off x="2821478" y="3140968"/>
            <a:ext cx="6528725" cy="115212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TW" altLang="en-US" sz="5867" dirty="0">
                <a:solidFill>
                  <a:schemeClr val="bg1"/>
                </a:solidFill>
                <a:latin typeface="華康圓體 Std W8" panose="02000800000000000000" pitchFamily="50" charset="-120"/>
                <a:ea typeface="華康圓體 Std W8" panose="02000800000000000000" pitchFamily="50" charset="-120"/>
              </a:rPr>
              <a:t>製作小夜燈</a:t>
            </a:r>
            <a:endParaRPr lang="ko-KR" altLang="en-US" sz="5867" dirty="0">
              <a:solidFill>
                <a:schemeClr val="bg1"/>
              </a:solidFill>
              <a:latin typeface="華康圓體 Std W8" panose="02000800000000000000" pitchFamily="50" charset="-120"/>
            </a:endParaRPr>
          </a:p>
        </p:txBody>
      </p:sp>
    </p:spTree>
    <p:extLst>
      <p:ext uri="{BB962C8B-B14F-4D97-AF65-F5344CB8AC3E}">
        <p14:creationId xmlns:p14="http://schemas.microsoft.com/office/powerpoint/2010/main" val="1526883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1679E54-1C83-4F4B-8514-B275B0C972D8}"/>
              </a:ext>
            </a:extLst>
          </p:cNvPr>
          <p:cNvSpPr txBox="1"/>
          <p:nvPr/>
        </p:nvSpPr>
        <p:spPr>
          <a:xfrm>
            <a:off x="0" y="68431"/>
            <a:ext cx="12192000" cy="1200329"/>
          </a:xfrm>
          <a:prstGeom prst="rect">
            <a:avLst/>
          </a:prstGeom>
          <a:noFill/>
        </p:spPr>
        <p:txBody>
          <a:bodyPr wrap="square" rtlCol="0">
            <a:spAutoFit/>
          </a:bodyPr>
          <a:lstStyle/>
          <a:p>
            <a:pPr algn="ctr"/>
            <a:r>
              <a:rPr lang="zh-TW" altLang="en-US" sz="7200" dirty="0">
                <a:solidFill>
                  <a:schemeClr val="bg1"/>
                </a:solidFill>
                <a:latin typeface="華康圓體 Std W8" panose="02000800000000000000" pitchFamily="50" charset="-120"/>
                <a:ea typeface="華康圓體 Std W8" panose="02000800000000000000" pitchFamily="50" charset="-120"/>
              </a:rPr>
              <a:t>問題</a:t>
            </a:r>
          </a:p>
        </p:txBody>
      </p:sp>
      <p:pic>
        <p:nvPicPr>
          <p:cNvPr id="3" name="Picture 4" descr="如何問出一個好問題？ - 每日頭條">
            <a:extLst>
              <a:ext uri="{FF2B5EF4-FFF2-40B4-BE49-F238E27FC236}">
                <a16:creationId xmlns:a16="http://schemas.microsoft.com/office/drawing/2014/main" id="{251CBDF4-EDED-42D7-BC1E-B25BE1EB7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38" y="4365103"/>
            <a:ext cx="2128141" cy="2424465"/>
          </a:xfrm>
          <a:prstGeom prst="rect">
            <a:avLst/>
          </a:prstGeom>
          <a:noFill/>
          <a:extLst>
            <a:ext uri="{909E8E84-426E-40DD-AFC4-6F175D3DCCD1}">
              <a14:hiddenFill xmlns:a14="http://schemas.microsoft.com/office/drawing/2010/main">
                <a:solidFill>
                  <a:srgbClr val="FFFFFF"/>
                </a:solidFill>
              </a14:hiddenFill>
            </a:ext>
          </a:extLst>
        </p:spPr>
      </p:pic>
      <p:sp>
        <p:nvSpPr>
          <p:cNvPr id="4" name="語音泡泡: 圓角矩形 3">
            <a:extLst>
              <a:ext uri="{FF2B5EF4-FFF2-40B4-BE49-F238E27FC236}">
                <a16:creationId xmlns:a16="http://schemas.microsoft.com/office/drawing/2014/main" id="{D1A6C1BF-BA1B-4931-9EBC-DFD57A44EC07}"/>
              </a:ext>
            </a:extLst>
          </p:cNvPr>
          <p:cNvSpPr/>
          <p:nvPr/>
        </p:nvSpPr>
        <p:spPr>
          <a:xfrm>
            <a:off x="2567608" y="1916832"/>
            <a:ext cx="8856984" cy="3024336"/>
          </a:xfrm>
          <a:prstGeom prst="wedgeRoundRectCallout">
            <a:avLst>
              <a:gd name="adj1" fmla="val -56470"/>
              <a:gd name="adj2" fmla="val 417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3600" dirty="0">
                <a:solidFill>
                  <a:schemeClr val="tx1"/>
                </a:solidFill>
              </a:rPr>
              <a:t>晚上睡覺前，完全關燈有點可怕。在上一節中，我們已經能將亮度數據化，那我能設計個小夜燈程式，當亮度低於多少時，將 </a:t>
            </a:r>
            <a:r>
              <a:rPr lang="en-US" altLang="zh-TW" sz="3600" dirty="0" err="1">
                <a:solidFill>
                  <a:schemeClr val="tx1"/>
                </a:solidFill>
              </a:rPr>
              <a:t>micro:bit</a:t>
            </a:r>
            <a:r>
              <a:rPr lang="en-US" altLang="zh-TW" sz="3600" dirty="0">
                <a:solidFill>
                  <a:schemeClr val="tx1"/>
                </a:solidFill>
              </a:rPr>
              <a:t> </a:t>
            </a:r>
            <a:r>
              <a:rPr lang="zh-TW" altLang="en-US" sz="3600" dirty="0">
                <a:solidFill>
                  <a:schemeClr val="tx1"/>
                </a:solidFill>
              </a:rPr>
              <a:t>上的</a:t>
            </a:r>
            <a:r>
              <a:rPr lang="en-US" altLang="zh-TW" sz="3600" dirty="0">
                <a:solidFill>
                  <a:schemeClr val="tx1"/>
                </a:solidFill>
              </a:rPr>
              <a:t> LED </a:t>
            </a:r>
            <a:r>
              <a:rPr lang="zh-TW" altLang="en-US" sz="3600" dirty="0">
                <a:solidFill>
                  <a:schemeClr val="tx1"/>
                </a:solidFill>
              </a:rPr>
              <a:t>自動亮起嗎</a:t>
            </a:r>
            <a:r>
              <a:rPr lang="en-US" altLang="zh-TW" sz="3600" dirty="0">
                <a:solidFill>
                  <a:schemeClr val="tx1"/>
                </a:solidFill>
              </a:rPr>
              <a:t>?</a:t>
            </a:r>
            <a:endParaRPr lang="zh-TW" altLang="en-US" sz="3600" dirty="0">
              <a:solidFill>
                <a:schemeClr val="tx1"/>
              </a:solidFill>
            </a:endParaRPr>
          </a:p>
        </p:txBody>
      </p:sp>
    </p:spTree>
    <p:extLst>
      <p:ext uri="{BB962C8B-B14F-4D97-AF65-F5344CB8AC3E}">
        <p14:creationId xmlns:p14="http://schemas.microsoft.com/office/powerpoint/2010/main" val="300453095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626855"/>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23CB72FD-66D7-4706-BE8F-6864E9988E09}"/>
              </a:ext>
            </a:extLst>
          </p:cNvPr>
          <p:cNvSpPr txBox="1"/>
          <p:nvPr/>
        </p:nvSpPr>
        <p:spPr>
          <a:xfrm>
            <a:off x="0" y="68431"/>
            <a:ext cx="12192000" cy="1200329"/>
          </a:xfrm>
          <a:prstGeom prst="rect">
            <a:avLst/>
          </a:prstGeom>
          <a:noFill/>
        </p:spPr>
        <p:txBody>
          <a:bodyPr wrap="square" rtlCol="0">
            <a:spAutoFit/>
          </a:bodyPr>
          <a:lstStyle/>
          <a:p>
            <a:pPr algn="ctr"/>
            <a:r>
              <a:rPr lang="zh-TW" altLang="en-US" sz="7200" dirty="0">
                <a:solidFill>
                  <a:schemeClr val="bg1"/>
                </a:solidFill>
                <a:latin typeface="華康圓體 Std W8" panose="02000800000000000000" pitchFamily="50" charset="-120"/>
                <a:ea typeface="華康圓體 Std W8" panose="02000800000000000000" pitchFamily="50" charset="-120"/>
              </a:rPr>
              <a:t>小夜燈</a:t>
            </a:r>
          </a:p>
        </p:txBody>
      </p:sp>
      <p:pic>
        <p:nvPicPr>
          <p:cNvPr id="14342" name="Picture 6" descr="10/1~10/31週年慶９折優惠】創意小物館創意可愛七彩呆呆熊小夜燈| 台灣最大禮物平台禮尚網GiftU">
            <a:extLst>
              <a:ext uri="{FF2B5EF4-FFF2-40B4-BE49-F238E27FC236}">
                <a16:creationId xmlns:a16="http://schemas.microsoft.com/office/drawing/2014/main" id="{07206D24-FB17-4CA5-BFAE-AC8EA5738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440" y="2564904"/>
            <a:ext cx="3024336"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07596CC4-170A-4E27-B3C9-535F157860DE}"/>
              </a:ext>
            </a:extLst>
          </p:cNvPr>
          <p:cNvSpPr txBox="1"/>
          <p:nvPr/>
        </p:nvSpPr>
        <p:spPr>
          <a:xfrm>
            <a:off x="4661547" y="3199909"/>
            <a:ext cx="6901358" cy="1754326"/>
          </a:xfrm>
          <a:prstGeom prst="rect">
            <a:avLst/>
          </a:prstGeom>
          <a:noFill/>
        </p:spPr>
        <p:txBody>
          <a:bodyPr wrap="square" rtlCol="0">
            <a:spAutoFit/>
          </a:bodyPr>
          <a:lstStyle/>
          <a:p>
            <a:pPr algn="just"/>
            <a:r>
              <a:rPr lang="zh-TW" altLang="en-US" sz="3600" dirty="0"/>
              <a:t>請根據上一節範例程式的觀念，製作出小夜燈程式，並將程式下載到 </a:t>
            </a:r>
            <a:r>
              <a:rPr lang="en-US" altLang="zh-TW" sz="3600" dirty="0" err="1"/>
              <a:t>micro:bit</a:t>
            </a:r>
            <a:r>
              <a:rPr lang="en-US" altLang="zh-TW" sz="3600" dirty="0"/>
              <a:t> </a:t>
            </a:r>
            <a:r>
              <a:rPr lang="zh-TW" altLang="en-US" sz="3600" dirty="0"/>
              <a:t>上使用。</a:t>
            </a:r>
            <a:endParaRPr lang="en-US" altLang="zh-TW" sz="3600" dirty="0"/>
          </a:p>
        </p:txBody>
      </p:sp>
    </p:spTree>
    <p:extLst>
      <p:ext uri="{BB962C8B-B14F-4D97-AF65-F5344CB8AC3E}">
        <p14:creationId xmlns:p14="http://schemas.microsoft.com/office/powerpoint/2010/main" val="880941082"/>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03CEDC7C-AFF5-44D0-B15A-AA7FF529AA6C}"/>
              </a:ext>
            </a:extLst>
          </p:cNvPr>
          <p:cNvSpPr txBox="1"/>
          <p:nvPr/>
        </p:nvSpPr>
        <p:spPr>
          <a:xfrm>
            <a:off x="0" y="68431"/>
            <a:ext cx="12192000" cy="1200329"/>
          </a:xfrm>
          <a:prstGeom prst="rect">
            <a:avLst/>
          </a:prstGeom>
          <a:noFill/>
        </p:spPr>
        <p:txBody>
          <a:bodyPr wrap="square" rtlCol="0">
            <a:spAutoFit/>
          </a:bodyPr>
          <a:lstStyle/>
          <a:p>
            <a:pPr algn="ctr"/>
            <a:r>
              <a:rPr lang="zh-TW" altLang="en-US" sz="7200" dirty="0">
                <a:solidFill>
                  <a:schemeClr val="bg1"/>
                </a:solidFill>
                <a:latin typeface="華康圓體 Std W8" panose="02000800000000000000" pitchFamily="50" charset="-120"/>
                <a:ea typeface="華康圓體 Std W8" panose="02000800000000000000" pitchFamily="50" charset="-120"/>
              </a:rPr>
              <a:t>顯示結果</a:t>
            </a:r>
          </a:p>
        </p:txBody>
      </p:sp>
      <p:grpSp>
        <p:nvGrpSpPr>
          <p:cNvPr id="6" name="群組 5">
            <a:extLst>
              <a:ext uri="{FF2B5EF4-FFF2-40B4-BE49-F238E27FC236}">
                <a16:creationId xmlns:a16="http://schemas.microsoft.com/office/drawing/2014/main" id="{AEF5A710-1CA7-4AA1-90FC-84BF3FC87790}"/>
              </a:ext>
            </a:extLst>
          </p:cNvPr>
          <p:cNvGrpSpPr/>
          <p:nvPr/>
        </p:nvGrpSpPr>
        <p:grpSpPr>
          <a:xfrm>
            <a:off x="695402" y="1564035"/>
            <a:ext cx="5203669" cy="3637012"/>
            <a:chOff x="393083" y="2276872"/>
            <a:chExt cx="5203669" cy="3637012"/>
          </a:xfrm>
        </p:grpSpPr>
        <p:pic>
          <p:nvPicPr>
            <p:cNvPr id="3" name="圖片 2">
              <a:extLst>
                <a:ext uri="{FF2B5EF4-FFF2-40B4-BE49-F238E27FC236}">
                  <a16:creationId xmlns:a16="http://schemas.microsoft.com/office/drawing/2014/main" id="{3E1C5E12-B315-4987-9C87-E97FBDC2F2D1}"/>
                </a:ext>
              </a:extLst>
            </p:cNvPr>
            <p:cNvPicPr>
              <a:picLocks noChangeAspect="1"/>
            </p:cNvPicPr>
            <p:nvPr/>
          </p:nvPicPr>
          <p:blipFill>
            <a:blip r:embed="rId2"/>
            <a:stretch>
              <a:fillRect/>
            </a:stretch>
          </p:blipFill>
          <p:spPr>
            <a:xfrm>
              <a:off x="1199454" y="2989709"/>
              <a:ext cx="3590925" cy="2924175"/>
            </a:xfrm>
            <a:prstGeom prst="rect">
              <a:avLst/>
            </a:prstGeom>
          </p:spPr>
        </p:pic>
        <p:sp>
          <p:nvSpPr>
            <p:cNvPr id="5" name="文字方塊 4">
              <a:extLst>
                <a:ext uri="{FF2B5EF4-FFF2-40B4-BE49-F238E27FC236}">
                  <a16:creationId xmlns:a16="http://schemas.microsoft.com/office/drawing/2014/main" id="{046F9176-36A5-483A-B2EA-F17F5F8B38FE}"/>
                </a:ext>
              </a:extLst>
            </p:cNvPr>
            <p:cNvSpPr txBox="1"/>
            <p:nvPr/>
          </p:nvSpPr>
          <p:spPr>
            <a:xfrm>
              <a:off x="393083" y="2276872"/>
              <a:ext cx="5203669" cy="523220"/>
            </a:xfrm>
            <a:prstGeom prst="rect">
              <a:avLst/>
            </a:prstGeom>
            <a:noFill/>
          </p:spPr>
          <p:txBody>
            <a:bodyPr wrap="none" rtlCol="0">
              <a:spAutoFit/>
            </a:bodyPr>
            <a:lstStyle/>
            <a:p>
              <a:r>
                <a:rPr lang="zh-TW" altLang="en-US" sz="2800" dirty="0"/>
                <a:t>低於某個數值時， </a:t>
              </a:r>
              <a:r>
                <a:rPr lang="en-US" altLang="zh-TW" sz="2800" dirty="0"/>
                <a:t>LED </a:t>
              </a:r>
              <a:r>
                <a:rPr lang="zh-TW" altLang="en-US" sz="2800" dirty="0"/>
                <a:t>燈亮起。</a:t>
              </a:r>
            </a:p>
          </p:txBody>
        </p:sp>
      </p:grpSp>
      <p:grpSp>
        <p:nvGrpSpPr>
          <p:cNvPr id="8" name="群組 7">
            <a:extLst>
              <a:ext uri="{FF2B5EF4-FFF2-40B4-BE49-F238E27FC236}">
                <a16:creationId xmlns:a16="http://schemas.microsoft.com/office/drawing/2014/main" id="{215959B3-0850-4C38-B70F-BF25699827AB}"/>
              </a:ext>
            </a:extLst>
          </p:cNvPr>
          <p:cNvGrpSpPr/>
          <p:nvPr/>
        </p:nvGrpSpPr>
        <p:grpSpPr>
          <a:xfrm>
            <a:off x="6508955" y="1564035"/>
            <a:ext cx="5203669" cy="3665165"/>
            <a:chOff x="6629163" y="1548818"/>
            <a:chExt cx="5203669" cy="3665165"/>
          </a:xfrm>
        </p:grpSpPr>
        <p:pic>
          <p:nvPicPr>
            <p:cNvPr id="4" name="圖片 3">
              <a:extLst>
                <a:ext uri="{FF2B5EF4-FFF2-40B4-BE49-F238E27FC236}">
                  <a16:creationId xmlns:a16="http://schemas.microsoft.com/office/drawing/2014/main" id="{31A15E1C-1150-4134-9F6D-F00C1AAB122B}"/>
                </a:ext>
              </a:extLst>
            </p:cNvPr>
            <p:cNvPicPr>
              <a:picLocks noChangeAspect="1"/>
            </p:cNvPicPr>
            <p:nvPr/>
          </p:nvPicPr>
          <p:blipFill>
            <a:blip r:embed="rId3"/>
            <a:stretch>
              <a:fillRect/>
            </a:stretch>
          </p:blipFill>
          <p:spPr>
            <a:xfrm>
              <a:off x="7377811" y="2283788"/>
              <a:ext cx="3590925" cy="2930195"/>
            </a:xfrm>
            <a:prstGeom prst="rect">
              <a:avLst/>
            </a:prstGeom>
          </p:spPr>
        </p:pic>
        <p:sp>
          <p:nvSpPr>
            <p:cNvPr id="7" name="文字方塊 6">
              <a:extLst>
                <a:ext uri="{FF2B5EF4-FFF2-40B4-BE49-F238E27FC236}">
                  <a16:creationId xmlns:a16="http://schemas.microsoft.com/office/drawing/2014/main" id="{A399366F-361C-47EC-ABB8-82F14D02E128}"/>
                </a:ext>
              </a:extLst>
            </p:cNvPr>
            <p:cNvSpPr txBox="1"/>
            <p:nvPr/>
          </p:nvSpPr>
          <p:spPr>
            <a:xfrm>
              <a:off x="6629163" y="1548818"/>
              <a:ext cx="5203669" cy="523220"/>
            </a:xfrm>
            <a:prstGeom prst="rect">
              <a:avLst/>
            </a:prstGeom>
            <a:noFill/>
          </p:spPr>
          <p:txBody>
            <a:bodyPr wrap="none" rtlCol="0">
              <a:spAutoFit/>
            </a:bodyPr>
            <a:lstStyle/>
            <a:p>
              <a:r>
                <a:rPr lang="zh-TW" altLang="en-US" sz="2800" dirty="0"/>
                <a:t>高於某個數值時， </a:t>
              </a:r>
              <a:r>
                <a:rPr lang="en-US" altLang="zh-TW" sz="2800" dirty="0"/>
                <a:t>LED </a:t>
              </a:r>
              <a:r>
                <a:rPr lang="zh-TW" altLang="en-US" sz="2800" dirty="0"/>
                <a:t>燈全暗。</a:t>
              </a:r>
            </a:p>
          </p:txBody>
        </p:sp>
      </p:grpSp>
      <p:sp>
        <p:nvSpPr>
          <p:cNvPr id="9" name="文字方塊 8">
            <a:extLst>
              <a:ext uri="{FF2B5EF4-FFF2-40B4-BE49-F238E27FC236}">
                <a16:creationId xmlns:a16="http://schemas.microsoft.com/office/drawing/2014/main" id="{7DDE377B-6138-4AD2-9FC8-3BAE6A5CE978}"/>
              </a:ext>
            </a:extLst>
          </p:cNvPr>
          <p:cNvSpPr txBox="1"/>
          <p:nvPr/>
        </p:nvSpPr>
        <p:spPr>
          <a:xfrm>
            <a:off x="1437511" y="6098480"/>
            <a:ext cx="9316974" cy="523220"/>
          </a:xfrm>
          <a:prstGeom prst="rect">
            <a:avLst/>
          </a:prstGeom>
          <a:noFill/>
        </p:spPr>
        <p:txBody>
          <a:bodyPr wrap="none" rtlCol="0">
            <a:spAutoFit/>
          </a:bodyPr>
          <a:lstStyle/>
          <a:p>
            <a:r>
              <a:rPr lang="zh-TW" altLang="en-US" sz="2800" dirty="0"/>
              <a:t>控制 </a:t>
            </a:r>
            <a:r>
              <a:rPr lang="en-US" altLang="zh-TW" sz="2800" dirty="0"/>
              <a:t>LED </a:t>
            </a:r>
            <a:r>
              <a:rPr lang="zh-TW" altLang="en-US" sz="2800" dirty="0"/>
              <a:t>燈亮起或全暗的數值，請依實際情況自行設定。</a:t>
            </a:r>
          </a:p>
        </p:txBody>
      </p:sp>
      <p:cxnSp>
        <p:nvCxnSpPr>
          <p:cNvPr id="11" name="直線接點 10">
            <a:extLst>
              <a:ext uri="{FF2B5EF4-FFF2-40B4-BE49-F238E27FC236}">
                <a16:creationId xmlns:a16="http://schemas.microsoft.com/office/drawing/2014/main" id="{EB25B031-6993-4961-99CE-43C7CD489B15}"/>
              </a:ext>
            </a:extLst>
          </p:cNvPr>
          <p:cNvCxnSpPr>
            <a:cxnSpLocks/>
          </p:cNvCxnSpPr>
          <p:nvPr/>
        </p:nvCxnSpPr>
        <p:spPr>
          <a:xfrm flipH="1">
            <a:off x="6095998" y="1561976"/>
            <a:ext cx="1" cy="4243288"/>
          </a:xfrm>
          <a:prstGeom prst="line">
            <a:avLst/>
          </a:prstGeom>
          <a:ln w="76200">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4132715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03CEDC7C-AFF5-44D0-B15A-AA7FF529AA6C}"/>
              </a:ext>
            </a:extLst>
          </p:cNvPr>
          <p:cNvSpPr txBox="1"/>
          <p:nvPr/>
        </p:nvSpPr>
        <p:spPr>
          <a:xfrm>
            <a:off x="0" y="68431"/>
            <a:ext cx="12192000" cy="1200329"/>
          </a:xfrm>
          <a:prstGeom prst="rect">
            <a:avLst/>
          </a:prstGeom>
          <a:noFill/>
        </p:spPr>
        <p:txBody>
          <a:bodyPr wrap="square" rtlCol="0">
            <a:spAutoFit/>
          </a:bodyPr>
          <a:lstStyle/>
          <a:p>
            <a:pPr algn="ctr"/>
            <a:r>
              <a:rPr lang="zh-TW" altLang="en-US" sz="7200" dirty="0">
                <a:solidFill>
                  <a:schemeClr val="bg1"/>
                </a:solidFill>
                <a:latin typeface="華康圓體 Std W8" panose="02000800000000000000" pitchFamily="50" charset="-120"/>
                <a:ea typeface="華康圓體 Std W8" panose="02000800000000000000" pitchFamily="50" charset="-120"/>
              </a:rPr>
              <a:t>顯示結果</a:t>
            </a:r>
          </a:p>
        </p:txBody>
      </p:sp>
      <p:pic>
        <p:nvPicPr>
          <p:cNvPr id="3" name="圖片 2">
            <a:extLst>
              <a:ext uri="{FF2B5EF4-FFF2-40B4-BE49-F238E27FC236}">
                <a16:creationId xmlns:a16="http://schemas.microsoft.com/office/drawing/2014/main" id="{3E1C5E12-B315-4987-9C87-E97FBDC2F2D1}"/>
              </a:ext>
            </a:extLst>
          </p:cNvPr>
          <p:cNvPicPr>
            <a:picLocks noChangeAspect="1"/>
          </p:cNvPicPr>
          <p:nvPr/>
        </p:nvPicPr>
        <p:blipFill>
          <a:blip r:embed="rId2"/>
          <a:stretch>
            <a:fillRect/>
          </a:stretch>
        </p:blipFill>
        <p:spPr>
          <a:xfrm>
            <a:off x="1080938" y="2554723"/>
            <a:ext cx="3590925" cy="2924175"/>
          </a:xfrm>
          <a:prstGeom prst="rect">
            <a:avLst/>
          </a:prstGeom>
        </p:spPr>
      </p:pic>
      <p:sp>
        <p:nvSpPr>
          <p:cNvPr id="5" name="文字方塊 4">
            <a:extLst>
              <a:ext uri="{FF2B5EF4-FFF2-40B4-BE49-F238E27FC236}">
                <a16:creationId xmlns:a16="http://schemas.microsoft.com/office/drawing/2014/main" id="{046F9176-36A5-483A-B2EA-F17F5F8B38FE}"/>
              </a:ext>
            </a:extLst>
          </p:cNvPr>
          <p:cNvSpPr txBox="1"/>
          <p:nvPr/>
        </p:nvSpPr>
        <p:spPr>
          <a:xfrm>
            <a:off x="3535041" y="1717648"/>
            <a:ext cx="5121915" cy="523220"/>
          </a:xfrm>
          <a:prstGeom prst="rect">
            <a:avLst/>
          </a:prstGeom>
          <a:noFill/>
        </p:spPr>
        <p:txBody>
          <a:bodyPr wrap="none" rtlCol="0">
            <a:spAutoFit/>
          </a:bodyPr>
          <a:lstStyle/>
          <a:p>
            <a:r>
              <a:rPr lang="en-US" altLang="zh-TW" sz="2800" dirty="0"/>
              <a:t>LED</a:t>
            </a:r>
            <a:r>
              <a:rPr lang="zh-TW" altLang="en-US" sz="2800" dirty="0"/>
              <a:t> 燈亮起的圖案可自行設定。</a:t>
            </a:r>
          </a:p>
        </p:txBody>
      </p:sp>
      <p:sp>
        <p:nvSpPr>
          <p:cNvPr id="9" name="文字方塊 8">
            <a:extLst>
              <a:ext uri="{FF2B5EF4-FFF2-40B4-BE49-F238E27FC236}">
                <a16:creationId xmlns:a16="http://schemas.microsoft.com/office/drawing/2014/main" id="{7DDE377B-6138-4AD2-9FC8-3BAE6A5CE978}"/>
              </a:ext>
            </a:extLst>
          </p:cNvPr>
          <p:cNvSpPr txBox="1"/>
          <p:nvPr/>
        </p:nvSpPr>
        <p:spPr>
          <a:xfrm>
            <a:off x="458878" y="5792753"/>
            <a:ext cx="11274240" cy="523220"/>
          </a:xfrm>
          <a:prstGeom prst="rect">
            <a:avLst/>
          </a:prstGeom>
          <a:noFill/>
        </p:spPr>
        <p:txBody>
          <a:bodyPr wrap="none" rtlCol="0">
            <a:spAutoFit/>
          </a:bodyPr>
          <a:lstStyle/>
          <a:p>
            <a:r>
              <a:rPr lang="zh-TW" altLang="en-US" sz="2800" dirty="0"/>
              <a:t>使用基本分類中的顯示圖示來選擇圖案或是使用顯示指示燈自行設計。</a:t>
            </a:r>
          </a:p>
        </p:txBody>
      </p:sp>
      <p:pic>
        <p:nvPicPr>
          <p:cNvPr id="10" name="圖片 9">
            <a:extLst>
              <a:ext uri="{FF2B5EF4-FFF2-40B4-BE49-F238E27FC236}">
                <a16:creationId xmlns:a16="http://schemas.microsoft.com/office/drawing/2014/main" id="{23EEFBB6-C7DF-4C54-92FE-58D7D61E80DB}"/>
              </a:ext>
            </a:extLst>
          </p:cNvPr>
          <p:cNvPicPr>
            <a:picLocks noChangeAspect="1"/>
          </p:cNvPicPr>
          <p:nvPr/>
        </p:nvPicPr>
        <p:blipFill>
          <a:blip r:embed="rId3"/>
          <a:stretch>
            <a:fillRect/>
          </a:stretch>
        </p:blipFill>
        <p:spPr>
          <a:xfrm>
            <a:off x="5591944" y="3619851"/>
            <a:ext cx="1816223" cy="793918"/>
          </a:xfrm>
          <a:prstGeom prst="rect">
            <a:avLst/>
          </a:prstGeom>
        </p:spPr>
      </p:pic>
      <p:pic>
        <p:nvPicPr>
          <p:cNvPr id="11" name="圖片 10">
            <a:extLst>
              <a:ext uri="{FF2B5EF4-FFF2-40B4-BE49-F238E27FC236}">
                <a16:creationId xmlns:a16="http://schemas.microsoft.com/office/drawing/2014/main" id="{986A20F3-8356-4D50-BA3F-722BD5E59257}"/>
              </a:ext>
            </a:extLst>
          </p:cNvPr>
          <p:cNvPicPr>
            <a:picLocks noChangeAspect="1"/>
          </p:cNvPicPr>
          <p:nvPr/>
        </p:nvPicPr>
        <p:blipFill>
          <a:blip r:embed="rId4"/>
          <a:stretch>
            <a:fillRect/>
          </a:stretch>
        </p:blipFill>
        <p:spPr>
          <a:xfrm>
            <a:off x="8328248" y="2696664"/>
            <a:ext cx="2016224" cy="2640293"/>
          </a:xfrm>
          <a:prstGeom prst="rect">
            <a:avLst/>
          </a:prstGeom>
        </p:spPr>
      </p:pic>
    </p:spTree>
    <p:extLst>
      <p:ext uri="{BB962C8B-B14F-4D97-AF65-F5344CB8AC3E}">
        <p14:creationId xmlns:p14="http://schemas.microsoft.com/office/powerpoint/2010/main" val="3828054407"/>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6558205"/>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1E0906-07BF-4ED0-AFEF-18CF137F983C}"/>
              </a:ext>
            </a:extLst>
          </p:cNvPr>
          <p:cNvSpPr>
            <a:spLocks noGrp="1"/>
          </p:cNvSpPr>
          <p:nvPr>
            <p:ph type="title"/>
          </p:nvPr>
        </p:nvSpPr>
        <p:spPr>
          <a:xfrm>
            <a:off x="844662" y="-11445"/>
            <a:ext cx="10515600" cy="759619"/>
          </a:xfrm>
        </p:spPr>
        <p:txBody>
          <a:bodyPr/>
          <a:lstStyle/>
          <a:p>
            <a:r>
              <a:rPr lang="zh-TW" altLang="en-US" dirty="0"/>
              <a:t>思考流程</a:t>
            </a:r>
          </a:p>
        </p:txBody>
      </p:sp>
      <p:grpSp>
        <p:nvGrpSpPr>
          <p:cNvPr id="58" name="群組 57">
            <a:extLst>
              <a:ext uri="{FF2B5EF4-FFF2-40B4-BE49-F238E27FC236}">
                <a16:creationId xmlns:a16="http://schemas.microsoft.com/office/drawing/2014/main" id="{71957F61-9D7C-4085-86CE-E469945DE06E}"/>
              </a:ext>
            </a:extLst>
          </p:cNvPr>
          <p:cNvGrpSpPr/>
          <p:nvPr/>
        </p:nvGrpSpPr>
        <p:grpSpPr>
          <a:xfrm>
            <a:off x="3503712" y="908720"/>
            <a:ext cx="6716763" cy="5804826"/>
            <a:chOff x="3552472" y="771813"/>
            <a:chExt cx="6716763" cy="5804826"/>
          </a:xfrm>
        </p:grpSpPr>
        <p:sp>
          <p:nvSpPr>
            <p:cNvPr id="5" name="流程圖: 程序 4">
              <a:extLst>
                <a:ext uri="{FF2B5EF4-FFF2-40B4-BE49-F238E27FC236}">
                  <a16:creationId xmlns:a16="http://schemas.microsoft.com/office/drawing/2014/main" id="{EC92344F-A0E0-49B7-AE24-0913366EFC61}"/>
                </a:ext>
              </a:extLst>
            </p:cNvPr>
            <p:cNvSpPr/>
            <p:nvPr/>
          </p:nvSpPr>
          <p:spPr>
            <a:xfrm>
              <a:off x="3552472" y="1539054"/>
              <a:ext cx="5106106" cy="557103"/>
            </a:xfrm>
            <a:prstGeom prst="flowChartProcess">
              <a:avLst/>
            </a:prstGeom>
            <a:noFill/>
            <a:ln>
              <a:solidFill>
                <a:srgbClr val="049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設定</a:t>
              </a:r>
              <a:r>
                <a:rPr lang="zh-TW" altLang="en-US" dirty="0">
                  <a:solidFill>
                    <a:srgbClr val="FF0000"/>
                  </a:solidFill>
                </a:rPr>
                <a:t>亮度</a:t>
              </a:r>
              <a:r>
                <a:rPr lang="zh-TW" altLang="en-US" dirty="0">
                  <a:solidFill>
                    <a:schemeClr val="tx1"/>
                  </a:solidFill>
                </a:rPr>
                <a:t>變數</a:t>
              </a:r>
            </a:p>
          </p:txBody>
        </p:sp>
        <p:sp>
          <p:nvSpPr>
            <p:cNvPr id="6" name="流程圖: 接點 5">
              <a:extLst>
                <a:ext uri="{FF2B5EF4-FFF2-40B4-BE49-F238E27FC236}">
                  <a16:creationId xmlns:a16="http://schemas.microsoft.com/office/drawing/2014/main" id="{6D545A41-9EB4-4555-93C0-7AC2807D8AF5}"/>
                </a:ext>
              </a:extLst>
            </p:cNvPr>
            <p:cNvSpPr/>
            <p:nvPr/>
          </p:nvSpPr>
          <p:spPr>
            <a:xfrm>
              <a:off x="5867400" y="771813"/>
              <a:ext cx="457200" cy="457200"/>
            </a:xfrm>
            <a:prstGeom prst="flowChartConnector">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7" name="直線單箭頭接點 6">
              <a:extLst>
                <a:ext uri="{FF2B5EF4-FFF2-40B4-BE49-F238E27FC236}">
                  <a16:creationId xmlns:a16="http://schemas.microsoft.com/office/drawing/2014/main" id="{FF9C5CC0-0BB2-4440-928B-8C9F4094A1A4}"/>
                </a:ext>
              </a:extLst>
            </p:cNvPr>
            <p:cNvCxnSpPr>
              <a:cxnSpLocks/>
              <a:stCxn id="6" idx="4"/>
              <a:endCxn id="5" idx="0"/>
            </p:cNvCxnSpPr>
            <p:nvPr/>
          </p:nvCxnSpPr>
          <p:spPr>
            <a:xfrm>
              <a:off x="6096000" y="1229013"/>
              <a:ext cx="9525" cy="310041"/>
            </a:xfrm>
            <a:prstGeom prst="straightConnector1">
              <a:avLst/>
            </a:prstGeom>
            <a:ln w="57150">
              <a:solidFill>
                <a:srgbClr val="049F41"/>
              </a:solidFill>
              <a:tailEnd type="triangle"/>
            </a:ln>
          </p:spPr>
          <p:style>
            <a:lnRef idx="1">
              <a:schemeClr val="accent1"/>
            </a:lnRef>
            <a:fillRef idx="0">
              <a:schemeClr val="accent1"/>
            </a:fillRef>
            <a:effectRef idx="0">
              <a:schemeClr val="accent1"/>
            </a:effectRef>
            <a:fontRef idx="minor">
              <a:schemeClr val="tx1"/>
            </a:fontRef>
          </p:style>
        </p:cxnSp>
        <p:sp>
          <p:nvSpPr>
            <p:cNvPr id="8" name="流程圖: 程序 7">
              <a:extLst>
                <a:ext uri="{FF2B5EF4-FFF2-40B4-BE49-F238E27FC236}">
                  <a16:creationId xmlns:a16="http://schemas.microsoft.com/office/drawing/2014/main" id="{34C02981-E3D2-40C7-8642-7E82DE8A8EB1}"/>
                </a:ext>
              </a:extLst>
            </p:cNvPr>
            <p:cNvSpPr/>
            <p:nvPr/>
          </p:nvSpPr>
          <p:spPr>
            <a:xfrm>
              <a:off x="3552472" y="2402482"/>
              <a:ext cx="5106106" cy="557104"/>
            </a:xfrm>
            <a:prstGeom prst="flowChartProcess">
              <a:avLst/>
            </a:prstGeom>
            <a:noFill/>
            <a:ln>
              <a:solidFill>
                <a:srgbClr val="049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將</a:t>
              </a:r>
              <a:r>
                <a:rPr lang="zh-TW" altLang="en-US" b="1" dirty="0">
                  <a:solidFill>
                    <a:schemeClr val="tx1"/>
                  </a:solidFill>
                </a:rPr>
                <a:t>亮度變數</a:t>
              </a:r>
              <a:r>
                <a:rPr lang="zh-TW" altLang="en-US" dirty="0">
                  <a:solidFill>
                    <a:schemeClr val="tx1"/>
                  </a:solidFill>
                </a:rPr>
                <a:t>的值設為</a:t>
              </a:r>
              <a:r>
                <a:rPr lang="zh-TW" altLang="en-US" dirty="0">
                  <a:solidFill>
                    <a:srgbClr val="FF0000"/>
                  </a:solidFill>
                </a:rPr>
                <a:t>光線感測值</a:t>
              </a:r>
            </a:p>
          </p:txBody>
        </p:sp>
        <p:cxnSp>
          <p:nvCxnSpPr>
            <p:cNvPr id="9" name="直線單箭頭接點 8">
              <a:extLst>
                <a:ext uri="{FF2B5EF4-FFF2-40B4-BE49-F238E27FC236}">
                  <a16:creationId xmlns:a16="http://schemas.microsoft.com/office/drawing/2014/main" id="{CF80AD00-F490-42AF-8830-7FCC9B512CA9}"/>
                </a:ext>
              </a:extLst>
            </p:cNvPr>
            <p:cNvCxnSpPr>
              <a:cxnSpLocks/>
              <a:stCxn id="5" idx="2"/>
              <a:endCxn id="8" idx="0"/>
            </p:cNvCxnSpPr>
            <p:nvPr/>
          </p:nvCxnSpPr>
          <p:spPr>
            <a:xfrm>
              <a:off x="6105525" y="2096157"/>
              <a:ext cx="0" cy="306325"/>
            </a:xfrm>
            <a:prstGeom prst="straightConnector1">
              <a:avLst/>
            </a:prstGeom>
            <a:ln w="57150">
              <a:solidFill>
                <a:srgbClr val="049F4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292409A5-4AA8-43A7-80B9-77D9B84C0CB1}"/>
                </a:ext>
              </a:extLst>
            </p:cNvPr>
            <p:cNvCxnSpPr>
              <a:cxnSpLocks/>
              <a:stCxn id="8" idx="2"/>
              <a:endCxn id="15" idx="0"/>
            </p:cNvCxnSpPr>
            <p:nvPr/>
          </p:nvCxnSpPr>
          <p:spPr>
            <a:xfrm flipH="1">
              <a:off x="6102462" y="2959586"/>
              <a:ext cx="3063" cy="397406"/>
            </a:xfrm>
            <a:prstGeom prst="straightConnector1">
              <a:avLst/>
            </a:prstGeom>
            <a:ln w="57150">
              <a:solidFill>
                <a:srgbClr val="049F4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接點: 肘形 11">
              <a:extLst>
                <a:ext uri="{FF2B5EF4-FFF2-40B4-BE49-F238E27FC236}">
                  <a16:creationId xmlns:a16="http://schemas.microsoft.com/office/drawing/2014/main" id="{33A4E277-1EA4-4F01-B772-A79BC42E9645}"/>
                </a:ext>
              </a:extLst>
            </p:cNvPr>
            <p:cNvCxnSpPr>
              <a:cxnSpLocks/>
              <a:stCxn id="46" idx="2"/>
              <a:endCxn id="8" idx="1"/>
            </p:cNvCxnSpPr>
            <p:nvPr/>
          </p:nvCxnSpPr>
          <p:spPr>
            <a:xfrm rot="10800000">
              <a:off x="3552473" y="2681035"/>
              <a:ext cx="2321389" cy="3667005"/>
            </a:xfrm>
            <a:prstGeom prst="bentConnector3">
              <a:avLst>
                <a:gd name="adj1" fmla="val 132415"/>
              </a:avLst>
            </a:prstGeom>
            <a:ln w="38100">
              <a:solidFill>
                <a:srgbClr val="049F41"/>
              </a:solidFill>
              <a:tailEnd type="triangle"/>
            </a:ln>
          </p:spPr>
          <p:style>
            <a:lnRef idx="1">
              <a:schemeClr val="accent1"/>
            </a:lnRef>
            <a:fillRef idx="0">
              <a:schemeClr val="accent1"/>
            </a:fillRef>
            <a:effectRef idx="0">
              <a:schemeClr val="accent1"/>
            </a:effectRef>
            <a:fontRef idx="minor">
              <a:schemeClr val="tx1"/>
            </a:fontRef>
          </p:style>
        </p:cxnSp>
        <p:sp>
          <p:nvSpPr>
            <p:cNvPr id="13" name="流程圖: 程序 12">
              <a:extLst>
                <a:ext uri="{FF2B5EF4-FFF2-40B4-BE49-F238E27FC236}">
                  <a16:creationId xmlns:a16="http://schemas.microsoft.com/office/drawing/2014/main" id="{598ED404-DF81-4E53-8EAF-BDE53D02277D}"/>
                </a:ext>
              </a:extLst>
            </p:cNvPr>
            <p:cNvSpPr/>
            <p:nvPr/>
          </p:nvSpPr>
          <p:spPr>
            <a:xfrm>
              <a:off x="5010717" y="5157192"/>
              <a:ext cx="2183488" cy="612648"/>
            </a:xfrm>
            <a:prstGeom prst="flowChartProcess">
              <a:avLst/>
            </a:prstGeom>
            <a:noFill/>
            <a:ln>
              <a:solidFill>
                <a:srgbClr val="049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LED</a:t>
              </a:r>
              <a:r>
                <a:rPr lang="zh-TW" altLang="en-US" dirty="0">
                  <a:solidFill>
                    <a:schemeClr val="tx1"/>
                  </a:solidFill>
                </a:rPr>
                <a:t> 顯示</a:t>
              </a:r>
            </a:p>
          </p:txBody>
        </p:sp>
        <p:cxnSp>
          <p:nvCxnSpPr>
            <p:cNvPr id="14" name="直線單箭頭接點 13">
              <a:extLst>
                <a:ext uri="{FF2B5EF4-FFF2-40B4-BE49-F238E27FC236}">
                  <a16:creationId xmlns:a16="http://schemas.microsoft.com/office/drawing/2014/main" id="{F85114BB-5179-452A-8514-BFB159D01F85}"/>
                </a:ext>
              </a:extLst>
            </p:cNvPr>
            <p:cNvCxnSpPr>
              <a:cxnSpLocks/>
              <a:stCxn id="15" idx="2"/>
              <a:endCxn id="13" idx="0"/>
            </p:cNvCxnSpPr>
            <p:nvPr/>
          </p:nvCxnSpPr>
          <p:spPr>
            <a:xfrm flipH="1">
              <a:off x="6102461" y="4645743"/>
              <a:ext cx="1" cy="511449"/>
            </a:xfrm>
            <a:prstGeom prst="straightConnector1">
              <a:avLst/>
            </a:prstGeom>
            <a:ln w="57150">
              <a:solidFill>
                <a:srgbClr val="049F41"/>
              </a:solidFill>
              <a:tailEnd type="triangle"/>
            </a:ln>
          </p:spPr>
          <p:style>
            <a:lnRef idx="1">
              <a:schemeClr val="accent1"/>
            </a:lnRef>
            <a:fillRef idx="0">
              <a:schemeClr val="accent1"/>
            </a:fillRef>
            <a:effectRef idx="0">
              <a:schemeClr val="accent1"/>
            </a:effectRef>
            <a:fontRef idx="minor">
              <a:schemeClr val="tx1"/>
            </a:fontRef>
          </p:style>
        </p:cxnSp>
        <p:grpSp>
          <p:nvGrpSpPr>
            <p:cNvPr id="31" name="群組 30">
              <a:extLst>
                <a:ext uri="{FF2B5EF4-FFF2-40B4-BE49-F238E27FC236}">
                  <a16:creationId xmlns:a16="http://schemas.microsoft.com/office/drawing/2014/main" id="{4964D5E3-FC8D-48CD-A51C-6FDA551B2243}"/>
                </a:ext>
              </a:extLst>
            </p:cNvPr>
            <p:cNvGrpSpPr/>
            <p:nvPr/>
          </p:nvGrpSpPr>
          <p:grpSpPr>
            <a:xfrm>
              <a:off x="4825936" y="3356992"/>
              <a:ext cx="2553051" cy="1288751"/>
              <a:chOff x="4825936" y="3427139"/>
              <a:chExt cx="2553051" cy="1288751"/>
            </a:xfrm>
          </p:grpSpPr>
          <p:sp>
            <p:nvSpPr>
              <p:cNvPr id="15" name="流程圖: 決策 14">
                <a:extLst>
                  <a:ext uri="{FF2B5EF4-FFF2-40B4-BE49-F238E27FC236}">
                    <a16:creationId xmlns:a16="http://schemas.microsoft.com/office/drawing/2014/main" id="{B99A827E-22A4-4CCF-B158-2F24D318C178}"/>
                  </a:ext>
                </a:extLst>
              </p:cNvPr>
              <p:cNvSpPr/>
              <p:nvPr/>
            </p:nvSpPr>
            <p:spPr>
              <a:xfrm>
                <a:off x="4825936" y="3427139"/>
                <a:ext cx="2553051" cy="1288751"/>
              </a:xfrm>
              <a:prstGeom prst="flowChartDecision">
                <a:avLst/>
              </a:prstGeom>
              <a:noFill/>
              <a:ln>
                <a:solidFill>
                  <a:srgbClr val="049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627769E9-453D-42A5-95E1-14AECB96DD3C}"/>
                  </a:ext>
                </a:extLst>
              </p:cNvPr>
              <p:cNvSpPr txBox="1"/>
              <p:nvPr/>
            </p:nvSpPr>
            <p:spPr>
              <a:xfrm>
                <a:off x="5394575" y="3840681"/>
                <a:ext cx="1415772" cy="461665"/>
              </a:xfrm>
              <a:prstGeom prst="rect">
                <a:avLst/>
              </a:prstGeom>
              <a:noFill/>
            </p:spPr>
            <p:txBody>
              <a:bodyPr wrap="none" rtlCol="0">
                <a:spAutoFit/>
              </a:bodyPr>
              <a:lstStyle/>
              <a:p>
                <a:r>
                  <a:rPr lang="zh-TW" altLang="en-US" dirty="0"/>
                  <a:t>判斷亮度</a:t>
                </a:r>
              </a:p>
            </p:txBody>
          </p:sp>
        </p:grpSp>
        <p:cxnSp>
          <p:nvCxnSpPr>
            <p:cNvPr id="35" name="直線單箭頭接點 34">
              <a:extLst>
                <a:ext uri="{FF2B5EF4-FFF2-40B4-BE49-F238E27FC236}">
                  <a16:creationId xmlns:a16="http://schemas.microsoft.com/office/drawing/2014/main" id="{F617BFB3-6D57-44AD-8CE9-1FE6ED6F5F9F}"/>
                </a:ext>
              </a:extLst>
            </p:cNvPr>
            <p:cNvCxnSpPr>
              <a:cxnSpLocks/>
              <a:stCxn id="15" idx="3"/>
              <a:endCxn id="41" idx="1"/>
            </p:cNvCxnSpPr>
            <p:nvPr/>
          </p:nvCxnSpPr>
          <p:spPr>
            <a:xfrm flipV="1">
              <a:off x="7378987" y="3986772"/>
              <a:ext cx="949261" cy="14596"/>
            </a:xfrm>
            <a:prstGeom prst="straightConnector1">
              <a:avLst/>
            </a:prstGeom>
            <a:ln w="57150">
              <a:solidFill>
                <a:srgbClr val="049F41"/>
              </a:solidFill>
              <a:tailEnd type="triangle"/>
            </a:ln>
          </p:spPr>
          <p:style>
            <a:lnRef idx="1">
              <a:schemeClr val="accent1"/>
            </a:lnRef>
            <a:fillRef idx="0">
              <a:schemeClr val="accent1"/>
            </a:fillRef>
            <a:effectRef idx="0">
              <a:schemeClr val="accent1"/>
            </a:effectRef>
            <a:fontRef idx="minor">
              <a:schemeClr val="tx1"/>
            </a:fontRef>
          </p:style>
        </p:cxnSp>
        <p:sp>
          <p:nvSpPr>
            <p:cNvPr id="38" name="文字方塊 37">
              <a:extLst>
                <a:ext uri="{FF2B5EF4-FFF2-40B4-BE49-F238E27FC236}">
                  <a16:creationId xmlns:a16="http://schemas.microsoft.com/office/drawing/2014/main" id="{22D5BD52-2F15-4EEC-945D-50965EB04798}"/>
                </a:ext>
              </a:extLst>
            </p:cNvPr>
            <p:cNvSpPr txBox="1"/>
            <p:nvPr/>
          </p:nvSpPr>
          <p:spPr>
            <a:xfrm>
              <a:off x="5289321" y="4621683"/>
              <a:ext cx="800219" cy="461665"/>
            </a:xfrm>
            <a:prstGeom prst="rect">
              <a:avLst/>
            </a:prstGeom>
            <a:noFill/>
          </p:spPr>
          <p:txBody>
            <a:bodyPr wrap="square" rtlCol="0">
              <a:spAutoFit/>
            </a:bodyPr>
            <a:lstStyle/>
            <a:p>
              <a:r>
                <a:rPr lang="zh-TW" altLang="en-US" dirty="0"/>
                <a:t>小於</a:t>
              </a:r>
            </a:p>
          </p:txBody>
        </p:sp>
        <p:sp>
          <p:nvSpPr>
            <p:cNvPr id="39" name="文字方塊 38">
              <a:extLst>
                <a:ext uri="{FF2B5EF4-FFF2-40B4-BE49-F238E27FC236}">
                  <a16:creationId xmlns:a16="http://schemas.microsoft.com/office/drawing/2014/main" id="{A1DA1D5E-AB11-4EA6-9425-5DCFA424C43E}"/>
                </a:ext>
              </a:extLst>
            </p:cNvPr>
            <p:cNvSpPr txBox="1"/>
            <p:nvPr/>
          </p:nvSpPr>
          <p:spPr>
            <a:xfrm>
              <a:off x="7378986" y="3518494"/>
              <a:ext cx="800219" cy="461665"/>
            </a:xfrm>
            <a:prstGeom prst="rect">
              <a:avLst/>
            </a:prstGeom>
            <a:noFill/>
          </p:spPr>
          <p:txBody>
            <a:bodyPr wrap="square" rtlCol="0">
              <a:spAutoFit/>
            </a:bodyPr>
            <a:lstStyle/>
            <a:p>
              <a:r>
                <a:rPr lang="zh-TW" altLang="en-US" dirty="0"/>
                <a:t>大於</a:t>
              </a:r>
            </a:p>
          </p:txBody>
        </p:sp>
        <p:sp>
          <p:nvSpPr>
            <p:cNvPr id="41" name="流程圖: 程序 40">
              <a:extLst>
                <a:ext uri="{FF2B5EF4-FFF2-40B4-BE49-F238E27FC236}">
                  <a16:creationId xmlns:a16="http://schemas.microsoft.com/office/drawing/2014/main" id="{3892A041-CB04-496D-86C7-0AA3960E260F}"/>
                </a:ext>
              </a:extLst>
            </p:cNvPr>
            <p:cNvSpPr/>
            <p:nvPr/>
          </p:nvSpPr>
          <p:spPr>
            <a:xfrm>
              <a:off x="8328248" y="3680448"/>
              <a:ext cx="1940987" cy="612648"/>
            </a:xfrm>
            <a:prstGeom prst="flowChartProcess">
              <a:avLst/>
            </a:prstGeom>
            <a:noFill/>
            <a:ln>
              <a:solidFill>
                <a:srgbClr val="049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LED</a:t>
              </a:r>
              <a:r>
                <a:rPr lang="zh-TW" altLang="en-US" dirty="0">
                  <a:solidFill>
                    <a:schemeClr val="tx1"/>
                  </a:solidFill>
                </a:rPr>
                <a:t> 不顯示</a:t>
              </a:r>
            </a:p>
          </p:txBody>
        </p:sp>
        <p:sp>
          <p:nvSpPr>
            <p:cNvPr id="46" name="流程圖: 接點 45">
              <a:extLst>
                <a:ext uri="{FF2B5EF4-FFF2-40B4-BE49-F238E27FC236}">
                  <a16:creationId xmlns:a16="http://schemas.microsoft.com/office/drawing/2014/main" id="{1522D554-A7F5-4060-9756-F2B03E52250D}"/>
                </a:ext>
              </a:extLst>
            </p:cNvPr>
            <p:cNvSpPr/>
            <p:nvPr/>
          </p:nvSpPr>
          <p:spPr>
            <a:xfrm>
              <a:off x="5873861" y="6119439"/>
              <a:ext cx="457200" cy="457200"/>
            </a:xfrm>
            <a:prstGeom prst="flowChartConnector">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47" name="直線單箭頭接點 46">
              <a:extLst>
                <a:ext uri="{FF2B5EF4-FFF2-40B4-BE49-F238E27FC236}">
                  <a16:creationId xmlns:a16="http://schemas.microsoft.com/office/drawing/2014/main" id="{D779DFAA-A41C-4412-9764-BE52559F9488}"/>
                </a:ext>
              </a:extLst>
            </p:cNvPr>
            <p:cNvCxnSpPr>
              <a:cxnSpLocks/>
              <a:stCxn id="13" idx="2"/>
              <a:endCxn id="46" idx="0"/>
            </p:cNvCxnSpPr>
            <p:nvPr/>
          </p:nvCxnSpPr>
          <p:spPr>
            <a:xfrm>
              <a:off x="6102461" y="5769840"/>
              <a:ext cx="0" cy="349599"/>
            </a:xfrm>
            <a:prstGeom prst="straightConnector1">
              <a:avLst/>
            </a:prstGeom>
            <a:ln w="57150">
              <a:solidFill>
                <a:srgbClr val="049F4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接點: 肘形 54">
              <a:extLst>
                <a:ext uri="{FF2B5EF4-FFF2-40B4-BE49-F238E27FC236}">
                  <a16:creationId xmlns:a16="http://schemas.microsoft.com/office/drawing/2014/main" id="{8BAB3B23-E866-48F1-901B-85A438E9B15F}"/>
                </a:ext>
              </a:extLst>
            </p:cNvPr>
            <p:cNvCxnSpPr>
              <a:cxnSpLocks/>
              <a:stCxn id="41" idx="2"/>
              <a:endCxn id="46" idx="6"/>
            </p:cNvCxnSpPr>
            <p:nvPr/>
          </p:nvCxnSpPr>
          <p:spPr>
            <a:xfrm rot="5400000">
              <a:off x="6787431" y="3836727"/>
              <a:ext cx="2054943" cy="2967681"/>
            </a:xfrm>
            <a:prstGeom prst="bentConnector2">
              <a:avLst/>
            </a:prstGeom>
            <a:ln w="38100">
              <a:solidFill>
                <a:srgbClr val="049F4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3984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1679E54-1C83-4F4B-8514-B275B0C972D8}"/>
              </a:ext>
            </a:extLst>
          </p:cNvPr>
          <p:cNvSpPr txBox="1"/>
          <p:nvPr/>
        </p:nvSpPr>
        <p:spPr>
          <a:xfrm>
            <a:off x="0" y="68431"/>
            <a:ext cx="12192000" cy="1200329"/>
          </a:xfrm>
          <a:prstGeom prst="rect">
            <a:avLst/>
          </a:prstGeom>
          <a:noFill/>
        </p:spPr>
        <p:txBody>
          <a:bodyPr wrap="square" rtlCol="0">
            <a:spAutoFit/>
          </a:bodyPr>
          <a:lstStyle/>
          <a:p>
            <a:pPr algn="ctr"/>
            <a:r>
              <a:rPr lang="zh-TW" altLang="en-US" sz="7200" dirty="0">
                <a:solidFill>
                  <a:schemeClr val="bg1"/>
                </a:solidFill>
                <a:latin typeface="華康圓體 Std W8" panose="02000800000000000000" pitchFamily="50" charset="-120"/>
                <a:ea typeface="華康圓體 Std W8" panose="02000800000000000000" pitchFamily="50" charset="-120"/>
              </a:rPr>
              <a:t>練習題程式碼</a:t>
            </a:r>
          </a:p>
        </p:txBody>
      </p:sp>
      <p:sp>
        <p:nvSpPr>
          <p:cNvPr id="9" name="文字方塊 8">
            <a:extLst>
              <a:ext uri="{FF2B5EF4-FFF2-40B4-BE49-F238E27FC236}">
                <a16:creationId xmlns:a16="http://schemas.microsoft.com/office/drawing/2014/main" id="{379C5DCB-96BF-4B1D-835A-9BFDFB451484}"/>
              </a:ext>
            </a:extLst>
          </p:cNvPr>
          <p:cNvSpPr txBox="1"/>
          <p:nvPr/>
        </p:nvSpPr>
        <p:spPr>
          <a:xfrm>
            <a:off x="6384032" y="3861048"/>
            <a:ext cx="4790094" cy="830997"/>
          </a:xfrm>
          <a:prstGeom prst="rect">
            <a:avLst/>
          </a:prstGeom>
          <a:noFill/>
        </p:spPr>
        <p:txBody>
          <a:bodyPr wrap="none" rtlCol="0">
            <a:spAutoFit/>
          </a:bodyPr>
          <a:lstStyle/>
          <a:p>
            <a:r>
              <a:rPr lang="zh-TW" altLang="en-US" dirty="0"/>
              <a:t>亮度值小於等於 </a:t>
            </a:r>
            <a:r>
              <a:rPr lang="en-US" altLang="zh-TW" dirty="0"/>
              <a:t>100 </a:t>
            </a:r>
            <a:r>
              <a:rPr lang="zh-TW" altLang="en-US" dirty="0"/>
              <a:t>，顯示愛心。</a:t>
            </a:r>
            <a:endParaRPr lang="en-US" altLang="zh-TW" dirty="0"/>
          </a:p>
          <a:p>
            <a:r>
              <a:rPr lang="zh-TW" altLang="en-US" dirty="0"/>
              <a:t>大於 </a:t>
            </a:r>
            <a:r>
              <a:rPr lang="en-US" altLang="zh-TW" dirty="0"/>
              <a:t>100 </a:t>
            </a:r>
            <a:r>
              <a:rPr lang="zh-TW" altLang="en-US" dirty="0"/>
              <a:t>，指示燈不顯示。</a:t>
            </a:r>
          </a:p>
        </p:txBody>
      </p:sp>
      <p:pic>
        <p:nvPicPr>
          <p:cNvPr id="11" name="圖片 10">
            <a:extLst>
              <a:ext uri="{FF2B5EF4-FFF2-40B4-BE49-F238E27FC236}">
                <a16:creationId xmlns:a16="http://schemas.microsoft.com/office/drawing/2014/main" id="{244E1F2C-CCEF-4C6B-8126-E4808D18BA7B}"/>
              </a:ext>
            </a:extLst>
          </p:cNvPr>
          <p:cNvPicPr>
            <a:picLocks noChangeAspect="1"/>
          </p:cNvPicPr>
          <p:nvPr/>
        </p:nvPicPr>
        <p:blipFill>
          <a:blip r:embed="rId2"/>
          <a:stretch>
            <a:fillRect/>
          </a:stretch>
        </p:blipFill>
        <p:spPr>
          <a:xfrm>
            <a:off x="1544503" y="2060848"/>
            <a:ext cx="4402675" cy="4131741"/>
          </a:xfrm>
          <a:prstGeom prst="rect">
            <a:avLst/>
          </a:prstGeom>
        </p:spPr>
      </p:pic>
    </p:spTree>
    <p:extLst>
      <p:ext uri="{BB962C8B-B14F-4D97-AF65-F5344CB8AC3E}">
        <p14:creationId xmlns:p14="http://schemas.microsoft.com/office/powerpoint/2010/main" val="167026556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B8442384-2E90-475D-BE8D-9D770BF39444}"/>
              </a:ext>
            </a:extLst>
          </p:cNvPr>
          <p:cNvSpPr txBox="1"/>
          <p:nvPr/>
        </p:nvSpPr>
        <p:spPr>
          <a:xfrm>
            <a:off x="0" y="68431"/>
            <a:ext cx="12192000" cy="1200329"/>
          </a:xfrm>
          <a:prstGeom prst="rect">
            <a:avLst/>
          </a:prstGeom>
          <a:noFill/>
        </p:spPr>
        <p:txBody>
          <a:bodyPr wrap="square" rtlCol="0">
            <a:spAutoFit/>
          </a:bodyPr>
          <a:lstStyle/>
          <a:p>
            <a:pPr algn="ctr"/>
            <a:r>
              <a:rPr lang="zh-TW" altLang="en-US" sz="7200" dirty="0">
                <a:solidFill>
                  <a:schemeClr val="bg1"/>
                </a:solidFill>
                <a:latin typeface="華康圓體 Std W8" panose="02000800000000000000" pitchFamily="50" charset="-120"/>
                <a:ea typeface="華康圓體 Std W8" panose="02000800000000000000" pitchFamily="50" charset="-120"/>
              </a:rPr>
              <a:t>問題</a:t>
            </a:r>
          </a:p>
        </p:txBody>
      </p:sp>
      <p:pic>
        <p:nvPicPr>
          <p:cNvPr id="8196" name="Picture 4" descr="如何問出一個好問題？ - 每日頭條">
            <a:extLst>
              <a:ext uri="{FF2B5EF4-FFF2-40B4-BE49-F238E27FC236}">
                <a16:creationId xmlns:a16="http://schemas.microsoft.com/office/drawing/2014/main" id="{15E02ED6-15C9-4B43-9EC3-DCEE5F7C5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38" y="4365103"/>
            <a:ext cx="2128141" cy="2424465"/>
          </a:xfrm>
          <a:prstGeom prst="rect">
            <a:avLst/>
          </a:prstGeom>
          <a:noFill/>
          <a:extLst>
            <a:ext uri="{909E8E84-426E-40DD-AFC4-6F175D3DCCD1}">
              <a14:hiddenFill xmlns:a14="http://schemas.microsoft.com/office/drawing/2010/main">
                <a:solidFill>
                  <a:srgbClr val="FFFFFF"/>
                </a:solidFill>
              </a14:hiddenFill>
            </a:ext>
          </a:extLst>
        </p:spPr>
      </p:pic>
      <p:sp>
        <p:nvSpPr>
          <p:cNvPr id="4" name="語音泡泡: 圓角矩形 3">
            <a:extLst>
              <a:ext uri="{FF2B5EF4-FFF2-40B4-BE49-F238E27FC236}">
                <a16:creationId xmlns:a16="http://schemas.microsoft.com/office/drawing/2014/main" id="{69DCC6E4-3FEC-4671-9F1D-49478834EFE1}"/>
              </a:ext>
            </a:extLst>
          </p:cNvPr>
          <p:cNvSpPr/>
          <p:nvPr/>
        </p:nvSpPr>
        <p:spPr>
          <a:xfrm>
            <a:off x="2567608" y="1916832"/>
            <a:ext cx="8856984" cy="3024336"/>
          </a:xfrm>
          <a:prstGeom prst="wedgeRoundRectCallout">
            <a:avLst>
              <a:gd name="adj1" fmla="val -56470"/>
              <a:gd name="adj2" fmla="val 417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3600" dirty="0">
                <a:solidFill>
                  <a:schemeClr val="tx1"/>
                </a:solidFill>
              </a:rPr>
              <a:t>從前一節中，我們知道了 </a:t>
            </a:r>
            <a:r>
              <a:rPr lang="en-US" altLang="zh-TW" sz="3600" dirty="0" err="1">
                <a:solidFill>
                  <a:schemeClr val="tx1"/>
                </a:solidFill>
              </a:rPr>
              <a:t>micro:bit</a:t>
            </a:r>
            <a:r>
              <a:rPr lang="en-US" altLang="zh-TW" sz="3600" dirty="0">
                <a:solidFill>
                  <a:schemeClr val="tx1"/>
                </a:solidFill>
              </a:rPr>
              <a:t> </a:t>
            </a:r>
            <a:r>
              <a:rPr lang="zh-TW" altLang="en-US" sz="3600" dirty="0">
                <a:solidFill>
                  <a:schemeClr val="tx1"/>
                </a:solidFill>
              </a:rPr>
              <a:t>亮度感測的方式。我希望能設計一個程式，了解我現在環境的亮度是多少，看看是否要增加檯燈的亮度還是少開一點燈。</a:t>
            </a:r>
          </a:p>
        </p:txBody>
      </p:sp>
    </p:spTree>
    <p:extLst>
      <p:ext uri="{BB962C8B-B14F-4D97-AF65-F5344CB8AC3E}">
        <p14:creationId xmlns:p14="http://schemas.microsoft.com/office/powerpoint/2010/main" val="1750222491"/>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261AE47F-0BC4-410A-8D88-E75165CB5BA6}"/>
              </a:ext>
            </a:extLst>
          </p:cNvPr>
          <p:cNvPicPr>
            <a:picLocks noChangeAspect="1"/>
          </p:cNvPicPr>
          <p:nvPr/>
        </p:nvPicPr>
        <p:blipFill>
          <a:blip r:embed="rId2"/>
          <a:stretch>
            <a:fillRect/>
          </a:stretch>
        </p:blipFill>
        <p:spPr>
          <a:xfrm>
            <a:off x="10742329" y="6267779"/>
            <a:ext cx="635757" cy="517398"/>
          </a:xfrm>
          <a:prstGeom prst="rect">
            <a:avLst/>
          </a:prstGeom>
        </p:spPr>
      </p:pic>
      <p:pic>
        <p:nvPicPr>
          <p:cNvPr id="5" name="圖片 4">
            <a:extLst>
              <a:ext uri="{FF2B5EF4-FFF2-40B4-BE49-F238E27FC236}">
                <a16:creationId xmlns:a16="http://schemas.microsoft.com/office/drawing/2014/main" id="{4B3A182E-6F49-4689-A2CD-D95844659347}"/>
              </a:ext>
            </a:extLst>
          </p:cNvPr>
          <p:cNvPicPr>
            <a:picLocks noChangeAspect="1"/>
          </p:cNvPicPr>
          <p:nvPr/>
        </p:nvPicPr>
        <p:blipFill>
          <a:blip r:embed="rId3"/>
          <a:stretch>
            <a:fillRect/>
          </a:stretch>
        </p:blipFill>
        <p:spPr>
          <a:xfrm>
            <a:off x="2495600" y="3284984"/>
            <a:ext cx="2854960" cy="2325216"/>
          </a:xfrm>
          <a:prstGeom prst="rect">
            <a:avLst/>
          </a:prstGeom>
        </p:spPr>
      </p:pic>
      <p:sp>
        <p:nvSpPr>
          <p:cNvPr id="6" name="文字方塊 5">
            <a:extLst>
              <a:ext uri="{FF2B5EF4-FFF2-40B4-BE49-F238E27FC236}">
                <a16:creationId xmlns:a16="http://schemas.microsoft.com/office/drawing/2014/main" id="{3596FA68-72EA-4B0C-B051-112949F03C5A}"/>
              </a:ext>
            </a:extLst>
          </p:cNvPr>
          <p:cNvSpPr txBox="1"/>
          <p:nvPr/>
        </p:nvSpPr>
        <p:spPr>
          <a:xfrm>
            <a:off x="1343472" y="1988840"/>
            <a:ext cx="9505056" cy="830997"/>
          </a:xfrm>
          <a:prstGeom prst="rect">
            <a:avLst/>
          </a:prstGeom>
          <a:noFill/>
        </p:spPr>
        <p:txBody>
          <a:bodyPr wrap="square" rtlCol="0">
            <a:spAutoFit/>
          </a:bodyPr>
          <a:lstStyle/>
          <a:p>
            <a:r>
              <a:rPr lang="zh-TW" altLang="en-US" dirty="0"/>
              <a:t>當程式下載到 </a:t>
            </a:r>
            <a:r>
              <a:rPr lang="en-US" altLang="zh-TW" dirty="0" err="1"/>
              <a:t>micro:bit</a:t>
            </a:r>
            <a:r>
              <a:rPr lang="en-US" altLang="zh-TW" dirty="0"/>
              <a:t> </a:t>
            </a:r>
            <a:r>
              <a:rPr lang="zh-TW" altLang="en-US" dirty="0"/>
              <a:t>時，一開始 </a:t>
            </a:r>
            <a:r>
              <a:rPr lang="en-US" altLang="zh-TW" dirty="0"/>
              <a:t>LED </a:t>
            </a:r>
            <a:r>
              <a:rPr lang="zh-TW" altLang="en-US" dirty="0"/>
              <a:t>燈是不會亮的。用手覆蓋後，因亮度值小於我們所設定的數值， </a:t>
            </a:r>
            <a:r>
              <a:rPr lang="en-US" altLang="zh-TW" dirty="0"/>
              <a:t>LED </a:t>
            </a:r>
            <a:r>
              <a:rPr lang="zh-TW" altLang="en-US" dirty="0"/>
              <a:t>燈亮出我們設計的圖案。</a:t>
            </a:r>
          </a:p>
        </p:txBody>
      </p:sp>
      <p:pic>
        <p:nvPicPr>
          <p:cNvPr id="7" name="圖片 6">
            <a:extLst>
              <a:ext uri="{FF2B5EF4-FFF2-40B4-BE49-F238E27FC236}">
                <a16:creationId xmlns:a16="http://schemas.microsoft.com/office/drawing/2014/main" id="{35F8C082-3380-454D-A73B-0960F98C77A7}"/>
              </a:ext>
            </a:extLst>
          </p:cNvPr>
          <p:cNvPicPr>
            <a:picLocks noChangeAspect="1"/>
          </p:cNvPicPr>
          <p:nvPr/>
        </p:nvPicPr>
        <p:blipFill>
          <a:blip r:embed="rId4"/>
          <a:stretch>
            <a:fillRect/>
          </a:stretch>
        </p:blipFill>
        <p:spPr>
          <a:xfrm>
            <a:off x="6959649" y="3285421"/>
            <a:ext cx="2830494" cy="2324779"/>
          </a:xfrm>
          <a:prstGeom prst="rect">
            <a:avLst/>
          </a:prstGeom>
        </p:spPr>
      </p:pic>
      <p:sp>
        <p:nvSpPr>
          <p:cNvPr id="8" name="箭號: 向右 7">
            <a:extLst>
              <a:ext uri="{FF2B5EF4-FFF2-40B4-BE49-F238E27FC236}">
                <a16:creationId xmlns:a16="http://schemas.microsoft.com/office/drawing/2014/main" id="{A897ABDA-EBF8-4C26-AE8F-269A702C28BE}"/>
              </a:ext>
            </a:extLst>
          </p:cNvPr>
          <p:cNvSpPr/>
          <p:nvPr/>
        </p:nvSpPr>
        <p:spPr>
          <a:xfrm>
            <a:off x="5973316" y="4221088"/>
            <a:ext cx="504056" cy="288032"/>
          </a:xfrm>
          <a:prstGeom prst="rightArrow">
            <a:avLst/>
          </a:prstGeom>
          <a:solidFill>
            <a:srgbClr val="049F41"/>
          </a:solidFill>
          <a:ln>
            <a:solidFill>
              <a:srgbClr val="049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48796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如何問出一個好問題？ - 每日頭條">
            <a:extLst>
              <a:ext uri="{FF2B5EF4-FFF2-40B4-BE49-F238E27FC236}">
                <a16:creationId xmlns:a16="http://schemas.microsoft.com/office/drawing/2014/main" id="{71809C24-71C8-42C8-B6F5-0F82E4745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 y="4433535"/>
            <a:ext cx="2128141" cy="2424465"/>
          </a:xfrm>
          <a:prstGeom prst="rect">
            <a:avLst/>
          </a:prstGeom>
          <a:noFill/>
          <a:extLst>
            <a:ext uri="{909E8E84-426E-40DD-AFC4-6F175D3DCCD1}">
              <a14:hiddenFill xmlns:a14="http://schemas.microsoft.com/office/drawing/2010/main">
                <a:solidFill>
                  <a:srgbClr val="FFFFFF"/>
                </a:solidFill>
              </a14:hiddenFill>
            </a:ext>
          </a:extLst>
        </p:spPr>
      </p:pic>
      <p:sp>
        <p:nvSpPr>
          <p:cNvPr id="3" name="語音泡泡: 圓角矩形 2">
            <a:extLst>
              <a:ext uri="{FF2B5EF4-FFF2-40B4-BE49-F238E27FC236}">
                <a16:creationId xmlns:a16="http://schemas.microsoft.com/office/drawing/2014/main" id="{93DE666C-E15A-4D12-8476-21E93345EE27}"/>
              </a:ext>
            </a:extLst>
          </p:cNvPr>
          <p:cNvSpPr/>
          <p:nvPr/>
        </p:nvSpPr>
        <p:spPr>
          <a:xfrm>
            <a:off x="2279576" y="1808820"/>
            <a:ext cx="9505056" cy="3240360"/>
          </a:xfrm>
          <a:prstGeom prst="wedgeRoundRectCallout">
            <a:avLst>
              <a:gd name="adj1" fmla="val -56470"/>
              <a:gd name="adj2" fmla="val 417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3600" dirty="0">
                <a:solidFill>
                  <a:schemeClr val="tx1"/>
                </a:solidFill>
              </a:rPr>
              <a:t>我希望設計出，能依照環境亮度，來控制小夜燈亮度，例如</a:t>
            </a:r>
            <a:r>
              <a:rPr lang="en-US" altLang="zh-TW" sz="3600" dirty="0">
                <a:solidFill>
                  <a:schemeClr val="tx1"/>
                </a:solidFill>
              </a:rPr>
              <a:t>: </a:t>
            </a:r>
            <a:r>
              <a:rPr lang="zh-TW" altLang="en-US" sz="3600" dirty="0">
                <a:solidFill>
                  <a:schemeClr val="tx1"/>
                </a:solidFill>
              </a:rPr>
              <a:t>如果不是那麼暗，我就顯示小愛心。真的太暗了，就顯示大愛心。該如何修改練習題中的小夜燈程式呢</a:t>
            </a:r>
            <a:r>
              <a:rPr lang="en-US" altLang="zh-TW" sz="3600" dirty="0">
                <a:solidFill>
                  <a:schemeClr val="tx1"/>
                </a:solidFill>
              </a:rPr>
              <a:t>? </a:t>
            </a:r>
            <a:endParaRPr lang="zh-TW" altLang="en-US" sz="3600" dirty="0">
              <a:solidFill>
                <a:schemeClr val="tx1"/>
              </a:solidFill>
            </a:endParaRPr>
          </a:p>
        </p:txBody>
      </p:sp>
      <p:sp>
        <p:nvSpPr>
          <p:cNvPr id="4" name="文字方塊 3">
            <a:extLst>
              <a:ext uri="{FF2B5EF4-FFF2-40B4-BE49-F238E27FC236}">
                <a16:creationId xmlns:a16="http://schemas.microsoft.com/office/drawing/2014/main" id="{223BDCCD-6841-4C63-AD7D-8031220423BC}"/>
              </a:ext>
            </a:extLst>
          </p:cNvPr>
          <p:cNvSpPr txBox="1"/>
          <p:nvPr/>
        </p:nvSpPr>
        <p:spPr>
          <a:xfrm>
            <a:off x="0" y="68431"/>
            <a:ext cx="12192000" cy="1200329"/>
          </a:xfrm>
          <a:prstGeom prst="rect">
            <a:avLst/>
          </a:prstGeom>
          <a:noFill/>
        </p:spPr>
        <p:txBody>
          <a:bodyPr wrap="square" rtlCol="0">
            <a:spAutoFit/>
          </a:bodyPr>
          <a:lstStyle/>
          <a:p>
            <a:pPr algn="ctr"/>
            <a:r>
              <a:rPr lang="zh-TW" altLang="en-US" sz="7200" dirty="0">
                <a:solidFill>
                  <a:schemeClr val="bg1"/>
                </a:solidFill>
                <a:latin typeface="華康圓體 Std W8" panose="02000800000000000000" pitchFamily="50" charset="-120"/>
                <a:ea typeface="華康圓體 Std W8" panose="02000800000000000000" pitchFamily="50" charset="-120"/>
              </a:rPr>
              <a:t>進階練習題</a:t>
            </a:r>
          </a:p>
        </p:txBody>
      </p:sp>
    </p:spTree>
    <p:extLst>
      <p:ext uri="{BB962C8B-B14F-4D97-AF65-F5344CB8AC3E}">
        <p14:creationId xmlns:p14="http://schemas.microsoft.com/office/powerpoint/2010/main" val="187710521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1E0906-07BF-4ED0-AFEF-18CF137F983C}"/>
              </a:ext>
            </a:extLst>
          </p:cNvPr>
          <p:cNvSpPr>
            <a:spLocks noGrp="1"/>
          </p:cNvSpPr>
          <p:nvPr>
            <p:ph type="title"/>
          </p:nvPr>
        </p:nvSpPr>
        <p:spPr>
          <a:xfrm>
            <a:off x="838200" y="332656"/>
            <a:ext cx="10515600" cy="759619"/>
          </a:xfrm>
        </p:spPr>
        <p:txBody>
          <a:bodyPr/>
          <a:lstStyle/>
          <a:p>
            <a:r>
              <a:rPr lang="zh-TW" altLang="en-US" dirty="0"/>
              <a:t>思考流程</a:t>
            </a:r>
          </a:p>
        </p:txBody>
      </p:sp>
      <p:sp>
        <p:nvSpPr>
          <p:cNvPr id="11" name="文字方塊 10">
            <a:extLst>
              <a:ext uri="{FF2B5EF4-FFF2-40B4-BE49-F238E27FC236}">
                <a16:creationId xmlns:a16="http://schemas.microsoft.com/office/drawing/2014/main" id="{D233CF18-F6F0-4523-A118-A9860E989F79}"/>
              </a:ext>
            </a:extLst>
          </p:cNvPr>
          <p:cNvSpPr txBox="1"/>
          <p:nvPr/>
        </p:nvSpPr>
        <p:spPr>
          <a:xfrm>
            <a:off x="1617851" y="1196752"/>
            <a:ext cx="8956298" cy="646331"/>
          </a:xfrm>
          <a:prstGeom prst="rect">
            <a:avLst/>
          </a:prstGeom>
          <a:noFill/>
        </p:spPr>
        <p:txBody>
          <a:bodyPr wrap="none" rtlCol="0">
            <a:spAutoFit/>
          </a:bodyPr>
          <a:lstStyle/>
          <a:p>
            <a:r>
              <a:rPr lang="zh-TW" altLang="en-US" sz="3600" dirty="0"/>
              <a:t>請參考常用流程圖符號，自行設計流程圖。</a:t>
            </a:r>
          </a:p>
        </p:txBody>
      </p:sp>
      <p:grpSp>
        <p:nvGrpSpPr>
          <p:cNvPr id="18" name="群組 17">
            <a:extLst>
              <a:ext uri="{FF2B5EF4-FFF2-40B4-BE49-F238E27FC236}">
                <a16:creationId xmlns:a16="http://schemas.microsoft.com/office/drawing/2014/main" id="{E1A7B3C2-20AA-4ED3-B414-F9946C3E7E6A}"/>
              </a:ext>
            </a:extLst>
          </p:cNvPr>
          <p:cNvGrpSpPr/>
          <p:nvPr/>
        </p:nvGrpSpPr>
        <p:grpSpPr>
          <a:xfrm>
            <a:off x="3751443" y="2172835"/>
            <a:ext cx="4689114" cy="4385544"/>
            <a:chOff x="3364113" y="2021939"/>
            <a:chExt cx="4689114" cy="4385544"/>
          </a:xfrm>
        </p:grpSpPr>
        <p:pic>
          <p:nvPicPr>
            <p:cNvPr id="19464" name="Picture 8" descr="http://host16.tyjh.tyc.edu.tw/~class3/93y/st107/82/82-1-01-1.jpg">
              <a:extLst>
                <a:ext uri="{FF2B5EF4-FFF2-40B4-BE49-F238E27FC236}">
                  <a16:creationId xmlns:a16="http://schemas.microsoft.com/office/drawing/2014/main" id="{159D4097-0981-427F-8557-8E21DE47C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113" y="2021939"/>
              <a:ext cx="4689114" cy="392239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7" name="文字方塊 16">
              <a:extLst>
                <a:ext uri="{FF2B5EF4-FFF2-40B4-BE49-F238E27FC236}">
                  <a16:creationId xmlns:a16="http://schemas.microsoft.com/office/drawing/2014/main" id="{F6BA8A7F-9B24-4ADC-A680-6189F1E66577}"/>
                </a:ext>
              </a:extLst>
            </p:cNvPr>
            <p:cNvSpPr txBox="1"/>
            <p:nvPr/>
          </p:nvSpPr>
          <p:spPr>
            <a:xfrm>
              <a:off x="4539119" y="5945818"/>
              <a:ext cx="2339102" cy="461665"/>
            </a:xfrm>
            <a:prstGeom prst="rect">
              <a:avLst/>
            </a:prstGeom>
            <a:noFill/>
          </p:spPr>
          <p:txBody>
            <a:bodyPr wrap="none" rtlCol="0">
              <a:spAutoFit/>
            </a:bodyPr>
            <a:lstStyle/>
            <a:p>
              <a:r>
                <a:rPr lang="zh-TW" altLang="en-US" dirty="0"/>
                <a:t>常用流程圖符號</a:t>
              </a:r>
            </a:p>
          </p:txBody>
        </p:sp>
      </p:grpSp>
    </p:spTree>
    <p:extLst>
      <p:ext uri="{BB962C8B-B14F-4D97-AF65-F5344CB8AC3E}">
        <p14:creationId xmlns:p14="http://schemas.microsoft.com/office/powerpoint/2010/main" val="3770092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426334"/>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1679E54-1C83-4F4B-8514-B275B0C972D8}"/>
              </a:ext>
            </a:extLst>
          </p:cNvPr>
          <p:cNvSpPr txBox="1"/>
          <p:nvPr/>
        </p:nvSpPr>
        <p:spPr>
          <a:xfrm>
            <a:off x="0" y="68431"/>
            <a:ext cx="12192000" cy="1200329"/>
          </a:xfrm>
          <a:prstGeom prst="rect">
            <a:avLst/>
          </a:prstGeom>
          <a:noFill/>
        </p:spPr>
        <p:txBody>
          <a:bodyPr wrap="square" rtlCol="0">
            <a:spAutoFit/>
          </a:bodyPr>
          <a:lstStyle/>
          <a:p>
            <a:pPr algn="ctr"/>
            <a:r>
              <a:rPr lang="zh-TW" altLang="en-US" sz="7200" dirty="0">
                <a:solidFill>
                  <a:schemeClr val="bg1"/>
                </a:solidFill>
                <a:latin typeface="華康圓體 Std W8" panose="02000800000000000000" pitchFamily="50" charset="-120"/>
                <a:ea typeface="華康圓體 Std W8" panose="02000800000000000000" pitchFamily="50" charset="-120"/>
              </a:rPr>
              <a:t>進階練習題程式碼</a:t>
            </a:r>
          </a:p>
        </p:txBody>
      </p:sp>
      <p:pic>
        <p:nvPicPr>
          <p:cNvPr id="3" name="圖片 2">
            <a:extLst>
              <a:ext uri="{FF2B5EF4-FFF2-40B4-BE49-F238E27FC236}">
                <a16:creationId xmlns:a16="http://schemas.microsoft.com/office/drawing/2014/main" id="{42870C36-A2B9-41F6-9E89-625C8234F351}"/>
              </a:ext>
            </a:extLst>
          </p:cNvPr>
          <p:cNvPicPr>
            <a:picLocks noChangeAspect="1"/>
          </p:cNvPicPr>
          <p:nvPr/>
        </p:nvPicPr>
        <p:blipFill>
          <a:blip r:embed="rId2"/>
          <a:stretch>
            <a:fillRect/>
          </a:stretch>
        </p:blipFill>
        <p:spPr>
          <a:xfrm>
            <a:off x="2400186" y="1700808"/>
            <a:ext cx="7391627" cy="4640734"/>
          </a:xfrm>
          <a:prstGeom prst="rect">
            <a:avLst/>
          </a:prstGeom>
        </p:spPr>
      </p:pic>
    </p:spTree>
    <p:extLst>
      <p:ext uri="{BB962C8B-B14F-4D97-AF65-F5344CB8AC3E}">
        <p14:creationId xmlns:p14="http://schemas.microsoft.com/office/powerpoint/2010/main" val="3766833824"/>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1A3B6D3A-716B-487C-BAC5-B80E504A07F0}"/>
              </a:ext>
            </a:extLst>
          </p:cNvPr>
          <p:cNvSpPr txBox="1"/>
          <p:nvPr/>
        </p:nvSpPr>
        <p:spPr>
          <a:xfrm>
            <a:off x="5772834" y="2348880"/>
            <a:ext cx="646331" cy="646331"/>
          </a:xfrm>
          <a:prstGeom prst="rect">
            <a:avLst/>
          </a:prstGeom>
          <a:solidFill>
            <a:srgbClr val="049F41"/>
          </a:solidFill>
        </p:spPr>
        <p:txBody>
          <a:bodyPr wrap="none" rtlCol="0">
            <a:spAutoFit/>
          </a:bodyPr>
          <a:lstStyle/>
          <a:p>
            <a:r>
              <a:rPr lang="zh-TW" altLang="en-US" sz="3600" dirty="0">
                <a:solidFill>
                  <a:schemeClr val="bg1"/>
                </a:solidFill>
              </a:rPr>
              <a:t>三</a:t>
            </a:r>
          </a:p>
        </p:txBody>
      </p:sp>
    </p:spTree>
    <p:extLst>
      <p:ext uri="{BB962C8B-B14F-4D97-AF65-F5344CB8AC3E}">
        <p14:creationId xmlns:p14="http://schemas.microsoft.com/office/powerpoint/2010/main" val="1396323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821477" y="2277534"/>
            <a:ext cx="6527800" cy="768351"/>
          </a:xfrm>
          <a:prstGeom prst="rect">
            <a:avLst/>
          </a:prstGeom>
        </p:spPr>
        <p:txBody>
          <a:bodyPr/>
          <a:lstStyle/>
          <a:p>
            <a:pPr marL="0" indent="0" algn="ctr">
              <a:buNone/>
            </a:pPr>
            <a:r>
              <a:rPr lang="zh-TW" altLang="en-US" dirty="0">
                <a:solidFill>
                  <a:schemeClr val="bg1"/>
                </a:solidFill>
                <a:latin typeface="華康圓體 Std W8" panose="02000800000000000000" pitchFamily="50" charset="-120"/>
                <a:ea typeface="華康圓體 Std W8" panose="02000800000000000000" pitchFamily="50" charset="-120"/>
              </a:rPr>
              <a:t>第四節</a:t>
            </a:r>
            <a:endParaRPr lang="ko-KR" altLang="en-US" dirty="0">
              <a:solidFill>
                <a:schemeClr val="bg1"/>
              </a:solidFill>
              <a:latin typeface="華康圓體 Std W8" panose="02000800000000000000" pitchFamily="50" charset="-120"/>
            </a:endParaRPr>
          </a:p>
        </p:txBody>
      </p:sp>
      <p:sp>
        <p:nvSpPr>
          <p:cNvPr id="5" name="Text Placeholder 1"/>
          <p:cNvSpPr txBox="1">
            <a:spLocks/>
          </p:cNvSpPr>
          <p:nvPr/>
        </p:nvSpPr>
        <p:spPr>
          <a:xfrm>
            <a:off x="2821478" y="3140968"/>
            <a:ext cx="6528725" cy="115212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TW" altLang="en-US" sz="5867" dirty="0">
                <a:solidFill>
                  <a:schemeClr val="bg1"/>
                </a:solidFill>
                <a:latin typeface="華康圓體 Std W8" panose="02000800000000000000" pitchFamily="50" charset="-120"/>
                <a:ea typeface="華康圓體 Std W8" panose="02000800000000000000" pitchFamily="50" charset="-120"/>
              </a:rPr>
              <a:t>製作光控骰子</a:t>
            </a:r>
            <a:endParaRPr lang="ko-KR" altLang="en-US" sz="5867" dirty="0">
              <a:solidFill>
                <a:schemeClr val="bg1"/>
              </a:solidFill>
              <a:latin typeface="華康圓體 Std W8" panose="02000800000000000000" pitchFamily="50" charset="-120"/>
            </a:endParaRPr>
          </a:p>
        </p:txBody>
      </p:sp>
    </p:spTree>
    <p:extLst>
      <p:ext uri="{BB962C8B-B14F-4D97-AF65-F5344CB8AC3E}">
        <p14:creationId xmlns:p14="http://schemas.microsoft.com/office/powerpoint/2010/main" val="25471495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如何問出一個好問題？ - 每日頭條">
            <a:extLst>
              <a:ext uri="{FF2B5EF4-FFF2-40B4-BE49-F238E27FC236}">
                <a16:creationId xmlns:a16="http://schemas.microsoft.com/office/drawing/2014/main" id="{A9391C98-A4D7-4D0C-9134-9434B6265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38" y="4365103"/>
            <a:ext cx="2128141" cy="2424465"/>
          </a:xfrm>
          <a:prstGeom prst="rect">
            <a:avLst/>
          </a:prstGeom>
          <a:noFill/>
          <a:extLst>
            <a:ext uri="{909E8E84-426E-40DD-AFC4-6F175D3DCCD1}">
              <a14:hiddenFill xmlns:a14="http://schemas.microsoft.com/office/drawing/2010/main">
                <a:solidFill>
                  <a:srgbClr val="FFFFFF"/>
                </a:solidFill>
              </a14:hiddenFill>
            </a:ext>
          </a:extLst>
        </p:spPr>
      </p:pic>
      <p:sp>
        <p:nvSpPr>
          <p:cNvPr id="3" name="語音泡泡: 圓角矩形 2">
            <a:extLst>
              <a:ext uri="{FF2B5EF4-FFF2-40B4-BE49-F238E27FC236}">
                <a16:creationId xmlns:a16="http://schemas.microsoft.com/office/drawing/2014/main" id="{7937E52B-C32E-499C-9AAC-5B7F0460815F}"/>
              </a:ext>
            </a:extLst>
          </p:cNvPr>
          <p:cNvSpPr/>
          <p:nvPr/>
        </p:nvSpPr>
        <p:spPr>
          <a:xfrm>
            <a:off x="2567608" y="1916832"/>
            <a:ext cx="8856984" cy="3024336"/>
          </a:xfrm>
          <a:prstGeom prst="wedgeRoundRectCallout">
            <a:avLst>
              <a:gd name="adj1" fmla="val -56470"/>
              <a:gd name="adj2" fmla="val 417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3600" dirty="0">
                <a:solidFill>
                  <a:schemeClr val="tx1"/>
                </a:solidFill>
              </a:rPr>
              <a:t>除了小夜燈外，亮度控制還能有什麼有趣的應用呢</a:t>
            </a:r>
            <a:r>
              <a:rPr lang="en-US" altLang="zh-TW" sz="3600" dirty="0">
                <a:solidFill>
                  <a:schemeClr val="tx1"/>
                </a:solidFill>
              </a:rPr>
              <a:t>?</a:t>
            </a:r>
            <a:r>
              <a:rPr lang="zh-TW" altLang="en-US" sz="3600" dirty="0">
                <a:solidFill>
                  <a:schemeClr val="tx1"/>
                </a:solidFill>
              </a:rPr>
              <a:t> 和同學玩桌遊，骰子聲音太大聲，我能使用亮度控制設計出骰子，手掌遮一下就可以得到數字嗎</a:t>
            </a:r>
            <a:r>
              <a:rPr lang="en-US" altLang="zh-TW" sz="3600" dirty="0">
                <a:solidFill>
                  <a:schemeClr val="tx1"/>
                </a:solidFill>
              </a:rPr>
              <a:t>? </a:t>
            </a:r>
            <a:endParaRPr lang="zh-TW" altLang="en-US" sz="3600" dirty="0">
              <a:solidFill>
                <a:schemeClr val="tx1"/>
              </a:solidFill>
            </a:endParaRPr>
          </a:p>
        </p:txBody>
      </p:sp>
      <p:sp>
        <p:nvSpPr>
          <p:cNvPr id="4" name="文字方塊 3">
            <a:extLst>
              <a:ext uri="{FF2B5EF4-FFF2-40B4-BE49-F238E27FC236}">
                <a16:creationId xmlns:a16="http://schemas.microsoft.com/office/drawing/2014/main" id="{6351C9EE-B9BE-493C-AAA7-09229A1852C0}"/>
              </a:ext>
            </a:extLst>
          </p:cNvPr>
          <p:cNvSpPr txBox="1"/>
          <p:nvPr/>
        </p:nvSpPr>
        <p:spPr>
          <a:xfrm>
            <a:off x="0" y="68431"/>
            <a:ext cx="12192000" cy="1200329"/>
          </a:xfrm>
          <a:prstGeom prst="rect">
            <a:avLst/>
          </a:prstGeom>
          <a:noFill/>
        </p:spPr>
        <p:txBody>
          <a:bodyPr wrap="square" rtlCol="0">
            <a:spAutoFit/>
          </a:bodyPr>
          <a:lstStyle/>
          <a:p>
            <a:pPr algn="ctr"/>
            <a:r>
              <a:rPr lang="zh-TW" altLang="en-US" sz="7200" dirty="0">
                <a:solidFill>
                  <a:schemeClr val="bg1"/>
                </a:solidFill>
                <a:latin typeface="華康圓體 Std W8" panose="02000800000000000000" pitchFamily="50" charset="-120"/>
                <a:ea typeface="華康圓體 Std W8" panose="02000800000000000000" pitchFamily="50" charset="-120"/>
              </a:rPr>
              <a:t>問題</a:t>
            </a:r>
          </a:p>
        </p:txBody>
      </p:sp>
    </p:spTree>
    <p:extLst>
      <p:ext uri="{BB962C8B-B14F-4D97-AF65-F5344CB8AC3E}">
        <p14:creationId xmlns:p14="http://schemas.microsoft.com/office/powerpoint/2010/main" val="354001298"/>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368326"/>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D717DC40-5901-4846-B128-C9556FD70BDC}"/>
              </a:ext>
            </a:extLst>
          </p:cNvPr>
          <p:cNvSpPr txBox="1"/>
          <p:nvPr/>
        </p:nvSpPr>
        <p:spPr>
          <a:xfrm>
            <a:off x="0" y="68431"/>
            <a:ext cx="12192000" cy="1200329"/>
          </a:xfrm>
          <a:prstGeom prst="rect">
            <a:avLst/>
          </a:prstGeom>
          <a:noFill/>
        </p:spPr>
        <p:txBody>
          <a:bodyPr wrap="square" rtlCol="0">
            <a:spAutoFit/>
          </a:bodyPr>
          <a:lstStyle/>
          <a:p>
            <a:pPr algn="ctr"/>
            <a:r>
              <a:rPr lang="zh-TW" altLang="en-US" sz="7200" dirty="0">
                <a:solidFill>
                  <a:schemeClr val="bg1"/>
                </a:solidFill>
                <a:latin typeface="華康圓體 Std W8" panose="02000800000000000000" pitchFamily="50" charset="-120"/>
                <a:ea typeface="華康圓體 Std W8" panose="02000800000000000000" pitchFamily="50" charset="-120"/>
              </a:rPr>
              <a:t>光控骰子</a:t>
            </a:r>
          </a:p>
        </p:txBody>
      </p:sp>
      <p:pic>
        <p:nvPicPr>
          <p:cNvPr id="26626" name="Picture 2" descr="骰子- 维基百科，自由的百科全书">
            <a:extLst>
              <a:ext uri="{FF2B5EF4-FFF2-40B4-BE49-F238E27FC236}">
                <a16:creationId xmlns:a16="http://schemas.microsoft.com/office/drawing/2014/main" id="{3D84C7FC-6237-4E80-A84F-F3BCFB8D7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00" y="2852936"/>
            <a:ext cx="3168352" cy="2376264"/>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A4912A00-5E01-4AAD-B0EC-D759561AB223}"/>
              </a:ext>
            </a:extLst>
          </p:cNvPr>
          <p:cNvSpPr txBox="1"/>
          <p:nvPr/>
        </p:nvSpPr>
        <p:spPr>
          <a:xfrm>
            <a:off x="4439816" y="3163905"/>
            <a:ext cx="6901358" cy="1754326"/>
          </a:xfrm>
          <a:prstGeom prst="rect">
            <a:avLst/>
          </a:prstGeom>
          <a:noFill/>
        </p:spPr>
        <p:txBody>
          <a:bodyPr wrap="square" rtlCol="0">
            <a:spAutoFit/>
          </a:bodyPr>
          <a:lstStyle/>
          <a:p>
            <a:pPr algn="just"/>
            <a:r>
              <a:rPr lang="zh-TW" altLang="en-US" sz="3600" dirty="0"/>
              <a:t>請設計出光控骰子，當手掌遮一下就可以得到數字</a:t>
            </a:r>
            <a:r>
              <a:rPr lang="en-US" altLang="zh-TW" sz="3600" dirty="0"/>
              <a:t> 1 </a:t>
            </a:r>
            <a:r>
              <a:rPr lang="zh-TW" altLang="en-US" sz="3600" dirty="0"/>
              <a:t>到數字 </a:t>
            </a:r>
            <a:r>
              <a:rPr lang="en-US" altLang="zh-TW" sz="3600" dirty="0"/>
              <a:t>6 </a:t>
            </a:r>
            <a:r>
              <a:rPr lang="zh-TW" altLang="en-US" sz="3600" dirty="0"/>
              <a:t>的其中一個數字</a:t>
            </a:r>
            <a:r>
              <a:rPr lang="en-US" altLang="zh-TW" sz="3600" dirty="0"/>
              <a:t>( 1 </a:t>
            </a:r>
            <a:r>
              <a:rPr lang="zh-TW" altLang="en-US" sz="3600" dirty="0"/>
              <a:t>到 </a:t>
            </a:r>
            <a:r>
              <a:rPr lang="en-US" altLang="zh-TW" sz="3600" dirty="0"/>
              <a:t>6 </a:t>
            </a:r>
            <a:r>
              <a:rPr lang="zh-TW" altLang="en-US" sz="3600" dirty="0"/>
              <a:t>的亂數</a:t>
            </a:r>
            <a:r>
              <a:rPr lang="en-US" altLang="zh-TW" sz="3600" dirty="0"/>
              <a:t>)</a:t>
            </a:r>
            <a:r>
              <a:rPr lang="zh-TW" altLang="en-US" sz="3600" dirty="0"/>
              <a:t>。</a:t>
            </a:r>
            <a:endParaRPr lang="en-US" altLang="zh-TW" sz="3600" dirty="0"/>
          </a:p>
        </p:txBody>
      </p:sp>
    </p:spTree>
    <p:extLst>
      <p:ext uri="{BB962C8B-B14F-4D97-AF65-F5344CB8AC3E}">
        <p14:creationId xmlns:p14="http://schemas.microsoft.com/office/powerpoint/2010/main" val="150329238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61679E54-1C83-4F4B-8514-B275B0C972D8}"/>
              </a:ext>
            </a:extLst>
          </p:cNvPr>
          <p:cNvSpPr txBox="1"/>
          <p:nvPr/>
        </p:nvSpPr>
        <p:spPr>
          <a:xfrm>
            <a:off x="0" y="68431"/>
            <a:ext cx="12192000" cy="1200329"/>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zh-TW" altLang="en-US" sz="7200" b="0" i="0" u="none" strike="noStrike" kern="1200" cap="none" spc="0" normalizeH="0" baseline="0" noProof="0" dirty="0">
                <a:ln>
                  <a:noFill/>
                </a:ln>
                <a:solidFill>
                  <a:prstClr val="white"/>
                </a:solidFill>
                <a:effectLst/>
                <a:uLnTx/>
                <a:uFillTx/>
                <a:latin typeface="華康圓體 Std W8" panose="02000800000000000000" pitchFamily="50" charset="-120"/>
                <a:ea typeface="華康圓體 Std W8" panose="02000800000000000000" pitchFamily="50" charset="-120"/>
                <a:cs typeface="+mn-cs"/>
              </a:rPr>
              <a:t>問題</a:t>
            </a:r>
          </a:p>
        </p:txBody>
      </p:sp>
      <p:pic>
        <p:nvPicPr>
          <p:cNvPr id="3" name="Picture 4" descr="如何問出一個好問題？ - 每日頭條">
            <a:extLst>
              <a:ext uri="{FF2B5EF4-FFF2-40B4-BE49-F238E27FC236}">
                <a16:creationId xmlns:a16="http://schemas.microsoft.com/office/drawing/2014/main" id="{251CBDF4-EDED-42D7-BC1E-B25BE1EB7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38" y="4365103"/>
            <a:ext cx="2128141" cy="2424465"/>
          </a:xfrm>
          <a:prstGeom prst="rect">
            <a:avLst/>
          </a:prstGeom>
          <a:noFill/>
          <a:extLst>
            <a:ext uri="{909E8E84-426E-40DD-AFC4-6F175D3DCCD1}">
              <a14:hiddenFill xmlns:a14="http://schemas.microsoft.com/office/drawing/2010/main">
                <a:solidFill>
                  <a:srgbClr val="FFFFFF"/>
                </a:solidFill>
              </a14:hiddenFill>
            </a:ext>
          </a:extLst>
        </p:spPr>
      </p:pic>
      <p:sp>
        <p:nvSpPr>
          <p:cNvPr id="4" name="語音泡泡: 圓角矩形 3">
            <a:extLst>
              <a:ext uri="{FF2B5EF4-FFF2-40B4-BE49-F238E27FC236}">
                <a16:creationId xmlns:a16="http://schemas.microsoft.com/office/drawing/2014/main" id="{D1A6C1BF-BA1B-4931-9EBC-DFD57A44EC07}"/>
              </a:ext>
            </a:extLst>
          </p:cNvPr>
          <p:cNvSpPr/>
          <p:nvPr/>
        </p:nvSpPr>
        <p:spPr>
          <a:xfrm>
            <a:off x="2567608" y="1916832"/>
            <a:ext cx="8856984" cy="3024336"/>
          </a:xfrm>
          <a:prstGeom prst="wedgeRoundRectCallout">
            <a:avLst>
              <a:gd name="adj1" fmla="val -56470"/>
              <a:gd name="adj2" fmla="val 417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1" hangingPunct="1">
              <a:lnSpc>
                <a:spcPct val="10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prstClr val="black"/>
                </a:solidFill>
                <a:effectLst/>
                <a:uLnTx/>
                <a:uFillTx/>
                <a:latin typeface="Calibri"/>
                <a:cs typeface="+mn-cs"/>
              </a:rPr>
              <a:t>晚上睡覺前，完全關燈有點可怕。在上一節中，我們已經能將亮度數據化，那我能設計個小夜燈程式，當亮度低於多少時，將 </a:t>
            </a:r>
            <a:r>
              <a:rPr kumimoji="0" lang="en-US" altLang="zh-TW" sz="3600" b="0" i="0" u="none" strike="noStrike" kern="1200" cap="none" spc="0" normalizeH="0" baseline="0" noProof="0" dirty="0" err="1">
                <a:ln>
                  <a:noFill/>
                </a:ln>
                <a:solidFill>
                  <a:prstClr val="black"/>
                </a:solidFill>
                <a:effectLst/>
                <a:uLnTx/>
                <a:uFillTx/>
                <a:latin typeface="Calibri"/>
                <a:cs typeface="+mn-cs"/>
              </a:rPr>
              <a:t>micro:bit</a:t>
            </a:r>
            <a:r>
              <a:rPr kumimoji="0" lang="en-US" altLang="zh-TW" sz="3600" b="0" i="0" u="none" strike="noStrike" kern="1200" cap="none" spc="0" normalizeH="0" baseline="0" noProof="0" dirty="0">
                <a:ln>
                  <a:noFill/>
                </a:ln>
                <a:solidFill>
                  <a:prstClr val="black"/>
                </a:solidFill>
                <a:effectLst/>
                <a:uLnTx/>
                <a:uFillTx/>
                <a:latin typeface="Calibri"/>
                <a:cs typeface="+mn-cs"/>
              </a:rPr>
              <a:t> </a:t>
            </a:r>
            <a:r>
              <a:rPr kumimoji="0" lang="zh-TW" altLang="en-US" sz="3600" b="0" i="0" u="none" strike="noStrike" kern="1200" cap="none" spc="0" normalizeH="0" baseline="0" noProof="0" dirty="0">
                <a:ln>
                  <a:noFill/>
                </a:ln>
                <a:solidFill>
                  <a:prstClr val="black"/>
                </a:solidFill>
                <a:effectLst/>
                <a:uLnTx/>
                <a:uFillTx/>
                <a:latin typeface="Calibri"/>
                <a:cs typeface="+mn-cs"/>
              </a:rPr>
              <a:t>上的</a:t>
            </a:r>
            <a:r>
              <a:rPr kumimoji="0" lang="en-US" altLang="zh-TW" sz="3600" b="0" i="0" u="none" strike="noStrike" kern="1200" cap="none" spc="0" normalizeH="0" baseline="0" noProof="0" dirty="0">
                <a:ln>
                  <a:noFill/>
                </a:ln>
                <a:solidFill>
                  <a:prstClr val="black"/>
                </a:solidFill>
                <a:effectLst/>
                <a:uLnTx/>
                <a:uFillTx/>
                <a:latin typeface="Calibri"/>
                <a:cs typeface="+mn-cs"/>
              </a:rPr>
              <a:t> LED </a:t>
            </a:r>
            <a:r>
              <a:rPr kumimoji="0" lang="zh-TW" altLang="en-US" sz="3600" b="0" i="0" u="none" strike="noStrike" kern="1200" cap="none" spc="0" normalizeH="0" baseline="0" noProof="0" dirty="0">
                <a:ln>
                  <a:noFill/>
                </a:ln>
                <a:solidFill>
                  <a:prstClr val="black"/>
                </a:solidFill>
                <a:effectLst/>
                <a:uLnTx/>
                <a:uFillTx/>
                <a:latin typeface="Calibri"/>
                <a:cs typeface="+mn-cs"/>
              </a:rPr>
              <a:t>自動亮起嗎</a:t>
            </a:r>
            <a:r>
              <a:rPr kumimoji="0" lang="en-US" altLang="zh-TW" sz="3600" b="0" i="0" u="none" strike="noStrike" kern="1200" cap="none" spc="0" normalizeH="0" baseline="0" noProof="0" dirty="0">
                <a:ln>
                  <a:noFill/>
                </a:ln>
                <a:solidFill>
                  <a:prstClr val="black"/>
                </a:solidFill>
                <a:effectLst/>
                <a:uLnTx/>
                <a:uFillTx/>
                <a:latin typeface="Calibri"/>
                <a:cs typeface="+mn-cs"/>
              </a:rPr>
              <a:t>?</a:t>
            </a:r>
            <a:endParaRPr kumimoji="0" lang="zh-TW" altLang="en-US" sz="3600" b="0" i="0" u="none" strike="noStrike" kern="1200" cap="none" spc="0" normalizeH="0" baseline="0" noProof="0" dirty="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3160216622"/>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1E0906-07BF-4ED0-AFEF-18CF137F983C}"/>
              </a:ext>
            </a:extLst>
          </p:cNvPr>
          <p:cNvSpPr>
            <a:spLocks noGrp="1"/>
          </p:cNvSpPr>
          <p:nvPr>
            <p:ph type="title"/>
          </p:nvPr>
        </p:nvSpPr>
        <p:spPr>
          <a:xfrm>
            <a:off x="838200" y="332656"/>
            <a:ext cx="10515600" cy="759619"/>
          </a:xfrm>
        </p:spPr>
        <p:txBody>
          <a:bodyPr/>
          <a:lstStyle/>
          <a:p>
            <a:r>
              <a:rPr lang="zh-TW" altLang="en-US" dirty="0"/>
              <a:t>思考流程</a:t>
            </a:r>
          </a:p>
        </p:txBody>
      </p:sp>
      <p:sp>
        <p:nvSpPr>
          <p:cNvPr id="11" name="文字方塊 10">
            <a:extLst>
              <a:ext uri="{FF2B5EF4-FFF2-40B4-BE49-F238E27FC236}">
                <a16:creationId xmlns:a16="http://schemas.microsoft.com/office/drawing/2014/main" id="{D233CF18-F6F0-4523-A118-A9860E989F79}"/>
              </a:ext>
            </a:extLst>
          </p:cNvPr>
          <p:cNvSpPr txBox="1"/>
          <p:nvPr/>
        </p:nvSpPr>
        <p:spPr>
          <a:xfrm>
            <a:off x="1617851" y="1196752"/>
            <a:ext cx="8956298" cy="646331"/>
          </a:xfrm>
          <a:prstGeom prst="rect">
            <a:avLst/>
          </a:prstGeom>
          <a:noFill/>
        </p:spPr>
        <p:txBody>
          <a:bodyPr wrap="none" rtlCol="0">
            <a:spAutoFit/>
          </a:bodyPr>
          <a:lstStyle/>
          <a:p>
            <a:r>
              <a:rPr lang="zh-TW" altLang="en-US" sz="3600" dirty="0"/>
              <a:t>請參考常用流程圖符號，自行設計流程圖。</a:t>
            </a:r>
          </a:p>
        </p:txBody>
      </p:sp>
      <p:grpSp>
        <p:nvGrpSpPr>
          <p:cNvPr id="18" name="群組 17">
            <a:extLst>
              <a:ext uri="{FF2B5EF4-FFF2-40B4-BE49-F238E27FC236}">
                <a16:creationId xmlns:a16="http://schemas.microsoft.com/office/drawing/2014/main" id="{E1A7B3C2-20AA-4ED3-B414-F9946C3E7E6A}"/>
              </a:ext>
            </a:extLst>
          </p:cNvPr>
          <p:cNvGrpSpPr/>
          <p:nvPr/>
        </p:nvGrpSpPr>
        <p:grpSpPr>
          <a:xfrm>
            <a:off x="3751443" y="2172835"/>
            <a:ext cx="4689114" cy="4385544"/>
            <a:chOff x="3364113" y="2021939"/>
            <a:chExt cx="4689114" cy="4385544"/>
          </a:xfrm>
        </p:grpSpPr>
        <p:pic>
          <p:nvPicPr>
            <p:cNvPr id="19464" name="Picture 8" descr="http://host16.tyjh.tyc.edu.tw/~class3/93y/st107/82/82-1-01-1.jpg">
              <a:extLst>
                <a:ext uri="{FF2B5EF4-FFF2-40B4-BE49-F238E27FC236}">
                  <a16:creationId xmlns:a16="http://schemas.microsoft.com/office/drawing/2014/main" id="{159D4097-0981-427F-8557-8E21DE47C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113" y="2021939"/>
              <a:ext cx="4689114" cy="392239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7" name="文字方塊 16">
              <a:extLst>
                <a:ext uri="{FF2B5EF4-FFF2-40B4-BE49-F238E27FC236}">
                  <a16:creationId xmlns:a16="http://schemas.microsoft.com/office/drawing/2014/main" id="{F6BA8A7F-9B24-4ADC-A680-6189F1E66577}"/>
                </a:ext>
              </a:extLst>
            </p:cNvPr>
            <p:cNvSpPr txBox="1"/>
            <p:nvPr/>
          </p:nvSpPr>
          <p:spPr>
            <a:xfrm>
              <a:off x="4539119" y="5945818"/>
              <a:ext cx="2339102" cy="461665"/>
            </a:xfrm>
            <a:prstGeom prst="rect">
              <a:avLst/>
            </a:prstGeom>
            <a:noFill/>
          </p:spPr>
          <p:txBody>
            <a:bodyPr wrap="none" rtlCol="0">
              <a:spAutoFit/>
            </a:bodyPr>
            <a:lstStyle/>
            <a:p>
              <a:r>
                <a:rPr lang="zh-TW" altLang="en-US" dirty="0"/>
                <a:t>常用流程圖符號</a:t>
              </a:r>
            </a:p>
          </p:txBody>
        </p:sp>
      </p:grpSp>
    </p:spTree>
    <p:extLst>
      <p:ext uri="{BB962C8B-B14F-4D97-AF65-F5344CB8AC3E}">
        <p14:creationId xmlns:p14="http://schemas.microsoft.com/office/powerpoint/2010/main" val="2612576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747076"/>
      </p:ext>
    </p:extLst>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6351C9EE-B9BE-493C-AAA7-09229A1852C0}"/>
              </a:ext>
            </a:extLst>
          </p:cNvPr>
          <p:cNvSpPr txBox="1"/>
          <p:nvPr/>
        </p:nvSpPr>
        <p:spPr>
          <a:xfrm>
            <a:off x="0" y="68431"/>
            <a:ext cx="12192000" cy="1200329"/>
          </a:xfrm>
          <a:prstGeom prst="rect">
            <a:avLst/>
          </a:prstGeom>
          <a:noFill/>
        </p:spPr>
        <p:txBody>
          <a:bodyPr wrap="square" rtlCol="0">
            <a:spAutoFit/>
          </a:bodyPr>
          <a:lstStyle/>
          <a:p>
            <a:pPr algn="ctr"/>
            <a:r>
              <a:rPr lang="zh-TW" altLang="en-US" sz="7200" dirty="0">
                <a:solidFill>
                  <a:schemeClr val="bg1"/>
                </a:solidFill>
                <a:latin typeface="華康圓體 Std W8" panose="02000800000000000000" pitchFamily="50" charset="-120"/>
                <a:ea typeface="華康圓體 Std W8" panose="02000800000000000000" pitchFamily="50" charset="-120"/>
              </a:rPr>
              <a:t>練習題程式碼</a:t>
            </a:r>
          </a:p>
        </p:txBody>
      </p:sp>
      <p:pic>
        <p:nvPicPr>
          <p:cNvPr id="5" name="圖片 4">
            <a:extLst>
              <a:ext uri="{FF2B5EF4-FFF2-40B4-BE49-F238E27FC236}">
                <a16:creationId xmlns:a16="http://schemas.microsoft.com/office/drawing/2014/main" id="{E670A1EA-E22E-44F1-A689-5715E2086643}"/>
              </a:ext>
            </a:extLst>
          </p:cNvPr>
          <p:cNvPicPr>
            <a:picLocks noChangeAspect="1"/>
          </p:cNvPicPr>
          <p:nvPr/>
        </p:nvPicPr>
        <p:blipFill>
          <a:blip r:embed="rId2"/>
          <a:stretch>
            <a:fillRect/>
          </a:stretch>
        </p:blipFill>
        <p:spPr>
          <a:xfrm>
            <a:off x="1055440" y="2204864"/>
            <a:ext cx="5760640" cy="3404015"/>
          </a:xfrm>
          <a:prstGeom prst="rect">
            <a:avLst/>
          </a:prstGeom>
        </p:spPr>
      </p:pic>
      <p:sp>
        <p:nvSpPr>
          <p:cNvPr id="6" name="文字方塊 5">
            <a:extLst>
              <a:ext uri="{FF2B5EF4-FFF2-40B4-BE49-F238E27FC236}">
                <a16:creationId xmlns:a16="http://schemas.microsoft.com/office/drawing/2014/main" id="{6461C2DD-5FA0-4FE5-9C41-009059F84499}"/>
              </a:ext>
            </a:extLst>
          </p:cNvPr>
          <p:cNvSpPr txBox="1"/>
          <p:nvPr/>
        </p:nvSpPr>
        <p:spPr>
          <a:xfrm>
            <a:off x="7176120" y="4005064"/>
            <a:ext cx="3262432" cy="461665"/>
          </a:xfrm>
          <a:prstGeom prst="rect">
            <a:avLst/>
          </a:prstGeom>
          <a:noFill/>
        </p:spPr>
        <p:txBody>
          <a:bodyPr wrap="none" rtlCol="0">
            <a:spAutoFit/>
          </a:bodyPr>
          <a:lstStyle/>
          <a:p>
            <a:r>
              <a:rPr lang="zh-TW" altLang="en-US" dirty="0"/>
              <a:t>數學分類中的隨機取數</a:t>
            </a:r>
          </a:p>
        </p:txBody>
      </p:sp>
    </p:spTree>
    <p:extLst>
      <p:ext uri="{BB962C8B-B14F-4D97-AF65-F5344CB8AC3E}">
        <p14:creationId xmlns:p14="http://schemas.microsoft.com/office/powerpoint/2010/main" val="2803370063"/>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如何問出一個好問題？ - 每日頭條">
            <a:extLst>
              <a:ext uri="{FF2B5EF4-FFF2-40B4-BE49-F238E27FC236}">
                <a16:creationId xmlns:a16="http://schemas.microsoft.com/office/drawing/2014/main" id="{71809C24-71C8-42C8-B6F5-0F82E4745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 y="4433535"/>
            <a:ext cx="2128141" cy="2424465"/>
          </a:xfrm>
          <a:prstGeom prst="rect">
            <a:avLst/>
          </a:prstGeom>
          <a:noFill/>
          <a:extLst>
            <a:ext uri="{909E8E84-426E-40DD-AFC4-6F175D3DCCD1}">
              <a14:hiddenFill xmlns:a14="http://schemas.microsoft.com/office/drawing/2010/main">
                <a:solidFill>
                  <a:srgbClr val="FFFFFF"/>
                </a:solidFill>
              </a14:hiddenFill>
            </a:ext>
          </a:extLst>
        </p:spPr>
      </p:pic>
      <p:sp>
        <p:nvSpPr>
          <p:cNvPr id="3" name="語音泡泡: 圓角矩形 2">
            <a:extLst>
              <a:ext uri="{FF2B5EF4-FFF2-40B4-BE49-F238E27FC236}">
                <a16:creationId xmlns:a16="http://schemas.microsoft.com/office/drawing/2014/main" id="{93DE666C-E15A-4D12-8476-21E93345EE27}"/>
              </a:ext>
            </a:extLst>
          </p:cNvPr>
          <p:cNvSpPr/>
          <p:nvPr/>
        </p:nvSpPr>
        <p:spPr>
          <a:xfrm>
            <a:off x="2351584" y="2096852"/>
            <a:ext cx="9505056" cy="2664296"/>
          </a:xfrm>
          <a:prstGeom prst="wedgeRoundRectCallout">
            <a:avLst>
              <a:gd name="adj1" fmla="val -56470"/>
              <a:gd name="adj2" fmla="val 417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3600" dirty="0">
                <a:solidFill>
                  <a:schemeClr val="tx1"/>
                </a:solidFill>
              </a:rPr>
              <a:t>抽獎每個人都喜歡，當抽中某些數字時，就表示中獎，沒抽中的，只能哭哭了。你能使用亮度感測器，設計一個抽獎系統嗎？並且這個抽獎系統會有分大獎和小獎。</a:t>
            </a:r>
          </a:p>
        </p:txBody>
      </p:sp>
      <p:sp>
        <p:nvSpPr>
          <p:cNvPr id="4" name="文字方塊 3">
            <a:extLst>
              <a:ext uri="{FF2B5EF4-FFF2-40B4-BE49-F238E27FC236}">
                <a16:creationId xmlns:a16="http://schemas.microsoft.com/office/drawing/2014/main" id="{223BDCCD-6841-4C63-AD7D-8031220423BC}"/>
              </a:ext>
            </a:extLst>
          </p:cNvPr>
          <p:cNvSpPr txBox="1"/>
          <p:nvPr/>
        </p:nvSpPr>
        <p:spPr>
          <a:xfrm>
            <a:off x="0" y="68431"/>
            <a:ext cx="12192000" cy="1200329"/>
          </a:xfrm>
          <a:prstGeom prst="rect">
            <a:avLst/>
          </a:prstGeom>
          <a:noFill/>
        </p:spPr>
        <p:txBody>
          <a:bodyPr wrap="square" rtlCol="0">
            <a:spAutoFit/>
          </a:bodyPr>
          <a:lstStyle/>
          <a:p>
            <a:pPr algn="ctr"/>
            <a:r>
              <a:rPr lang="zh-TW" altLang="en-US" sz="7200" dirty="0">
                <a:solidFill>
                  <a:schemeClr val="bg1"/>
                </a:solidFill>
                <a:latin typeface="華康圓體 Std W8" panose="02000800000000000000" pitchFamily="50" charset="-120"/>
                <a:ea typeface="華康圓體 Std W8" panose="02000800000000000000" pitchFamily="50" charset="-120"/>
              </a:rPr>
              <a:t>進階練習題</a:t>
            </a:r>
          </a:p>
        </p:txBody>
      </p:sp>
    </p:spTree>
    <p:extLst>
      <p:ext uri="{BB962C8B-B14F-4D97-AF65-F5344CB8AC3E}">
        <p14:creationId xmlns:p14="http://schemas.microsoft.com/office/powerpoint/2010/main" val="480131520"/>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085197B2-7BE9-4139-AA24-057B86FC5C99}"/>
              </a:ext>
            </a:extLst>
          </p:cNvPr>
          <p:cNvSpPr txBox="1"/>
          <p:nvPr/>
        </p:nvSpPr>
        <p:spPr>
          <a:xfrm>
            <a:off x="0" y="68431"/>
            <a:ext cx="12192000" cy="1200329"/>
          </a:xfrm>
          <a:prstGeom prst="rect">
            <a:avLst/>
          </a:prstGeom>
          <a:noFill/>
        </p:spPr>
        <p:txBody>
          <a:bodyPr wrap="square" rtlCol="0">
            <a:spAutoFit/>
          </a:bodyPr>
          <a:lstStyle/>
          <a:p>
            <a:pPr algn="ctr"/>
            <a:r>
              <a:rPr lang="zh-TW" altLang="en-US" sz="7200" dirty="0">
                <a:solidFill>
                  <a:schemeClr val="bg1"/>
                </a:solidFill>
                <a:latin typeface="華康圓體 Std W8" panose="02000800000000000000" pitchFamily="50" charset="-120"/>
                <a:ea typeface="華康圓體 Std W8" panose="02000800000000000000" pitchFamily="50" charset="-120"/>
              </a:rPr>
              <a:t>想法</a:t>
            </a:r>
          </a:p>
        </p:txBody>
      </p:sp>
      <p:pic>
        <p:nvPicPr>
          <p:cNvPr id="3" name="Picture 4" descr="如何問出一個好問題？ - 每日頭條">
            <a:extLst>
              <a:ext uri="{FF2B5EF4-FFF2-40B4-BE49-F238E27FC236}">
                <a16:creationId xmlns:a16="http://schemas.microsoft.com/office/drawing/2014/main" id="{25933987-D582-4998-8603-9ACFB7D06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96945"/>
            <a:ext cx="2423592" cy="2761055"/>
          </a:xfrm>
          <a:prstGeom prst="rect">
            <a:avLst/>
          </a:prstGeom>
          <a:noFill/>
          <a:extLst>
            <a:ext uri="{909E8E84-426E-40DD-AFC4-6F175D3DCCD1}">
              <a14:hiddenFill xmlns:a14="http://schemas.microsoft.com/office/drawing/2010/main">
                <a:solidFill>
                  <a:srgbClr val="FFFFFF"/>
                </a:solidFill>
              </a14:hiddenFill>
            </a:ext>
          </a:extLst>
        </p:spPr>
      </p:pic>
      <p:sp>
        <p:nvSpPr>
          <p:cNvPr id="4" name="語音泡泡: 圓角矩形 3">
            <a:extLst>
              <a:ext uri="{FF2B5EF4-FFF2-40B4-BE49-F238E27FC236}">
                <a16:creationId xmlns:a16="http://schemas.microsoft.com/office/drawing/2014/main" id="{AB104A4E-BC7A-4DEC-B352-1482DB558632}"/>
              </a:ext>
            </a:extLst>
          </p:cNvPr>
          <p:cNvSpPr/>
          <p:nvPr/>
        </p:nvSpPr>
        <p:spPr>
          <a:xfrm>
            <a:off x="2567608" y="2276872"/>
            <a:ext cx="8856984" cy="2232248"/>
          </a:xfrm>
          <a:prstGeom prst="wedgeRoundRectCallout">
            <a:avLst>
              <a:gd name="adj1" fmla="val -56470"/>
              <a:gd name="adj2" fmla="val 417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3600" dirty="0">
                <a:solidFill>
                  <a:schemeClr val="tx1"/>
                </a:solidFill>
              </a:rPr>
              <a:t>除了小夜燈、光控骰子、光控抽獎系統之外，亮度控制還能有什麼有趣的應用呢</a:t>
            </a:r>
            <a:r>
              <a:rPr lang="en-US" altLang="zh-TW" sz="3600" dirty="0">
                <a:solidFill>
                  <a:schemeClr val="tx1"/>
                </a:solidFill>
              </a:rPr>
              <a:t>?</a:t>
            </a:r>
            <a:r>
              <a:rPr lang="zh-TW" altLang="en-US" sz="3600" dirty="0">
                <a:solidFill>
                  <a:schemeClr val="tx1"/>
                </a:solidFill>
              </a:rPr>
              <a:t> </a:t>
            </a:r>
          </a:p>
        </p:txBody>
      </p:sp>
    </p:spTree>
    <p:extLst>
      <p:ext uri="{BB962C8B-B14F-4D97-AF65-F5344CB8AC3E}">
        <p14:creationId xmlns:p14="http://schemas.microsoft.com/office/powerpoint/2010/main" val="1013212808"/>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EB9961D2-F686-4BBA-89BA-86677B63CFC6}"/>
              </a:ext>
            </a:extLst>
          </p:cNvPr>
          <p:cNvSpPr txBox="1"/>
          <p:nvPr/>
        </p:nvSpPr>
        <p:spPr>
          <a:xfrm>
            <a:off x="5793109" y="2332510"/>
            <a:ext cx="579115" cy="646331"/>
          </a:xfrm>
          <a:prstGeom prst="rect">
            <a:avLst/>
          </a:prstGeom>
          <a:solidFill>
            <a:srgbClr val="0080CC"/>
          </a:solidFill>
        </p:spPr>
        <p:txBody>
          <a:bodyPr wrap="square" rtlCol="0">
            <a:spAutoFit/>
          </a:bodyPr>
          <a:lstStyle/>
          <a:p>
            <a:r>
              <a:rPr lang="zh-TW" altLang="en-US" sz="3600" dirty="0">
                <a:solidFill>
                  <a:schemeClr val="bg1"/>
                </a:solidFill>
              </a:rPr>
              <a:t>四</a:t>
            </a:r>
          </a:p>
        </p:txBody>
      </p:sp>
    </p:spTree>
    <p:extLst>
      <p:ext uri="{BB962C8B-B14F-4D97-AF65-F5344CB8AC3E}">
        <p14:creationId xmlns:p14="http://schemas.microsoft.com/office/powerpoint/2010/main" val="247322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如何問出一個好問題？ - 每日頭條">
            <a:extLst>
              <a:ext uri="{FF2B5EF4-FFF2-40B4-BE49-F238E27FC236}">
                <a16:creationId xmlns:a16="http://schemas.microsoft.com/office/drawing/2014/main" id="{71809C24-71C8-42C8-B6F5-0F82E4745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 y="4433535"/>
            <a:ext cx="2128141" cy="2424465"/>
          </a:xfrm>
          <a:prstGeom prst="rect">
            <a:avLst/>
          </a:prstGeom>
          <a:noFill/>
          <a:extLst>
            <a:ext uri="{909E8E84-426E-40DD-AFC4-6F175D3DCCD1}">
              <a14:hiddenFill xmlns:a14="http://schemas.microsoft.com/office/drawing/2010/main">
                <a:solidFill>
                  <a:srgbClr val="FFFFFF"/>
                </a:solidFill>
              </a14:hiddenFill>
            </a:ext>
          </a:extLst>
        </p:spPr>
      </p:pic>
      <p:sp>
        <p:nvSpPr>
          <p:cNvPr id="3" name="語音泡泡: 圓角矩形 2">
            <a:extLst>
              <a:ext uri="{FF2B5EF4-FFF2-40B4-BE49-F238E27FC236}">
                <a16:creationId xmlns:a16="http://schemas.microsoft.com/office/drawing/2014/main" id="{93DE666C-E15A-4D12-8476-21E93345EE27}"/>
              </a:ext>
            </a:extLst>
          </p:cNvPr>
          <p:cNvSpPr/>
          <p:nvPr/>
        </p:nvSpPr>
        <p:spPr>
          <a:xfrm>
            <a:off x="2279576" y="1808820"/>
            <a:ext cx="9505056" cy="3240360"/>
          </a:xfrm>
          <a:prstGeom prst="wedgeRoundRectCallout">
            <a:avLst>
              <a:gd name="adj1" fmla="val -56470"/>
              <a:gd name="adj2" fmla="val 417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1" hangingPunct="1">
              <a:lnSpc>
                <a:spcPct val="10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prstClr val="black"/>
                </a:solidFill>
                <a:effectLst/>
                <a:uLnTx/>
                <a:uFillTx/>
                <a:latin typeface="Calibri"/>
                <a:cs typeface="+mn-cs"/>
              </a:rPr>
              <a:t>我希望設計出，能依照環境亮度，來控制小夜燈亮度，例如</a:t>
            </a:r>
            <a:r>
              <a:rPr kumimoji="0" lang="en-US" altLang="zh-TW" sz="3600" b="0" i="0" u="none" strike="noStrike" kern="1200" cap="none" spc="0" normalizeH="0" baseline="0" noProof="0" dirty="0">
                <a:ln>
                  <a:noFill/>
                </a:ln>
                <a:solidFill>
                  <a:prstClr val="black"/>
                </a:solidFill>
                <a:effectLst/>
                <a:uLnTx/>
                <a:uFillTx/>
                <a:latin typeface="Calibri"/>
                <a:cs typeface="+mn-cs"/>
              </a:rPr>
              <a:t>: </a:t>
            </a:r>
            <a:r>
              <a:rPr kumimoji="0" lang="zh-TW" altLang="en-US" sz="3600" b="0" i="0" u="none" strike="noStrike" kern="1200" cap="none" spc="0" normalizeH="0" baseline="0" noProof="0" dirty="0">
                <a:ln>
                  <a:noFill/>
                </a:ln>
                <a:solidFill>
                  <a:prstClr val="black"/>
                </a:solidFill>
                <a:effectLst/>
                <a:uLnTx/>
                <a:uFillTx/>
                <a:latin typeface="Calibri"/>
                <a:cs typeface="+mn-cs"/>
              </a:rPr>
              <a:t>如果不是那麼暗，我就顯示小愛心。真的太暗了，就顯示大愛心。該如何修改練習題中的小夜燈程式呢</a:t>
            </a:r>
            <a:r>
              <a:rPr kumimoji="0" lang="en-US" altLang="zh-TW" sz="3600" b="0" i="0" u="none" strike="noStrike" kern="1200" cap="none" spc="0" normalizeH="0" baseline="0" noProof="0" dirty="0">
                <a:ln>
                  <a:noFill/>
                </a:ln>
                <a:solidFill>
                  <a:prstClr val="black"/>
                </a:solidFill>
                <a:effectLst/>
                <a:uLnTx/>
                <a:uFillTx/>
                <a:latin typeface="Calibri"/>
                <a:cs typeface="+mn-cs"/>
              </a:rPr>
              <a:t>? </a:t>
            </a:r>
            <a:endParaRPr kumimoji="0" lang="zh-TW" altLang="en-US" sz="3600" b="0" i="0" u="none" strike="noStrike" kern="1200" cap="none" spc="0" normalizeH="0" baseline="0" noProof="0" dirty="0">
              <a:ln>
                <a:noFill/>
              </a:ln>
              <a:solidFill>
                <a:prstClr val="black"/>
              </a:solidFill>
              <a:effectLst/>
              <a:uLnTx/>
              <a:uFillTx/>
              <a:latin typeface="Calibri"/>
              <a:cs typeface="+mn-cs"/>
            </a:endParaRPr>
          </a:p>
        </p:txBody>
      </p:sp>
      <p:sp>
        <p:nvSpPr>
          <p:cNvPr id="4" name="文字方塊 3">
            <a:extLst>
              <a:ext uri="{FF2B5EF4-FFF2-40B4-BE49-F238E27FC236}">
                <a16:creationId xmlns:a16="http://schemas.microsoft.com/office/drawing/2014/main" id="{223BDCCD-6841-4C63-AD7D-8031220423BC}"/>
              </a:ext>
            </a:extLst>
          </p:cNvPr>
          <p:cNvSpPr txBox="1"/>
          <p:nvPr/>
        </p:nvSpPr>
        <p:spPr>
          <a:xfrm>
            <a:off x="0" y="68431"/>
            <a:ext cx="12192000" cy="1200329"/>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zh-TW" altLang="en-US" sz="7200" b="0" i="0" u="none" strike="noStrike" kern="1200" cap="none" spc="0" normalizeH="0" baseline="0" noProof="0" dirty="0">
                <a:ln>
                  <a:noFill/>
                </a:ln>
                <a:solidFill>
                  <a:prstClr val="white"/>
                </a:solidFill>
                <a:effectLst/>
                <a:uLnTx/>
                <a:uFillTx/>
                <a:latin typeface="華康圓體 Std W8" panose="02000800000000000000" pitchFamily="50" charset="-120"/>
                <a:ea typeface="華康圓體 Std W8" panose="02000800000000000000" pitchFamily="50" charset="-120"/>
                <a:cs typeface="+mn-cs"/>
              </a:rPr>
              <a:t>進階練習題</a:t>
            </a:r>
          </a:p>
        </p:txBody>
      </p:sp>
    </p:spTree>
    <p:extLst>
      <p:ext uri="{BB962C8B-B14F-4D97-AF65-F5344CB8AC3E}">
        <p14:creationId xmlns:p14="http://schemas.microsoft.com/office/powerpoint/2010/main" val="149287142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如何問出一個好問題？ - 每日頭條">
            <a:extLst>
              <a:ext uri="{FF2B5EF4-FFF2-40B4-BE49-F238E27FC236}">
                <a16:creationId xmlns:a16="http://schemas.microsoft.com/office/drawing/2014/main" id="{A9391C98-A4D7-4D0C-9134-9434B6265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38" y="4365103"/>
            <a:ext cx="2128141" cy="2424465"/>
          </a:xfrm>
          <a:prstGeom prst="rect">
            <a:avLst/>
          </a:prstGeom>
          <a:noFill/>
          <a:extLst>
            <a:ext uri="{909E8E84-426E-40DD-AFC4-6F175D3DCCD1}">
              <a14:hiddenFill xmlns:a14="http://schemas.microsoft.com/office/drawing/2010/main">
                <a:solidFill>
                  <a:srgbClr val="FFFFFF"/>
                </a:solidFill>
              </a14:hiddenFill>
            </a:ext>
          </a:extLst>
        </p:spPr>
      </p:pic>
      <p:sp>
        <p:nvSpPr>
          <p:cNvPr id="3" name="語音泡泡: 圓角矩形 2">
            <a:extLst>
              <a:ext uri="{FF2B5EF4-FFF2-40B4-BE49-F238E27FC236}">
                <a16:creationId xmlns:a16="http://schemas.microsoft.com/office/drawing/2014/main" id="{7937E52B-C32E-499C-9AAC-5B7F0460815F}"/>
              </a:ext>
            </a:extLst>
          </p:cNvPr>
          <p:cNvSpPr/>
          <p:nvPr/>
        </p:nvSpPr>
        <p:spPr>
          <a:xfrm>
            <a:off x="2567608" y="1916832"/>
            <a:ext cx="8856984" cy="3024336"/>
          </a:xfrm>
          <a:prstGeom prst="wedgeRoundRectCallout">
            <a:avLst>
              <a:gd name="adj1" fmla="val -56470"/>
              <a:gd name="adj2" fmla="val 417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1" hangingPunct="1">
              <a:lnSpc>
                <a:spcPct val="10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prstClr val="black"/>
                </a:solidFill>
                <a:effectLst/>
                <a:uLnTx/>
                <a:uFillTx/>
                <a:latin typeface="Bahnschrift"/>
                <a:cs typeface="+mn-cs"/>
              </a:rPr>
              <a:t>除了小夜燈外，亮度控制還能有什麼有趣的應用呢</a:t>
            </a:r>
            <a:r>
              <a:rPr kumimoji="0" lang="en-US" altLang="zh-TW" sz="3600" b="0" i="0" u="none" strike="noStrike" kern="1200" cap="none" spc="0" normalizeH="0" baseline="0" noProof="0" dirty="0">
                <a:ln>
                  <a:noFill/>
                </a:ln>
                <a:solidFill>
                  <a:prstClr val="black"/>
                </a:solidFill>
                <a:effectLst/>
                <a:uLnTx/>
                <a:uFillTx/>
                <a:latin typeface="Bahnschrift"/>
                <a:cs typeface="+mn-cs"/>
              </a:rPr>
              <a:t>?</a:t>
            </a:r>
            <a:r>
              <a:rPr kumimoji="0" lang="zh-TW" altLang="en-US" sz="3600" b="0" i="0" u="none" strike="noStrike" kern="1200" cap="none" spc="0" normalizeH="0" baseline="0" noProof="0" dirty="0">
                <a:ln>
                  <a:noFill/>
                </a:ln>
                <a:solidFill>
                  <a:prstClr val="black"/>
                </a:solidFill>
                <a:effectLst/>
                <a:uLnTx/>
                <a:uFillTx/>
                <a:latin typeface="Bahnschrift"/>
                <a:cs typeface="+mn-cs"/>
              </a:rPr>
              <a:t> 和同學玩桌遊，骰子聲音太大聲，我能使用亮度控制設計出骰子，手掌遮一下就可以得到數字嗎</a:t>
            </a:r>
            <a:r>
              <a:rPr kumimoji="0" lang="en-US" altLang="zh-TW" sz="3600" b="0" i="0" u="none" strike="noStrike" kern="1200" cap="none" spc="0" normalizeH="0" baseline="0" noProof="0" dirty="0">
                <a:ln>
                  <a:noFill/>
                </a:ln>
                <a:solidFill>
                  <a:prstClr val="black"/>
                </a:solidFill>
                <a:effectLst/>
                <a:uLnTx/>
                <a:uFillTx/>
                <a:latin typeface="Bahnschrift"/>
                <a:cs typeface="+mn-cs"/>
              </a:rPr>
              <a:t>? </a:t>
            </a:r>
            <a:endParaRPr kumimoji="0" lang="zh-TW" altLang="en-US" sz="3600" b="0" i="0" u="none" strike="noStrike" kern="1200" cap="none" spc="0" normalizeH="0" baseline="0" noProof="0" dirty="0">
              <a:ln>
                <a:noFill/>
              </a:ln>
              <a:solidFill>
                <a:prstClr val="black"/>
              </a:solidFill>
              <a:effectLst/>
              <a:uLnTx/>
              <a:uFillTx/>
              <a:latin typeface="Bahnschrift"/>
              <a:cs typeface="+mn-cs"/>
            </a:endParaRPr>
          </a:p>
        </p:txBody>
      </p:sp>
      <p:sp>
        <p:nvSpPr>
          <p:cNvPr id="4" name="文字方塊 3">
            <a:extLst>
              <a:ext uri="{FF2B5EF4-FFF2-40B4-BE49-F238E27FC236}">
                <a16:creationId xmlns:a16="http://schemas.microsoft.com/office/drawing/2014/main" id="{6351C9EE-B9BE-493C-AAA7-09229A1852C0}"/>
              </a:ext>
            </a:extLst>
          </p:cNvPr>
          <p:cNvSpPr txBox="1"/>
          <p:nvPr/>
        </p:nvSpPr>
        <p:spPr>
          <a:xfrm>
            <a:off x="0" y="68431"/>
            <a:ext cx="12192000" cy="1200329"/>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zh-TW" altLang="en-US" sz="7200" b="0" i="0" u="none" strike="noStrike" kern="1200" cap="none" spc="0" normalizeH="0" baseline="0" noProof="0" dirty="0">
                <a:ln>
                  <a:noFill/>
                </a:ln>
                <a:solidFill>
                  <a:prstClr val="white"/>
                </a:solidFill>
                <a:effectLst/>
                <a:uLnTx/>
                <a:uFillTx/>
                <a:latin typeface="華康圓體 Std W8" panose="02000800000000000000" pitchFamily="50" charset="-120"/>
                <a:ea typeface="華康圓體 Std W8" panose="02000800000000000000" pitchFamily="50" charset="-120"/>
                <a:cs typeface="+mn-cs"/>
              </a:rPr>
              <a:t>問題</a:t>
            </a:r>
          </a:p>
        </p:txBody>
      </p:sp>
    </p:spTree>
    <p:extLst>
      <p:ext uri="{BB962C8B-B14F-4D97-AF65-F5344CB8AC3E}">
        <p14:creationId xmlns:p14="http://schemas.microsoft.com/office/powerpoint/2010/main" val="90442539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如何問出一個好問題？ - 每日頭條">
            <a:extLst>
              <a:ext uri="{FF2B5EF4-FFF2-40B4-BE49-F238E27FC236}">
                <a16:creationId xmlns:a16="http://schemas.microsoft.com/office/drawing/2014/main" id="{71809C24-71C8-42C8-B6F5-0F82E4745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 y="4433535"/>
            <a:ext cx="2128141" cy="2424465"/>
          </a:xfrm>
          <a:prstGeom prst="rect">
            <a:avLst/>
          </a:prstGeom>
          <a:noFill/>
          <a:extLst>
            <a:ext uri="{909E8E84-426E-40DD-AFC4-6F175D3DCCD1}">
              <a14:hiddenFill xmlns:a14="http://schemas.microsoft.com/office/drawing/2010/main">
                <a:solidFill>
                  <a:srgbClr val="FFFFFF"/>
                </a:solidFill>
              </a14:hiddenFill>
            </a:ext>
          </a:extLst>
        </p:spPr>
      </p:pic>
      <p:sp>
        <p:nvSpPr>
          <p:cNvPr id="3" name="語音泡泡: 圓角矩形 2">
            <a:extLst>
              <a:ext uri="{FF2B5EF4-FFF2-40B4-BE49-F238E27FC236}">
                <a16:creationId xmlns:a16="http://schemas.microsoft.com/office/drawing/2014/main" id="{93DE666C-E15A-4D12-8476-21E93345EE27}"/>
              </a:ext>
            </a:extLst>
          </p:cNvPr>
          <p:cNvSpPr/>
          <p:nvPr/>
        </p:nvSpPr>
        <p:spPr>
          <a:xfrm>
            <a:off x="2351584" y="2096852"/>
            <a:ext cx="9505056" cy="2664296"/>
          </a:xfrm>
          <a:prstGeom prst="wedgeRoundRectCallout">
            <a:avLst>
              <a:gd name="adj1" fmla="val -56470"/>
              <a:gd name="adj2" fmla="val 417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1" hangingPunct="1">
              <a:lnSpc>
                <a:spcPct val="10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prstClr val="black"/>
                </a:solidFill>
                <a:effectLst/>
                <a:uLnTx/>
                <a:uFillTx/>
                <a:latin typeface="Bahnschrift"/>
                <a:cs typeface="+mn-cs"/>
              </a:rPr>
              <a:t>抽獎每個人都喜歡，當抽中某些數字時，就表示中獎，沒抽中的，只能哭哭了。你能使用亮度感測器，設計一個抽獎系統嗎？並且這個抽獎系統會有分大獎和小獎。</a:t>
            </a:r>
          </a:p>
        </p:txBody>
      </p:sp>
      <p:sp>
        <p:nvSpPr>
          <p:cNvPr id="4" name="文字方塊 3">
            <a:extLst>
              <a:ext uri="{FF2B5EF4-FFF2-40B4-BE49-F238E27FC236}">
                <a16:creationId xmlns:a16="http://schemas.microsoft.com/office/drawing/2014/main" id="{223BDCCD-6841-4C63-AD7D-8031220423BC}"/>
              </a:ext>
            </a:extLst>
          </p:cNvPr>
          <p:cNvSpPr txBox="1"/>
          <p:nvPr/>
        </p:nvSpPr>
        <p:spPr>
          <a:xfrm>
            <a:off x="0" y="68431"/>
            <a:ext cx="12192000" cy="1200329"/>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zh-TW" altLang="en-US" sz="7200" b="0" i="0" u="none" strike="noStrike" kern="1200" cap="none" spc="0" normalizeH="0" baseline="0" noProof="0" dirty="0">
                <a:ln>
                  <a:noFill/>
                </a:ln>
                <a:solidFill>
                  <a:prstClr val="white"/>
                </a:solidFill>
                <a:effectLst/>
                <a:uLnTx/>
                <a:uFillTx/>
                <a:latin typeface="華康圓體 Std W8" panose="02000800000000000000" pitchFamily="50" charset="-120"/>
                <a:ea typeface="華康圓體 Std W8" panose="02000800000000000000" pitchFamily="50" charset="-120"/>
                <a:cs typeface="+mn-cs"/>
              </a:rPr>
              <a:t>進階練習題</a:t>
            </a:r>
          </a:p>
        </p:txBody>
      </p:sp>
    </p:spTree>
    <p:extLst>
      <p:ext uri="{BB962C8B-B14F-4D97-AF65-F5344CB8AC3E}">
        <p14:creationId xmlns:p14="http://schemas.microsoft.com/office/powerpoint/2010/main" val="318176078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821478" y="2276872"/>
            <a:ext cx="6528725" cy="768085"/>
          </a:xfrm>
          <a:prstGeom prst="rect">
            <a:avLst/>
          </a:prstGeom>
        </p:spPr>
        <p:txBody>
          <a:bodyPr/>
          <a:lstStyle/>
          <a:p>
            <a:pPr marL="0" indent="0" algn="ctr">
              <a:buNone/>
            </a:pPr>
            <a:r>
              <a:rPr lang="zh-TW" altLang="en-US" dirty="0">
                <a:solidFill>
                  <a:schemeClr val="bg1"/>
                </a:solidFill>
                <a:latin typeface="華康圓體 Std W8" panose="02000800000000000000" pitchFamily="50" charset="-120"/>
                <a:ea typeface="華康圓體 Std W8" panose="02000800000000000000" pitchFamily="50" charset="-120"/>
              </a:rPr>
              <a:t>第一節</a:t>
            </a:r>
            <a:endParaRPr lang="ko-KR" altLang="en-US" dirty="0">
              <a:solidFill>
                <a:schemeClr val="bg1"/>
              </a:solidFill>
              <a:latin typeface="華康圓體 Std W8" panose="02000800000000000000" pitchFamily="50" charset="-120"/>
            </a:endParaRPr>
          </a:p>
        </p:txBody>
      </p:sp>
      <p:sp>
        <p:nvSpPr>
          <p:cNvPr id="5" name="Text Placeholder 1"/>
          <p:cNvSpPr txBox="1">
            <a:spLocks/>
          </p:cNvSpPr>
          <p:nvPr/>
        </p:nvSpPr>
        <p:spPr>
          <a:xfrm>
            <a:off x="3549177" y="3212976"/>
            <a:ext cx="5093645" cy="151216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TW" sz="4267" dirty="0" err="1">
                <a:solidFill>
                  <a:schemeClr val="bg1"/>
                </a:solidFill>
                <a:ea typeface="華康圓體 Std W8" panose="02000800000000000000" pitchFamily="50" charset="-120"/>
              </a:rPr>
              <a:t>micro:bit</a:t>
            </a:r>
            <a:r>
              <a:rPr lang="en-US" altLang="zh-TW" sz="4267" dirty="0">
                <a:solidFill>
                  <a:schemeClr val="bg1"/>
                </a:solidFill>
                <a:ea typeface="華康圓體 Std W8" panose="02000800000000000000" pitchFamily="50" charset="-120"/>
              </a:rPr>
              <a:t> </a:t>
            </a:r>
            <a:r>
              <a:rPr lang="zh-TW" altLang="en-US" sz="4267" dirty="0">
                <a:solidFill>
                  <a:schemeClr val="bg1"/>
                </a:solidFill>
                <a:ea typeface="華康圓體 Std W8" panose="02000800000000000000" pitchFamily="50" charset="-120"/>
              </a:rPr>
              <a:t>亮度感測器介紹</a:t>
            </a:r>
            <a:endParaRPr lang="ko-KR" altLang="en-US" sz="4267" dirty="0">
              <a:solidFill>
                <a:schemeClr val="bg1"/>
              </a:solidFill>
            </a:endParaRPr>
          </a:p>
        </p:txBody>
      </p:sp>
    </p:spTree>
    <p:extLst>
      <p:ext uri="{BB962C8B-B14F-4D97-AF65-F5344CB8AC3E}">
        <p14:creationId xmlns:p14="http://schemas.microsoft.com/office/powerpoint/2010/main" val="3101234267"/>
      </p:ext>
    </p:extLst>
  </p:cSld>
  <p:clrMapOvr>
    <a:masterClrMapping/>
  </p:clrMapOvr>
</p:sld>
</file>

<file path=ppt/theme/theme1.xml><?xml version="1.0" encoding="utf-8"?>
<a:theme xmlns:a="http://schemas.openxmlformats.org/drawingml/2006/main" name="第一節">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自訂 1">
      <a:majorFont>
        <a:latin typeface="Calibri Light"/>
        <a:ea typeface="華康圓體 Std W8"/>
        <a:cs typeface=""/>
      </a:majorFont>
      <a:minorFont>
        <a:latin typeface="Calibri"/>
        <a:ea typeface="華康圓體 Std W5"/>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章節介紹">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自訂 1">
      <a:majorFont>
        <a:latin typeface="Calibri Light"/>
        <a:ea typeface="華康圓體 Std W8"/>
        <a:cs typeface=""/>
      </a:majorFont>
      <a:minorFont>
        <a:latin typeface="Calibri"/>
        <a:ea typeface="華康圓體 Std W5"/>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第二節">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自訂 1">
      <a:majorFont>
        <a:latin typeface="Calibri Light"/>
        <a:ea typeface="華康圓體 Std W8"/>
        <a:cs typeface=""/>
      </a:majorFont>
      <a:minorFont>
        <a:latin typeface="Calibri"/>
        <a:ea typeface="華康圓體 Std W5"/>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第三節">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自訂 1">
      <a:majorFont>
        <a:latin typeface="Calibri Light"/>
        <a:ea typeface="華康圓體 Std W8"/>
        <a:cs typeface=""/>
      </a:majorFont>
      <a:minorFont>
        <a:latin typeface="Calibri"/>
        <a:ea typeface="華康圓體 Std W5"/>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第四節">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Bahnschrift">
      <a:majorFont>
        <a:latin typeface="Bahnschrift"/>
        <a:ea typeface="華康儷圓 Std W8"/>
        <a:cs typeface=""/>
      </a:majorFont>
      <a:minorFont>
        <a:latin typeface="Bahnschrift"/>
        <a:ea typeface="華康儷圓 Std W8"/>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第五節">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Bahnschrift">
      <a:majorFont>
        <a:latin typeface="Bahnschrift"/>
        <a:ea typeface="華康儷圓 Std W8"/>
        <a:cs typeface=""/>
      </a:majorFont>
      <a:minorFont>
        <a:latin typeface="Bahnschrift"/>
        <a:ea typeface="華康儷圓 Std W8"/>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第六節">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Bahnschrift">
      <a:majorFont>
        <a:latin typeface="Bahnschrift"/>
        <a:ea typeface="華康儷圓 Std W8"/>
        <a:cs typeface=""/>
      </a:majorFont>
      <a:minorFont>
        <a:latin typeface="Bahnschrift"/>
        <a:ea typeface="華康儷圓 Std W8"/>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第二節">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自訂 1">
      <a:majorFont>
        <a:latin typeface="Calibri Light"/>
        <a:ea typeface="華康圓體 Std W8"/>
        <a:cs typeface=""/>
      </a:majorFont>
      <a:minorFont>
        <a:latin typeface="Calibri"/>
        <a:ea typeface="華康圓體 Std W5"/>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9622</TotalTime>
  <Words>1272</Words>
  <Application>Microsoft Office PowerPoint</Application>
  <PresentationFormat>寬螢幕</PresentationFormat>
  <Paragraphs>127</Paragraphs>
  <Slides>55</Slides>
  <Notes>1</Notes>
  <HiddenSlides>0</HiddenSlides>
  <MMClips>0</MMClips>
  <ScaleCrop>false</ScaleCrop>
  <HeadingPairs>
    <vt:vector size="6" baseType="variant">
      <vt:variant>
        <vt:lpstr>使用字型</vt:lpstr>
      </vt:variant>
      <vt:variant>
        <vt:i4>8</vt:i4>
      </vt:variant>
      <vt:variant>
        <vt:lpstr>佈景主題</vt:lpstr>
      </vt:variant>
      <vt:variant>
        <vt:i4>8</vt:i4>
      </vt:variant>
      <vt:variant>
        <vt:lpstr>投影片標題</vt:lpstr>
      </vt:variant>
      <vt:variant>
        <vt:i4>55</vt:i4>
      </vt:variant>
    </vt:vector>
  </HeadingPairs>
  <TitlesOfParts>
    <vt:vector size="71" baseType="lpstr">
      <vt:lpstr>華康圓體 Std W5</vt:lpstr>
      <vt:lpstr>華康圓體 Std W8</vt:lpstr>
      <vt:lpstr>華康儷圓 Std W8</vt:lpstr>
      <vt:lpstr>新細明體</vt:lpstr>
      <vt:lpstr>Arial</vt:lpstr>
      <vt:lpstr>Bahnschrift</vt:lpstr>
      <vt:lpstr>Calibri</vt:lpstr>
      <vt:lpstr>Calibri Light</vt:lpstr>
      <vt:lpstr>第一節</vt:lpstr>
      <vt:lpstr>章節介紹</vt:lpstr>
      <vt:lpstr>第二節</vt:lpstr>
      <vt:lpstr>第三節</vt:lpstr>
      <vt:lpstr>第四節</vt:lpstr>
      <vt:lpstr>第五節</vt:lpstr>
      <vt:lpstr>第六節</vt:lpstr>
      <vt:lpstr>1_第二節</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思考流程</vt:lpstr>
      <vt:lpstr>思考流程</vt:lpstr>
      <vt:lpstr>你可能需要的程式方塊</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思考流程</vt:lpstr>
      <vt:lpstr>PowerPoint 簡報</vt:lpstr>
      <vt:lpstr>PowerPoint 簡報</vt:lpstr>
      <vt:lpstr>PowerPoint 簡報</vt:lpstr>
      <vt:lpstr>思考流程</vt:lpstr>
      <vt:lpstr>PowerPoint 簡報</vt:lpstr>
      <vt:lpstr>PowerPoint 簡報</vt:lpstr>
      <vt:lpstr>PowerPoint 簡報</vt:lpstr>
      <vt:lpstr>PowerPoint 簡報</vt:lpstr>
      <vt:lpstr>PowerPoint 簡報</vt:lpstr>
      <vt:lpstr>PowerPoint 簡報</vt:lpstr>
      <vt:lpstr>PowerPoint 簡報</vt:lpstr>
      <vt:lpstr>思考流程</vt:lpstr>
      <vt:lpstr>PowerPoint 簡報</vt:lpstr>
      <vt:lpstr>PowerPoint 簡報</vt:lpstr>
      <vt:lpstr>PowerPoint 簡報</vt:lpstr>
      <vt:lpstr>PowerPoint 簡報</vt:lpstr>
      <vt:lpstr>PowerPoint 簡報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磨課師團隊;illustACさしみ</dc:creator>
  <cp:lastModifiedBy>Home</cp:lastModifiedBy>
  <cp:revision>204</cp:revision>
  <dcterms:created xsi:type="dcterms:W3CDTF">2016-12-05T23:26:54Z</dcterms:created>
  <dcterms:modified xsi:type="dcterms:W3CDTF">2021-12-18T05:40:22Z</dcterms:modified>
</cp:coreProperties>
</file>