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  <p:sldMasterId id="2147483700" r:id="rId3"/>
    <p:sldMasterId id="2147483688" r:id="rId4"/>
    <p:sldMasterId id="2147483712" r:id="rId5"/>
    <p:sldMasterId id="2147483728" r:id="rId6"/>
    <p:sldMasterId id="2147483740" r:id="rId7"/>
    <p:sldMasterId id="2147483752" r:id="rId8"/>
  </p:sldMasterIdLst>
  <p:notesMasterIdLst>
    <p:notesMasterId r:id="rId40"/>
  </p:notesMasterIdLst>
  <p:sldIdLst>
    <p:sldId id="300" r:id="rId9"/>
    <p:sldId id="261" r:id="rId10"/>
    <p:sldId id="505" r:id="rId11"/>
    <p:sldId id="264" r:id="rId12"/>
    <p:sldId id="528" r:id="rId13"/>
    <p:sldId id="529" r:id="rId14"/>
    <p:sldId id="314" r:id="rId15"/>
    <p:sldId id="531" r:id="rId16"/>
    <p:sldId id="507" r:id="rId17"/>
    <p:sldId id="530" r:id="rId18"/>
    <p:sldId id="308" r:id="rId19"/>
    <p:sldId id="313" r:id="rId20"/>
    <p:sldId id="305" r:id="rId21"/>
    <p:sldId id="317" r:id="rId22"/>
    <p:sldId id="532" r:id="rId23"/>
    <p:sldId id="533" r:id="rId24"/>
    <p:sldId id="534" r:id="rId25"/>
    <p:sldId id="535" r:id="rId26"/>
    <p:sldId id="517" r:id="rId27"/>
    <p:sldId id="516" r:id="rId28"/>
    <p:sldId id="323" r:id="rId29"/>
    <p:sldId id="306" r:id="rId30"/>
    <p:sldId id="515" r:id="rId31"/>
    <p:sldId id="536" r:id="rId32"/>
    <p:sldId id="537" r:id="rId33"/>
    <p:sldId id="538" r:id="rId34"/>
    <p:sldId id="539" r:id="rId35"/>
    <p:sldId id="332" r:id="rId36"/>
    <p:sldId id="307" r:id="rId37"/>
    <p:sldId id="335" r:id="rId38"/>
    <p:sldId id="341" r:id="rId39"/>
  </p:sldIdLst>
  <p:sldSz cx="12192000" cy="6858000"/>
  <p:notesSz cx="6858000" cy="9144000"/>
  <p:defaultTextStyle>
    <a:defPPr>
      <a:defRPr lang="ko-KR"/>
    </a:defPPr>
    <a:lvl1pPr marL="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1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32B5D2A-53AD-4B00-9899-97053F157544}">
          <p14:sldIdLst>
            <p14:sldId id="300"/>
            <p14:sldId id="261"/>
            <p14:sldId id="505"/>
          </p14:sldIdLst>
        </p14:section>
        <p14:section name="第一節" id="{369A9880-2DE3-4D61-A935-8066421B5847}">
          <p14:sldIdLst>
            <p14:sldId id="264"/>
            <p14:sldId id="528"/>
            <p14:sldId id="529"/>
            <p14:sldId id="314"/>
            <p14:sldId id="531"/>
            <p14:sldId id="507"/>
            <p14:sldId id="530"/>
            <p14:sldId id="308"/>
            <p14:sldId id="313"/>
          </p14:sldIdLst>
        </p14:section>
        <p14:section name="第二節" id="{592955C1-411D-4701-9088-C1AC41C94CE4}">
          <p14:sldIdLst>
            <p14:sldId id="305"/>
            <p14:sldId id="317"/>
            <p14:sldId id="532"/>
            <p14:sldId id="533"/>
            <p14:sldId id="534"/>
            <p14:sldId id="535"/>
            <p14:sldId id="517"/>
            <p14:sldId id="516"/>
            <p14:sldId id="323"/>
          </p14:sldIdLst>
        </p14:section>
        <p14:section name="第三節" id="{7FE0FB40-BE6D-444B-83F6-19CBBF775B89}">
          <p14:sldIdLst>
            <p14:sldId id="306"/>
            <p14:sldId id="515"/>
            <p14:sldId id="536"/>
            <p14:sldId id="537"/>
            <p14:sldId id="538"/>
            <p14:sldId id="539"/>
            <p14:sldId id="332"/>
          </p14:sldIdLst>
        </p14:section>
        <p14:section name="第四節" id="{75071247-CBF5-45A1-BF42-A5CAA817707C}">
          <p14:sldIdLst>
            <p14:sldId id="307"/>
            <p14:sldId id="335"/>
            <p14:sldId id="341"/>
          </p14:sldIdLst>
        </p14:section>
        <p14:section name="第五節" id="{2211121B-C527-4814-8055-043980E01E29}">
          <p14:sldIdLst/>
        </p14:section>
        <p14:section name="第六節" id="{073A6F82-172A-49B3-90C3-ADC7E3C10EF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8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CC"/>
    <a:srgbClr val="049F41"/>
    <a:srgbClr val="4093F3"/>
    <a:srgbClr val="C6D9F1"/>
    <a:srgbClr val="98D8B5"/>
    <a:srgbClr val="8EC31F"/>
    <a:srgbClr val="C7E6A4"/>
    <a:srgbClr val="FFC000"/>
    <a:srgbClr val="F39800"/>
    <a:srgbClr val="AAC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1" autoAdjust="0"/>
    <p:restoredTop sz="95433" autoAdjust="0"/>
  </p:normalViewPr>
  <p:slideViewPr>
    <p:cSldViewPr>
      <p:cViewPr varScale="1">
        <p:scale>
          <a:sx n="121" d="100"/>
          <a:sy n="121" d="100"/>
        </p:scale>
        <p:origin x="270" y="108"/>
      </p:cViewPr>
      <p:guideLst>
        <p:guide orient="horz" pos="185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15608-4217-456D-83A5-BE93EB58B20F}" type="doc">
      <dgm:prSet loTypeId="urn:microsoft.com/office/officeart/2005/8/layout/cycle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AEE3C86-DE2F-4B39-84EB-B21664E81498}">
      <dgm:prSet phldrT="[文字]"/>
      <dgm:spPr/>
      <dgm:t>
        <a:bodyPr/>
        <a:lstStyle/>
        <a:p>
          <a:r>
            <a:rPr lang="zh-TW" altLang="en-US" dirty="0"/>
            <a:t>輕巧方便</a:t>
          </a:r>
        </a:p>
      </dgm:t>
    </dgm:pt>
    <dgm:pt modelId="{4DDE7B9B-79E9-481D-94C8-17FC1478B9E0}" type="parTrans" cxnId="{1390EF13-9A17-445D-8BC0-B8A81873163A}">
      <dgm:prSet/>
      <dgm:spPr/>
      <dgm:t>
        <a:bodyPr/>
        <a:lstStyle/>
        <a:p>
          <a:endParaRPr lang="zh-TW" altLang="en-US"/>
        </a:p>
      </dgm:t>
    </dgm:pt>
    <dgm:pt modelId="{0060D821-4EAF-4E79-A342-B64266D083B7}" type="sibTrans" cxnId="{1390EF13-9A17-445D-8BC0-B8A81873163A}">
      <dgm:prSet/>
      <dgm:spPr/>
      <dgm:t>
        <a:bodyPr/>
        <a:lstStyle/>
        <a:p>
          <a:endParaRPr lang="zh-TW" altLang="en-US"/>
        </a:p>
      </dgm:t>
    </dgm:pt>
    <dgm:pt modelId="{3DC11843-3A82-4489-AAC2-7B620AEC99C1}">
      <dgm:prSet phldrT="[文字]"/>
      <dgm:spPr/>
      <dgm:t>
        <a:bodyPr/>
        <a:lstStyle/>
        <a:p>
          <a:r>
            <a:rPr lang="zh-TW" altLang="en-US" dirty="0"/>
            <a:t>快速上手</a:t>
          </a:r>
        </a:p>
      </dgm:t>
    </dgm:pt>
    <dgm:pt modelId="{DCD06491-481E-4EB9-8933-9553EC49BD1C}" type="parTrans" cxnId="{E02EF621-E791-44F2-B065-52AA81E4E74F}">
      <dgm:prSet/>
      <dgm:spPr/>
      <dgm:t>
        <a:bodyPr/>
        <a:lstStyle/>
        <a:p>
          <a:endParaRPr lang="zh-TW" altLang="en-US"/>
        </a:p>
      </dgm:t>
    </dgm:pt>
    <dgm:pt modelId="{5B3709C9-5A02-4D43-BA31-136E0D21C247}" type="sibTrans" cxnId="{E02EF621-E791-44F2-B065-52AA81E4E74F}">
      <dgm:prSet/>
      <dgm:spPr/>
      <dgm:t>
        <a:bodyPr/>
        <a:lstStyle/>
        <a:p>
          <a:endParaRPr lang="zh-TW" altLang="en-US"/>
        </a:p>
      </dgm:t>
    </dgm:pt>
    <dgm:pt modelId="{908F2FA3-5D99-49C2-ACD8-58E9B2E8BC40}">
      <dgm:prSet phldrT="[文字]"/>
      <dgm:spPr/>
      <dgm:t>
        <a:bodyPr/>
        <a:lstStyle/>
        <a:p>
          <a:r>
            <a:rPr lang="zh-TW" altLang="en-US" dirty="0"/>
            <a:t>技援多種開發語言</a:t>
          </a:r>
        </a:p>
      </dgm:t>
    </dgm:pt>
    <dgm:pt modelId="{1235D3E5-791F-479C-A63D-B9CD44DCD3C3}" type="parTrans" cxnId="{4A1A7FD3-5206-459D-B090-A2698A09E793}">
      <dgm:prSet/>
      <dgm:spPr/>
      <dgm:t>
        <a:bodyPr/>
        <a:lstStyle/>
        <a:p>
          <a:endParaRPr lang="zh-TW" altLang="en-US"/>
        </a:p>
      </dgm:t>
    </dgm:pt>
    <dgm:pt modelId="{69F90AED-A777-4A7F-94BA-500C956E5C81}" type="sibTrans" cxnId="{4A1A7FD3-5206-459D-B090-A2698A09E793}">
      <dgm:prSet/>
      <dgm:spPr/>
      <dgm:t>
        <a:bodyPr/>
        <a:lstStyle/>
        <a:p>
          <a:endParaRPr lang="zh-TW" altLang="en-US"/>
        </a:p>
      </dgm:t>
    </dgm:pt>
    <dgm:pt modelId="{97DA7AA0-1014-4523-B256-16B8A3E67EF5}">
      <dgm:prSet phldrT="[文字]"/>
      <dgm:spPr/>
      <dgm:t>
        <a:bodyPr/>
        <a:lstStyle/>
        <a:p>
          <a:r>
            <a:rPr lang="zh-TW" altLang="en-US" dirty="0"/>
            <a:t>跨平台開發</a:t>
          </a:r>
        </a:p>
      </dgm:t>
    </dgm:pt>
    <dgm:pt modelId="{88E2F0D6-BC85-48FF-9130-FBC97446FB80}" type="parTrans" cxnId="{F2E01DE1-57D1-453E-A0FB-A5AB919094D4}">
      <dgm:prSet/>
      <dgm:spPr/>
      <dgm:t>
        <a:bodyPr/>
        <a:lstStyle/>
        <a:p>
          <a:endParaRPr lang="zh-TW" altLang="en-US"/>
        </a:p>
      </dgm:t>
    </dgm:pt>
    <dgm:pt modelId="{8DAEFC17-E5ED-42D6-8FA5-33A6BEFABBC9}" type="sibTrans" cxnId="{F2E01DE1-57D1-453E-A0FB-A5AB919094D4}">
      <dgm:prSet/>
      <dgm:spPr/>
      <dgm:t>
        <a:bodyPr/>
        <a:lstStyle/>
        <a:p>
          <a:endParaRPr lang="zh-TW" altLang="en-US"/>
        </a:p>
      </dgm:t>
    </dgm:pt>
    <dgm:pt modelId="{0636C79C-A6DF-4C63-B8B4-195F6BBE2435}">
      <dgm:prSet phldrT="[文字]"/>
      <dgm:spPr/>
      <dgm:t>
        <a:bodyPr/>
        <a:lstStyle/>
        <a:p>
          <a:r>
            <a:rPr lang="zh-TW" altLang="en-US" dirty="0"/>
            <a:t>官方支援豐富</a:t>
          </a:r>
        </a:p>
      </dgm:t>
    </dgm:pt>
    <dgm:pt modelId="{F0B111D7-597F-43DB-B57A-30162CFACEB3}" type="parTrans" cxnId="{4E628816-B020-4D7D-BA71-27D784527710}">
      <dgm:prSet/>
      <dgm:spPr/>
      <dgm:t>
        <a:bodyPr/>
        <a:lstStyle/>
        <a:p>
          <a:endParaRPr lang="zh-TW" altLang="en-US"/>
        </a:p>
      </dgm:t>
    </dgm:pt>
    <dgm:pt modelId="{B6A0A124-B8D7-4005-AB88-ABA2D707F969}" type="sibTrans" cxnId="{4E628816-B020-4D7D-BA71-27D784527710}">
      <dgm:prSet/>
      <dgm:spPr/>
      <dgm:t>
        <a:bodyPr/>
        <a:lstStyle/>
        <a:p>
          <a:endParaRPr lang="zh-TW" altLang="en-US"/>
        </a:p>
      </dgm:t>
    </dgm:pt>
    <dgm:pt modelId="{7880F8C7-B590-4D7F-9D77-E9632E7F2C98}" type="pres">
      <dgm:prSet presAssocID="{04615608-4217-456D-83A5-BE93EB58B20F}" presName="cycle" presStyleCnt="0">
        <dgm:presLayoutVars>
          <dgm:dir/>
          <dgm:resizeHandles val="exact"/>
        </dgm:presLayoutVars>
      </dgm:prSet>
      <dgm:spPr/>
    </dgm:pt>
    <dgm:pt modelId="{57A211DB-348C-4722-864B-097248F30DE5}" type="pres">
      <dgm:prSet presAssocID="{0AEE3C86-DE2F-4B39-84EB-B21664E81498}" presName="node" presStyleLbl="node1" presStyleIdx="0" presStyleCnt="5">
        <dgm:presLayoutVars>
          <dgm:bulletEnabled val="1"/>
        </dgm:presLayoutVars>
      </dgm:prSet>
      <dgm:spPr/>
    </dgm:pt>
    <dgm:pt modelId="{E33403EA-3260-4630-A05E-5F88A6DBA6FC}" type="pres">
      <dgm:prSet presAssocID="{0AEE3C86-DE2F-4B39-84EB-B21664E81498}" presName="spNode" presStyleCnt="0"/>
      <dgm:spPr/>
    </dgm:pt>
    <dgm:pt modelId="{6AEB11AD-6943-45B7-8071-2A5ED5AED7AA}" type="pres">
      <dgm:prSet presAssocID="{0060D821-4EAF-4E79-A342-B64266D083B7}" presName="sibTrans" presStyleLbl="sibTrans1D1" presStyleIdx="0" presStyleCnt="5"/>
      <dgm:spPr/>
    </dgm:pt>
    <dgm:pt modelId="{4225EBDC-FB1C-46A1-905D-42308868C461}" type="pres">
      <dgm:prSet presAssocID="{3DC11843-3A82-4489-AAC2-7B620AEC99C1}" presName="node" presStyleLbl="node1" presStyleIdx="1" presStyleCnt="5">
        <dgm:presLayoutVars>
          <dgm:bulletEnabled val="1"/>
        </dgm:presLayoutVars>
      </dgm:prSet>
      <dgm:spPr/>
    </dgm:pt>
    <dgm:pt modelId="{CCA2BA56-559F-4E45-85BF-0AB45C6FB56C}" type="pres">
      <dgm:prSet presAssocID="{3DC11843-3A82-4489-AAC2-7B620AEC99C1}" presName="spNode" presStyleCnt="0"/>
      <dgm:spPr/>
    </dgm:pt>
    <dgm:pt modelId="{FA7A2AC0-46A4-48B9-97B6-35ABCB23E755}" type="pres">
      <dgm:prSet presAssocID="{5B3709C9-5A02-4D43-BA31-136E0D21C247}" presName="sibTrans" presStyleLbl="sibTrans1D1" presStyleIdx="1" presStyleCnt="5"/>
      <dgm:spPr/>
    </dgm:pt>
    <dgm:pt modelId="{099C3E79-3FB9-4120-B150-3765C441FCD4}" type="pres">
      <dgm:prSet presAssocID="{908F2FA3-5D99-49C2-ACD8-58E9B2E8BC40}" presName="node" presStyleLbl="node1" presStyleIdx="2" presStyleCnt="5">
        <dgm:presLayoutVars>
          <dgm:bulletEnabled val="1"/>
        </dgm:presLayoutVars>
      </dgm:prSet>
      <dgm:spPr/>
    </dgm:pt>
    <dgm:pt modelId="{669BD857-BFBB-4689-86EE-518C343B7D47}" type="pres">
      <dgm:prSet presAssocID="{908F2FA3-5D99-49C2-ACD8-58E9B2E8BC40}" presName="spNode" presStyleCnt="0"/>
      <dgm:spPr/>
    </dgm:pt>
    <dgm:pt modelId="{39A53C5E-5D99-4E30-ABFB-653A5DFD4E59}" type="pres">
      <dgm:prSet presAssocID="{69F90AED-A777-4A7F-94BA-500C956E5C81}" presName="sibTrans" presStyleLbl="sibTrans1D1" presStyleIdx="2" presStyleCnt="5"/>
      <dgm:spPr/>
    </dgm:pt>
    <dgm:pt modelId="{C319695D-A0E1-485E-A1CF-E464470F6A27}" type="pres">
      <dgm:prSet presAssocID="{97DA7AA0-1014-4523-B256-16B8A3E67EF5}" presName="node" presStyleLbl="node1" presStyleIdx="3" presStyleCnt="5">
        <dgm:presLayoutVars>
          <dgm:bulletEnabled val="1"/>
        </dgm:presLayoutVars>
      </dgm:prSet>
      <dgm:spPr/>
    </dgm:pt>
    <dgm:pt modelId="{A5EF26EF-1F5F-4D8B-B4CE-2CBF3DC42737}" type="pres">
      <dgm:prSet presAssocID="{97DA7AA0-1014-4523-B256-16B8A3E67EF5}" presName="spNode" presStyleCnt="0"/>
      <dgm:spPr/>
    </dgm:pt>
    <dgm:pt modelId="{21147DBD-FFEB-432B-B81E-FD16DDE10F8D}" type="pres">
      <dgm:prSet presAssocID="{8DAEFC17-E5ED-42D6-8FA5-33A6BEFABBC9}" presName="sibTrans" presStyleLbl="sibTrans1D1" presStyleIdx="3" presStyleCnt="5"/>
      <dgm:spPr/>
    </dgm:pt>
    <dgm:pt modelId="{4665190A-29C1-44D3-BAF4-4EC9B29F5384}" type="pres">
      <dgm:prSet presAssocID="{0636C79C-A6DF-4C63-B8B4-195F6BBE2435}" presName="node" presStyleLbl="node1" presStyleIdx="4" presStyleCnt="5" custScaleX="117226">
        <dgm:presLayoutVars>
          <dgm:bulletEnabled val="1"/>
        </dgm:presLayoutVars>
      </dgm:prSet>
      <dgm:spPr/>
    </dgm:pt>
    <dgm:pt modelId="{E21B8A60-9E7A-45E2-8CFD-FA15DB36388F}" type="pres">
      <dgm:prSet presAssocID="{0636C79C-A6DF-4C63-B8B4-195F6BBE2435}" presName="spNode" presStyleCnt="0"/>
      <dgm:spPr/>
    </dgm:pt>
    <dgm:pt modelId="{63A20D05-0ADF-41FA-ABDF-D719D84AF96D}" type="pres">
      <dgm:prSet presAssocID="{B6A0A124-B8D7-4005-AB88-ABA2D707F969}" presName="sibTrans" presStyleLbl="sibTrans1D1" presStyleIdx="4" presStyleCnt="5"/>
      <dgm:spPr/>
    </dgm:pt>
  </dgm:ptLst>
  <dgm:cxnLst>
    <dgm:cxn modelId="{F6AF4104-73C0-46CF-BBEE-4FAB60614EF5}" type="presOf" srcId="{0AEE3C86-DE2F-4B39-84EB-B21664E81498}" destId="{57A211DB-348C-4722-864B-097248F30DE5}" srcOrd="0" destOrd="0" presId="urn:microsoft.com/office/officeart/2005/8/layout/cycle6"/>
    <dgm:cxn modelId="{1390EF13-9A17-445D-8BC0-B8A81873163A}" srcId="{04615608-4217-456D-83A5-BE93EB58B20F}" destId="{0AEE3C86-DE2F-4B39-84EB-B21664E81498}" srcOrd="0" destOrd="0" parTransId="{4DDE7B9B-79E9-481D-94C8-17FC1478B9E0}" sibTransId="{0060D821-4EAF-4E79-A342-B64266D083B7}"/>
    <dgm:cxn modelId="{4E628816-B020-4D7D-BA71-27D784527710}" srcId="{04615608-4217-456D-83A5-BE93EB58B20F}" destId="{0636C79C-A6DF-4C63-B8B4-195F6BBE2435}" srcOrd="4" destOrd="0" parTransId="{F0B111D7-597F-43DB-B57A-30162CFACEB3}" sibTransId="{B6A0A124-B8D7-4005-AB88-ABA2D707F969}"/>
    <dgm:cxn modelId="{E02EF621-E791-44F2-B065-52AA81E4E74F}" srcId="{04615608-4217-456D-83A5-BE93EB58B20F}" destId="{3DC11843-3A82-4489-AAC2-7B620AEC99C1}" srcOrd="1" destOrd="0" parTransId="{DCD06491-481E-4EB9-8933-9553EC49BD1C}" sibTransId="{5B3709C9-5A02-4D43-BA31-136E0D21C247}"/>
    <dgm:cxn modelId="{E186F931-C044-4C19-B588-EB1DFF438318}" type="presOf" srcId="{3DC11843-3A82-4489-AAC2-7B620AEC99C1}" destId="{4225EBDC-FB1C-46A1-905D-42308868C461}" srcOrd="0" destOrd="0" presId="urn:microsoft.com/office/officeart/2005/8/layout/cycle6"/>
    <dgm:cxn modelId="{B3002441-9F71-4AB4-B4B3-9F537E0EFE75}" type="presOf" srcId="{97DA7AA0-1014-4523-B256-16B8A3E67EF5}" destId="{C319695D-A0E1-485E-A1CF-E464470F6A27}" srcOrd="0" destOrd="0" presId="urn:microsoft.com/office/officeart/2005/8/layout/cycle6"/>
    <dgm:cxn modelId="{2767647A-6EF4-4BD6-BA14-A2A31C73F813}" type="presOf" srcId="{0636C79C-A6DF-4C63-B8B4-195F6BBE2435}" destId="{4665190A-29C1-44D3-BAF4-4EC9B29F5384}" srcOrd="0" destOrd="0" presId="urn:microsoft.com/office/officeart/2005/8/layout/cycle6"/>
    <dgm:cxn modelId="{DE862A91-14D7-4679-B06A-8AEBADEBA2AD}" type="presOf" srcId="{B6A0A124-B8D7-4005-AB88-ABA2D707F969}" destId="{63A20D05-0ADF-41FA-ABDF-D719D84AF96D}" srcOrd="0" destOrd="0" presId="urn:microsoft.com/office/officeart/2005/8/layout/cycle6"/>
    <dgm:cxn modelId="{17DCAE9B-3E3F-4988-8261-FEFC397B16D7}" type="presOf" srcId="{04615608-4217-456D-83A5-BE93EB58B20F}" destId="{7880F8C7-B590-4D7F-9D77-E9632E7F2C98}" srcOrd="0" destOrd="0" presId="urn:microsoft.com/office/officeart/2005/8/layout/cycle6"/>
    <dgm:cxn modelId="{07BCABB6-2594-4283-823D-B58EECBB9234}" type="presOf" srcId="{908F2FA3-5D99-49C2-ACD8-58E9B2E8BC40}" destId="{099C3E79-3FB9-4120-B150-3765C441FCD4}" srcOrd="0" destOrd="0" presId="urn:microsoft.com/office/officeart/2005/8/layout/cycle6"/>
    <dgm:cxn modelId="{31A834C2-F131-4E76-9232-F32ED9091073}" type="presOf" srcId="{5B3709C9-5A02-4D43-BA31-136E0D21C247}" destId="{FA7A2AC0-46A4-48B9-97B6-35ABCB23E755}" srcOrd="0" destOrd="0" presId="urn:microsoft.com/office/officeart/2005/8/layout/cycle6"/>
    <dgm:cxn modelId="{4A1A7FD3-5206-459D-B090-A2698A09E793}" srcId="{04615608-4217-456D-83A5-BE93EB58B20F}" destId="{908F2FA3-5D99-49C2-ACD8-58E9B2E8BC40}" srcOrd="2" destOrd="0" parTransId="{1235D3E5-791F-479C-A63D-B9CD44DCD3C3}" sibTransId="{69F90AED-A777-4A7F-94BA-500C956E5C81}"/>
    <dgm:cxn modelId="{DCE01FDA-EF91-4ECE-969B-61A4CE94CFD4}" type="presOf" srcId="{0060D821-4EAF-4E79-A342-B64266D083B7}" destId="{6AEB11AD-6943-45B7-8071-2A5ED5AED7AA}" srcOrd="0" destOrd="0" presId="urn:microsoft.com/office/officeart/2005/8/layout/cycle6"/>
    <dgm:cxn modelId="{F2E01DE1-57D1-453E-A0FB-A5AB919094D4}" srcId="{04615608-4217-456D-83A5-BE93EB58B20F}" destId="{97DA7AA0-1014-4523-B256-16B8A3E67EF5}" srcOrd="3" destOrd="0" parTransId="{88E2F0D6-BC85-48FF-9130-FBC97446FB80}" sibTransId="{8DAEFC17-E5ED-42D6-8FA5-33A6BEFABBC9}"/>
    <dgm:cxn modelId="{A95B4FEB-C8DA-4441-87D6-381321C6225C}" type="presOf" srcId="{69F90AED-A777-4A7F-94BA-500C956E5C81}" destId="{39A53C5E-5D99-4E30-ABFB-653A5DFD4E59}" srcOrd="0" destOrd="0" presId="urn:microsoft.com/office/officeart/2005/8/layout/cycle6"/>
    <dgm:cxn modelId="{AA1F0CF3-5602-423C-AD3B-ED5BF936744E}" type="presOf" srcId="{8DAEFC17-E5ED-42D6-8FA5-33A6BEFABBC9}" destId="{21147DBD-FFEB-432B-B81E-FD16DDE10F8D}" srcOrd="0" destOrd="0" presId="urn:microsoft.com/office/officeart/2005/8/layout/cycle6"/>
    <dgm:cxn modelId="{A9C28DF0-6771-438D-AC1E-130FF9C41785}" type="presParOf" srcId="{7880F8C7-B590-4D7F-9D77-E9632E7F2C98}" destId="{57A211DB-348C-4722-864B-097248F30DE5}" srcOrd="0" destOrd="0" presId="urn:microsoft.com/office/officeart/2005/8/layout/cycle6"/>
    <dgm:cxn modelId="{C9786391-C16B-4C67-99D4-D9B6BACA4C45}" type="presParOf" srcId="{7880F8C7-B590-4D7F-9D77-E9632E7F2C98}" destId="{E33403EA-3260-4630-A05E-5F88A6DBA6FC}" srcOrd="1" destOrd="0" presId="urn:microsoft.com/office/officeart/2005/8/layout/cycle6"/>
    <dgm:cxn modelId="{78910A51-1C8C-4106-BCF0-5FB5FEBF5A18}" type="presParOf" srcId="{7880F8C7-B590-4D7F-9D77-E9632E7F2C98}" destId="{6AEB11AD-6943-45B7-8071-2A5ED5AED7AA}" srcOrd="2" destOrd="0" presId="urn:microsoft.com/office/officeart/2005/8/layout/cycle6"/>
    <dgm:cxn modelId="{50E3999B-F9D2-4F5F-8E0F-7246F9EEEFC4}" type="presParOf" srcId="{7880F8C7-B590-4D7F-9D77-E9632E7F2C98}" destId="{4225EBDC-FB1C-46A1-905D-42308868C461}" srcOrd="3" destOrd="0" presId="urn:microsoft.com/office/officeart/2005/8/layout/cycle6"/>
    <dgm:cxn modelId="{65E6FBB8-96E4-4E6D-872C-01718984AB4C}" type="presParOf" srcId="{7880F8C7-B590-4D7F-9D77-E9632E7F2C98}" destId="{CCA2BA56-559F-4E45-85BF-0AB45C6FB56C}" srcOrd="4" destOrd="0" presId="urn:microsoft.com/office/officeart/2005/8/layout/cycle6"/>
    <dgm:cxn modelId="{A1E3574A-2AB4-458A-98DB-FB00BF9F080C}" type="presParOf" srcId="{7880F8C7-B590-4D7F-9D77-E9632E7F2C98}" destId="{FA7A2AC0-46A4-48B9-97B6-35ABCB23E755}" srcOrd="5" destOrd="0" presId="urn:microsoft.com/office/officeart/2005/8/layout/cycle6"/>
    <dgm:cxn modelId="{51BDB8C0-E569-4739-A21E-E68CC50BB3D7}" type="presParOf" srcId="{7880F8C7-B590-4D7F-9D77-E9632E7F2C98}" destId="{099C3E79-3FB9-4120-B150-3765C441FCD4}" srcOrd="6" destOrd="0" presId="urn:microsoft.com/office/officeart/2005/8/layout/cycle6"/>
    <dgm:cxn modelId="{B81C8F01-001D-40F0-918C-2552EA58CF2F}" type="presParOf" srcId="{7880F8C7-B590-4D7F-9D77-E9632E7F2C98}" destId="{669BD857-BFBB-4689-86EE-518C343B7D47}" srcOrd="7" destOrd="0" presId="urn:microsoft.com/office/officeart/2005/8/layout/cycle6"/>
    <dgm:cxn modelId="{51083B13-BD4D-40E7-9749-2CE56A115BE0}" type="presParOf" srcId="{7880F8C7-B590-4D7F-9D77-E9632E7F2C98}" destId="{39A53C5E-5D99-4E30-ABFB-653A5DFD4E59}" srcOrd="8" destOrd="0" presId="urn:microsoft.com/office/officeart/2005/8/layout/cycle6"/>
    <dgm:cxn modelId="{A95FC10C-A8C3-422E-9120-2A15E8FCE120}" type="presParOf" srcId="{7880F8C7-B590-4D7F-9D77-E9632E7F2C98}" destId="{C319695D-A0E1-485E-A1CF-E464470F6A27}" srcOrd="9" destOrd="0" presId="urn:microsoft.com/office/officeart/2005/8/layout/cycle6"/>
    <dgm:cxn modelId="{68CC3906-BECA-4BE5-81F1-F84955C9C6E2}" type="presParOf" srcId="{7880F8C7-B590-4D7F-9D77-E9632E7F2C98}" destId="{A5EF26EF-1F5F-4D8B-B4CE-2CBF3DC42737}" srcOrd="10" destOrd="0" presId="urn:microsoft.com/office/officeart/2005/8/layout/cycle6"/>
    <dgm:cxn modelId="{505BF071-D6FD-4901-B454-8113CCD2DE67}" type="presParOf" srcId="{7880F8C7-B590-4D7F-9D77-E9632E7F2C98}" destId="{21147DBD-FFEB-432B-B81E-FD16DDE10F8D}" srcOrd="11" destOrd="0" presId="urn:microsoft.com/office/officeart/2005/8/layout/cycle6"/>
    <dgm:cxn modelId="{64B74154-A32A-4546-BAC1-59E93B941786}" type="presParOf" srcId="{7880F8C7-B590-4D7F-9D77-E9632E7F2C98}" destId="{4665190A-29C1-44D3-BAF4-4EC9B29F5384}" srcOrd="12" destOrd="0" presId="urn:microsoft.com/office/officeart/2005/8/layout/cycle6"/>
    <dgm:cxn modelId="{BD161A2F-19FE-4012-A61C-361128F3F27C}" type="presParOf" srcId="{7880F8C7-B590-4D7F-9D77-E9632E7F2C98}" destId="{E21B8A60-9E7A-45E2-8CFD-FA15DB36388F}" srcOrd="13" destOrd="0" presId="urn:microsoft.com/office/officeart/2005/8/layout/cycle6"/>
    <dgm:cxn modelId="{CCADC532-5723-45D9-BB5E-82B9FA6723C6}" type="presParOf" srcId="{7880F8C7-B590-4D7F-9D77-E9632E7F2C98}" destId="{63A20D05-0ADF-41FA-ABDF-D719D84AF96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211DB-348C-4722-864B-097248F30DE5}">
      <dsp:nvSpPr>
        <dsp:cNvPr id="0" name=""/>
        <dsp:cNvSpPr/>
      </dsp:nvSpPr>
      <dsp:spPr>
        <a:xfrm>
          <a:off x="3250662" y="3160"/>
          <a:ext cx="1779984" cy="11569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輕巧方便</a:t>
          </a:r>
        </a:p>
      </dsp:txBody>
      <dsp:txXfrm>
        <a:off x="3307142" y="59640"/>
        <a:ext cx="1667024" cy="1044029"/>
      </dsp:txXfrm>
    </dsp:sp>
    <dsp:sp modelId="{6AEB11AD-6943-45B7-8071-2A5ED5AED7AA}">
      <dsp:nvSpPr>
        <dsp:cNvPr id="0" name=""/>
        <dsp:cNvSpPr/>
      </dsp:nvSpPr>
      <dsp:spPr>
        <a:xfrm>
          <a:off x="183052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212328" y="183458"/>
              </a:moveTo>
              <a:arcTo wR="2310126" hR="2310126" stAng="17579295" swAng="195999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25EBDC-FB1C-46A1-905D-42308868C461}">
      <dsp:nvSpPr>
        <dsp:cNvPr id="0" name=""/>
        <dsp:cNvSpPr/>
      </dsp:nvSpPr>
      <dsp:spPr>
        <a:xfrm>
          <a:off x="5447723" y="1599418"/>
          <a:ext cx="1779984" cy="1156989"/>
        </a:xfrm>
        <a:prstGeom prst="roundRect">
          <a:avLst/>
        </a:prstGeom>
        <a:solidFill>
          <a:schemeClr val="accent5">
            <a:hueOff val="-2173693"/>
            <a:satOff val="8138"/>
            <a:lumOff val="10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快速上手</a:t>
          </a:r>
        </a:p>
      </dsp:txBody>
      <dsp:txXfrm>
        <a:off x="5504203" y="1655898"/>
        <a:ext cx="1667024" cy="1044029"/>
      </dsp:txXfrm>
    </dsp:sp>
    <dsp:sp modelId="{FA7A2AC0-46A4-48B9-97B6-35ABCB23E755}">
      <dsp:nvSpPr>
        <dsp:cNvPr id="0" name=""/>
        <dsp:cNvSpPr/>
      </dsp:nvSpPr>
      <dsp:spPr>
        <a:xfrm>
          <a:off x="183052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7101" y="2189512"/>
              </a:moveTo>
              <a:arcTo wR="2310126" hR="2310126" stAng="21420430" swAng="2195114"/>
            </a:path>
          </a:pathLst>
        </a:custGeom>
        <a:noFill/>
        <a:ln w="9525" cap="flat" cmpd="sng" algn="ctr">
          <a:solidFill>
            <a:schemeClr val="accent5">
              <a:hueOff val="-2173693"/>
              <a:satOff val="8138"/>
              <a:lumOff val="1028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C3E79-3FB9-4120-B150-3765C441FCD4}">
      <dsp:nvSpPr>
        <dsp:cNvPr id="0" name=""/>
        <dsp:cNvSpPr/>
      </dsp:nvSpPr>
      <dsp:spPr>
        <a:xfrm>
          <a:off x="4608520" y="4182218"/>
          <a:ext cx="1779984" cy="1156989"/>
        </a:xfrm>
        <a:prstGeom prst="roundRect">
          <a:avLst/>
        </a:prstGeom>
        <a:solidFill>
          <a:schemeClr val="accent5">
            <a:hueOff val="-4347385"/>
            <a:satOff val="16276"/>
            <a:lumOff val="20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技援多種開發語言</a:t>
          </a:r>
        </a:p>
      </dsp:txBody>
      <dsp:txXfrm>
        <a:off x="4665000" y="4238698"/>
        <a:ext cx="1667024" cy="1044029"/>
      </dsp:txXfrm>
    </dsp:sp>
    <dsp:sp modelId="{39A53C5E-5D99-4E30-ABFB-653A5DFD4E59}">
      <dsp:nvSpPr>
        <dsp:cNvPr id="0" name=""/>
        <dsp:cNvSpPr/>
      </dsp:nvSpPr>
      <dsp:spPr>
        <a:xfrm>
          <a:off x="183052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68824" y="4574254"/>
              </a:moveTo>
              <a:arcTo wR="2310126" hR="2310126" stAng="4712834" swAng="1374332"/>
            </a:path>
          </a:pathLst>
        </a:custGeom>
        <a:noFill/>
        <a:ln w="9525" cap="flat" cmpd="sng" algn="ctr">
          <a:solidFill>
            <a:schemeClr val="accent5">
              <a:hueOff val="-4347385"/>
              <a:satOff val="16276"/>
              <a:lumOff val="2057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9695D-A0E1-485E-A1CF-E464470F6A27}">
      <dsp:nvSpPr>
        <dsp:cNvPr id="0" name=""/>
        <dsp:cNvSpPr/>
      </dsp:nvSpPr>
      <dsp:spPr>
        <a:xfrm>
          <a:off x="1892804" y="4182218"/>
          <a:ext cx="1779984" cy="1156989"/>
        </a:xfrm>
        <a:prstGeom prst="roundRect">
          <a:avLst/>
        </a:prstGeom>
        <a:solidFill>
          <a:schemeClr val="accent5">
            <a:hueOff val="-6521078"/>
            <a:satOff val="24413"/>
            <a:lumOff val="308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跨平台開發</a:t>
          </a:r>
        </a:p>
      </dsp:txBody>
      <dsp:txXfrm>
        <a:off x="1949284" y="4238698"/>
        <a:ext cx="1667024" cy="1044029"/>
      </dsp:txXfrm>
    </dsp:sp>
    <dsp:sp modelId="{21147DBD-FFEB-432B-B81E-FD16DDE10F8D}">
      <dsp:nvSpPr>
        <dsp:cNvPr id="0" name=""/>
        <dsp:cNvSpPr/>
      </dsp:nvSpPr>
      <dsp:spPr>
        <a:xfrm>
          <a:off x="183052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85803" y="3588275"/>
              </a:moveTo>
              <a:arcTo wR="2310126" hR="2310126" stAng="8784456" swAng="2195114"/>
            </a:path>
          </a:pathLst>
        </a:custGeom>
        <a:noFill/>
        <a:ln w="9525" cap="flat" cmpd="sng" algn="ctr">
          <a:solidFill>
            <a:schemeClr val="accent5">
              <a:hueOff val="-6521078"/>
              <a:satOff val="24413"/>
              <a:lumOff val="3085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5190A-29C1-44D3-BAF4-4EC9B29F5384}">
      <dsp:nvSpPr>
        <dsp:cNvPr id="0" name=""/>
        <dsp:cNvSpPr/>
      </dsp:nvSpPr>
      <dsp:spPr>
        <a:xfrm>
          <a:off x="900292" y="1599418"/>
          <a:ext cx="2086604" cy="1156989"/>
        </a:xfrm>
        <a:prstGeom prst="roundRect">
          <a:avLst/>
        </a:prstGeom>
        <a:solidFill>
          <a:schemeClr val="accent5">
            <a:hueOff val="-8694771"/>
            <a:satOff val="32551"/>
            <a:lumOff val="41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100" kern="1200" dirty="0"/>
            <a:t>官方支援豐富</a:t>
          </a:r>
        </a:p>
      </dsp:txBody>
      <dsp:txXfrm>
        <a:off x="956772" y="1655898"/>
        <a:ext cx="1973644" cy="1044029"/>
      </dsp:txXfrm>
    </dsp:sp>
    <dsp:sp modelId="{63A20D05-0ADF-41FA-ABDF-D719D84AF96D}">
      <dsp:nvSpPr>
        <dsp:cNvPr id="0" name=""/>
        <dsp:cNvSpPr/>
      </dsp:nvSpPr>
      <dsp:spPr>
        <a:xfrm>
          <a:off x="183052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02763" y="1006803"/>
              </a:moveTo>
              <a:arcTo wR="2310126" hR="2310126" stAng="12860714" swAng="1959991"/>
            </a:path>
          </a:pathLst>
        </a:custGeom>
        <a:noFill/>
        <a:ln w="9525" cap="flat" cmpd="sng" algn="ctr">
          <a:solidFill>
            <a:schemeClr val="accent5">
              <a:hueOff val="-8694771"/>
              <a:satOff val="32551"/>
              <a:lumOff val="4114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02D1-3B6F-4B51-B50E-E7972FD307F0}" type="datetimeFigureOut">
              <a:rPr lang="zh-TW" altLang="en-US" smtClean="0"/>
              <a:t>2021/12/20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4E270-83CC-43D1-B544-D259733756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71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102645C2-6A64-4B5D-BFC9-32232B686196}"/>
              </a:ext>
            </a:extLst>
          </p:cNvPr>
          <p:cNvSpPr/>
          <p:nvPr userDrawn="1"/>
        </p:nvSpPr>
        <p:spPr>
          <a:xfrm>
            <a:off x="659396" y="584684"/>
            <a:ext cx="10873208" cy="5688632"/>
          </a:xfrm>
          <a:prstGeom prst="roundRect">
            <a:avLst>
              <a:gd name="adj" fmla="val 6690"/>
            </a:avLst>
          </a:prstGeom>
          <a:solidFill>
            <a:schemeClr val="bg1"/>
          </a:solidFill>
          <a:ln w="76200">
            <a:solidFill>
              <a:srgbClr val="F7C8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E25CB8-AA8F-4B16-8EDF-C28A8F15D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509120"/>
            <a:ext cx="2064061" cy="2545606"/>
          </a:xfrm>
          <a:prstGeom prst="rect">
            <a:avLst/>
          </a:prstGeom>
          <a:effectLst/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A137C09-131E-4BBF-AA18-8ED774F17F6F}"/>
              </a:ext>
            </a:extLst>
          </p:cNvPr>
          <p:cNvSpPr txBox="1"/>
          <p:nvPr userDrawn="1"/>
        </p:nvSpPr>
        <p:spPr>
          <a:xfrm>
            <a:off x="4772561" y="0"/>
            <a:ext cx="2646878" cy="1569660"/>
          </a:xfrm>
          <a:prstGeom prst="rect">
            <a:avLst/>
          </a:prstGeom>
          <a:solidFill>
            <a:srgbClr val="F2A40D"/>
          </a:solidFill>
        </p:spPr>
        <p:txBody>
          <a:bodyPr wrap="none" rtlCol="0">
            <a:spAutoFit/>
          </a:bodyPr>
          <a:lstStyle/>
          <a:p>
            <a:endParaRPr lang="en-US" altLang="zh-TW" sz="48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注意事項</a:t>
            </a:r>
          </a:p>
        </p:txBody>
      </p:sp>
    </p:spTree>
    <p:extLst>
      <p:ext uri="{BB962C8B-B14F-4D97-AF65-F5344CB8AC3E}">
        <p14:creationId xmlns:p14="http://schemas.microsoft.com/office/powerpoint/2010/main" val="347493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4CCBA0-61B8-4134-9D8F-C79204B5173A}"/>
              </a:ext>
            </a:extLst>
          </p:cNvPr>
          <p:cNvSpPr/>
          <p:nvPr userDrawn="1"/>
        </p:nvSpPr>
        <p:spPr>
          <a:xfrm>
            <a:off x="466354" y="332767"/>
            <a:ext cx="11259292" cy="61924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9BCC5F-9321-47A6-A626-F41A0EF33D07}"/>
              </a:ext>
            </a:extLst>
          </p:cNvPr>
          <p:cNvSpPr txBox="1">
            <a:spLocks/>
          </p:cNvSpPr>
          <p:nvPr userDrawn="1"/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第一節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5CAF5-2FCC-496E-9063-EEE7CCA6DF4A}"/>
              </a:ext>
            </a:extLst>
          </p:cNvPr>
          <p:cNvSpPr txBox="1">
            <a:spLocks/>
          </p:cNvSpPr>
          <p:nvPr userDrawn="1"/>
        </p:nvSpPr>
        <p:spPr>
          <a:xfrm>
            <a:off x="2821478" y="3140968"/>
            <a:ext cx="6528725" cy="1920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課程結束</a:t>
            </a:r>
            <a:endParaRPr lang="ko-KR" altLang="en-US" sz="5400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473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762990"/>
            <a:ext cx="12192000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97" y="5531075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415814" y="983523"/>
            <a:ext cx="3360373" cy="336037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1700809"/>
            <a:ext cx="2975692" cy="28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5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1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rgbClr val="8E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rgbClr val="8E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rgbClr val="8E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11035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>
            <a:extLst>
              <a:ext uri="{FF2B5EF4-FFF2-40B4-BE49-F238E27FC236}">
                <a16:creationId xmlns:a16="http://schemas.microsoft.com/office/drawing/2014/main" id="{4AF13FED-3A02-4576-8104-0B1E87A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2D05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12619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63819" y="1177134"/>
            <a:ext cx="3264363" cy="43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8B70A3-3A0E-4C1D-B177-7129005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2D05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圓角矩形 7">
            <a:extLst>
              <a:ext uri="{FF2B5EF4-FFF2-40B4-BE49-F238E27FC236}">
                <a16:creationId xmlns:a16="http://schemas.microsoft.com/office/drawing/2014/main" id="{D836DD1F-09A6-4D0D-AE79-ABD52ADD208F}"/>
              </a:ext>
            </a:extLst>
          </p:cNvPr>
          <p:cNvSpPr/>
          <p:nvPr userDrawn="1"/>
        </p:nvSpPr>
        <p:spPr>
          <a:xfrm>
            <a:off x="3827748" y="1160336"/>
            <a:ext cx="4536504" cy="46843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TW" altLang="pt-BR" dirty="0"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8668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群組 3"/>
          <p:cNvGrpSpPr/>
          <p:nvPr userDrawn="1"/>
        </p:nvGrpSpPr>
        <p:grpSpPr>
          <a:xfrm>
            <a:off x="1665825" y="1508787"/>
            <a:ext cx="8860353" cy="5280581"/>
            <a:chOff x="1259632" y="1131590"/>
            <a:chExt cx="6645265" cy="396043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131590"/>
              <a:ext cx="6645265" cy="39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 userDrawn="1"/>
          </p:nvSpPr>
          <p:spPr>
            <a:xfrm>
              <a:off x="2339752" y="1333760"/>
              <a:ext cx="4464496" cy="260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4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15582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594936092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157007" y="932723"/>
            <a:ext cx="3877985" cy="4888655"/>
            <a:chOff x="2926789" y="699542"/>
            <a:chExt cx="290848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2926789" y="3188788"/>
              <a:ext cx="290848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練習題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1" y="699542"/>
              <a:ext cx="2736304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23340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>
            <a:extLst>
              <a:ext uri="{FF2B5EF4-FFF2-40B4-BE49-F238E27FC236}">
                <a16:creationId xmlns:a16="http://schemas.microsoft.com/office/drawing/2014/main" id="{4AF13FED-3A02-4576-8104-0B1E87A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21600601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256975" y="932723"/>
            <a:ext cx="3678052" cy="4888655"/>
            <a:chOff x="3001764" y="699542"/>
            <a:chExt cx="275853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3388454" y="3188788"/>
              <a:ext cx="198515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解答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28" y="699542"/>
              <a:ext cx="2438609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328525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91478887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102645C2-6A64-4B5D-BFC9-32232B686196}"/>
              </a:ext>
            </a:extLst>
          </p:cNvPr>
          <p:cNvSpPr/>
          <p:nvPr userDrawn="1"/>
        </p:nvSpPr>
        <p:spPr>
          <a:xfrm>
            <a:off x="659396" y="584684"/>
            <a:ext cx="10873208" cy="5688632"/>
          </a:xfrm>
          <a:prstGeom prst="roundRect">
            <a:avLst>
              <a:gd name="adj" fmla="val 6690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E25CB8-AA8F-4B16-8EDF-C28A8F15D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509120"/>
            <a:ext cx="2064061" cy="2545606"/>
          </a:xfrm>
          <a:prstGeom prst="rect">
            <a:avLst/>
          </a:prstGeom>
          <a:effectLst/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BA137C09-131E-4BBF-AA18-8ED774F17F6F}"/>
              </a:ext>
            </a:extLst>
          </p:cNvPr>
          <p:cNvSpPr txBox="1"/>
          <p:nvPr userDrawn="1"/>
        </p:nvSpPr>
        <p:spPr>
          <a:xfrm>
            <a:off x="4772561" y="0"/>
            <a:ext cx="2646878" cy="15696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endParaRPr lang="en-US" altLang="zh-TW" sz="48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注意事項</a:t>
            </a:r>
          </a:p>
        </p:txBody>
      </p:sp>
    </p:spTree>
    <p:extLst>
      <p:ext uri="{BB962C8B-B14F-4D97-AF65-F5344CB8AC3E}">
        <p14:creationId xmlns:p14="http://schemas.microsoft.com/office/powerpoint/2010/main" val="2410396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4CCBA0-61B8-4134-9D8F-C79204B5173A}"/>
              </a:ext>
            </a:extLst>
          </p:cNvPr>
          <p:cNvSpPr/>
          <p:nvPr userDrawn="1"/>
        </p:nvSpPr>
        <p:spPr>
          <a:xfrm>
            <a:off x="466354" y="332767"/>
            <a:ext cx="11259292" cy="61924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9BCC5F-9321-47A6-A626-F41A0EF33D07}"/>
              </a:ext>
            </a:extLst>
          </p:cNvPr>
          <p:cNvSpPr txBox="1">
            <a:spLocks/>
          </p:cNvSpPr>
          <p:nvPr userDrawn="1"/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第一節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5CAF5-2FCC-496E-9063-EEE7CCA6DF4A}"/>
              </a:ext>
            </a:extLst>
          </p:cNvPr>
          <p:cNvSpPr txBox="1">
            <a:spLocks/>
          </p:cNvSpPr>
          <p:nvPr userDrawn="1"/>
        </p:nvSpPr>
        <p:spPr>
          <a:xfrm>
            <a:off x="2821478" y="3140968"/>
            <a:ext cx="6528725" cy="1920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課程結束</a:t>
            </a:r>
            <a:endParaRPr lang="ko-KR" altLang="en-US" sz="5400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938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rgbClr val="04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rgbClr val="04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rgbClr val="04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84546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>
            <a:extLst>
              <a:ext uri="{FF2B5EF4-FFF2-40B4-BE49-F238E27FC236}">
                <a16:creationId xmlns:a16="http://schemas.microsoft.com/office/drawing/2014/main" id="{4AF13FED-3A02-4576-8104-0B1E87A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B05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6590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63819" y="1177134"/>
            <a:ext cx="3264363" cy="43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8B70A3-3A0E-4C1D-B177-7129005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B05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圓角矩形 7">
            <a:extLst>
              <a:ext uri="{FF2B5EF4-FFF2-40B4-BE49-F238E27FC236}">
                <a16:creationId xmlns:a16="http://schemas.microsoft.com/office/drawing/2014/main" id="{D836DD1F-09A6-4D0D-AE79-ABD52ADD208F}"/>
              </a:ext>
            </a:extLst>
          </p:cNvPr>
          <p:cNvSpPr/>
          <p:nvPr userDrawn="1"/>
        </p:nvSpPr>
        <p:spPr>
          <a:xfrm>
            <a:off x="3827748" y="1160336"/>
            <a:ext cx="4536504" cy="468439"/>
          </a:xfrm>
          <a:prstGeom prst="roundRect">
            <a:avLst>
              <a:gd name="adj" fmla="val 50000"/>
            </a:avLst>
          </a:prstGeom>
          <a:solidFill>
            <a:srgbClr val="04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TW" altLang="pt-BR" sz="2400" dirty="0"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427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rgbClr val="04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群組 3"/>
          <p:cNvGrpSpPr/>
          <p:nvPr userDrawn="1"/>
        </p:nvGrpSpPr>
        <p:grpSpPr>
          <a:xfrm>
            <a:off x="1665825" y="1508787"/>
            <a:ext cx="8860353" cy="5280581"/>
            <a:chOff x="1259632" y="1131590"/>
            <a:chExt cx="6645265" cy="396043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131590"/>
              <a:ext cx="6645265" cy="39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 userDrawn="1"/>
          </p:nvSpPr>
          <p:spPr>
            <a:xfrm>
              <a:off x="2339752" y="1333760"/>
              <a:ext cx="4464496" cy="260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4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160207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049F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06933217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63819" y="1177134"/>
            <a:ext cx="3264363" cy="43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8B70A3-3A0E-4C1D-B177-7129005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圓角矩形 7">
            <a:extLst>
              <a:ext uri="{FF2B5EF4-FFF2-40B4-BE49-F238E27FC236}">
                <a16:creationId xmlns:a16="http://schemas.microsoft.com/office/drawing/2014/main" id="{D836DD1F-09A6-4D0D-AE79-ABD52ADD208F}"/>
              </a:ext>
            </a:extLst>
          </p:cNvPr>
          <p:cNvSpPr/>
          <p:nvPr userDrawn="1"/>
        </p:nvSpPr>
        <p:spPr>
          <a:xfrm>
            <a:off x="3827748" y="1160336"/>
            <a:ext cx="4536504" cy="468439"/>
          </a:xfrm>
          <a:prstGeom prst="roundRect">
            <a:avLst>
              <a:gd name="adj" fmla="val 50000"/>
            </a:avLst>
          </a:prstGeom>
          <a:solidFill>
            <a:srgbClr val="F3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TW" altLang="pt-BR" dirty="0"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06919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8EC3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157007" y="932723"/>
            <a:ext cx="3877985" cy="4888655"/>
            <a:chOff x="2926789" y="699542"/>
            <a:chExt cx="290848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2926789" y="3188788"/>
              <a:ext cx="290848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練習題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1" y="699542"/>
              <a:ext cx="2736304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4711516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8EC31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976309059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rgbClr val="049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256975" y="932723"/>
            <a:ext cx="3678052" cy="4888655"/>
            <a:chOff x="3001764" y="699542"/>
            <a:chExt cx="275853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3388454" y="3188788"/>
              <a:ext cx="198515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解答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28" y="699542"/>
              <a:ext cx="2438609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9083577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049F4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11424024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049F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EEA39EC8-A6C7-4B92-8C03-5DD4FFC7070A}"/>
              </a:ext>
            </a:extLst>
          </p:cNvPr>
          <p:cNvSpPr/>
          <p:nvPr userDrawn="1"/>
        </p:nvSpPr>
        <p:spPr>
          <a:xfrm>
            <a:off x="659396" y="584684"/>
            <a:ext cx="10873208" cy="5688632"/>
          </a:xfrm>
          <a:prstGeom prst="roundRect">
            <a:avLst>
              <a:gd name="adj" fmla="val 6690"/>
            </a:avLst>
          </a:prstGeom>
          <a:solidFill>
            <a:schemeClr val="bg1"/>
          </a:solidFill>
          <a:ln w="76200">
            <a:solidFill>
              <a:srgbClr val="55C7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EFEED2-0005-4621-B95F-3407998B5F8C}"/>
              </a:ext>
            </a:extLst>
          </p:cNvPr>
          <p:cNvSpPr txBox="1"/>
          <p:nvPr userDrawn="1"/>
        </p:nvSpPr>
        <p:spPr>
          <a:xfrm>
            <a:off x="4772561" y="0"/>
            <a:ext cx="2646878" cy="1569660"/>
          </a:xfrm>
          <a:prstGeom prst="rect">
            <a:avLst/>
          </a:prstGeom>
          <a:solidFill>
            <a:srgbClr val="1C9441"/>
          </a:solidFill>
        </p:spPr>
        <p:txBody>
          <a:bodyPr wrap="none" rtlCol="0">
            <a:spAutoFit/>
          </a:bodyPr>
          <a:lstStyle/>
          <a:p>
            <a:endParaRPr lang="en-US" altLang="zh-TW" sz="48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注意事項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E25CB8-AA8F-4B16-8EDF-C28A8F15D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509120"/>
            <a:ext cx="2064061" cy="25456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6310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4CCBA0-61B8-4134-9D8F-C79204B5173A}"/>
              </a:ext>
            </a:extLst>
          </p:cNvPr>
          <p:cNvSpPr/>
          <p:nvPr userDrawn="1"/>
        </p:nvSpPr>
        <p:spPr>
          <a:xfrm>
            <a:off x="466354" y="332767"/>
            <a:ext cx="11259292" cy="6192466"/>
          </a:xfrm>
          <a:prstGeom prst="roundRect">
            <a:avLst/>
          </a:prstGeom>
          <a:solidFill>
            <a:srgbClr val="049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9BCC5F-9321-47A6-A626-F41A0EF33D07}"/>
              </a:ext>
            </a:extLst>
          </p:cNvPr>
          <p:cNvSpPr txBox="1">
            <a:spLocks/>
          </p:cNvSpPr>
          <p:nvPr userDrawn="1"/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第一節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5CAF5-2FCC-496E-9063-EEE7CCA6DF4A}"/>
              </a:ext>
            </a:extLst>
          </p:cNvPr>
          <p:cNvSpPr txBox="1">
            <a:spLocks/>
          </p:cNvSpPr>
          <p:nvPr userDrawn="1"/>
        </p:nvSpPr>
        <p:spPr>
          <a:xfrm>
            <a:off x="2821478" y="3140968"/>
            <a:ext cx="6528725" cy="1920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課程結束</a:t>
            </a:r>
            <a:endParaRPr lang="ko-KR" altLang="en-US" sz="5400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253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rgbClr val="008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rgbClr val="008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rgbClr val="008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587025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>
            <a:extLst>
              <a:ext uri="{FF2B5EF4-FFF2-40B4-BE49-F238E27FC236}">
                <a16:creationId xmlns:a16="http://schemas.microsoft.com/office/drawing/2014/main" id="{4AF13FED-3A02-4576-8104-0B1E87A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0CC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24654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63819" y="1177134"/>
            <a:ext cx="3264363" cy="43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8B70A3-3A0E-4C1D-B177-7129005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80CC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圓角矩形 7">
            <a:extLst>
              <a:ext uri="{FF2B5EF4-FFF2-40B4-BE49-F238E27FC236}">
                <a16:creationId xmlns:a16="http://schemas.microsoft.com/office/drawing/2014/main" id="{D836DD1F-09A6-4D0D-AE79-ABD52ADD208F}"/>
              </a:ext>
            </a:extLst>
          </p:cNvPr>
          <p:cNvSpPr/>
          <p:nvPr userDrawn="1"/>
        </p:nvSpPr>
        <p:spPr>
          <a:xfrm>
            <a:off x="3827748" y="1160336"/>
            <a:ext cx="4536504" cy="468439"/>
          </a:xfrm>
          <a:prstGeom prst="roundRect">
            <a:avLst>
              <a:gd name="adj" fmla="val 50000"/>
            </a:avLst>
          </a:prstGeom>
          <a:solidFill>
            <a:srgbClr val="008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TW" altLang="pt-BR" dirty="0"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5792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rgbClr val="008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群組 3"/>
          <p:cNvGrpSpPr/>
          <p:nvPr userDrawn="1"/>
        </p:nvGrpSpPr>
        <p:grpSpPr>
          <a:xfrm>
            <a:off x="1665825" y="1508787"/>
            <a:ext cx="8860353" cy="5280581"/>
            <a:chOff x="1259632" y="1131590"/>
            <a:chExt cx="6645265" cy="396043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131590"/>
              <a:ext cx="6645265" cy="39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 userDrawn="1"/>
          </p:nvSpPr>
          <p:spPr>
            <a:xfrm>
              <a:off x="2339752" y="1333760"/>
              <a:ext cx="4464496" cy="260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4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96247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群組 3"/>
          <p:cNvGrpSpPr/>
          <p:nvPr userDrawn="1"/>
        </p:nvGrpSpPr>
        <p:grpSpPr>
          <a:xfrm>
            <a:off x="1665825" y="1508787"/>
            <a:ext cx="8860353" cy="5280581"/>
            <a:chOff x="1259632" y="1131590"/>
            <a:chExt cx="6645265" cy="396043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131590"/>
              <a:ext cx="6645265" cy="39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 userDrawn="1"/>
          </p:nvSpPr>
          <p:spPr>
            <a:xfrm>
              <a:off x="2339752" y="1333760"/>
              <a:ext cx="4464496" cy="260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4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0080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932831874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409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157007" y="932723"/>
            <a:ext cx="3877985" cy="4888655"/>
            <a:chOff x="2926789" y="699542"/>
            <a:chExt cx="290848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2926789" y="3188788"/>
              <a:ext cx="290848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練習題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1" y="699542"/>
              <a:ext cx="2736304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474919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4093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42405506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256975" y="932723"/>
            <a:ext cx="3678052" cy="4888655"/>
            <a:chOff x="3001764" y="699542"/>
            <a:chExt cx="275853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3388454" y="3188788"/>
              <a:ext cx="198515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解答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28" y="699542"/>
              <a:ext cx="2438609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9646583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603229024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EEA39EC8-A6C7-4B92-8C03-5DD4FFC7070A}"/>
              </a:ext>
            </a:extLst>
          </p:cNvPr>
          <p:cNvSpPr/>
          <p:nvPr userDrawn="1"/>
        </p:nvSpPr>
        <p:spPr>
          <a:xfrm>
            <a:off x="659396" y="584684"/>
            <a:ext cx="10873208" cy="5688632"/>
          </a:xfrm>
          <a:prstGeom prst="roundRect">
            <a:avLst>
              <a:gd name="adj" fmla="val 6690"/>
            </a:avLst>
          </a:prstGeom>
          <a:solidFill>
            <a:schemeClr val="bg1"/>
          </a:solidFill>
          <a:ln w="76200">
            <a:solidFill>
              <a:srgbClr val="409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EFEED2-0005-4621-B95F-3407998B5F8C}"/>
              </a:ext>
            </a:extLst>
          </p:cNvPr>
          <p:cNvSpPr txBox="1"/>
          <p:nvPr userDrawn="1"/>
        </p:nvSpPr>
        <p:spPr>
          <a:xfrm>
            <a:off x="4772561" y="0"/>
            <a:ext cx="2646878" cy="1569660"/>
          </a:xfrm>
          <a:prstGeom prst="rect">
            <a:avLst/>
          </a:prstGeom>
          <a:solidFill>
            <a:srgbClr val="0080CC"/>
          </a:solidFill>
        </p:spPr>
        <p:txBody>
          <a:bodyPr wrap="none" rtlCol="0">
            <a:spAutoFit/>
          </a:bodyPr>
          <a:lstStyle/>
          <a:p>
            <a:endParaRPr lang="en-US" altLang="zh-TW" sz="48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注意事項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E25CB8-AA8F-4B16-8EDF-C28A8F15D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509120"/>
            <a:ext cx="2064061" cy="25456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9602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4CCBA0-61B8-4134-9D8F-C79204B5173A}"/>
              </a:ext>
            </a:extLst>
          </p:cNvPr>
          <p:cNvSpPr/>
          <p:nvPr userDrawn="1"/>
        </p:nvSpPr>
        <p:spPr>
          <a:xfrm>
            <a:off x="466354" y="332767"/>
            <a:ext cx="11259292" cy="6192466"/>
          </a:xfrm>
          <a:prstGeom prst="roundRect">
            <a:avLst/>
          </a:prstGeom>
          <a:solidFill>
            <a:srgbClr val="008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9BCC5F-9321-47A6-A626-F41A0EF33D07}"/>
              </a:ext>
            </a:extLst>
          </p:cNvPr>
          <p:cNvSpPr txBox="1">
            <a:spLocks/>
          </p:cNvSpPr>
          <p:nvPr userDrawn="1"/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第一節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5CAF5-2FCC-496E-9063-EEE7CCA6DF4A}"/>
              </a:ext>
            </a:extLst>
          </p:cNvPr>
          <p:cNvSpPr txBox="1">
            <a:spLocks/>
          </p:cNvSpPr>
          <p:nvPr userDrawn="1"/>
        </p:nvSpPr>
        <p:spPr>
          <a:xfrm>
            <a:off x="2821478" y="3140968"/>
            <a:ext cx="6528725" cy="1920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課程結束</a:t>
            </a:r>
            <a:endParaRPr lang="ko-KR" altLang="en-US" sz="5400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4073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8107231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>
            <a:extLst>
              <a:ext uri="{FF2B5EF4-FFF2-40B4-BE49-F238E27FC236}">
                <a16:creationId xmlns:a16="http://schemas.microsoft.com/office/drawing/2014/main" id="{4AF13FED-3A02-4576-8104-0B1E87A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81499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63819" y="1177134"/>
            <a:ext cx="3264363" cy="43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8B70A3-3A0E-4C1D-B177-7129005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圓角矩形 7">
            <a:extLst>
              <a:ext uri="{FF2B5EF4-FFF2-40B4-BE49-F238E27FC236}">
                <a16:creationId xmlns:a16="http://schemas.microsoft.com/office/drawing/2014/main" id="{D836DD1F-09A6-4D0D-AE79-ABD52ADD208F}"/>
              </a:ext>
            </a:extLst>
          </p:cNvPr>
          <p:cNvSpPr/>
          <p:nvPr userDrawn="1"/>
        </p:nvSpPr>
        <p:spPr>
          <a:xfrm>
            <a:off x="3827748" y="1160336"/>
            <a:ext cx="4536504" cy="46843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TW" altLang="pt-BR" dirty="0"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382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21319136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群組 3"/>
          <p:cNvGrpSpPr/>
          <p:nvPr userDrawn="1"/>
        </p:nvGrpSpPr>
        <p:grpSpPr>
          <a:xfrm>
            <a:off x="1665825" y="1508787"/>
            <a:ext cx="8860353" cy="5280581"/>
            <a:chOff x="1259632" y="1131590"/>
            <a:chExt cx="6645265" cy="396043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131590"/>
              <a:ext cx="6645265" cy="39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 userDrawn="1"/>
          </p:nvSpPr>
          <p:spPr>
            <a:xfrm>
              <a:off x="2339752" y="1333760"/>
              <a:ext cx="4464496" cy="260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4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3591493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412241574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157007" y="932723"/>
            <a:ext cx="3877985" cy="4888655"/>
            <a:chOff x="2926789" y="699542"/>
            <a:chExt cx="290848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2926789" y="3188788"/>
              <a:ext cx="290848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練習題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1" y="699542"/>
              <a:ext cx="2736304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872791"/>
      </p:ext>
    </p:extLst>
  </p:cSld>
  <p:clrMapOvr>
    <a:masterClrMapping/>
  </p:clrMapOvr>
  <p:transition spd="slow">
    <p:cover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182344626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256975" y="932723"/>
            <a:ext cx="3678052" cy="4888655"/>
            <a:chOff x="3001764" y="699542"/>
            <a:chExt cx="275853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3388454" y="3188788"/>
              <a:ext cx="198515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解答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28" y="699542"/>
              <a:ext cx="2438609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339469"/>
      </p:ext>
    </p:extLst>
  </p:cSld>
  <p:clrMapOvr>
    <a:masterClrMapping/>
  </p:clrMapOvr>
  <p:transition spd="slow">
    <p:cove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14605598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EEA39EC8-A6C7-4B92-8C03-5DD4FFC7070A}"/>
              </a:ext>
            </a:extLst>
          </p:cNvPr>
          <p:cNvSpPr/>
          <p:nvPr userDrawn="1"/>
        </p:nvSpPr>
        <p:spPr>
          <a:xfrm>
            <a:off x="659396" y="584684"/>
            <a:ext cx="10873208" cy="5688632"/>
          </a:xfrm>
          <a:prstGeom prst="roundRect">
            <a:avLst>
              <a:gd name="adj" fmla="val 6690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EFEED2-0005-4621-B95F-3407998B5F8C}"/>
              </a:ext>
            </a:extLst>
          </p:cNvPr>
          <p:cNvSpPr txBox="1"/>
          <p:nvPr userDrawn="1"/>
        </p:nvSpPr>
        <p:spPr>
          <a:xfrm>
            <a:off x="4772561" y="0"/>
            <a:ext cx="2646878" cy="156966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endParaRPr lang="en-US" altLang="zh-TW" sz="48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注意事項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E25CB8-AA8F-4B16-8EDF-C28A8F15D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509120"/>
            <a:ext cx="2064061" cy="25456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70059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4CCBA0-61B8-4134-9D8F-C79204B5173A}"/>
              </a:ext>
            </a:extLst>
          </p:cNvPr>
          <p:cNvSpPr/>
          <p:nvPr userDrawn="1"/>
        </p:nvSpPr>
        <p:spPr>
          <a:xfrm>
            <a:off x="466354" y="332767"/>
            <a:ext cx="11259292" cy="619246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9BCC5F-9321-47A6-A626-F41A0EF33D07}"/>
              </a:ext>
            </a:extLst>
          </p:cNvPr>
          <p:cNvSpPr txBox="1">
            <a:spLocks/>
          </p:cNvSpPr>
          <p:nvPr userDrawn="1"/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第一節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5CAF5-2FCC-496E-9063-EEE7CCA6DF4A}"/>
              </a:ext>
            </a:extLst>
          </p:cNvPr>
          <p:cNvSpPr txBox="1">
            <a:spLocks/>
          </p:cNvSpPr>
          <p:nvPr userDrawn="1"/>
        </p:nvSpPr>
        <p:spPr>
          <a:xfrm>
            <a:off x="2821478" y="3140968"/>
            <a:ext cx="6528725" cy="1920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課程結束</a:t>
            </a:r>
            <a:endParaRPr lang="ko-KR" altLang="en-US" sz="5400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10182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2934330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>
            <a:extLst>
              <a:ext uri="{FF2B5EF4-FFF2-40B4-BE49-F238E27FC236}">
                <a16:creationId xmlns:a16="http://schemas.microsoft.com/office/drawing/2014/main" id="{4AF13FED-3A02-4576-8104-0B1E87A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236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157007" y="932723"/>
            <a:ext cx="3877985" cy="4888655"/>
            <a:chOff x="2926789" y="699542"/>
            <a:chExt cx="290848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2926789" y="3188788"/>
              <a:ext cx="290848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練習題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1" y="699542"/>
              <a:ext cx="2736304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63819" y="1177134"/>
            <a:ext cx="3264363" cy="43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8B70A3-3A0E-4C1D-B177-7129005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圓角矩形 7">
            <a:extLst>
              <a:ext uri="{FF2B5EF4-FFF2-40B4-BE49-F238E27FC236}">
                <a16:creationId xmlns:a16="http://schemas.microsoft.com/office/drawing/2014/main" id="{D836DD1F-09A6-4D0D-AE79-ABD52ADD208F}"/>
              </a:ext>
            </a:extLst>
          </p:cNvPr>
          <p:cNvSpPr/>
          <p:nvPr userDrawn="1"/>
        </p:nvSpPr>
        <p:spPr>
          <a:xfrm>
            <a:off x="3827748" y="1160336"/>
            <a:ext cx="4536504" cy="4684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TW" altLang="pt-BR" dirty="0"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98074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群組 3"/>
          <p:cNvGrpSpPr/>
          <p:nvPr userDrawn="1"/>
        </p:nvGrpSpPr>
        <p:grpSpPr>
          <a:xfrm>
            <a:off x="1665825" y="1508787"/>
            <a:ext cx="8860353" cy="5280581"/>
            <a:chOff x="1259632" y="1131590"/>
            <a:chExt cx="6645265" cy="396043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131590"/>
              <a:ext cx="6645265" cy="39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 userDrawn="1"/>
          </p:nvSpPr>
          <p:spPr>
            <a:xfrm>
              <a:off x="2339752" y="1333760"/>
              <a:ext cx="4464496" cy="260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4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2379558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457665600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157007" y="932723"/>
            <a:ext cx="3877985" cy="4888655"/>
            <a:chOff x="2926789" y="699542"/>
            <a:chExt cx="290848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2926789" y="3188788"/>
              <a:ext cx="290848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練習題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1" y="699542"/>
              <a:ext cx="2736304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9023523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2236196685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256975" y="932723"/>
            <a:ext cx="3678052" cy="4888655"/>
            <a:chOff x="3001764" y="699542"/>
            <a:chExt cx="275853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3388454" y="3188788"/>
              <a:ext cx="198515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解答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28" y="699542"/>
              <a:ext cx="2438609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9551335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803444014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EEA39EC8-A6C7-4B92-8C03-5DD4FFC7070A}"/>
              </a:ext>
            </a:extLst>
          </p:cNvPr>
          <p:cNvSpPr/>
          <p:nvPr userDrawn="1"/>
        </p:nvSpPr>
        <p:spPr>
          <a:xfrm>
            <a:off x="659396" y="584684"/>
            <a:ext cx="10873208" cy="5688632"/>
          </a:xfrm>
          <a:prstGeom prst="roundRect">
            <a:avLst>
              <a:gd name="adj" fmla="val 6690"/>
            </a:avLst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6EFEED2-0005-4621-B95F-3407998B5F8C}"/>
              </a:ext>
            </a:extLst>
          </p:cNvPr>
          <p:cNvSpPr txBox="1"/>
          <p:nvPr userDrawn="1"/>
        </p:nvSpPr>
        <p:spPr>
          <a:xfrm>
            <a:off x="4772561" y="0"/>
            <a:ext cx="264687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endParaRPr lang="en-US" altLang="zh-TW" sz="48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注意事項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FE25CB8-AA8F-4B16-8EDF-C28A8F15D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509120"/>
            <a:ext cx="2064061" cy="254560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91376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4CCBA0-61B8-4134-9D8F-C79204B5173A}"/>
              </a:ext>
            </a:extLst>
          </p:cNvPr>
          <p:cNvSpPr/>
          <p:nvPr userDrawn="1"/>
        </p:nvSpPr>
        <p:spPr>
          <a:xfrm>
            <a:off x="466354" y="332767"/>
            <a:ext cx="11259292" cy="619246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9BCC5F-9321-47A6-A626-F41A0EF33D07}"/>
              </a:ext>
            </a:extLst>
          </p:cNvPr>
          <p:cNvSpPr txBox="1">
            <a:spLocks/>
          </p:cNvSpPr>
          <p:nvPr userDrawn="1"/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第一節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5CAF5-2FCC-496E-9063-EEE7CCA6DF4A}"/>
              </a:ext>
            </a:extLst>
          </p:cNvPr>
          <p:cNvSpPr txBox="1">
            <a:spLocks/>
          </p:cNvSpPr>
          <p:nvPr userDrawn="1"/>
        </p:nvSpPr>
        <p:spPr>
          <a:xfrm>
            <a:off x="2821478" y="3140968"/>
            <a:ext cx="6528725" cy="1920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課程結束</a:t>
            </a:r>
            <a:endParaRPr lang="ko-KR" altLang="en-US" sz="5400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7330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Rectangle 1"/>
          <p:cNvSpPr/>
          <p:nvPr userDrawn="1"/>
        </p:nvSpPr>
        <p:spPr>
          <a:xfrm>
            <a:off x="2821478" y="1124744"/>
            <a:ext cx="6528725" cy="4608512"/>
          </a:xfrm>
          <a:prstGeom prst="rect">
            <a:avLst/>
          </a:prstGeom>
          <a:solidFill>
            <a:srgbClr val="8E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21478" y="0"/>
            <a:ext cx="6528725" cy="260648"/>
          </a:xfrm>
          <a:prstGeom prst="rect">
            <a:avLst/>
          </a:prstGeom>
          <a:solidFill>
            <a:srgbClr val="8E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6" name="Rectangle 5"/>
          <p:cNvSpPr/>
          <p:nvPr userDrawn="1"/>
        </p:nvSpPr>
        <p:spPr>
          <a:xfrm>
            <a:off x="2821478" y="6597352"/>
            <a:ext cx="6528725" cy="260648"/>
          </a:xfrm>
          <a:prstGeom prst="rect">
            <a:avLst/>
          </a:prstGeom>
          <a:solidFill>
            <a:srgbClr val="8EC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40833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306707812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2">
            <a:extLst>
              <a:ext uri="{FF2B5EF4-FFF2-40B4-BE49-F238E27FC236}">
                <a16:creationId xmlns:a16="http://schemas.microsoft.com/office/drawing/2014/main" id="{4AF13FED-3A02-4576-8104-0B1E87A1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2D05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7835062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63819" y="1177134"/>
            <a:ext cx="3264363" cy="434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18B70A3-3A0E-4C1D-B177-7129005D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61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92D05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圓角矩形 7">
            <a:extLst>
              <a:ext uri="{FF2B5EF4-FFF2-40B4-BE49-F238E27FC236}">
                <a16:creationId xmlns:a16="http://schemas.microsoft.com/office/drawing/2014/main" id="{D836DD1F-09A6-4D0D-AE79-ABD52ADD208F}"/>
              </a:ext>
            </a:extLst>
          </p:cNvPr>
          <p:cNvSpPr/>
          <p:nvPr userDrawn="1"/>
        </p:nvSpPr>
        <p:spPr>
          <a:xfrm>
            <a:off x="3827748" y="1160336"/>
            <a:ext cx="4536504" cy="46843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TW" altLang="pt-BR" dirty="0">
              <a:ea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4649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909485"/>
            <a:ext cx="12192000" cy="29485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6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1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群組 3"/>
          <p:cNvGrpSpPr/>
          <p:nvPr userDrawn="1"/>
        </p:nvGrpSpPr>
        <p:grpSpPr>
          <a:xfrm>
            <a:off x="1665825" y="1508787"/>
            <a:ext cx="8860353" cy="5280581"/>
            <a:chOff x="1259632" y="1131590"/>
            <a:chExt cx="6645265" cy="3960436"/>
          </a:xfrm>
        </p:grpSpPr>
        <p:pic>
          <p:nvPicPr>
            <p:cNvPr id="5" name="Picture 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9632" y="1131590"/>
              <a:ext cx="6645265" cy="396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 userDrawn="1"/>
          </p:nvSpPr>
          <p:spPr>
            <a:xfrm>
              <a:off x="2339752" y="1333760"/>
              <a:ext cx="4464496" cy="2606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88900">
                <a:prstClr val="black">
                  <a:alpha val="4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</p:grpSp>
    </p:spTree>
    <p:extLst>
      <p:ext uri="{BB962C8B-B14F-4D97-AF65-F5344CB8AC3E}">
        <p14:creationId xmlns:p14="http://schemas.microsoft.com/office/powerpoint/2010/main" val="587167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643458107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157007" y="932723"/>
            <a:ext cx="3877985" cy="4888655"/>
            <a:chOff x="2926789" y="699542"/>
            <a:chExt cx="290848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2926789" y="3188788"/>
              <a:ext cx="290848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練習題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881" y="699542"/>
              <a:ext cx="2736304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795971"/>
      </p:ext>
    </p:extLst>
  </p:cSld>
  <p:clrMapOvr>
    <a:masterClrMapping/>
  </p:clrMapOvr>
  <p:transition spd="slow">
    <p:cover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C7E6A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4200354422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256975" y="932723"/>
            <a:ext cx="3678052" cy="4888655"/>
            <a:chOff x="3001764" y="699542"/>
            <a:chExt cx="275853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3388454" y="3188788"/>
              <a:ext cx="198515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解答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28" y="699542"/>
              <a:ext cx="2438609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118294"/>
      </p:ext>
    </p:extLst>
  </p:cSld>
  <p:clrMapOvr>
    <a:masterClrMapping/>
  </p:clrMapOvr>
  <p:transition spd="slow">
    <p:cover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3496366866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rgbClr val="C7E6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102645C2-6A64-4B5D-BFC9-32232B686196}"/>
              </a:ext>
            </a:extLst>
          </p:cNvPr>
          <p:cNvSpPr/>
          <p:nvPr userDrawn="1"/>
        </p:nvSpPr>
        <p:spPr>
          <a:xfrm>
            <a:off x="659396" y="584684"/>
            <a:ext cx="10873208" cy="5688632"/>
          </a:xfrm>
          <a:prstGeom prst="roundRect">
            <a:avLst>
              <a:gd name="adj" fmla="val 6690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A137C09-131E-4BBF-AA18-8ED774F17F6F}"/>
              </a:ext>
            </a:extLst>
          </p:cNvPr>
          <p:cNvSpPr txBox="1"/>
          <p:nvPr userDrawn="1"/>
        </p:nvSpPr>
        <p:spPr>
          <a:xfrm>
            <a:off x="4772561" y="0"/>
            <a:ext cx="2646878" cy="15696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endParaRPr lang="en-US" altLang="zh-TW" sz="48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注意事項</a:t>
            </a:r>
          </a:p>
        </p:txBody>
      </p:sp>
    </p:spTree>
    <p:extLst>
      <p:ext uri="{BB962C8B-B14F-4D97-AF65-F5344CB8AC3E}">
        <p14:creationId xmlns:p14="http://schemas.microsoft.com/office/powerpoint/2010/main" val="505325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 1">
            <a:extLst>
              <a:ext uri="{FF2B5EF4-FFF2-40B4-BE49-F238E27FC236}">
                <a16:creationId xmlns:a16="http://schemas.microsoft.com/office/drawing/2014/main" id="{594CCBA0-61B8-4134-9D8F-C79204B5173A}"/>
              </a:ext>
            </a:extLst>
          </p:cNvPr>
          <p:cNvSpPr/>
          <p:nvPr userDrawn="1"/>
        </p:nvSpPr>
        <p:spPr>
          <a:xfrm>
            <a:off x="466354" y="332767"/>
            <a:ext cx="11259292" cy="61924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E9BCC5F-9321-47A6-A626-F41A0EF33D07}"/>
              </a:ext>
            </a:extLst>
          </p:cNvPr>
          <p:cNvSpPr txBox="1">
            <a:spLocks/>
          </p:cNvSpPr>
          <p:nvPr userDrawn="1"/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>
            <a:lvl1pPr marL="457189" indent="-457189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第二節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185CAF5-2FCC-496E-9063-EEE7CCA6DF4A}"/>
              </a:ext>
            </a:extLst>
          </p:cNvPr>
          <p:cNvSpPr txBox="1">
            <a:spLocks/>
          </p:cNvSpPr>
          <p:nvPr userDrawn="1"/>
        </p:nvSpPr>
        <p:spPr>
          <a:xfrm>
            <a:off x="2821478" y="3140968"/>
            <a:ext cx="6528725" cy="1920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4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課程結束</a:t>
            </a:r>
            <a:endParaRPr lang="ko-KR" altLang="en-US" sz="5400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70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 userDrawn="1"/>
        </p:nvGrpSpPr>
        <p:grpSpPr>
          <a:xfrm>
            <a:off x="4256975" y="932723"/>
            <a:ext cx="3678052" cy="4888655"/>
            <a:chOff x="3001764" y="699542"/>
            <a:chExt cx="2758539" cy="3666491"/>
          </a:xfrm>
        </p:grpSpPr>
        <p:sp>
          <p:nvSpPr>
            <p:cNvPr id="9" name="文字方塊 8"/>
            <p:cNvSpPr txBox="1"/>
            <p:nvPr userDrawn="1"/>
          </p:nvSpPr>
          <p:spPr>
            <a:xfrm>
              <a:off x="3388454" y="3188788"/>
              <a:ext cx="1985159" cy="11772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9600" dirty="0">
                  <a:solidFill>
                    <a:srgbClr val="FFFFFF"/>
                  </a:solidFill>
                  <a:latin typeface="華康圓體 Std W8" panose="02000800000000000000" pitchFamily="50" charset="-120"/>
                  <a:ea typeface="華康圓體 Std W8" panose="02000800000000000000" pitchFamily="50" charset="-120"/>
                </a:rPr>
                <a:t>解答</a:t>
              </a:r>
            </a:p>
          </p:txBody>
        </p:sp>
        <p:sp>
          <p:nvSpPr>
            <p:cNvPr id="19" name="手繪多邊形 18"/>
            <p:cNvSpPr/>
            <p:nvPr userDrawn="1"/>
          </p:nvSpPr>
          <p:spPr>
            <a:xfrm>
              <a:off x="3001764" y="1079938"/>
              <a:ext cx="2758539" cy="2157885"/>
            </a:xfrm>
            <a:custGeom>
              <a:avLst/>
              <a:gdLst>
                <a:gd name="connsiteX0" fmla="*/ 1260140 w 2520280"/>
                <a:gd name="connsiteY0" fmla="*/ 0 h 1971505"/>
                <a:gd name="connsiteX1" fmla="*/ 2520280 w 2520280"/>
                <a:gd name="connsiteY1" fmla="*/ 1260140 h 1971505"/>
                <a:gd name="connsiteX2" fmla="*/ 2305068 w 2520280"/>
                <a:gd name="connsiteY2" fmla="*/ 1964696 h 1971505"/>
                <a:gd name="connsiteX3" fmla="*/ 2299976 w 2520280"/>
                <a:gd name="connsiteY3" fmla="*/ 1971505 h 1971505"/>
                <a:gd name="connsiteX4" fmla="*/ 220304 w 2520280"/>
                <a:gd name="connsiteY4" fmla="*/ 1971505 h 1971505"/>
                <a:gd name="connsiteX5" fmla="*/ 215212 w 2520280"/>
                <a:gd name="connsiteY5" fmla="*/ 1964696 h 1971505"/>
                <a:gd name="connsiteX6" fmla="*/ 0 w 2520280"/>
                <a:gd name="connsiteY6" fmla="*/ 1260140 h 1971505"/>
                <a:gd name="connsiteX7" fmla="*/ 1260140 w 2520280"/>
                <a:gd name="connsiteY7" fmla="*/ 0 h 197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280" h="1971505">
                  <a:moveTo>
                    <a:pt x="1260140" y="0"/>
                  </a:moveTo>
                  <a:cubicBezTo>
                    <a:pt x="1956096" y="0"/>
                    <a:pt x="2520280" y="564184"/>
                    <a:pt x="2520280" y="1260140"/>
                  </a:cubicBezTo>
                  <a:cubicBezTo>
                    <a:pt x="2520280" y="1521123"/>
                    <a:pt x="2440942" y="1763576"/>
                    <a:pt x="2305068" y="1964696"/>
                  </a:cubicBezTo>
                  <a:lnTo>
                    <a:pt x="2299976" y="1971505"/>
                  </a:lnTo>
                  <a:lnTo>
                    <a:pt x="220304" y="1971505"/>
                  </a:lnTo>
                  <a:lnTo>
                    <a:pt x="215212" y="1964696"/>
                  </a:lnTo>
                  <a:cubicBezTo>
                    <a:pt x="79338" y="1763576"/>
                    <a:pt x="0" y="1521123"/>
                    <a:pt x="0" y="1260140"/>
                  </a:cubicBezTo>
                  <a:cubicBezTo>
                    <a:pt x="0" y="564184"/>
                    <a:pt x="564184" y="0"/>
                    <a:pt x="1260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3200"/>
            </a:p>
          </p:txBody>
        </p:sp>
        <p:pic>
          <p:nvPicPr>
            <p:cNvPr id="5" name="圖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728" y="699542"/>
              <a:ext cx="2438609" cy="2709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11067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167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86" r:id="rId3"/>
    <p:sldLayoutId id="2147483662" r:id="rId4"/>
    <p:sldLayoutId id="2147483677" r:id="rId5"/>
    <p:sldLayoutId id="2147483649" r:id="rId6"/>
    <p:sldLayoutId id="2147483676" r:id="rId7"/>
    <p:sldLayoutId id="2147483674" r:id="rId8"/>
    <p:sldLayoutId id="2147483670" r:id="rId9"/>
    <p:sldLayoutId id="2147483687" r:id="rId10"/>
    <p:sldLayoutId id="2147483684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56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35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09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41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14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86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0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dirty="0" err="1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dirty="0"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介紹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 b="1" dirty="0"/>
              <a:t>Introduction </a:t>
            </a:r>
            <a:r>
              <a:rPr lang="en-US" altLang="zh-TW" b="1" dirty="0" err="1"/>
              <a:t>micro:bit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C40C8B0-FC6B-476E-9246-9774E54007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67" y="6857934"/>
            <a:ext cx="3456384" cy="27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606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開發板背面元件說明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782E298-D509-490F-830D-A8CDC841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41" y="2603399"/>
            <a:ext cx="3682939" cy="294024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6353B69-7A1D-41CA-A7A2-70E2F8EA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484783"/>
            <a:ext cx="4296036" cy="51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045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479376" y="2132856"/>
            <a:ext cx="11233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想一想，利用 </a:t>
            </a:r>
            <a:r>
              <a:rPr lang="en-US" altLang="zh-TW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micro:bit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 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，你可以做出什麼實用或是好玩的功能</a:t>
            </a:r>
            <a:r>
              <a:rPr lang="en-US" altLang="zh-TW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圓體 Std W5" panose="02000500000000000000" pitchFamily="50" charset="-120"/>
                <a:ea typeface="華康圓體 Std W5" panose="02000500000000000000" pitchFamily="50" charset="-120"/>
              </a:rPr>
              <a:t> ?</a:t>
            </a:r>
            <a:endParaRPr lang="zh-TW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華康圓體 Std W5" panose="02000500000000000000" pitchFamily="50" charset="-120"/>
              <a:ea typeface="華康圓體 Std W5" panose="02000500000000000000" pitchFamily="50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思考</a:t>
            </a:r>
          </a:p>
        </p:txBody>
      </p:sp>
      <p:pic>
        <p:nvPicPr>
          <p:cNvPr id="6146" name="Picture 2" descr="我想不明白了_手机表情党">
            <a:extLst>
              <a:ext uri="{FF2B5EF4-FFF2-40B4-BE49-F238E27FC236}">
                <a16:creationId xmlns:a16="http://schemas.microsoft.com/office/drawing/2014/main" id="{85F68239-E168-4206-8C73-CD1F2FDB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4725144"/>
            <a:ext cx="23526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9A528978-03C5-4AFD-9F26-E2108AFB2E01}"/>
              </a:ext>
            </a:extLst>
          </p:cNvPr>
          <p:cNvSpPr txBox="1"/>
          <p:nvPr/>
        </p:nvSpPr>
        <p:spPr>
          <a:xfrm>
            <a:off x="2063552" y="3601759"/>
            <a:ext cx="269817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例如</a:t>
            </a:r>
            <a:r>
              <a:rPr lang="en-US" altLang="zh-TW" sz="2800" dirty="0"/>
              <a:t>:</a:t>
            </a:r>
          </a:p>
          <a:p>
            <a:r>
              <a:rPr lang="zh-TW" altLang="en-US" sz="2800" dirty="0"/>
              <a:t>　智能小夜燈</a:t>
            </a:r>
            <a:endParaRPr lang="en-US" altLang="zh-TW" sz="2800" dirty="0"/>
          </a:p>
          <a:p>
            <a:r>
              <a:rPr lang="zh-TW" altLang="en-US" sz="2800" dirty="0"/>
              <a:t>　火災警報器</a:t>
            </a:r>
            <a:endParaRPr lang="en-US" altLang="zh-TW" sz="2800" dirty="0"/>
          </a:p>
          <a:p>
            <a:r>
              <a:rPr lang="zh-TW" altLang="en-US" sz="2800" dirty="0"/>
              <a:t>　物體偵測</a:t>
            </a:r>
            <a:endParaRPr lang="en-US" altLang="zh-TW" sz="2800" dirty="0"/>
          </a:p>
          <a:p>
            <a:r>
              <a:rPr lang="zh-TW" altLang="en-US" sz="2800" dirty="0"/>
              <a:t>　環境數據分析</a:t>
            </a:r>
          </a:p>
        </p:txBody>
      </p:sp>
    </p:spTree>
    <p:extLst>
      <p:ext uri="{BB962C8B-B14F-4D97-AF65-F5344CB8AC3E}">
        <p14:creationId xmlns:p14="http://schemas.microsoft.com/office/powerpoint/2010/main" val="9297806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418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31637" y="2276872"/>
            <a:ext cx="6527800" cy="76835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第二節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31637" y="3236713"/>
            <a:ext cx="6528725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4267" dirty="0">
                <a:solidFill>
                  <a:schemeClr val="bg1"/>
                </a:solidFill>
                <a:ea typeface="華康圓體 Std W8" panose="02000800000000000000" pitchFamily="50" charset="-120"/>
              </a:rPr>
              <a:t>程式編輯環境說明</a:t>
            </a:r>
            <a:endParaRPr lang="ko-KR" altLang="en-US" sz="42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6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C510EF-B166-47A9-99C8-EB33E608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60" y="1844824"/>
            <a:ext cx="9721080" cy="4484772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DEF0A199-AD4C-4257-A993-06AE91875FF4}"/>
              </a:ext>
            </a:extLst>
          </p:cNvPr>
          <p:cNvSpPr/>
          <p:nvPr/>
        </p:nvSpPr>
        <p:spPr>
          <a:xfrm>
            <a:off x="8112224" y="1628800"/>
            <a:ext cx="1296144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649DA17-408E-4E2F-B58C-3B2D3D474E41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開發環境</a:t>
            </a:r>
          </a:p>
        </p:txBody>
      </p:sp>
    </p:spTree>
    <p:extLst>
      <p:ext uri="{BB962C8B-B14F-4D97-AF65-F5344CB8AC3E}">
        <p14:creationId xmlns:p14="http://schemas.microsoft.com/office/powerpoint/2010/main" val="27620086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4649DA17-408E-4E2F-B58C-3B2D3D474E41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開發環境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F944946-2699-41F2-A3BD-6BE2F609F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16" y="1916832"/>
            <a:ext cx="11208568" cy="3611099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F89FF2F9-C589-4EB9-B666-9634B67DC28F}"/>
              </a:ext>
            </a:extLst>
          </p:cNvPr>
          <p:cNvSpPr/>
          <p:nvPr/>
        </p:nvSpPr>
        <p:spPr>
          <a:xfrm>
            <a:off x="983432" y="2924944"/>
            <a:ext cx="2376264" cy="13681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9302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CA3E3B6D-C63C-4024-A283-0C5750371457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程式編輯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CA9E6D2-ED6D-4D0C-B462-119AD8763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879" y="2245082"/>
            <a:ext cx="8256240" cy="454448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1F7A157-8DB2-4D9C-B595-A8470BFC68C3}"/>
              </a:ext>
            </a:extLst>
          </p:cNvPr>
          <p:cNvSpPr txBox="1"/>
          <p:nvPr/>
        </p:nvSpPr>
        <p:spPr>
          <a:xfrm>
            <a:off x="3451685" y="1351349"/>
            <a:ext cx="5288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(1).</a:t>
            </a:r>
            <a:r>
              <a:rPr lang="zh-TW" altLang="en-US" dirty="0"/>
              <a:t> 寫新的程式碼，進入新增專案。</a:t>
            </a:r>
            <a:endParaRPr lang="en-US" altLang="zh-TW" dirty="0"/>
          </a:p>
          <a:p>
            <a:r>
              <a:rPr lang="en-US" altLang="zh-TW" dirty="0"/>
              <a:t>(2). </a:t>
            </a:r>
            <a:r>
              <a:rPr lang="zh-TW" altLang="en-US" dirty="0"/>
              <a:t>也可以使用匯入，將程式碼載入。</a:t>
            </a: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8FA1EF9B-3E30-4E82-9E38-A729E8E69791}"/>
              </a:ext>
            </a:extLst>
          </p:cNvPr>
          <p:cNvSpPr/>
          <p:nvPr/>
        </p:nvSpPr>
        <p:spPr>
          <a:xfrm>
            <a:off x="1787859" y="4869160"/>
            <a:ext cx="36004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864238F9-EA97-49BA-9E75-87436D9AAF87}"/>
              </a:ext>
            </a:extLst>
          </p:cNvPr>
          <p:cNvSpPr/>
          <p:nvPr/>
        </p:nvSpPr>
        <p:spPr>
          <a:xfrm rot="10800000">
            <a:off x="10128448" y="4221088"/>
            <a:ext cx="43204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60059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65702BF-81FC-4FB3-BDB1-0F12864E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875250"/>
            <a:ext cx="5904656" cy="491431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5259AD7-8D0F-452E-BEA7-664DE3C64276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程式編輯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7CFD553-92EF-4EC8-822A-F04CBAEADA51}"/>
              </a:ext>
            </a:extLst>
          </p:cNvPr>
          <p:cNvSpPr txBox="1"/>
          <p:nvPr/>
        </p:nvSpPr>
        <p:spPr>
          <a:xfrm>
            <a:off x="3695343" y="135810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選擇建立專案後，輸入專案名稱。</a:t>
            </a:r>
          </a:p>
        </p:txBody>
      </p:sp>
    </p:spTree>
    <p:extLst>
      <p:ext uri="{BB962C8B-B14F-4D97-AF65-F5344CB8AC3E}">
        <p14:creationId xmlns:p14="http://schemas.microsoft.com/office/powerpoint/2010/main" val="9731245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1870DA5-7468-4FA5-A838-8285434563A1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72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程式編輯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BF5E2F25-0CF3-4267-B237-D9985564BB25}"/>
              </a:ext>
            </a:extLst>
          </p:cNvPr>
          <p:cNvGrpSpPr/>
          <p:nvPr/>
        </p:nvGrpSpPr>
        <p:grpSpPr>
          <a:xfrm>
            <a:off x="551384" y="1399750"/>
            <a:ext cx="10729192" cy="5389819"/>
            <a:chOff x="335360" y="1399750"/>
            <a:chExt cx="10729192" cy="538981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0FA08AE-57FD-41A1-9841-C7D495DDD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1399750"/>
              <a:ext cx="9937104" cy="5389819"/>
            </a:xfrm>
            <a:prstGeom prst="rect">
              <a:avLst/>
            </a:prstGeom>
          </p:spPr>
        </p:pic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0B426ABF-3934-4EC6-920F-345471299355}"/>
                </a:ext>
              </a:extLst>
            </p:cNvPr>
            <p:cNvSpPr txBox="1"/>
            <p:nvPr/>
          </p:nvSpPr>
          <p:spPr>
            <a:xfrm>
              <a:off x="7248128" y="3659979"/>
              <a:ext cx="1723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</a:rPr>
                <a:t>程式編輯區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7E247BD7-78F9-44D1-A471-D687D852A3CB}"/>
                </a:ext>
              </a:extLst>
            </p:cNvPr>
            <p:cNvSpPr txBox="1"/>
            <p:nvPr/>
          </p:nvSpPr>
          <p:spPr>
            <a:xfrm>
              <a:off x="1538737" y="4118599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模擬程式執行結果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53D44312-B246-4FAB-A9DF-734B02F92BF6}"/>
                </a:ext>
              </a:extLst>
            </p:cNvPr>
            <p:cNvSpPr txBox="1"/>
            <p:nvPr/>
          </p:nvSpPr>
          <p:spPr>
            <a:xfrm>
              <a:off x="3534201" y="4758993"/>
              <a:ext cx="1415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程式方塊分類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7961DC86-3F81-456B-97A1-0527E230CA8F}"/>
                </a:ext>
              </a:extLst>
            </p:cNvPr>
            <p:cNvSpPr txBox="1"/>
            <p:nvPr/>
          </p:nvSpPr>
          <p:spPr>
            <a:xfrm>
              <a:off x="335360" y="6005113"/>
              <a:ext cx="3448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800" dirty="0">
                  <a:solidFill>
                    <a:srgbClr val="FF0000"/>
                  </a:solidFill>
                </a:rPr>
                <a:t>程式下載</a:t>
              </a:r>
              <a:r>
                <a:rPr lang="en-US" altLang="zh-TW" sz="1800" dirty="0">
                  <a:solidFill>
                    <a:srgbClr val="FF0000"/>
                  </a:solidFill>
                </a:rPr>
                <a:t>(</a:t>
              </a:r>
              <a:r>
                <a:rPr lang="zh-TW" altLang="en-US" sz="1800" dirty="0">
                  <a:solidFill>
                    <a:srgbClr val="FF0000"/>
                  </a:solidFill>
                </a:rPr>
                <a:t>電腦、</a:t>
              </a:r>
              <a:r>
                <a:rPr lang="en-US" altLang="zh-TW" sz="1800" dirty="0" err="1">
                  <a:solidFill>
                    <a:srgbClr val="FF0000"/>
                  </a:solidFill>
                </a:rPr>
                <a:t>microbit</a:t>
              </a:r>
              <a:r>
                <a:rPr lang="en-US" altLang="zh-TW" sz="1800" dirty="0">
                  <a:solidFill>
                    <a:srgbClr val="FF0000"/>
                  </a:solidFill>
                </a:rPr>
                <a:t> </a:t>
              </a:r>
              <a:r>
                <a:rPr lang="zh-TW" altLang="en-US" sz="1800" dirty="0">
                  <a:solidFill>
                    <a:srgbClr val="FF0000"/>
                  </a:solidFill>
                </a:rPr>
                <a:t>板子</a:t>
              </a:r>
              <a:r>
                <a:rPr lang="en-US" altLang="zh-TW" sz="1800" dirty="0">
                  <a:solidFill>
                    <a:srgbClr val="FF0000"/>
                  </a:solidFill>
                </a:rPr>
                <a:t>)</a:t>
              </a:r>
              <a:endParaRPr lang="zh-TW" altLang="en-US" sz="1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83269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340C7A83-E4D6-4628-B5A4-BED9D10B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725" y="3573016"/>
            <a:ext cx="1008112" cy="564063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6324E8B-8632-4B61-A708-93D180DD3873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將程式碼傳到 </a:t>
            </a:r>
            <a:r>
              <a:rPr lang="en-US" altLang="zh-TW" sz="72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endParaRPr lang="zh-TW" altLang="en-US" sz="72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DBD9DA4-D142-424E-B227-618AF71B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2722005"/>
            <a:ext cx="4413887" cy="3706689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C56EEAD9-8D37-4E11-B4AF-7D09BBC4FE3B}"/>
              </a:ext>
            </a:extLst>
          </p:cNvPr>
          <p:cNvSpPr/>
          <p:nvPr/>
        </p:nvSpPr>
        <p:spPr>
          <a:xfrm>
            <a:off x="8194930" y="2416934"/>
            <a:ext cx="1933518" cy="13721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137A2B-95C9-4F2A-8E20-384DDAD9E0FC}"/>
              </a:ext>
            </a:extLst>
          </p:cNvPr>
          <p:cNvSpPr txBox="1"/>
          <p:nvPr/>
        </p:nvSpPr>
        <p:spPr>
          <a:xfrm>
            <a:off x="9656298" y="2120152"/>
            <a:ext cx="1681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USB </a:t>
            </a:r>
            <a:r>
              <a:rPr lang="zh-TW" altLang="en-US" dirty="0"/>
              <a:t>連接孔</a:t>
            </a:r>
          </a:p>
        </p:txBody>
      </p:sp>
      <p:pic>
        <p:nvPicPr>
          <p:cNvPr id="10" name="圖形 9" descr="電腦">
            <a:extLst>
              <a:ext uri="{FF2B5EF4-FFF2-40B4-BE49-F238E27FC236}">
                <a16:creationId xmlns:a16="http://schemas.microsoft.com/office/drawing/2014/main" id="{F2BD0202-E1A6-4ACF-96AA-3C3170909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124" y="1988840"/>
            <a:ext cx="3971401" cy="397140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6DC3F4A-7F56-403A-8B70-E6076C781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703551" y="1998885"/>
            <a:ext cx="926975" cy="518665"/>
          </a:xfrm>
          <a:prstGeom prst="rect">
            <a:avLst/>
          </a:prstGeom>
        </p:spPr>
      </p:pic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68E74775-3891-46FC-B500-76423BF96D74}"/>
              </a:ext>
            </a:extLst>
          </p:cNvPr>
          <p:cNvCxnSpPr>
            <a:cxnSpLocks/>
            <a:stCxn id="13" idx="3"/>
            <a:endCxn id="15" idx="3"/>
          </p:cNvCxnSpPr>
          <p:nvPr/>
        </p:nvCxnSpPr>
        <p:spPr>
          <a:xfrm flipV="1">
            <a:off x="5641837" y="1794730"/>
            <a:ext cx="3525202" cy="2060318"/>
          </a:xfrm>
          <a:prstGeom prst="bentConnector4">
            <a:avLst>
              <a:gd name="adj1" fmla="val 26404"/>
              <a:gd name="adj2" fmla="val 101186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94579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409850" y="452670"/>
            <a:ext cx="6238545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bg2">
                    <a:lumMod val="25000"/>
                  </a:schemeClr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  <a:cs typeface="Arial" pitchFamily="34" charset="0"/>
              </a:rPr>
              <a:t>目錄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華康圓體 Std W8" panose="02000800000000000000" pitchFamily="50" charset="-120"/>
              <a:ea typeface="華康圓體 Std W8" panose="02000800000000000000" pitchFamily="50" charset="-12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887" y="1700808"/>
            <a:ext cx="7008779" cy="9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8" name="Rectangle 17"/>
          <p:cNvSpPr/>
          <p:nvPr/>
        </p:nvSpPr>
        <p:spPr>
          <a:xfrm>
            <a:off x="2795213" y="2884940"/>
            <a:ext cx="7008779" cy="9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1" name="Rectangle 20"/>
          <p:cNvSpPr/>
          <p:nvPr/>
        </p:nvSpPr>
        <p:spPr>
          <a:xfrm>
            <a:off x="2787540" y="4069072"/>
            <a:ext cx="7008779" cy="9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24" name="Rectangle 23"/>
          <p:cNvSpPr/>
          <p:nvPr/>
        </p:nvSpPr>
        <p:spPr>
          <a:xfrm>
            <a:off x="2779867" y="5253203"/>
            <a:ext cx="7008779" cy="96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32" b="68200"/>
          <a:stretch/>
        </p:blipFill>
        <p:spPr>
          <a:xfrm>
            <a:off x="2434207" y="5194122"/>
            <a:ext cx="1025408" cy="111434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8" r="25578" b="67801"/>
          <a:stretch/>
        </p:blipFill>
        <p:spPr>
          <a:xfrm>
            <a:off x="2380337" y="4012801"/>
            <a:ext cx="1079279" cy="1128337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4" r="52071" b="67352"/>
          <a:stretch/>
        </p:blipFill>
        <p:spPr>
          <a:xfrm>
            <a:off x="2406891" y="2802331"/>
            <a:ext cx="1030221" cy="1144067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4" b="66903"/>
          <a:stretch/>
        </p:blipFill>
        <p:spPr>
          <a:xfrm>
            <a:off x="2428687" y="1623687"/>
            <a:ext cx="981163" cy="1159796"/>
          </a:xfrm>
          <a:prstGeom prst="rect">
            <a:avLst/>
          </a:prstGeom>
        </p:spPr>
      </p:pic>
      <p:sp>
        <p:nvSpPr>
          <p:cNvPr id="45" name="文字方塊 44"/>
          <p:cNvSpPr txBox="1"/>
          <p:nvPr/>
        </p:nvSpPr>
        <p:spPr>
          <a:xfrm>
            <a:off x="3503712" y="3076909"/>
            <a:ext cx="6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程式編輯環境說明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3503712" y="4261041"/>
            <a:ext cx="6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程式範例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3503712" y="5463262"/>
            <a:ext cx="6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課程目標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3503712" y="1934587"/>
            <a:ext cx="61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err="1">
                <a:solidFill>
                  <a:schemeClr val="bg2">
                    <a:lumMod val="25000"/>
                  </a:schemeClr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3200" dirty="0">
                <a:solidFill>
                  <a:schemeClr val="bg2">
                    <a:lumMod val="25000"/>
                  </a:schemeClr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基本介紹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9" y="4197086"/>
            <a:ext cx="3456384" cy="27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3C8AF54-718C-45FA-8589-9D2802FA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1916832"/>
            <a:ext cx="5832698" cy="439766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BF0EEBC-3677-4950-9C94-9290AECA9FDB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使用 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USB </a:t>
            </a:r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連接到 </a:t>
            </a:r>
            <a:r>
              <a:rPr lang="en-US" altLang="zh-TW" sz="72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endParaRPr lang="zh-TW" altLang="en-US" sz="7200" dirty="0">
              <a:solidFill>
                <a:schemeClr val="bg1"/>
              </a:solidFill>
              <a:latin typeface="華康圓體 Std W8" panose="02000800000000000000" pitchFamily="50" charset="-120"/>
              <a:ea typeface="華康圓體 Std W8" panose="02000800000000000000" pitchFamily="50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75B413DA-FC1C-4554-8E4A-4FCE78616EA3}"/>
              </a:ext>
            </a:extLst>
          </p:cNvPr>
          <p:cNvSpPr/>
          <p:nvPr/>
        </p:nvSpPr>
        <p:spPr>
          <a:xfrm>
            <a:off x="1055440" y="4869160"/>
            <a:ext cx="4392488" cy="1584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5AA6609-6863-40D6-AFD2-7D0C516539BE}"/>
              </a:ext>
            </a:extLst>
          </p:cNvPr>
          <p:cNvSpPr txBox="1"/>
          <p:nvPr/>
        </p:nvSpPr>
        <p:spPr>
          <a:xfrm>
            <a:off x="8112224" y="195838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1. </a:t>
            </a:r>
            <a:r>
              <a:rPr lang="zh-TW" altLang="en-US" sz="3200" dirty="0"/>
              <a:t>如果連接成功，會顯示已連線至 </a:t>
            </a:r>
            <a:r>
              <a:rPr lang="en-US" altLang="zh-TW" sz="3200" dirty="0" err="1"/>
              <a:t>micro:bit</a:t>
            </a:r>
            <a:endParaRPr lang="zh-TW" altLang="en-US" sz="3200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DC25DD3-5D3A-4231-960C-BA742F10551C}"/>
              </a:ext>
            </a:extLst>
          </p:cNvPr>
          <p:cNvSpPr txBox="1"/>
          <p:nvPr/>
        </p:nvSpPr>
        <p:spPr>
          <a:xfrm>
            <a:off x="8112224" y="427858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</a:rPr>
              <a:t>2. </a:t>
            </a:r>
            <a:r>
              <a:rPr lang="zh-TW" altLang="en-US" sz="3200" dirty="0"/>
              <a:t>點選下載，就可以將程式下載到</a:t>
            </a:r>
            <a:r>
              <a:rPr lang="en-US" altLang="zh-TW" sz="3200" dirty="0"/>
              <a:t> </a:t>
            </a:r>
            <a:r>
              <a:rPr lang="en-US" altLang="zh-TW" sz="3200" dirty="0" err="1"/>
              <a:t>micro:bit</a:t>
            </a:r>
            <a:r>
              <a:rPr lang="en-US" altLang="zh-TW" sz="3200" dirty="0"/>
              <a:t> </a:t>
            </a:r>
            <a:r>
              <a:rPr lang="zh-TW" altLang="en-US" sz="3200" dirty="0"/>
              <a:t>使用。</a:t>
            </a:r>
          </a:p>
        </p:txBody>
      </p:sp>
    </p:spTree>
    <p:extLst>
      <p:ext uri="{BB962C8B-B14F-4D97-AF65-F5344CB8AC3E}">
        <p14:creationId xmlns:p14="http://schemas.microsoft.com/office/powerpoint/2010/main" val="382554963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F1D35DB-B930-4EFD-931F-9EEBA2C0534F}"/>
              </a:ext>
            </a:extLst>
          </p:cNvPr>
          <p:cNvSpPr txBox="1"/>
          <p:nvPr/>
        </p:nvSpPr>
        <p:spPr>
          <a:xfrm>
            <a:off x="5772834" y="2348880"/>
            <a:ext cx="646331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二</a:t>
            </a:r>
          </a:p>
        </p:txBody>
      </p:sp>
    </p:spTree>
    <p:extLst>
      <p:ext uri="{BB962C8B-B14F-4D97-AF65-F5344CB8AC3E}">
        <p14:creationId xmlns:p14="http://schemas.microsoft.com/office/powerpoint/2010/main" val="98778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22403" y="2277534"/>
            <a:ext cx="6527800" cy="76835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第三節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21478" y="3140968"/>
            <a:ext cx="6528725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867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程式範例</a:t>
            </a:r>
            <a:endParaRPr lang="ko-KR" altLang="en-US" sz="5867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6883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1679E54-1C83-4F4B-8514-B275B0C972D8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問題</a:t>
            </a:r>
          </a:p>
        </p:txBody>
      </p:sp>
      <p:pic>
        <p:nvPicPr>
          <p:cNvPr id="3" name="Picture 4" descr="如何問出一個好問題？ - 每日頭條">
            <a:extLst>
              <a:ext uri="{FF2B5EF4-FFF2-40B4-BE49-F238E27FC236}">
                <a16:creationId xmlns:a16="http://schemas.microsoft.com/office/drawing/2014/main" id="{251CBDF4-EDED-42D7-BC1E-B25BE1EB7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8" y="4365103"/>
            <a:ext cx="2128141" cy="24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D1A6C1BF-BA1B-4931-9EBC-DFD57A44EC07}"/>
              </a:ext>
            </a:extLst>
          </p:cNvPr>
          <p:cNvSpPr/>
          <p:nvPr/>
        </p:nvSpPr>
        <p:spPr>
          <a:xfrm>
            <a:off x="2567608" y="1916832"/>
            <a:ext cx="8856984" cy="3024336"/>
          </a:xfrm>
          <a:prstGeom prst="wedgeRoundRectCallout">
            <a:avLst>
              <a:gd name="adj1" fmla="val -56470"/>
              <a:gd name="adj2" fmla="val 417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3600" dirty="0">
                <a:solidFill>
                  <a:schemeClr val="tx1"/>
                </a:solidFill>
              </a:rPr>
              <a:t>請寫出一個</a:t>
            </a:r>
            <a:r>
              <a:rPr lang="en-US" altLang="zh-TW" sz="3600" dirty="0" err="1">
                <a:solidFill>
                  <a:schemeClr val="tx1"/>
                </a:solidFill>
              </a:rPr>
              <a:t>micro:bit</a:t>
            </a:r>
            <a:r>
              <a:rPr lang="zh-TW" altLang="en-US" sz="3600" dirty="0">
                <a:solidFill>
                  <a:schemeClr val="tx1"/>
                </a:solidFill>
              </a:rPr>
              <a:t>程式，功能是按 </a:t>
            </a:r>
            <a:r>
              <a:rPr lang="en-US" altLang="zh-TW" sz="3600" dirty="0">
                <a:solidFill>
                  <a:schemeClr val="tx1"/>
                </a:solidFill>
              </a:rPr>
              <a:t>A </a:t>
            </a:r>
            <a:r>
              <a:rPr lang="zh-TW" altLang="en-US" sz="3600" dirty="0">
                <a:solidFill>
                  <a:schemeClr val="tx1"/>
                </a:solidFill>
              </a:rPr>
              <a:t>鈕顯示勾勾，按 </a:t>
            </a:r>
            <a:r>
              <a:rPr lang="en-US" altLang="zh-TW" sz="3600" dirty="0">
                <a:solidFill>
                  <a:schemeClr val="tx1"/>
                </a:solidFill>
              </a:rPr>
              <a:t>B </a:t>
            </a:r>
            <a:r>
              <a:rPr lang="zh-TW" altLang="en-US" sz="3600" dirty="0">
                <a:solidFill>
                  <a:schemeClr val="tx1"/>
                </a:solidFill>
              </a:rPr>
              <a:t>鈕顯示叉叉，按 </a:t>
            </a:r>
            <a:r>
              <a:rPr lang="en-US" altLang="zh-TW" sz="3600" dirty="0">
                <a:solidFill>
                  <a:schemeClr val="tx1"/>
                </a:solidFill>
              </a:rPr>
              <a:t>AB </a:t>
            </a:r>
            <a:r>
              <a:rPr lang="zh-TW" altLang="en-US" sz="3600" dirty="0">
                <a:solidFill>
                  <a:schemeClr val="tx1"/>
                </a:solidFill>
              </a:rPr>
              <a:t>鈕顯示愛心，顯示在模擬結果中。</a:t>
            </a:r>
          </a:p>
        </p:txBody>
      </p:sp>
    </p:spTree>
    <p:extLst>
      <p:ext uri="{BB962C8B-B14F-4D97-AF65-F5344CB8AC3E}">
        <p14:creationId xmlns:p14="http://schemas.microsoft.com/office/powerpoint/2010/main" val="300453095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1679E54-1C83-4F4B-8514-B275B0C972D8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範例程式碼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B9E4E76-1ED1-4F11-B60E-51444082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628800"/>
            <a:ext cx="6935688" cy="5057273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97B4C45B-D69B-4FD3-8BB2-A133ABD8CC83}"/>
              </a:ext>
            </a:extLst>
          </p:cNvPr>
          <p:cNvSpPr/>
          <p:nvPr/>
        </p:nvSpPr>
        <p:spPr>
          <a:xfrm>
            <a:off x="7307052" y="3425589"/>
            <a:ext cx="79208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1B25C12-5631-4815-8AB1-8709FCD98BA5}"/>
              </a:ext>
            </a:extLst>
          </p:cNvPr>
          <p:cNvSpPr txBox="1"/>
          <p:nvPr/>
        </p:nvSpPr>
        <p:spPr>
          <a:xfrm>
            <a:off x="8111700" y="3230760"/>
            <a:ext cx="388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當 </a:t>
            </a:r>
            <a:r>
              <a:rPr lang="en-US" altLang="zh-TW" dirty="0"/>
              <a:t>A </a:t>
            </a:r>
            <a:r>
              <a:rPr lang="zh-TW" altLang="en-US" dirty="0"/>
              <a:t>鈕被按下時，顯示勾。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3FE6E12-0ABA-4965-986C-D368D8685B83}"/>
              </a:ext>
            </a:extLst>
          </p:cNvPr>
          <p:cNvSpPr txBox="1"/>
          <p:nvPr/>
        </p:nvSpPr>
        <p:spPr>
          <a:xfrm>
            <a:off x="8189842" y="4451593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當 </a:t>
            </a:r>
            <a:r>
              <a:rPr lang="en-US" altLang="zh-TW" dirty="0"/>
              <a:t>B </a:t>
            </a:r>
            <a:r>
              <a:rPr lang="zh-TW" altLang="en-US" dirty="0"/>
              <a:t>鈕被按下時，顯示叉。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083579FB-A38C-4AC6-BB4F-7FFF97C0485F}"/>
              </a:ext>
            </a:extLst>
          </p:cNvPr>
          <p:cNvSpPr/>
          <p:nvPr/>
        </p:nvSpPr>
        <p:spPr>
          <a:xfrm>
            <a:off x="7307052" y="4646422"/>
            <a:ext cx="79208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ACECD076-7BEF-44FF-A13D-BECD935C6AE1}"/>
              </a:ext>
            </a:extLst>
          </p:cNvPr>
          <p:cNvSpPr/>
          <p:nvPr/>
        </p:nvSpPr>
        <p:spPr>
          <a:xfrm>
            <a:off x="7185912" y="5761024"/>
            <a:ext cx="792088" cy="7200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F03C59A-74C7-4B45-AE34-B2E7972E1283}"/>
              </a:ext>
            </a:extLst>
          </p:cNvPr>
          <p:cNvSpPr txBox="1"/>
          <p:nvPr/>
        </p:nvSpPr>
        <p:spPr>
          <a:xfrm>
            <a:off x="7946469" y="5566195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當 </a:t>
            </a:r>
            <a:r>
              <a:rPr lang="en-US" altLang="zh-TW" dirty="0"/>
              <a:t>AB </a:t>
            </a:r>
            <a:r>
              <a:rPr lang="zh-TW" altLang="en-US" dirty="0"/>
              <a:t>鈕被按下時，顯示愛心。</a:t>
            </a:r>
          </a:p>
        </p:txBody>
      </p:sp>
    </p:spTree>
    <p:extLst>
      <p:ext uri="{BB962C8B-B14F-4D97-AF65-F5344CB8AC3E}">
        <p14:creationId xmlns:p14="http://schemas.microsoft.com/office/powerpoint/2010/main" val="420684435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2A346F7-F8F7-4ED8-AE19-EB7778C0ABCF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範例程式碼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739DA4-3743-4966-B843-00209617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686" y="1484784"/>
            <a:ext cx="7638628" cy="5131233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25B32F5B-A984-446E-B3D4-8E26CE71BB13}"/>
              </a:ext>
            </a:extLst>
          </p:cNvPr>
          <p:cNvSpPr txBox="1"/>
          <p:nvPr/>
        </p:nvSpPr>
        <p:spPr>
          <a:xfrm>
            <a:off x="2711624" y="472514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當 </a:t>
            </a:r>
            <a:r>
              <a:rPr lang="en-US" altLang="zh-TW" dirty="0">
                <a:solidFill>
                  <a:srgbClr val="FF0000"/>
                </a:solidFill>
              </a:rPr>
              <a:t>A </a:t>
            </a:r>
            <a:r>
              <a:rPr lang="zh-TW" altLang="en-US" dirty="0">
                <a:solidFill>
                  <a:srgbClr val="FF0000"/>
                </a:solidFill>
              </a:rPr>
              <a:t>鈕按下時</a:t>
            </a:r>
          </a:p>
        </p:txBody>
      </p:sp>
    </p:spTree>
    <p:extLst>
      <p:ext uri="{BB962C8B-B14F-4D97-AF65-F5344CB8AC3E}">
        <p14:creationId xmlns:p14="http://schemas.microsoft.com/office/powerpoint/2010/main" val="93786194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54537DF-5FC9-4C33-83BE-DFDD7F3D8321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範例程式碼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F515E88-FF60-449D-8BFF-44FB8C083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19" y="1484784"/>
            <a:ext cx="7720161" cy="5198973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158CC93-2810-485C-A32D-114913BDDE80}"/>
              </a:ext>
            </a:extLst>
          </p:cNvPr>
          <p:cNvSpPr txBox="1"/>
          <p:nvPr/>
        </p:nvSpPr>
        <p:spPr>
          <a:xfrm>
            <a:off x="2711624" y="4725144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當 </a:t>
            </a:r>
            <a:r>
              <a:rPr lang="en-US" altLang="zh-TW" dirty="0">
                <a:solidFill>
                  <a:srgbClr val="FF0000"/>
                </a:solidFill>
              </a:rPr>
              <a:t>B </a:t>
            </a:r>
            <a:r>
              <a:rPr lang="zh-TW" altLang="en-US" dirty="0">
                <a:solidFill>
                  <a:srgbClr val="FF0000"/>
                </a:solidFill>
              </a:rPr>
              <a:t>鈕按下時</a:t>
            </a:r>
          </a:p>
        </p:txBody>
      </p:sp>
    </p:spTree>
    <p:extLst>
      <p:ext uri="{BB962C8B-B14F-4D97-AF65-F5344CB8AC3E}">
        <p14:creationId xmlns:p14="http://schemas.microsoft.com/office/powerpoint/2010/main" val="192867709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FF66BB0-D763-4586-8077-5EAB00EB07C3}"/>
              </a:ext>
            </a:extLst>
          </p:cNvPr>
          <p:cNvSpPr txBox="1"/>
          <p:nvPr/>
        </p:nvSpPr>
        <p:spPr>
          <a:xfrm>
            <a:off x="-1" y="11663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範例程式碼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B3F6EB-CC69-4A98-A949-2D3C9A82D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12" y="1406645"/>
            <a:ext cx="7286774" cy="534092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8D9AD87-EEE7-46D0-9A10-8802FB450B9F}"/>
              </a:ext>
            </a:extLst>
          </p:cNvPr>
          <p:cNvSpPr txBox="1"/>
          <p:nvPr/>
        </p:nvSpPr>
        <p:spPr>
          <a:xfrm>
            <a:off x="2855640" y="4725144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當 </a:t>
            </a:r>
            <a:r>
              <a:rPr lang="en-US" altLang="zh-TW" dirty="0">
                <a:solidFill>
                  <a:srgbClr val="FF0000"/>
                </a:solidFill>
              </a:rPr>
              <a:t>AB </a:t>
            </a:r>
            <a:r>
              <a:rPr lang="zh-TW" altLang="en-US" dirty="0">
                <a:solidFill>
                  <a:srgbClr val="FF0000"/>
                </a:solidFill>
              </a:rPr>
              <a:t>鈕按下時</a:t>
            </a:r>
          </a:p>
        </p:txBody>
      </p:sp>
    </p:spTree>
    <p:extLst>
      <p:ext uri="{BB962C8B-B14F-4D97-AF65-F5344CB8AC3E}">
        <p14:creationId xmlns:p14="http://schemas.microsoft.com/office/powerpoint/2010/main" val="416994759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A3B6D3A-716B-487C-BAC5-B80E504A07F0}"/>
              </a:ext>
            </a:extLst>
          </p:cNvPr>
          <p:cNvSpPr txBox="1"/>
          <p:nvPr/>
        </p:nvSpPr>
        <p:spPr>
          <a:xfrm>
            <a:off x="5772834" y="2348880"/>
            <a:ext cx="646331" cy="646331"/>
          </a:xfrm>
          <a:prstGeom prst="rect">
            <a:avLst/>
          </a:prstGeom>
          <a:solidFill>
            <a:srgbClr val="049F41"/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三</a:t>
            </a:r>
          </a:p>
        </p:txBody>
      </p:sp>
    </p:spTree>
    <p:extLst>
      <p:ext uri="{BB962C8B-B14F-4D97-AF65-F5344CB8AC3E}">
        <p14:creationId xmlns:p14="http://schemas.microsoft.com/office/powerpoint/2010/main" val="1396323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21477" y="2277534"/>
            <a:ext cx="6527800" cy="76835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第四節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2821478" y="3140968"/>
            <a:ext cx="6528725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867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課程目標</a:t>
            </a:r>
            <a:endParaRPr lang="ko-KR" altLang="en-US" sz="5867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714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DD261E2-0A28-4E3B-944F-95C497259364}"/>
              </a:ext>
            </a:extLst>
          </p:cNvPr>
          <p:cNvSpPr txBox="1"/>
          <p:nvPr/>
        </p:nvSpPr>
        <p:spPr>
          <a:xfrm>
            <a:off x="2063205" y="1407581"/>
            <a:ext cx="4302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u="sng" dirty="0"/>
              <a:t>這章你會學到</a:t>
            </a:r>
            <a:r>
              <a:rPr lang="en-US" altLang="zh-TW" sz="4800" u="sng" dirty="0"/>
              <a:t>…</a:t>
            </a:r>
            <a:endParaRPr lang="zh-TW" altLang="en-US" sz="4800" u="sng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A73A9639-C230-4596-A7F4-416CE5FFFA8F}"/>
              </a:ext>
            </a:extLst>
          </p:cNvPr>
          <p:cNvSpPr txBox="1"/>
          <p:nvPr/>
        </p:nvSpPr>
        <p:spPr>
          <a:xfrm>
            <a:off x="2063552" y="2834318"/>
            <a:ext cx="887101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4800" dirty="0"/>
              <a:t> 認識什麼是 </a:t>
            </a:r>
            <a:r>
              <a:rPr lang="en-US" altLang="zh-TW" sz="4800" dirty="0" err="1"/>
              <a:t>micro:bit</a:t>
            </a:r>
            <a:r>
              <a:rPr lang="zh-TW" altLang="en-US" sz="4800" dirty="0"/>
              <a:t>。</a:t>
            </a:r>
            <a:endParaRPr lang="en-US" altLang="zh-TW" sz="4800" dirty="0"/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4800" dirty="0"/>
              <a:t> 了解如何撰寫 </a:t>
            </a:r>
            <a:r>
              <a:rPr lang="en-US" altLang="zh-TW" sz="4800" dirty="0" err="1"/>
              <a:t>micro:bit</a:t>
            </a:r>
            <a:r>
              <a:rPr lang="en-US" altLang="zh-TW" sz="4800" dirty="0"/>
              <a:t> </a:t>
            </a:r>
            <a:r>
              <a:rPr lang="zh-TW" altLang="en-US" sz="4800" dirty="0"/>
              <a:t>程式。</a:t>
            </a:r>
            <a:endParaRPr lang="en-US" altLang="zh-TW" sz="4800" dirty="0"/>
          </a:p>
        </p:txBody>
      </p:sp>
      <p:pic>
        <p:nvPicPr>
          <p:cNvPr id="2050" name="Picture 2" descr="了解學習歷程檔案-108課綱資訊網｜十二年國民基本教育">
            <a:extLst>
              <a:ext uri="{FF2B5EF4-FFF2-40B4-BE49-F238E27FC236}">
                <a16:creationId xmlns:a16="http://schemas.microsoft.com/office/drawing/2014/main" id="{217EF127-A50E-4B87-A321-AD149B6D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26935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998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351C9EE-B9BE-493C-AAA7-09229A1852C0}"/>
              </a:ext>
            </a:extLst>
          </p:cNvPr>
          <p:cNvSpPr txBox="1"/>
          <p:nvPr/>
        </p:nvSpPr>
        <p:spPr>
          <a:xfrm>
            <a:off x="0" y="6843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2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課程目標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33F0A560-65E0-4D17-9949-09181EC3D884}"/>
              </a:ext>
            </a:extLst>
          </p:cNvPr>
          <p:cNvGrpSpPr/>
          <p:nvPr/>
        </p:nvGrpSpPr>
        <p:grpSpPr>
          <a:xfrm>
            <a:off x="738578" y="1988840"/>
            <a:ext cx="10714843" cy="4073016"/>
            <a:chOff x="813701" y="2121905"/>
            <a:chExt cx="10714843" cy="4073016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EA4066AA-6E52-4BCC-8C88-40B5433D4AAC}"/>
                </a:ext>
              </a:extLst>
            </p:cNvPr>
            <p:cNvSpPr txBox="1"/>
            <p:nvPr/>
          </p:nvSpPr>
          <p:spPr>
            <a:xfrm>
              <a:off x="8112224" y="3738246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3600" dirty="0"/>
                <a:t>製作環境監測盒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0B38359-2DAD-4FC5-A67E-71CBF6EB11A5}"/>
                </a:ext>
              </a:extLst>
            </p:cNvPr>
            <p:cNvSpPr txBox="1"/>
            <p:nvPr/>
          </p:nvSpPr>
          <p:spPr>
            <a:xfrm>
              <a:off x="813701" y="3139117"/>
              <a:ext cx="4721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了解如何使用 </a:t>
              </a:r>
              <a:r>
                <a:rPr lang="en-US" altLang="zh-TW" dirty="0" err="1"/>
                <a:t>micro:bit</a:t>
              </a:r>
              <a:r>
                <a:rPr lang="en-US" altLang="zh-TW" dirty="0"/>
                <a:t> </a:t>
              </a:r>
              <a:r>
                <a:rPr lang="zh-TW" altLang="en-US" dirty="0"/>
                <a:t>監測溫度</a:t>
              </a:r>
              <a:r>
                <a:rPr lang="en-US" altLang="zh-TW" dirty="0"/>
                <a:t> </a:t>
              </a:r>
              <a:endParaRPr lang="zh-TW" altLang="en-US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7A60B05-6658-4500-9038-850B42FA19B1}"/>
                </a:ext>
              </a:extLst>
            </p:cNvPr>
            <p:cNvSpPr txBox="1"/>
            <p:nvPr/>
          </p:nvSpPr>
          <p:spPr>
            <a:xfrm>
              <a:off x="817376" y="2121905"/>
              <a:ext cx="4721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了解如何使用 </a:t>
              </a:r>
              <a:r>
                <a:rPr lang="en-US" altLang="zh-TW" dirty="0" err="1"/>
                <a:t>micro:bit</a:t>
              </a:r>
              <a:r>
                <a:rPr lang="en-US" altLang="zh-TW" dirty="0"/>
                <a:t> </a:t>
              </a:r>
              <a:r>
                <a:rPr lang="zh-TW" altLang="en-US" dirty="0"/>
                <a:t>監測亮度</a:t>
              </a:r>
              <a:r>
                <a:rPr lang="en-US" altLang="zh-TW" dirty="0"/>
                <a:t> </a:t>
              </a:r>
              <a:endParaRPr lang="zh-TW" altLang="en-US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3D93F0D-4701-4092-A5FC-8A5FE8C6894B}"/>
                </a:ext>
              </a:extLst>
            </p:cNvPr>
            <p:cNvSpPr txBox="1"/>
            <p:nvPr/>
          </p:nvSpPr>
          <p:spPr>
            <a:xfrm>
              <a:off x="813701" y="4061412"/>
              <a:ext cx="4637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了解如何使用 </a:t>
              </a:r>
              <a:r>
                <a:rPr lang="en-US" altLang="zh-TW" dirty="0" err="1"/>
                <a:t>micro:bit</a:t>
              </a:r>
              <a:r>
                <a:rPr lang="en-US" altLang="zh-TW" dirty="0"/>
                <a:t> </a:t>
              </a:r>
              <a:r>
                <a:rPr lang="zh-TW" altLang="en-US" dirty="0"/>
                <a:t>偵測物體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6643767-5F36-41CF-AC96-5CC256B84325}"/>
                </a:ext>
              </a:extLst>
            </p:cNvPr>
            <p:cNvSpPr txBox="1"/>
            <p:nvPr/>
          </p:nvSpPr>
          <p:spPr>
            <a:xfrm>
              <a:off x="813701" y="4969745"/>
              <a:ext cx="32672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將數據使用 </a:t>
              </a:r>
              <a:r>
                <a:rPr lang="en-US" altLang="zh-TW" dirty="0"/>
                <a:t>OLED </a:t>
              </a:r>
              <a:r>
                <a:rPr lang="zh-TW" altLang="en-US" dirty="0"/>
                <a:t>顯示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D246B80-783D-48AE-869B-548E91D7FC6C}"/>
                </a:ext>
              </a:extLst>
            </p:cNvPr>
            <p:cNvSpPr txBox="1"/>
            <p:nvPr/>
          </p:nvSpPr>
          <p:spPr>
            <a:xfrm>
              <a:off x="813701" y="5733256"/>
              <a:ext cx="5551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/>
                <a:t>將數據上傳至 </a:t>
              </a:r>
              <a:r>
                <a:rPr lang="en-US" altLang="zh-TW" dirty="0" err="1"/>
                <a:t>thingspeak</a:t>
              </a:r>
              <a:r>
                <a:rPr lang="en-US" altLang="zh-TW" dirty="0"/>
                <a:t> </a:t>
              </a:r>
              <a:r>
                <a:rPr lang="zh-TW" altLang="en-US" dirty="0"/>
                <a:t>做資料視覺化</a:t>
              </a:r>
            </a:p>
          </p:txBody>
        </p:sp>
        <p:sp>
          <p:nvSpPr>
            <p:cNvPr id="11" name="右大括弧 10">
              <a:extLst>
                <a:ext uri="{FF2B5EF4-FFF2-40B4-BE49-F238E27FC236}">
                  <a16:creationId xmlns:a16="http://schemas.microsoft.com/office/drawing/2014/main" id="{FD111BBC-674A-42BF-B299-6D094E787FEB}"/>
                </a:ext>
              </a:extLst>
            </p:cNvPr>
            <p:cNvSpPr/>
            <p:nvPr/>
          </p:nvSpPr>
          <p:spPr>
            <a:xfrm>
              <a:off x="6600056" y="2204864"/>
              <a:ext cx="1080120" cy="3744416"/>
            </a:xfrm>
            <a:prstGeom prst="rightBrace">
              <a:avLst>
                <a:gd name="adj1" fmla="val 41904"/>
                <a:gd name="adj2" fmla="val 5042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00129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B9961D2-F686-4BBA-89BA-86677B63CFC6}"/>
              </a:ext>
            </a:extLst>
          </p:cNvPr>
          <p:cNvSpPr txBox="1"/>
          <p:nvPr/>
        </p:nvSpPr>
        <p:spPr>
          <a:xfrm>
            <a:off x="5793109" y="2332510"/>
            <a:ext cx="579115" cy="646331"/>
          </a:xfrm>
          <a:prstGeom prst="rect">
            <a:avLst/>
          </a:prstGeom>
          <a:solidFill>
            <a:srgbClr val="0080CC"/>
          </a:solidFill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</a:rPr>
              <a:t>四</a:t>
            </a:r>
          </a:p>
        </p:txBody>
      </p:sp>
    </p:spTree>
    <p:extLst>
      <p:ext uri="{BB962C8B-B14F-4D97-AF65-F5344CB8AC3E}">
        <p14:creationId xmlns:p14="http://schemas.microsoft.com/office/powerpoint/2010/main" val="247322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2821478" y="2276872"/>
            <a:ext cx="6528725" cy="768085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第一節</a:t>
            </a:r>
            <a:endParaRPr lang="ko-KR" altLang="en-US" dirty="0">
              <a:solidFill>
                <a:schemeClr val="bg1"/>
              </a:solidFill>
              <a:latin typeface="華康圓體 Std W8" panose="02000800000000000000" pitchFamily="50" charset="-12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3549177" y="3380995"/>
            <a:ext cx="5093645" cy="7680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267" dirty="0" err="1">
                <a:solidFill>
                  <a:schemeClr val="bg1"/>
                </a:solidFill>
                <a:ea typeface="華康圓體 Std W8" panose="02000800000000000000" pitchFamily="50" charset="-120"/>
              </a:rPr>
              <a:t>micro:bit</a:t>
            </a:r>
            <a:r>
              <a:rPr lang="en-US" altLang="zh-TW" sz="4267" dirty="0">
                <a:solidFill>
                  <a:schemeClr val="bg1"/>
                </a:solidFill>
                <a:ea typeface="華康圓體 Std W8" panose="02000800000000000000" pitchFamily="50" charset="-120"/>
              </a:rPr>
              <a:t> </a:t>
            </a:r>
            <a:r>
              <a:rPr lang="zh-TW" altLang="en-US" sz="4267" dirty="0">
                <a:solidFill>
                  <a:schemeClr val="bg1"/>
                </a:solidFill>
                <a:ea typeface="華康圓體 Std W8" panose="02000800000000000000" pitchFamily="50" charset="-120"/>
              </a:rPr>
              <a:t>基本介紹</a:t>
            </a:r>
            <a:endParaRPr lang="ko-KR" altLang="en-US" sz="4267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7AA52AF-9EBD-4268-992E-69C6BA7FF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73" y="1196752"/>
            <a:ext cx="11692253" cy="545494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7262DCE-AB9F-4CAB-A2F7-08195656FDAF}"/>
              </a:ext>
            </a:extLst>
          </p:cNvPr>
          <p:cNvSpPr/>
          <p:nvPr/>
        </p:nvSpPr>
        <p:spPr>
          <a:xfrm>
            <a:off x="4036333" y="332656"/>
            <a:ext cx="4119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/>
              <a:t>https://microbit.org/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0517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3DA9004C-FEA4-4592-8ABD-05C413B47C89}"/>
              </a:ext>
            </a:extLst>
          </p:cNvPr>
          <p:cNvGrpSpPr/>
          <p:nvPr/>
        </p:nvGrpSpPr>
        <p:grpSpPr>
          <a:xfrm>
            <a:off x="839416" y="2229765"/>
            <a:ext cx="4300338" cy="3986714"/>
            <a:chOff x="1127448" y="1876762"/>
            <a:chExt cx="4300338" cy="3986714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D09BC694-DC88-4E43-9255-FA871F8B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2356763"/>
              <a:ext cx="4300338" cy="3506713"/>
            </a:xfrm>
            <a:prstGeom prst="rect">
              <a:avLst/>
            </a:prstGeom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A8815F8B-D5B9-43FD-8079-672606DE5C81}"/>
                </a:ext>
              </a:extLst>
            </p:cNvPr>
            <p:cNvSpPr txBox="1"/>
            <p:nvPr/>
          </p:nvSpPr>
          <p:spPr>
            <a:xfrm>
              <a:off x="2495600" y="1876762"/>
              <a:ext cx="16986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/>
                <a:t>micro:bit</a:t>
              </a:r>
              <a:r>
                <a:rPr lang="en-US" altLang="zh-TW" sz="2000" dirty="0"/>
                <a:t> </a:t>
              </a:r>
              <a:r>
                <a:rPr lang="zh-TW" altLang="en-US" sz="2000" dirty="0"/>
                <a:t>正面</a:t>
              </a:r>
            </a:p>
          </p:txBody>
        </p:sp>
      </p:grpSp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D39ECC1C-2693-46EF-9674-D3659F075ABB}"/>
              </a:ext>
            </a:extLst>
          </p:cNvPr>
          <p:cNvSpPr/>
          <p:nvPr/>
        </p:nvSpPr>
        <p:spPr>
          <a:xfrm>
            <a:off x="2338617" y="357499"/>
            <a:ext cx="7789831" cy="1224136"/>
          </a:xfrm>
          <a:prstGeom prst="wedgeRoundRectCallout">
            <a:avLst>
              <a:gd name="adj1" fmla="val 1140"/>
              <a:gd name="adj2" fmla="val 438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chemeClr val="tx1"/>
                </a:solidFill>
              </a:rPr>
              <a:t>什麼是 </a:t>
            </a:r>
            <a:r>
              <a:rPr lang="en-US" altLang="zh-TW" sz="6000" dirty="0" err="1">
                <a:solidFill>
                  <a:schemeClr val="tx1"/>
                </a:solidFill>
              </a:rPr>
              <a:t>micro:bit</a:t>
            </a:r>
            <a:r>
              <a:rPr lang="en-US" altLang="zh-TW" sz="6000" dirty="0">
                <a:solidFill>
                  <a:schemeClr val="tx1"/>
                </a:solidFill>
              </a:rPr>
              <a:t> ?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B53CE6B-2759-4226-B8F4-9B6A6624AF31}"/>
              </a:ext>
            </a:extLst>
          </p:cNvPr>
          <p:cNvSpPr/>
          <p:nvPr/>
        </p:nvSpPr>
        <p:spPr>
          <a:xfrm>
            <a:off x="5591944" y="328498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3600" dirty="0" err="1"/>
              <a:t>micro:bit</a:t>
            </a:r>
            <a:r>
              <a:rPr lang="zh-TW" altLang="en-US" sz="3600" dirty="0"/>
              <a:t>為英國廣播公司</a:t>
            </a:r>
            <a:r>
              <a:rPr lang="en-US" altLang="zh-TW" sz="3600" dirty="0"/>
              <a:t>(BBC)</a:t>
            </a:r>
            <a:r>
              <a:rPr lang="zh-TW" altLang="en-US" sz="3600" dirty="0"/>
              <a:t>專為</a:t>
            </a:r>
            <a:r>
              <a:rPr lang="en-US" altLang="zh-TW" sz="3600" dirty="0"/>
              <a:t>5</a:t>
            </a:r>
            <a:r>
              <a:rPr lang="zh-TW" altLang="en-US" sz="3600" dirty="0"/>
              <a:t>歲以上孩子所研發設計的微型電腦。</a:t>
            </a:r>
          </a:p>
        </p:txBody>
      </p:sp>
    </p:spTree>
    <p:extLst>
      <p:ext uri="{BB962C8B-B14F-4D97-AF65-F5344CB8AC3E}">
        <p14:creationId xmlns:p14="http://schemas.microsoft.com/office/powerpoint/2010/main" val="53259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語音泡泡: 圓角矩形 20">
            <a:extLst>
              <a:ext uri="{FF2B5EF4-FFF2-40B4-BE49-F238E27FC236}">
                <a16:creationId xmlns:a16="http://schemas.microsoft.com/office/drawing/2014/main" id="{D39ECC1C-2693-46EF-9674-D3659F075ABB}"/>
              </a:ext>
            </a:extLst>
          </p:cNvPr>
          <p:cNvSpPr/>
          <p:nvPr/>
        </p:nvSpPr>
        <p:spPr>
          <a:xfrm>
            <a:off x="2338617" y="357499"/>
            <a:ext cx="7789831" cy="1224136"/>
          </a:xfrm>
          <a:prstGeom prst="wedgeRoundRectCallout">
            <a:avLst>
              <a:gd name="adj1" fmla="val -26789"/>
              <a:gd name="adj2" fmla="val 457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>
                <a:solidFill>
                  <a:schemeClr val="tx1"/>
                </a:solidFill>
              </a:rPr>
              <a:t>什麼是 </a:t>
            </a:r>
            <a:r>
              <a:rPr lang="en-US" altLang="zh-TW" sz="6000" dirty="0" err="1">
                <a:solidFill>
                  <a:schemeClr val="tx1"/>
                </a:solidFill>
              </a:rPr>
              <a:t>micro:bit</a:t>
            </a:r>
            <a:r>
              <a:rPr lang="en-US" altLang="zh-TW" sz="6000" dirty="0">
                <a:solidFill>
                  <a:schemeClr val="tx1"/>
                </a:solidFill>
              </a:rPr>
              <a:t> ?</a:t>
            </a:r>
            <a:endParaRPr lang="zh-TW" altLang="en-US" sz="6000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7A95D6E-8A2F-4E59-9EE0-0DC5E2745BB8}"/>
              </a:ext>
            </a:extLst>
          </p:cNvPr>
          <p:cNvSpPr/>
          <p:nvPr/>
        </p:nvSpPr>
        <p:spPr>
          <a:xfrm>
            <a:off x="5776680" y="3084194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err="1"/>
              <a:t>micro:bit</a:t>
            </a:r>
            <a:r>
              <a:rPr lang="en-US" altLang="zh-TW" sz="3600" dirty="0"/>
              <a:t> </a:t>
            </a:r>
            <a:r>
              <a:rPr lang="zh-TW" altLang="en-US" sz="3600" dirty="0"/>
              <a:t>是一個簡單且容易使用的程式編輯介面，讓同學用簡單的滑鼠拖拉積木方塊的方式，完成創意。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44DBF82-B877-4272-93B3-757B2A038644}"/>
              </a:ext>
            </a:extLst>
          </p:cNvPr>
          <p:cNvGrpSpPr/>
          <p:nvPr/>
        </p:nvGrpSpPr>
        <p:grpSpPr>
          <a:xfrm>
            <a:off x="695400" y="1988840"/>
            <a:ext cx="4412630" cy="4103433"/>
            <a:chOff x="5607709" y="2051393"/>
            <a:chExt cx="4412630" cy="4103433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601528CB-175B-4D6D-A0FD-EB4D909EB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09" y="2446992"/>
              <a:ext cx="4412630" cy="3707834"/>
            </a:xfrm>
            <a:prstGeom prst="rect">
              <a:avLst/>
            </a:prstGeom>
          </p:spPr>
        </p:pic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5B6F1DF5-665A-44C7-8BA4-19FDF4E17AF2}"/>
                </a:ext>
              </a:extLst>
            </p:cNvPr>
            <p:cNvSpPr txBox="1"/>
            <p:nvPr/>
          </p:nvSpPr>
          <p:spPr>
            <a:xfrm>
              <a:off x="6964720" y="2051393"/>
              <a:ext cx="16986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/>
                <a:t>micro:bit</a:t>
              </a:r>
              <a:r>
                <a:rPr lang="en-US" altLang="zh-TW" sz="2000" dirty="0"/>
                <a:t> </a:t>
              </a:r>
              <a:r>
                <a:rPr lang="zh-TW" altLang="en-US" sz="2000" dirty="0"/>
                <a:t>背面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910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606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特色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6125EDA9-B046-4E18-B11B-7F6CF748F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2739668"/>
              </p:ext>
            </p:extLst>
          </p:nvPr>
        </p:nvGraphicFramePr>
        <p:xfrm>
          <a:off x="3440608" y="13947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群組 6">
            <a:extLst>
              <a:ext uri="{FF2B5EF4-FFF2-40B4-BE49-F238E27FC236}">
                <a16:creationId xmlns:a16="http://schemas.microsoft.com/office/drawing/2014/main" id="{7D81DE29-07B9-4733-A7D4-308E5643FCEA}"/>
              </a:ext>
            </a:extLst>
          </p:cNvPr>
          <p:cNvGrpSpPr/>
          <p:nvPr/>
        </p:nvGrpSpPr>
        <p:grpSpPr>
          <a:xfrm>
            <a:off x="847254" y="1407023"/>
            <a:ext cx="2428130" cy="2381641"/>
            <a:chOff x="1127448" y="1705280"/>
            <a:chExt cx="4300338" cy="4158196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BFA973ED-47B9-47BC-B0F1-66411F161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7448" y="2356763"/>
              <a:ext cx="4300338" cy="3506713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00E737C-0FB6-4D9A-B8EC-5FF8D664D8EE}"/>
                </a:ext>
              </a:extLst>
            </p:cNvPr>
            <p:cNvSpPr txBox="1"/>
            <p:nvPr/>
          </p:nvSpPr>
          <p:spPr>
            <a:xfrm>
              <a:off x="2020156" y="1705280"/>
              <a:ext cx="16986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/>
                <a:t>micro:bit</a:t>
              </a:r>
              <a:r>
                <a:rPr lang="en-US" altLang="zh-TW" sz="2000" dirty="0"/>
                <a:t> </a:t>
              </a:r>
              <a:r>
                <a:rPr lang="zh-TW" altLang="en-US" sz="2000" dirty="0"/>
                <a:t>正面</a:t>
              </a: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7272D6F-0FB6-4DE9-B6AD-1F9DA1990F79}"/>
              </a:ext>
            </a:extLst>
          </p:cNvPr>
          <p:cNvGrpSpPr/>
          <p:nvPr/>
        </p:nvGrpSpPr>
        <p:grpSpPr>
          <a:xfrm>
            <a:off x="839416" y="4104042"/>
            <a:ext cx="2428130" cy="2401609"/>
            <a:chOff x="5607709" y="1833870"/>
            <a:chExt cx="4412630" cy="446461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3C86CE2-BE53-44A4-B056-A072FF70B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09" y="2590648"/>
              <a:ext cx="4412630" cy="3707834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08BA7F1D-964C-4DBE-ABAA-851D3A9D3ED2}"/>
                </a:ext>
              </a:extLst>
            </p:cNvPr>
            <p:cNvSpPr txBox="1"/>
            <p:nvPr/>
          </p:nvSpPr>
          <p:spPr>
            <a:xfrm>
              <a:off x="6464082" y="1833870"/>
              <a:ext cx="1698606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dirty="0" err="1"/>
                <a:t>micro:bit</a:t>
              </a:r>
              <a:r>
                <a:rPr lang="en-US" altLang="zh-TW" sz="2000" dirty="0"/>
                <a:t> </a:t>
              </a:r>
              <a:r>
                <a:rPr lang="zh-TW" altLang="en-US" sz="2000" dirty="0"/>
                <a:t>背面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2334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606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err="1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micro:bit</a:t>
            </a:r>
            <a:r>
              <a:rPr lang="en-US" altLang="zh-TW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 </a:t>
            </a:r>
            <a:r>
              <a:rPr lang="zh-TW" altLang="en-US" sz="4800" dirty="0">
                <a:solidFill>
                  <a:schemeClr val="bg1"/>
                </a:solidFill>
                <a:latin typeface="華康圓體 Std W8" panose="02000800000000000000" pitchFamily="50" charset="-120"/>
                <a:ea typeface="華康圓體 Std W8" panose="02000800000000000000" pitchFamily="50" charset="-120"/>
              </a:rPr>
              <a:t>開發板正面元件說明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01F20D8-08C8-47B0-939C-915090B2B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564904"/>
            <a:ext cx="3400425" cy="2847975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FB3AB59-6E18-4B8D-B13C-E73A5CC57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080"/>
              </p:ext>
            </p:extLst>
          </p:nvPr>
        </p:nvGraphicFramePr>
        <p:xfrm>
          <a:off x="5807968" y="2205433"/>
          <a:ext cx="5472608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9321">
                  <a:extLst>
                    <a:ext uri="{9D8B030D-6E8A-4147-A177-3AD203B41FA5}">
                      <a16:colId xmlns:a16="http://schemas.microsoft.com/office/drawing/2014/main" val="4167981087"/>
                    </a:ext>
                  </a:extLst>
                </a:gridCol>
                <a:gridCol w="3953287">
                  <a:extLst>
                    <a:ext uri="{9D8B030D-6E8A-4147-A177-3AD203B41FA5}">
                      <a16:colId xmlns:a16="http://schemas.microsoft.com/office/drawing/2014/main" val="738838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編號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說明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4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按鈕開關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69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5X5 LED</a:t>
                      </a:r>
                      <a:r>
                        <a:rPr lang="zh-TW" altLang="en-US" dirty="0"/>
                        <a:t>矩陣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光感應器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181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GPIO – pin </a:t>
                      </a:r>
                      <a:r>
                        <a:rPr lang="zh-TW" altLang="en-US" dirty="0"/>
                        <a:t>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5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3V </a:t>
                      </a:r>
                      <a:r>
                        <a:rPr lang="zh-TW" altLang="en-US" dirty="0"/>
                        <a:t>電源 </a:t>
                      </a:r>
                      <a:r>
                        <a:rPr lang="en-US" altLang="zh-TW" dirty="0"/>
                        <a:t>– pin </a:t>
                      </a:r>
                      <a:r>
                        <a:rPr lang="zh-TW" altLang="en-US" dirty="0"/>
                        <a:t>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12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GND </a:t>
                      </a:r>
                      <a:r>
                        <a:rPr lang="zh-TW" altLang="en-US" dirty="0"/>
                        <a:t>接地 </a:t>
                      </a:r>
                      <a:r>
                        <a:rPr lang="en-US" altLang="zh-TW" dirty="0"/>
                        <a:t>– pin </a:t>
                      </a:r>
                      <a:r>
                        <a:rPr lang="zh-TW" altLang="en-US" dirty="0"/>
                        <a:t>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47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logo </a:t>
                      </a:r>
                      <a:r>
                        <a:rPr lang="zh-TW" altLang="en-US" dirty="0"/>
                        <a:t>觸摸開關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19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麥克風 </a:t>
                      </a:r>
                      <a:r>
                        <a:rPr lang="en-US" altLang="zh-TW" dirty="0"/>
                        <a:t>+ </a:t>
                      </a:r>
                      <a:r>
                        <a:rPr lang="zh-TW" altLang="en-US" dirty="0"/>
                        <a:t>麥克風 </a:t>
                      </a:r>
                      <a:r>
                        <a:rPr lang="en-US" altLang="zh-TW" dirty="0"/>
                        <a:t>LED </a:t>
                      </a:r>
                      <a:r>
                        <a:rPr lang="zh-TW" altLang="en-US" dirty="0"/>
                        <a:t>指示燈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4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159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第一節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自訂 1">
      <a:majorFont>
        <a:latin typeface="Calibri Light"/>
        <a:ea typeface="華康圓體 Std W8"/>
        <a:cs typeface=""/>
      </a:majorFont>
      <a:minorFont>
        <a:latin typeface="Calibri"/>
        <a:ea typeface="華康圓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章節介紹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自訂 1">
      <a:majorFont>
        <a:latin typeface="Calibri Light"/>
        <a:ea typeface="華康圓體 Std W8"/>
        <a:cs typeface=""/>
      </a:majorFont>
      <a:minorFont>
        <a:latin typeface="Calibri"/>
        <a:ea typeface="華康圓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第二節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自訂 1">
      <a:majorFont>
        <a:latin typeface="Calibri Light"/>
        <a:ea typeface="華康圓體 Std W8"/>
        <a:cs typeface=""/>
      </a:majorFont>
      <a:minorFont>
        <a:latin typeface="Calibri"/>
        <a:ea typeface="華康圓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第三節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自訂 1">
      <a:majorFont>
        <a:latin typeface="Calibri Light"/>
        <a:ea typeface="華康圓體 Std W8"/>
        <a:cs typeface=""/>
      </a:majorFont>
      <a:minorFont>
        <a:latin typeface="Calibri"/>
        <a:ea typeface="華康圓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第四節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Bahnschrift">
      <a:majorFont>
        <a:latin typeface="Bahnschrift"/>
        <a:ea typeface="華康儷圓 Std W8"/>
        <a:cs typeface=""/>
      </a:majorFont>
      <a:minorFont>
        <a:latin typeface="Bahnschrift"/>
        <a:ea typeface="華康儷圓 Std W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第五節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hnschrift">
      <a:majorFont>
        <a:latin typeface="Bahnschrift"/>
        <a:ea typeface="華康儷圓 Std W8"/>
        <a:cs typeface=""/>
      </a:majorFont>
      <a:minorFont>
        <a:latin typeface="Bahnschrift"/>
        <a:ea typeface="華康儷圓 Std W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第六節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ahnschrift">
      <a:majorFont>
        <a:latin typeface="Bahnschrift"/>
        <a:ea typeface="華康儷圓 Std W8"/>
        <a:cs typeface=""/>
      </a:majorFont>
      <a:minorFont>
        <a:latin typeface="Bahnschrift"/>
        <a:ea typeface="華康儷圓 Std W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第二節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自訂 1">
      <a:majorFont>
        <a:latin typeface="Calibri Light"/>
        <a:ea typeface="華康圓體 Std W8"/>
        <a:cs typeface=""/>
      </a:majorFont>
      <a:minorFont>
        <a:latin typeface="Calibri"/>
        <a:ea typeface="華康圓體 Std W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10964</TotalTime>
  <Words>520</Words>
  <Application>Microsoft Office PowerPoint</Application>
  <PresentationFormat>寬螢幕</PresentationFormat>
  <Paragraphs>97</Paragraphs>
  <Slides>31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31</vt:i4>
      </vt:variant>
    </vt:vector>
  </HeadingPairs>
  <TitlesOfParts>
    <vt:vector size="47" baseType="lpstr">
      <vt:lpstr>華康圓體 Std W5</vt:lpstr>
      <vt:lpstr>華康圓體 Std W8</vt:lpstr>
      <vt:lpstr>華康儷圓 Std W8</vt:lpstr>
      <vt:lpstr>新細明體</vt:lpstr>
      <vt:lpstr>Arial</vt:lpstr>
      <vt:lpstr>Bahnschrift</vt:lpstr>
      <vt:lpstr>Calibri</vt:lpstr>
      <vt:lpstr>Calibri Light</vt:lpstr>
      <vt:lpstr>第一節</vt:lpstr>
      <vt:lpstr>章節介紹</vt:lpstr>
      <vt:lpstr>第二節</vt:lpstr>
      <vt:lpstr>第三節</vt:lpstr>
      <vt:lpstr>第四節</vt:lpstr>
      <vt:lpstr>第五節</vt:lpstr>
      <vt:lpstr>第六節</vt:lpstr>
      <vt:lpstr>1_第二節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磨課師團隊;illustACさしみ</dc:creator>
  <cp:lastModifiedBy>Home</cp:lastModifiedBy>
  <cp:revision>227</cp:revision>
  <dcterms:created xsi:type="dcterms:W3CDTF">2016-12-05T23:26:54Z</dcterms:created>
  <dcterms:modified xsi:type="dcterms:W3CDTF">2021-12-20T00:36:32Z</dcterms:modified>
</cp:coreProperties>
</file>