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56" r:id="rId3"/>
    <p:sldId id="262" r:id="rId4"/>
    <p:sldId id="261" r:id="rId5"/>
    <p:sldId id="275" r:id="rId6"/>
    <p:sldId id="260" r:id="rId7"/>
    <p:sldId id="259" r:id="rId8"/>
    <p:sldId id="258" r:id="rId9"/>
    <p:sldId id="269" r:id="rId10"/>
    <p:sldId id="264" r:id="rId11"/>
    <p:sldId id="265" r:id="rId12"/>
    <p:sldId id="270" r:id="rId13"/>
    <p:sldId id="271" r:id="rId14"/>
    <p:sldId id="272" r:id="rId15"/>
    <p:sldId id="273" r:id="rId16"/>
    <p:sldId id="266" r:id="rId17"/>
    <p:sldId id="274" r:id="rId18"/>
    <p:sldId id="26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0000FF"/>
    <a:srgbClr val="0000CC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31" autoAdjust="0"/>
    <p:restoredTop sz="94660"/>
  </p:normalViewPr>
  <p:slideViewPr>
    <p:cSldViewPr>
      <p:cViewPr>
        <p:scale>
          <a:sx n="100" d="100"/>
          <a:sy n="100" d="100"/>
        </p:scale>
        <p:origin x="-21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Sheet1!$E$4</c:f>
              <c:strCache>
                <c:ptCount val="1"/>
                <c:pt idx="0">
                  <c:v>比熱</c:v>
                </c:pt>
              </c:strCache>
            </c:strRef>
          </c:tx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dirty="0">
                        <a:solidFill>
                          <a:schemeClr val="tx1"/>
                        </a:solidFill>
                      </a:rPr>
                      <a:t>0.39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en-US" sz="1200">
                        <a:solidFill>
                          <a:srgbClr val="FFFF00"/>
                        </a:solidFill>
                      </a:rPr>
                      <a:t>0.</a:t>
                    </a:r>
                    <a:r>
                      <a:rPr lang="en-US" altLang="zh-TW" sz="1200">
                        <a:solidFill>
                          <a:srgbClr val="FFFF00"/>
                        </a:solidFill>
                      </a:rPr>
                      <a:t>19</a:t>
                    </a:r>
                    <a:endParaRPr lang="en-US" altLang="en-US" sz="1200"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FFFF00"/>
                    </a:solidFill>
                  </a:defRPr>
                </a:pPr>
                <a:endParaRPr lang="zh-TW"/>
              </a:p>
            </c:txPr>
            <c:showVal val="1"/>
          </c:dLbls>
          <c:cat>
            <c:strRef>
              <c:f>Sheet1!$D$5:$D$11</c:f>
              <c:strCache>
                <c:ptCount val="7"/>
                <c:pt idx="0">
                  <c:v>1.黑色片岩</c:v>
                </c:pt>
                <c:pt idx="1">
                  <c:v>2.金峰板岩</c:v>
                </c:pt>
                <c:pt idx="2">
                  <c:v>3.大武板岩</c:v>
                </c:pt>
                <c:pt idx="3">
                  <c:v>4.南澳片岩</c:v>
                </c:pt>
                <c:pt idx="4">
                  <c:v>5.雲母</c:v>
                </c:pt>
                <c:pt idx="5">
                  <c:v>6.大理岩</c:v>
                </c:pt>
                <c:pt idx="6">
                  <c:v>7.三棧片岩</c:v>
                </c:pt>
              </c:strCache>
            </c:strRef>
          </c:cat>
          <c:val>
            <c:numRef>
              <c:f>Sheet1!$E$5:$E$11</c:f>
              <c:numCache>
                <c:formatCode>General</c:formatCode>
                <c:ptCount val="7"/>
                <c:pt idx="0">
                  <c:v>0.25</c:v>
                </c:pt>
                <c:pt idx="1">
                  <c:v>0.41000000000000031</c:v>
                </c:pt>
                <c:pt idx="2">
                  <c:v>0.39000000000000123</c:v>
                </c:pt>
                <c:pt idx="3">
                  <c:v>0.22000000000000003</c:v>
                </c:pt>
                <c:pt idx="4">
                  <c:v>0.62000000000000222</c:v>
                </c:pt>
                <c:pt idx="5">
                  <c:v>0.27</c:v>
                </c:pt>
                <c:pt idx="6">
                  <c:v>0.2</c:v>
                </c:pt>
              </c:numCache>
            </c:numRef>
          </c:val>
        </c:ser>
        <c:dLbls>
          <c:showVal val="1"/>
        </c:dLbls>
        <c:gapWidth val="75"/>
        <c:overlap val="100"/>
        <c:axId val="61123584"/>
        <c:axId val="61354752"/>
      </c:barChart>
      <c:catAx>
        <c:axId val="611235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61354752"/>
        <c:crosses val="autoZero"/>
        <c:auto val="1"/>
        <c:lblAlgn val="ctr"/>
        <c:lblOffset val="100"/>
      </c:catAx>
      <c:valAx>
        <c:axId val="61354752"/>
        <c:scaling>
          <c:orientation val="minMax"/>
        </c:scaling>
        <c:axPos val="b"/>
        <c:numFmt formatCode="General" sourceLinked="1"/>
        <c:majorTickMark val="none"/>
        <c:tickLblPos val="nextTo"/>
        <c:crossAx val="611235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 sz="14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2"/>
        <c:txPr>
          <a:bodyPr/>
          <a:lstStyle/>
          <a:p>
            <a:pPr>
              <a:defRPr sz="14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3"/>
        <c:txPr>
          <a:bodyPr/>
          <a:lstStyle/>
          <a:p>
            <a:pPr>
              <a:defRPr sz="14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4"/>
        <c:txPr>
          <a:bodyPr/>
          <a:lstStyle/>
          <a:p>
            <a:pPr>
              <a:defRPr sz="14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5"/>
        <c:txPr>
          <a:bodyPr/>
          <a:lstStyle/>
          <a:p>
            <a:pPr>
              <a:defRPr sz="14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6"/>
        <c:txPr>
          <a:bodyPr/>
          <a:lstStyle/>
          <a:p>
            <a:pPr>
              <a:defRPr sz="14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ayout/>
      <c:txPr>
        <a:bodyPr/>
        <a:lstStyle/>
        <a:p>
          <a:pPr>
            <a:defRPr sz="1400"/>
          </a:pPr>
          <a:endParaRPr lang="zh-TW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70919-C3F0-44E0-8855-3B631F4E332E}" type="datetimeFigureOut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39A5D-C2A7-4464-84B4-689774DE19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779C-5088-403A-A552-9868679A7B51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7B20-D690-458F-A999-3C09E5477130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FA4-5B0C-41EC-AC33-8E139F73468F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783-8BD4-4D17-B0DD-E746CE9C83DA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011-50FB-4134-BB86-C75203BE1D99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9E6-16A1-4AC8-B79A-BDC9A0811A09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2897-3B86-4ECF-ADFC-B14B315747FD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9CDB-D7B6-47E3-81AC-328ACAC6691F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CBF8-A5AB-45D4-92D2-33DB902D12B3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088-1CD3-4A2C-A922-55FE05E7210D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64C3-5E8F-4D9F-81C7-69C5E6F9F84C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091-0E5D-4942-8074-892EE05C9875}" type="datetime1">
              <a:rPr lang="zh-TW" altLang="en-US" smtClean="0"/>
              <a:pPr/>
              <a:t>2022/6/7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84EA-CC37-4D97-B588-4A496D43BC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eb.klokah.tw/" TargetMode="External"/><Relationship Id="rId3" Type="http://schemas.openxmlformats.org/officeDocument/2006/relationships/hyperlink" Target="https://nrch.culture.tw/twpedia.aspx?id=3242" TargetMode="External"/><Relationship Id="rId7" Type="http://schemas.openxmlformats.org/officeDocument/2006/relationships/hyperlink" Target="https://ihc.cip.gov.tw/EJournal/EJournalDetail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dltd.ncl.edu.tw/" TargetMode="External"/><Relationship Id="rId5" Type="http://schemas.openxmlformats.org/officeDocument/2006/relationships/hyperlink" Target="https://udn.com/news/story/&#32879;&#21512;&#22577;" TargetMode="External"/><Relationship Id="rId4" Type="http://schemas.openxmlformats.org/officeDocument/2006/relationships/hyperlink" Target="https://www.facebook.com/BulareyaungD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PPT背景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3"/>
            <a:ext cx="9144000" cy="683590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3371" r="23798"/>
          <a:stretch>
            <a:fillRect/>
          </a:stretch>
        </p:blipFill>
        <p:spPr bwMode="auto">
          <a:xfrm>
            <a:off x="0" y="-1"/>
            <a:ext cx="9144000" cy="69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4857752" y="785794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明體(P)" pitchFamily="18" charset="-120"/>
                <a:ea typeface="華康超明體(P)" pitchFamily="18" charset="-120"/>
              </a:rPr>
              <a:t>原住民石板屋</a:t>
            </a:r>
            <a:endParaRPr lang="zh-TW" alt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明體(P)" pitchFamily="18" charset="-120"/>
              <a:ea typeface="華康超明體(P)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00694" y="171448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石頭家族</a:t>
            </a:r>
            <a:endParaRPr lang="zh-TW" altLang="en-US" sz="36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929190" y="2500306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6699"/>
                </a:solidFill>
                <a:latin typeface="標楷體" pitchFamily="65" charset="-120"/>
                <a:ea typeface="標楷體" pitchFamily="65" charset="-120"/>
              </a:rPr>
              <a:t>包程宥、高嘉辰</a:t>
            </a:r>
            <a:endParaRPr lang="zh-TW" altLang="en-US" sz="3200" b="1" dirty="0">
              <a:solidFill>
                <a:srgbClr val="0066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43900" y="6220555"/>
            <a:ext cx="5429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PT背景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1778"/>
            <a:ext cx="9144000" cy="696155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43042" y="35716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屏東大武部落</a:t>
            </a:r>
            <a:endParaRPr lang="zh-TW" altLang="en-US" sz="36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5715" y="2377508"/>
            <a:ext cx="1928826" cy="2928958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34805" y="2377508"/>
            <a:ext cx="1928826" cy="2928958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506507" y="2377508"/>
            <a:ext cx="1785950" cy="2928958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77417" y="2377508"/>
            <a:ext cx="1714512" cy="2928958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6553200" y="6111919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28596" y="535782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解說員柯海燕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先生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57488" y="53578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板岩石柱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86314" y="53578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頭目的家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43702" y="53578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橫樑上的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圖騰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PT背景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775" y="-152279"/>
            <a:ext cx="9252000" cy="7010279"/>
          </a:xfrm>
          <a:prstGeom prst="rect">
            <a:avLst/>
          </a:prstGeom>
        </p:spPr>
      </p:pic>
      <p:pic>
        <p:nvPicPr>
          <p:cNvPr id="3" name="圖片 2" descr="P_20220507_094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098" y="1503132"/>
            <a:ext cx="3960000" cy="2226763"/>
          </a:xfrm>
          <a:prstGeom prst="rect">
            <a:avLst/>
          </a:prstGeom>
        </p:spPr>
      </p:pic>
      <p:pic>
        <p:nvPicPr>
          <p:cNvPr id="4" name="圖片 3" descr="P_20220428_124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0184" y="3851533"/>
            <a:ext cx="3960000" cy="2227104"/>
          </a:xfrm>
          <a:prstGeom prst="rect">
            <a:avLst/>
          </a:prstGeom>
        </p:spPr>
      </p:pic>
      <p:pic>
        <p:nvPicPr>
          <p:cNvPr id="5" name="圖片 4" descr="P_20220506_141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0184" y="1494079"/>
            <a:ext cx="3960000" cy="2226763"/>
          </a:xfrm>
          <a:prstGeom prst="rect">
            <a:avLst/>
          </a:prstGeom>
        </p:spPr>
      </p:pic>
      <p:pic>
        <p:nvPicPr>
          <p:cNvPr id="6" name="圖片 5" descr="P_20220507_1029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098" y="3851533"/>
            <a:ext cx="3960000" cy="222676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643042" y="28572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岩石比熱實驗</a:t>
            </a:r>
            <a:endParaRPr lang="zh-TW" altLang="en-US" sz="36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048548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PT背景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775" y="-152279"/>
            <a:ext cx="9252000" cy="7010279"/>
          </a:xfrm>
          <a:prstGeom prst="rect">
            <a:avLst/>
          </a:prstGeom>
        </p:spPr>
      </p:pic>
      <p:pic>
        <p:nvPicPr>
          <p:cNvPr id="7" name="圖片 6" descr="P_20220428_131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171" y="3788161"/>
            <a:ext cx="4104000" cy="2307736"/>
          </a:xfrm>
          <a:prstGeom prst="rect">
            <a:avLst/>
          </a:prstGeom>
        </p:spPr>
      </p:pic>
      <p:pic>
        <p:nvPicPr>
          <p:cNvPr id="8" name="圖片 7" descr="P_20220507_144855.jpg"/>
          <p:cNvPicPr>
            <a:picLocks noChangeAspect="1"/>
          </p:cNvPicPr>
          <p:nvPr/>
        </p:nvPicPr>
        <p:blipFill>
          <a:blip r:embed="rId4" cstate="print"/>
          <a:srcRect l="9375" r="26562"/>
          <a:stretch>
            <a:fillRect/>
          </a:stretch>
        </p:blipFill>
        <p:spPr>
          <a:xfrm rot="5400000">
            <a:off x="4383492" y="2035975"/>
            <a:ext cx="4716000" cy="3396829"/>
          </a:xfrm>
          <a:prstGeom prst="rect">
            <a:avLst/>
          </a:prstGeom>
        </p:spPr>
      </p:pic>
      <p:pic>
        <p:nvPicPr>
          <p:cNvPr id="9" name="圖片 8" descr="P_20220428_1252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71" y="1394496"/>
            <a:ext cx="4104000" cy="230366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643042" y="28572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岩石比熱實驗</a:t>
            </a:r>
            <a:endParaRPr lang="zh-TW" altLang="en-US" sz="36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6553200" y="6039495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PT背景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775" y="-152279"/>
            <a:ext cx="9252000" cy="7010279"/>
          </a:xfrm>
          <a:prstGeom prst="rect">
            <a:avLst/>
          </a:prstGeom>
        </p:spPr>
      </p:pic>
      <p:pic>
        <p:nvPicPr>
          <p:cNvPr id="6" name="圖片 5" descr="P_20220507_141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33" y="1667667"/>
            <a:ext cx="4320000" cy="1993382"/>
          </a:xfrm>
          <a:prstGeom prst="rect">
            <a:avLst/>
          </a:prstGeom>
        </p:spPr>
      </p:pic>
      <p:pic>
        <p:nvPicPr>
          <p:cNvPr id="10" name="圖片 9" descr="P_20220507_145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9565" y="3735414"/>
            <a:ext cx="4320000" cy="1993382"/>
          </a:xfrm>
          <a:prstGeom prst="rect">
            <a:avLst/>
          </a:prstGeom>
        </p:spPr>
      </p:pic>
      <p:pic>
        <p:nvPicPr>
          <p:cNvPr id="11" name="圖片 10" descr="P_20220507_152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533" y="3735414"/>
            <a:ext cx="4320000" cy="1993382"/>
          </a:xfrm>
          <a:prstGeom prst="rect">
            <a:avLst/>
          </a:prstGeom>
        </p:spPr>
      </p:pic>
      <p:pic>
        <p:nvPicPr>
          <p:cNvPr id="12" name="圖片 11" descr="P_20220507_1604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9565" y="1656631"/>
            <a:ext cx="4320000" cy="1993382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643042" y="28572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石板屋受熱實驗</a:t>
            </a:r>
            <a:endParaRPr lang="zh-TW" altLang="en-US" sz="36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6553200" y="6066654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PT背景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775" y="-152279"/>
            <a:ext cx="9252000" cy="7010279"/>
          </a:xfrm>
          <a:prstGeom prst="rect">
            <a:avLst/>
          </a:prstGeom>
        </p:spPr>
      </p:pic>
      <p:graphicFrame>
        <p:nvGraphicFramePr>
          <p:cNvPr id="10" name="圖表 9"/>
          <p:cNvGraphicFramePr/>
          <p:nvPr/>
        </p:nvGraphicFramePr>
        <p:xfrm>
          <a:off x="214282" y="1500174"/>
          <a:ext cx="442915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43438" y="1214422"/>
            <a:ext cx="385765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marR="0" lvl="0" indent="-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(1)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實際測量雲母礦物比熱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0.62 cal/</a:t>
            </a:r>
            <a:r>
              <a:rPr kumimoji="1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g°C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，是七種石材中比熱最大的，雖然距離實際質有些差距，仍可作為比較之參考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3538" marR="0" lvl="0" indent="-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(2)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金鋒及大武板岩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比熱約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0.40 cal/</a:t>
            </a:r>
            <a:r>
              <a:rPr kumimoji="1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g°C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左右，普遍比其他四者都高，推測是板岩內含雲母礦物，以致影響其比熱。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3538" marR="0" lvl="0" indent="-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(3)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金鋒及大武板岩外觀都是黑色，但都有亮亮的光澤，應是雲母礦物。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363538" indent="-3635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(4)</a:t>
            </a:r>
            <a:r>
              <a:rPr kumimoji="1"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片岩比熱偏低，加熱較容易裂開，雖然它們也都有雲母礦物，但受熱後的碎裂現象，可能影響比熱的測量。</a:t>
            </a:r>
            <a:endParaRPr kumimoji="1" lang="zh-TW" altLang="en-US" sz="28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3538" marR="0" lvl="0" indent="-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43042" y="285728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結果與討論</a:t>
            </a:r>
            <a:r>
              <a:rPr lang="en-US" altLang="zh-TW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岩石比熱實驗</a:t>
            </a:r>
            <a:endParaRPr lang="zh-TW" altLang="en-US" sz="24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6553200" y="6039495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PT背景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000" y="-152279"/>
            <a:ext cx="9252000" cy="7010279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42910" y="1500169"/>
          <a:ext cx="3714776" cy="4572040"/>
        </p:xfrm>
        <a:graphic>
          <a:graphicData uri="http://schemas.openxmlformats.org/drawingml/2006/table">
            <a:tbl>
              <a:tblPr/>
              <a:tblGrid>
                <a:gridCol w="1143008"/>
                <a:gridCol w="928694"/>
                <a:gridCol w="857256"/>
                <a:gridCol w="785818"/>
              </a:tblGrid>
              <a:tr h="3697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 smtClean="0">
                          <a:latin typeface="Calibri"/>
                          <a:ea typeface="標楷體"/>
                          <a:cs typeface="新細明體"/>
                        </a:rPr>
                        <a:t>受熱時間</a:t>
                      </a:r>
                      <a:r>
                        <a:rPr lang="en-US" altLang="zh-TW" sz="1100" kern="0" dirty="0" smtClean="0"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1100" kern="0" dirty="0" smtClean="0">
                          <a:latin typeface="Calibri"/>
                          <a:ea typeface="標楷體"/>
                          <a:cs typeface="新細明體"/>
                        </a:rPr>
                        <a:t>分鐘</a:t>
                      </a:r>
                      <a:r>
                        <a:rPr lang="en-US" altLang="zh-TW" sz="1100" kern="0" dirty="0" smtClean="0"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石板</a:t>
                      </a:r>
                      <a:r>
                        <a:rPr lang="zh-TW" sz="11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屋</a:t>
                      </a:r>
                      <a:endParaRPr lang="en-US" altLang="zh-TW" sz="1100" kern="0" dirty="0" smtClean="0">
                        <a:solidFill>
                          <a:srgbClr val="000000"/>
                        </a:solidFill>
                        <a:latin typeface="Calibri"/>
                        <a:ea typeface="標楷體"/>
                        <a:cs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溫度℃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鐵皮</a:t>
                      </a:r>
                      <a:r>
                        <a:rPr lang="zh-TW" sz="11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屋</a:t>
                      </a:r>
                      <a:endParaRPr lang="en-US" altLang="zh-TW" sz="1100" kern="0" dirty="0" smtClean="0">
                        <a:solidFill>
                          <a:srgbClr val="000000"/>
                        </a:solidFill>
                        <a:latin typeface="Calibri"/>
                        <a:ea typeface="標楷體"/>
                        <a:cs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溫度℃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水泥</a:t>
                      </a:r>
                      <a:r>
                        <a:rPr lang="zh-TW" sz="11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屋</a:t>
                      </a:r>
                      <a:endParaRPr lang="en-US" altLang="zh-TW" sz="1100" kern="0" dirty="0" smtClean="0">
                        <a:solidFill>
                          <a:srgbClr val="000000"/>
                        </a:solidFill>
                        <a:latin typeface="Calibri"/>
                        <a:ea typeface="標楷體"/>
                        <a:cs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溫度℃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0(</a:t>
                      </a:r>
                      <a:r>
                        <a:rPr lang="zh-TW" sz="11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起始</a:t>
                      </a:r>
                      <a:r>
                        <a:rPr lang="en-US" sz="11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26.0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26.0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26.0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27.8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32.0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28.6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28.2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30.0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28.8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28.6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30.7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29.4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4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29.3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32.0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29.7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5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29.9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32.2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30.6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6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30.5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32.8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31.1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31.0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34.2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31.5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8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31.1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33.0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32.0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9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31.8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33.7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33.7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31.6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33.7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34.7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33.0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34.7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35.7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30(</a:t>
                      </a:r>
                      <a:r>
                        <a:rPr lang="zh-TW" sz="11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內部最終</a:t>
                      </a:r>
                      <a:r>
                        <a:rPr lang="en-US" sz="11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35.0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40.0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37.7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外部最終溫度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50.0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51.6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50.0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上部最終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83.7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100.9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90.0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鹵素燈溫度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260.0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260.0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260.0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1500174"/>
            <a:ext cx="385765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討論：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3538" marR="0" lvl="0" indent="-36353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(1)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經過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鹵素燈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光照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30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分鐘後，我們發現屋外的砂子溫度大約在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50℃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，而屋頂板面溫度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為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363538" marR="0" lvl="0" indent="-36353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	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鐵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(100.9℃)&gt;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水泥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(90℃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)&gt;</a:t>
            </a:r>
          </a:p>
          <a:p>
            <a:pPr marL="363538" marR="0" lvl="0" indent="-36353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	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石板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(83.7℃)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3538" marR="0" lvl="0" indent="-36353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(2)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屋內最高溫度同樣為鐵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(40℃)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，其次為水泥板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(37.7℃)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，最低為大武石板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(35℃)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，以石板屋隔熱效果最好。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43042" y="285728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結果與討論</a:t>
            </a:r>
            <a:r>
              <a:rPr lang="en-US" altLang="zh-TW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石板屋受熱實驗</a:t>
            </a:r>
            <a:endParaRPr lang="zh-TW" altLang="en-US" sz="24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6553200" y="6048548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PT背景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079" y="0"/>
            <a:ext cx="9216000" cy="6934141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57224" y="1357298"/>
            <a:ext cx="7500990" cy="484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一、排灣族及魯凱族都以石板來建築，依部落傳說石板屋是依照百步蛇身上鱗片的構造建築屋頂，溪床上的板岩石板就是最好的建材。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二、石板屋冬暖夏涼，改變族人生活環境，又可治癒百病，百步蛇是族人尊敬的動物，另外陶壺及雄鷹都是族人神話傳說，只有頭目的家，才能有這些圖騰，文化深蘊著自然與人的連結，引人入勝。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三、台東縣金鋒鄉嘉蘭部落石板屋是源自屏東霧台鄉，先民翻越大武山到東台灣開墾，文化不會失傳，仍持續傳承，希望嘉蘭部落也可以向大武部落一樣，建立起滿滿的石板意象。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四、原住民文化網站內容都相當豐富，可以學習許多族別的文化和語言，可見原住民族熱心於文化的保存與傳承。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、依地質學來看，石板屋的石板應該是板岩，是屬於低度變質的變質岩，頁岩是沉積岩，較脆弱，也無法承受敲擊及重壓。而一般所稱的片岩，是更高度的變質岩，他的片理太發達，容易碎裂，也不適合當建材。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3042" y="50004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研究結果與討論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84EA-CC37-4D97-B588-4A496D43BCF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PT背景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026" y="0"/>
            <a:ext cx="9216000" cy="69341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1538" y="1582341"/>
            <a:ext cx="7072362" cy="411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六、母石板各有說法，母石板為屋頂壓樑柱以做防颱之用，可彰顯母性的莊重 ，而若為易碎的石板以作牆壁堆疊之用，也可顯現女性持家之內涵，都可以再行考究。</a:t>
            </a:r>
            <a:endParaRPr kumimoji="1" lang="zh-TW" altLang="en-US" sz="16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442913" lvl="0" indent="-4429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七、依實驗一比熱實驗，可知板岩中的雲母礦物，是扮演板岩能讓石板屋冬暖夏涼的重要因素，在礦物學中，雲母是很好絕緣及隔熱的礦物，先民在自然環境中挑選最適合的建材，是智慧的表現。</a:t>
            </a:r>
            <a:endParaRPr kumimoji="1" lang="zh-TW" altLang="en-US" sz="16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442913" lvl="0" indent="-4429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八、實驗二中，石板屋較鐵皮屋及水泥屋有較高的調溫效果，可見石板的建造，在溫度的調節上有其功效。</a:t>
            </a:r>
          </a:p>
          <a:p>
            <a:pPr marL="442913" lvl="0" indent="-4429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九、實際石板屋的內裝較複雜，周圍的牆壁在堆疊石板時都會留有縫隙，可空氣流動通風之用，故稱會呼吸的綠建築，而屋裡長年生火，煙燻樑木，可防蟲蛀，又是另一種科學智慧。</a:t>
            </a:r>
            <a:r>
              <a:rPr kumimoji="1" lang="zh-TW" altLang="en-US" sz="16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1643042" y="50004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研究結果與討論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72264" y="6072206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PT背景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000" cy="69213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43042" y="50004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參考資料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1472" y="1857364"/>
            <a:ext cx="801052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2063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一、文化部台灣大百科全書</a:t>
            </a: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https://nrch.culture.tw/twpedia</a:t>
            </a:r>
            <a:endParaRPr kumimoji="1" lang="en-US" altLang="zh-TW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2063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Segoe UI Historic" pitchFamily="34" charset="0"/>
              </a:rPr>
              <a:t>二、布拉瑞揚舞團 </a:t>
            </a: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Segoe UI Historic" pitchFamily="34" charset="0"/>
              </a:rPr>
              <a:t>BDC</a:t>
            </a: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Segoe UI Historic" pitchFamily="34" charset="0"/>
              </a:rPr>
              <a:t>，</a:t>
            </a: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hlinkClick r:id="rId4"/>
              </a:rPr>
              <a:t>https://www.facebook.com/BulareyaungDC</a:t>
            </a:r>
            <a:endParaRPr kumimoji="1" lang="en-US" altLang="zh-TW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2063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三、台東金峰鄉嘉蘭部落重建石板屋 </a:t>
            </a: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hlinkClick r:id="rId5"/>
              </a:rPr>
              <a:t>https://udn.com/news/story/</a:t>
            </a: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新細明體" pitchFamily="18" charset="-120"/>
                <a:hlinkClick r:id="rId5"/>
              </a:rPr>
              <a:t>聯合報</a:t>
            </a:r>
            <a:endParaRPr kumimoji="1" lang="zh-TW" altLang="en-US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2063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四、洪照坤</a:t>
            </a: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(2012)</a:t>
            </a: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，隔熱塗料應用於建築物節能改善之研究</a:t>
            </a:r>
            <a:endParaRPr kumimoji="1" lang="en-US" altLang="zh-TW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 indent="7159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新細明體" pitchFamily="18" charset="-120"/>
                <a:hlinkClick r:id="rId6"/>
              </a:rPr>
              <a:t>https://ndltd.ncl.edu.tw/</a:t>
            </a: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國立彰化師大碩士論文。</a:t>
            </a:r>
            <a:endParaRPr kumimoji="1" lang="zh-TW" altLang="en-US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2063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五、郭東雄</a:t>
            </a: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(2016)</a:t>
            </a: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埋藏在綠色叢林中的寶藏</a:t>
            </a:r>
            <a:endParaRPr kumimoji="1" lang="zh-TW" altLang="en-US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7159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新細明體" pitchFamily="18" charset="-120"/>
                <a:hlinkClick r:id="rId7"/>
              </a:rPr>
              <a:t>https://ihc.cip.gov.tw/</a:t>
            </a: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原住民委員會，原住民族文獻</a:t>
            </a:r>
            <a:endParaRPr kumimoji="1" lang="zh-TW" altLang="en-US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2063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六、原住民族語</a:t>
            </a: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E</a:t>
            </a: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樂園，</a:t>
            </a:r>
            <a:r>
              <a:rPr kumimoji="1" lang="en-US" altLang="zh-TW" dirty="0" smtClean="0">
                <a:latin typeface="標楷體" pitchFamily="65" charset="-120"/>
                <a:ea typeface="標楷體" pitchFamily="65" charset="-120"/>
                <a:cs typeface="Calibri" pitchFamily="34" charset="0"/>
                <a:hlinkClick r:id="rId8"/>
              </a:rPr>
              <a:t>http://web.klokah.tw/</a:t>
            </a:r>
            <a:r>
              <a:rPr kumimoji="1"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文化篇</a:t>
            </a:r>
            <a:r>
              <a:rPr kumimoji="1" lang="zh-TW" altLang="en-US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</a:p>
          <a:p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111919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PPT背景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107"/>
            <a:ext cx="9143999" cy="689828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643042" y="285728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研究動機</a:t>
            </a:r>
            <a:endParaRPr lang="zh-TW" altLang="en-US" sz="40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012336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281" t="11805" r="14843" b="4861"/>
          <a:stretch>
            <a:fillRect/>
          </a:stretch>
        </p:blipFill>
        <p:spPr bwMode="auto">
          <a:xfrm>
            <a:off x="5000628" y="4124744"/>
            <a:ext cx="3424260" cy="223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內容版面配置區 2">
            <a:extLst>
              <a:ext uri="{FF2B5EF4-FFF2-40B4-BE49-F238E27FC236}">
                <a16:creationId xmlns="" xmlns:a16="http://schemas.microsoft.com/office/drawing/2014/main" id="{F57333D2-DE36-4988-A804-540FEA353F7D}"/>
              </a:ext>
            </a:extLst>
          </p:cNvPr>
          <p:cNvSpPr txBox="1">
            <a:spLocks/>
          </p:cNvSpPr>
          <p:nvPr/>
        </p:nvSpPr>
        <p:spPr>
          <a:xfrm>
            <a:off x="214282" y="1643050"/>
            <a:ext cx="8643966" cy="2500330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石板屋是台灣原住民族之住屋，是取自於生活環境中的天然材料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石板屋的材料，來自中央山脈的板岩，是屬於低度變質的變質岩類。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TW" altLang="zh-TW" sz="24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我們曾經聽過公的石板及母的石板，有不同的功能，真有趣</a:t>
            </a:r>
            <a:r>
              <a:rPr lang="zh-TW" altLang="en-US" sz="24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PPT背景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9828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43042" y="285728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研究目的</a:t>
            </a:r>
            <a:endParaRPr lang="zh-TW" altLang="en-US" sz="40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28794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pic>
        <p:nvPicPr>
          <p:cNvPr id="9" name="圖片 8" descr="石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357298"/>
            <a:ext cx="3389353" cy="190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5720" y="1357298"/>
            <a:ext cx="592935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" algn="l" defTabSz="914400" rtl="0" eaLnBrk="1" fontAlgn="base" latinLnBrk="0" hangingPunct="1"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一、探討原住民石板屋的文化</a:t>
            </a:r>
            <a:endParaRPr kumimoji="1" lang="zh-TW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53975" algn="l" defTabSz="914400" rtl="0" eaLnBrk="0" fontAlgn="base" latinLnBrk="0" hangingPunct="0"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二、了解石板屋的構造與功能</a:t>
            </a:r>
            <a:endParaRPr kumimoji="1" lang="zh-TW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53975" algn="l" defTabSz="914400" rtl="0" eaLnBrk="0" fontAlgn="base" latinLnBrk="0" hangingPunct="0"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三、驗證石板屋調節溫度的功能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53975" algn="l" defTabSz="914400" rtl="0" eaLnBrk="0" fontAlgn="base" latinLnBrk="0" hangingPunct="0"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四、驗證石板屋中雲母的功效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</a:p>
        </p:txBody>
      </p:sp>
      <p:pic>
        <p:nvPicPr>
          <p:cNvPr id="10" name="圖片 9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643571" y="3714752"/>
            <a:ext cx="338935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6553200" y="6111919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PPT背景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98286"/>
          </a:xfrm>
          <a:prstGeom prst="rect">
            <a:avLst/>
          </a:prstGeo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71472" y="1357298"/>
            <a:ext cx="64294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探針溫度計、紅外線雷射測溫儀、鹵素燈、本生燈、地質錘、鑿子、板岩、片岩、大理岩、雲母礦物</a:t>
            </a: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43042" y="285728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研究設備</a:t>
            </a:r>
            <a:r>
              <a:rPr lang="zh-TW" altLang="en-US" sz="40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器材</a:t>
            </a:r>
            <a:endParaRPr lang="zh-TW" altLang="en-US" sz="40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PPT背景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079" y="0"/>
            <a:ext cx="9216000" cy="6934141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00100" y="1500174"/>
            <a:ext cx="3240000" cy="2286016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00100" y="3857628"/>
            <a:ext cx="3240000" cy="2143140"/>
          </a:xfrm>
          <a:prstGeom prst="rect">
            <a:avLst/>
          </a:prstGeom>
        </p:spPr>
      </p:pic>
      <p:pic>
        <p:nvPicPr>
          <p:cNvPr id="11" name="圖片 10" descr="嘉蘭部落地質圖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731" y="1500174"/>
            <a:ext cx="3288177" cy="464347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643042" y="285728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文獻探討</a:t>
            </a:r>
            <a:endParaRPr lang="zh-TW" altLang="en-US" sz="40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6572264" y="6188909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357290" y="60007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台東縣金峰鄉嘉蘭部落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43570" y="61436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廬山板岩帶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PPT背景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98286"/>
          </a:xfrm>
          <a:prstGeom prst="rect">
            <a:avLst/>
          </a:prstGeo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71472" y="1357298"/>
            <a:ext cx="64294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探針溫度計、紅外線雷射測溫儀、鹵素燈、本生燈、地質錘、鑿子、板岩、片岩、大理岩、雲母礦物</a:t>
            </a: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43042" y="285728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研究設備</a:t>
            </a:r>
            <a:r>
              <a:rPr lang="zh-TW" altLang="en-US" sz="40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器材</a:t>
            </a:r>
            <a:endParaRPr lang="zh-TW" altLang="en-US" sz="40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PPT背景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079" y="0"/>
            <a:ext cx="9216000" cy="6934141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50868" b="9871"/>
          <a:stretch>
            <a:fillRect/>
          </a:stretch>
        </p:blipFill>
        <p:spPr>
          <a:xfrm>
            <a:off x="832037" y="3929066"/>
            <a:ext cx="2311200" cy="2071702"/>
          </a:xfrm>
          <a:prstGeom prst="rect">
            <a:avLst/>
          </a:prstGeom>
        </p:spPr>
      </p:pic>
      <p:pic>
        <p:nvPicPr>
          <p:cNvPr id="13" name="圖片 12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0667" t="2651" b="9871"/>
          <a:stretch>
            <a:fillRect/>
          </a:stretch>
        </p:blipFill>
        <p:spPr>
          <a:xfrm>
            <a:off x="832037" y="1714488"/>
            <a:ext cx="2312696" cy="2143140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3205625" y="1714488"/>
            <a:ext cx="5214974" cy="4286280"/>
            <a:chOff x="3214678" y="1785926"/>
            <a:chExt cx="5143536" cy="4214842"/>
          </a:xfrm>
        </p:grpSpPr>
        <p:pic>
          <p:nvPicPr>
            <p:cNvPr id="14" name="圖片 13"/>
            <p:cNvPicPr/>
            <p:nvPr/>
          </p:nvPicPr>
          <p:blipFill>
            <a:blip r:embed="rId5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3214678" y="1785926"/>
              <a:ext cx="5143536" cy="4214842"/>
            </a:xfrm>
            <a:prstGeom prst="rect">
              <a:avLst/>
            </a:prstGeom>
          </p:spPr>
        </p:pic>
        <p:grpSp>
          <p:nvGrpSpPr>
            <p:cNvPr id="30722" name="Group 2"/>
            <p:cNvGrpSpPr>
              <a:grpSpLocks/>
            </p:cNvGrpSpPr>
            <p:nvPr/>
          </p:nvGrpSpPr>
          <p:grpSpPr bwMode="auto">
            <a:xfrm>
              <a:off x="3500519" y="1857364"/>
              <a:ext cx="4786333" cy="3178949"/>
              <a:chOff x="2197" y="7799"/>
              <a:chExt cx="7537" cy="4044"/>
            </a:xfrm>
          </p:grpSpPr>
          <p:sp>
            <p:nvSpPr>
              <p:cNvPr id="30723" name="AutoShape 3"/>
              <p:cNvSpPr>
                <a:spLocks/>
              </p:cNvSpPr>
              <p:nvPr/>
            </p:nvSpPr>
            <p:spPr bwMode="auto">
              <a:xfrm>
                <a:off x="7626" y="11476"/>
                <a:ext cx="876" cy="367"/>
              </a:xfrm>
              <a:prstGeom prst="borderCallout1">
                <a:avLst>
                  <a:gd name="adj1" fmla="val 49046"/>
                  <a:gd name="adj2" fmla="val -13699"/>
                  <a:gd name="adj3" fmla="val 66822"/>
                  <a:gd name="adj4" fmla="val -19633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寢床</a:t>
                </a:r>
                <a:endPara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724" name="AutoShape 4"/>
              <p:cNvSpPr>
                <a:spLocks/>
              </p:cNvSpPr>
              <p:nvPr/>
            </p:nvSpPr>
            <p:spPr bwMode="auto">
              <a:xfrm>
                <a:off x="8502" y="8997"/>
                <a:ext cx="1232" cy="367"/>
              </a:xfrm>
              <a:prstGeom prst="borderCallout1">
                <a:avLst>
                  <a:gd name="adj1" fmla="val 49046"/>
                  <a:gd name="adj2" fmla="val -11472"/>
                  <a:gd name="adj3" fmla="val 229906"/>
                  <a:gd name="adj4" fmla="val -8827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祖靈柱</a:t>
                </a:r>
                <a:endPara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725" name="AutoShape 5"/>
              <p:cNvSpPr>
                <a:spLocks/>
              </p:cNvSpPr>
              <p:nvPr/>
            </p:nvSpPr>
            <p:spPr bwMode="auto">
              <a:xfrm>
                <a:off x="6954" y="8081"/>
                <a:ext cx="853" cy="367"/>
              </a:xfrm>
              <a:prstGeom prst="borderCallout1">
                <a:avLst>
                  <a:gd name="adj1" fmla="val 49046"/>
                  <a:gd name="adj2" fmla="val -14069"/>
                  <a:gd name="adj3" fmla="val 490221"/>
                  <a:gd name="adj4" fmla="val -19017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灶坑</a:t>
                </a:r>
                <a:endPara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726" name="AutoShape 6"/>
              <p:cNvSpPr>
                <a:spLocks/>
              </p:cNvSpPr>
              <p:nvPr/>
            </p:nvSpPr>
            <p:spPr bwMode="auto">
              <a:xfrm>
                <a:off x="8346" y="8166"/>
                <a:ext cx="853" cy="367"/>
              </a:xfrm>
              <a:prstGeom prst="borderCallout1">
                <a:avLst>
                  <a:gd name="adj1" fmla="val 49046"/>
                  <a:gd name="adj2" fmla="val -14069"/>
                  <a:gd name="adj3" fmla="val 247100"/>
                  <a:gd name="adj4" fmla="val -590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神龕</a:t>
                </a:r>
                <a:endPara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727" name="AutoShape 7"/>
              <p:cNvSpPr>
                <a:spLocks/>
              </p:cNvSpPr>
              <p:nvPr/>
            </p:nvSpPr>
            <p:spPr bwMode="auto">
              <a:xfrm>
                <a:off x="2197" y="8253"/>
                <a:ext cx="1614" cy="367"/>
              </a:xfrm>
              <a:prstGeom prst="borderCallout1">
                <a:avLst>
                  <a:gd name="adj1" fmla="val 49046"/>
                  <a:gd name="adj2" fmla="val 109398"/>
                  <a:gd name="adj3" fmla="val 93696"/>
                  <a:gd name="adj4" fmla="val 1379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屋頂石板</a:t>
                </a:r>
                <a:endPara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728" name="AutoShape 8"/>
              <p:cNvSpPr>
                <a:spLocks/>
              </p:cNvSpPr>
              <p:nvPr/>
            </p:nvSpPr>
            <p:spPr bwMode="auto">
              <a:xfrm>
                <a:off x="2197" y="9239"/>
                <a:ext cx="1135" cy="367"/>
              </a:xfrm>
              <a:prstGeom prst="borderCallout1">
                <a:avLst>
                  <a:gd name="adj1" fmla="val 49046"/>
                  <a:gd name="adj2" fmla="val 113699"/>
                  <a:gd name="adj3" fmla="val 306284"/>
                  <a:gd name="adj4" fmla="val 10792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豬圈床</a:t>
                </a:r>
                <a:endPara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729" name="AutoShape 9"/>
              <p:cNvSpPr>
                <a:spLocks/>
              </p:cNvSpPr>
              <p:nvPr/>
            </p:nvSpPr>
            <p:spPr bwMode="auto">
              <a:xfrm>
                <a:off x="8502" y="10022"/>
                <a:ext cx="876" cy="367"/>
              </a:xfrm>
              <a:prstGeom prst="borderCallout1">
                <a:avLst>
                  <a:gd name="adj1" fmla="val 49046"/>
                  <a:gd name="adj2" fmla="val -13699"/>
                  <a:gd name="adj3" fmla="val 143086"/>
                  <a:gd name="adj4" fmla="val -26495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正室</a:t>
                </a:r>
                <a:endPara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730" name="AutoShape 10"/>
              <p:cNvSpPr>
                <a:spLocks/>
              </p:cNvSpPr>
              <p:nvPr/>
            </p:nvSpPr>
            <p:spPr bwMode="auto">
              <a:xfrm>
                <a:off x="3097" y="7799"/>
                <a:ext cx="1424" cy="367"/>
              </a:xfrm>
              <a:prstGeom prst="borderCallout1">
                <a:avLst>
                  <a:gd name="adj1" fmla="val 49046"/>
                  <a:gd name="adj2" fmla="val 110852"/>
                  <a:gd name="adj3" fmla="val 150249"/>
                  <a:gd name="adj4" fmla="val 1339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  <a:cs typeface="新細明體" pitchFamily="18" charset="-120"/>
                  </a:rPr>
                  <a:t>溪白石</a:t>
                </a:r>
                <a:endParaRPr kumimoji="1" 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sp>
        <p:nvSpPr>
          <p:cNvPr id="21" name="文字方塊 20"/>
          <p:cNvSpPr txBox="1"/>
          <p:nvPr/>
        </p:nvSpPr>
        <p:spPr>
          <a:xfrm>
            <a:off x="1643042" y="285728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文獻探討</a:t>
            </a:r>
            <a:endParaRPr lang="zh-TW" altLang="en-US" sz="40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6500826" y="6143644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PPT背景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9828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43042" y="35716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台東嘉</a:t>
            </a:r>
            <a:r>
              <a:rPr lang="zh-TW" altLang="en-US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蘭</a:t>
            </a:r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部落</a:t>
            </a:r>
            <a:endParaRPr lang="zh-TW" altLang="en-US" sz="36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14612" y="32861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歐秀蘭女士</a:t>
            </a:r>
            <a:endParaRPr lang="zh-TW" altLang="en-US" dirty="0"/>
          </a:p>
        </p:txBody>
      </p:sp>
      <p:pic>
        <p:nvPicPr>
          <p:cNvPr id="10" name="圖片 9" descr="P_20220418_151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298" y="1423973"/>
            <a:ext cx="3960000" cy="2226395"/>
          </a:xfrm>
          <a:prstGeom prst="rect">
            <a:avLst/>
          </a:prstGeom>
        </p:spPr>
      </p:pic>
      <p:pic>
        <p:nvPicPr>
          <p:cNvPr id="11" name="圖片 10" descr="P_20220418_152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299" y="3768084"/>
            <a:ext cx="3960000" cy="2226394"/>
          </a:xfrm>
          <a:prstGeom prst="rect">
            <a:avLst/>
          </a:prstGeom>
        </p:spPr>
      </p:pic>
      <p:pic>
        <p:nvPicPr>
          <p:cNvPr id="13" name="圖片 12" descr="P_20220418_1527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4384" y="3763321"/>
            <a:ext cx="3960000" cy="2226394"/>
          </a:xfrm>
          <a:prstGeom prst="rect">
            <a:avLst/>
          </a:prstGeom>
        </p:spPr>
      </p:pic>
      <p:pic>
        <p:nvPicPr>
          <p:cNvPr id="14" name="圖片 13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25332" y="1419683"/>
            <a:ext cx="3960000" cy="2214578"/>
          </a:xfrm>
          <a:prstGeom prst="rect">
            <a:avLst/>
          </a:prstGeom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6572264" y="6072206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PPT背景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98286"/>
          </a:xfrm>
          <a:prstGeom prst="rect">
            <a:avLst/>
          </a:prstGeom>
        </p:spPr>
      </p:pic>
      <p:pic>
        <p:nvPicPr>
          <p:cNvPr id="3" name="圖片 2" descr="P_20220418_153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70" y="1214422"/>
            <a:ext cx="3960000" cy="2226394"/>
          </a:xfrm>
          <a:prstGeom prst="rect">
            <a:avLst/>
          </a:prstGeom>
        </p:spPr>
      </p:pic>
      <p:pic>
        <p:nvPicPr>
          <p:cNvPr id="4" name="圖片 3" descr="P_20220418_153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283" y="1214422"/>
            <a:ext cx="3960000" cy="2226394"/>
          </a:xfrm>
          <a:prstGeom prst="rect">
            <a:avLst/>
          </a:prstGeom>
        </p:spPr>
      </p:pic>
      <p:pic>
        <p:nvPicPr>
          <p:cNvPr id="6" name="圖片 5" descr="P_20220418_154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0103" y="3857628"/>
            <a:ext cx="3960000" cy="2226394"/>
          </a:xfrm>
          <a:prstGeom prst="rect">
            <a:avLst/>
          </a:prstGeom>
        </p:spPr>
      </p:pic>
      <p:pic>
        <p:nvPicPr>
          <p:cNvPr id="8" name="圖片 7" descr="P_20220418_154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193" y="3845812"/>
            <a:ext cx="3960000" cy="222639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643042" y="35716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台東嘉</a:t>
            </a:r>
            <a:r>
              <a:rPr lang="zh-TW" altLang="en-US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蘭</a:t>
            </a:r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部落</a:t>
            </a:r>
            <a:endParaRPr lang="zh-TW" altLang="en-US" sz="36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6572264" y="6072206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785918" y="34290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歐秀蘭女士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43636" y="3429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阿姨的家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500166" y="607220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阿姨家的大石板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143504" y="607220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屋頂的大石板壓樑柱的重石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PPT背景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98286"/>
          </a:xfrm>
          <a:prstGeom prst="rect">
            <a:avLst/>
          </a:prstGeom>
        </p:spPr>
      </p:pic>
      <p:pic>
        <p:nvPicPr>
          <p:cNvPr id="3" name="圖片 2" descr="P_20220418_155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947" y="1214422"/>
            <a:ext cx="3960000" cy="2226394"/>
          </a:xfrm>
          <a:prstGeom prst="rect">
            <a:avLst/>
          </a:prstGeom>
        </p:spPr>
      </p:pic>
      <p:pic>
        <p:nvPicPr>
          <p:cNvPr id="4" name="圖片 3" descr="P_20220418_154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126" y="3849561"/>
            <a:ext cx="3960000" cy="2226394"/>
          </a:xfrm>
          <a:prstGeom prst="rect">
            <a:avLst/>
          </a:prstGeom>
        </p:spPr>
      </p:pic>
      <p:pic>
        <p:nvPicPr>
          <p:cNvPr id="6" name="圖片 5" descr="頭目的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073" y="1215408"/>
            <a:ext cx="3960000" cy="2226394"/>
          </a:xfrm>
          <a:prstGeom prst="rect">
            <a:avLst/>
          </a:prstGeom>
        </p:spPr>
      </p:pic>
      <p:pic>
        <p:nvPicPr>
          <p:cNvPr id="8" name="圖片 7" descr="P_20220418_1604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849561"/>
            <a:ext cx="3960000" cy="222639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643042" y="35716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台東嘉</a:t>
            </a:r>
            <a:r>
              <a:rPr lang="zh-TW" altLang="en-US" sz="36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蘭</a:t>
            </a:r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部落</a:t>
            </a:r>
            <a:endParaRPr lang="zh-TW" altLang="en-US" sz="36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6572264" y="6072206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357290" y="34290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頭目的家有大石板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72132" y="34290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街道上的石板意象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14414" y="607220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街道上的石板意象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348639" y="607220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太麻里溪河床採集石板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PT背景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6155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43042" y="35716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屏東大武部落</a:t>
            </a:r>
            <a:endParaRPr lang="zh-TW" altLang="en-US" sz="36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S__14073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3240000" cy="2428904"/>
          </a:xfrm>
          <a:prstGeom prst="rect">
            <a:avLst/>
          </a:prstGeom>
        </p:spPr>
      </p:pic>
      <p:pic>
        <p:nvPicPr>
          <p:cNvPr id="5" name="圖片 4" descr="S__14082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1491121"/>
            <a:ext cx="1821678" cy="2430000"/>
          </a:xfrm>
          <a:prstGeom prst="rect">
            <a:avLst/>
          </a:prstGeom>
        </p:spPr>
      </p:pic>
      <p:pic>
        <p:nvPicPr>
          <p:cNvPr id="6" name="圖片 5" descr="S__14073883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08571"/>
            <a:ext cx="3240000" cy="2428904"/>
          </a:xfrm>
          <a:prstGeom prst="rect">
            <a:avLst/>
          </a:prstGeom>
        </p:spPr>
      </p:pic>
      <p:pic>
        <p:nvPicPr>
          <p:cNvPr id="7" name="圖片 6" descr="S__140820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8468" y="3981412"/>
            <a:ext cx="1821677" cy="2430000"/>
          </a:xfrm>
          <a:prstGeom prst="rect">
            <a:avLst/>
          </a:prstGeom>
        </p:spPr>
      </p:pic>
      <p:pic>
        <p:nvPicPr>
          <p:cNvPr id="8" name="圖片 7" descr="S__141066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7055" y="4000504"/>
            <a:ext cx="3240000" cy="2428905"/>
          </a:xfrm>
          <a:prstGeom prst="rect">
            <a:avLst/>
          </a:prstGeom>
        </p:spPr>
      </p:pic>
      <p:pic>
        <p:nvPicPr>
          <p:cNvPr id="9" name="圖片 8" descr="S__141066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07094" y="1499187"/>
            <a:ext cx="3240000" cy="2428904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6553200" y="6283926"/>
            <a:ext cx="2133600" cy="365125"/>
          </a:xfrm>
        </p:spPr>
        <p:txBody>
          <a:bodyPr/>
          <a:lstStyle/>
          <a:p>
            <a:fld id="{FF0384EA-CC37-4D97-B588-4A496D43BCF6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14546" y="15716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北隘寮溪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14942" y="157161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武石板屋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071670" y="60007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石板屋模型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572000" y="407194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屋頂上的石英變質岩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72396" y="60600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石板圖騰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1176</Words>
  <Application>Microsoft Office PowerPoint</Application>
  <PresentationFormat>如螢幕大小 (4:3)</PresentationFormat>
  <Paragraphs>175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教師</dc:creator>
  <cp:lastModifiedBy>教師</cp:lastModifiedBy>
  <cp:revision>63</cp:revision>
  <dcterms:created xsi:type="dcterms:W3CDTF">2022-05-31T03:18:09Z</dcterms:created>
  <dcterms:modified xsi:type="dcterms:W3CDTF">2022-06-07T07:09:44Z</dcterms:modified>
</cp:coreProperties>
</file>