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2" Type="http://schemas.openxmlformats.org/officeDocument/2006/relationships/slide" Target="slides/slide7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2e8b45796c1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2e8b45796c1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2e8d751fafc_0_9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2e8d751fafc_0_9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2e8d49d0201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g2e8d49d0201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g2e8d751fafc_0_9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7" name="Google Shape;77;g2e8d751fafc_0_9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g2e8d49d0201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3" name="Google Shape;83;g2e8d49d0201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g2e8b45796c1_0_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9" name="Google Shape;89;g2e8b45796c1_0_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.jp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hyperlink" Target="https://zh.wikipedia.org/wiki/%E6%92%92%E5%A5%87%E8%90%8A%E9%9B%85%E6%97%8F" TargetMode="External"/><Relationship Id="rId4" Type="http://schemas.openxmlformats.org/officeDocument/2006/relationships/hyperlink" Target="https://zh.wikipedia.org/wiki/%E5%8D%97%E5%8B%A2" TargetMode="External"/><Relationship Id="rId11" Type="http://schemas.openxmlformats.org/officeDocument/2006/relationships/hyperlink" Target="https://zh.wikipedia.org/wiki/%E5%A4%AA%E9%AD%AF%E9%96%A3%E6%97%8F" TargetMode="External"/><Relationship Id="rId10" Type="http://schemas.openxmlformats.org/officeDocument/2006/relationships/hyperlink" Target="https://zh.wikipedia.org/wiki/%E7%BE%8E%E5%B4%99%E6%BA%AA" TargetMode="External"/><Relationship Id="rId9" Type="http://schemas.openxmlformats.org/officeDocument/2006/relationships/hyperlink" Target="https://zh.wikipedia.org/wiki/%E6%96%B0%E5%9F%8E%E9%84%89_(%E5%8F%B0%E7%81%A3)" TargetMode="External"/><Relationship Id="rId5" Type="http://schemas.openxmlformats.org/officeDocument/2006/relationships/hyperlink" Target="https://zh.wikipedia.org/wiki/%E9%98%BF%E7%BE%8E%E6%97%8F" TargetMode="External"/><Relationship Id="rId6" Type="http://schemas.openxmlformats.org/officeDocument/2006/relationships/hyperlink" Target="https://zh.wikipedia.org/wiki/%E5%86%AC%E5%B1%B1%E6%B2%B3" TargetMode="External"/><Relationship Id="rId7" Type="http://schemas.openxmlformats.org/officeDocument/2006/relationships/hyperlink" Target="https://zh.wikipedia.org/wiki/%E8%98%AD%E9%99%BD%E6%BA%AA" TargetMode="External"/><Relationship Id="rId8" Type="http://schemas.openxmlformats.org/officeDocument/2006/relationships/hyperlink" Target="https://zh.wikipedia.org/wiki/%E8%8A%B1%E8%93%AE%E7%B8%A3" TargetMode="Externa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243051" y="141225"/>
            <a:ext cx="31524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葛瑪蘭</a:t>
            </a:r>
            <a:endParaRPr/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4485725" y="2193825"/>
            <a:ext cx="729000" cy="506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1400"/>
              <a:t>曾于庭</a:t>
            </a:r>
            <a:endParaRPr sz="14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香蕉絲的傳承文化</a:t>
            </a:r>
            <a:endParaRPr/>
          </a:p>
        </p:txBody>
      </p:sp>
      <p:sp>
        <p:nvSpPr>
          <p:cNvPr id="61" name="Google Shape;61;p14"/>
          <p:cNvSpPr txBox="1"/>
          <p:nvPr>
            <p:ph idx="1" type="body"/>
          </p:nvPr>
        </p:nvSpPr>
        <p:spPr>
          <a:xfrm>
            <a:off x="311700" y="1152475"/>
            <a:ext cx="8717100" cy="3990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rPr lang="zh-TW" sz="2000">
                <a:solidFill>
                  <a:schemeClr val="dk1"/>
                </a:solidFill>
                <a:highlight>
                  <a:srgbClr val="FCFCFC"/>
                </a:highlight>
                <a:latin typeface="Microsoft JhengHei"/>
                <a:ea typeface="Microsoft JhengHei"/>
                <a:cs typeface="Microsoft JhengHei"/>
                <a:sym typeface="Microsoft JhengHei"/>
              </a:rPr>
              <a:t>在我們認識的普通香蕉原來還能做出多好玩的東西，例如:</a:t>
            </a:r>
            <a:r>
              <a:rPr b="1" lang="zh-TW" sz="2000">
                <a:solidFill>
                  <a:srgbClr val="202124"/>
                </a:solidFill>
                <a:highlight>
                  <a:srgbClr val="FFFFFF"/>
                </a:highlight>
              </a:rPr>
              <a:t>香蕉絲</a:t>
            </a:r>
            <a:r>
              <a:rPr lang="zh-TW" sz="2000">
                <a:solidFill>
                  <a:srgbClr val="202124"/>
                </a:solidFill>
                <a:highlight>
                  <a:srgbClr val="FFFFFF"/>
                </a:highlight>
              </a:rPr>
              <a:t>帽子</a:t>
            </a:r>
            <a:r>
              <a:rPr lang="zh-TW"/>
              <a:t>、</a:t>
            </a:r>
            <a:r>
              <a:rPr lang="zh-TW" sz="2000">
                <a:solidFill>
                  <a:srgbClr val="202124"/>
                </a:solidFill>
                <a:highlight>
                  <a:srgbClr val="FFFFFF"/>
                </a:highlight>
              </a:rPr>
              <a:t>魚藤名片夾</a:t>
            </a:r>
            <a:r>
              <a:rPr lang="zh-TW"/>
              <a:t>、</a:t>
            </a:r>
            <a:r>
              <a:rPr lang="zh-TW" sz="2000">
                <a:solidFill>
                  <a:srgbClr val="202124"/>
                </a:solidFill>
                <a:highlight>
                  <a:srgbClr val="FFFFFF"/>
                </a:highlight>
              </a:rPr>
              <a:t>魚藤斜背包、菱時尚相機和菱時尚郵差包 等等......，沿著山坡直走，會看到</a:t>
            </a:r>
            <a:r>
              <a:rPr lang="zh-TW" sz="2000">
                <a:solidFill>
                  <a:schemeClr val="dk1"/>
                </a:solidFill>
                <a:highlight>
                  <a:srgbClr val="FCFCFC"/>
                </a:highlight>
                <a:latin typeface="Microsoft JhengHei"/>
                <a:ea typeface="Microsoft JhengHei"/>
                <a:cs typeface="Microsoft JhengHei"/>
                <a:sym typeface="Microsoft JhengHei"/>
              </a:rPr>
              <a:t>位於花蓮豐濱的新社香蕉絲工坊，藝師嚴玉英將噶瑪蘭族的過去、現在與未來化作香蕉布上，經過處理，細緻的紋理和柔和的線條感，就算再艱辛;即使已經汗流浹背，也絕對不要半途而廢，直到明天的到來、直到這個文化的創新，也要將香蕉絲的傳統技藝永遠永</a:t>
            </a:r>
            <a:r>
              <a:rPr lang="zh-TW" sz="2000">
                <a:solidFill>
                  <a:schemeClr val="dk1"/>
                </a:solidFill>
                <a:highlight>
                  <a:srgbClr val="FCFCFC"/>
                </a:highlight>
                <a:latin typeface="Microsoft JhengHei"/>
                <a:ea typeface="Microsoft JhengHei"/>
                <a:cs typeface="Microsoft JhengHei"/>
                <a:sym typeface="Microsoft JhengHei"/>
              </a:rPr>
              <a:t>遠流傳下去.......</a:t>
            </a:r>
            <a:endParaRPr sz="25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5"/>
          <p:cNvSpPr txBox="1"/>
          <p:nvPr>
            <p:ph type="title"/>
          </p:nvPr>
        </p:nvSpPr>
        <p:spPr>
          <a:xfrm>
            <a:off x="401925" y="70175"/>
            <a:ext cx="8520600" cy="511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香蕉絲衣物、發展文化</a:t>
            </a:r>
            <a:endParaRPr/>
          </a:p>
        </p:txBody>
      </p:sp>
      <p:sp>
        <p:nvSpPr>
          <p:cNvPr id="67" name="Google Shape;67;p15"/>
          <p:cNvSpPr txBox="1"/>
          <p:nvPr>
            <p:ph idx="1" type="body"/>
          </p:nvPr>
        </p:nvSpPr>
        <p:spPr>
          <a:xfrm>
            <a:off x="311700" y="461200"/>
            <a:ext cx="8520600" cy="2887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"/>
              <a:buFont typeface="Arial"/>
              <a:buNone/>
            </a:pPr>
            <a:r>
              <a:rPr lang="zh-TW" sz="1979"/>
              <a:t>香蕉的韌性很好，不易斷掉，雖然香蕉的韌性比苧麻差，但因為質感較硬，且容易製成日常用品，所以噶瑪蘭族人幾乎都是用北蕉來製成衣物。為什麼不能用芭蕉呢？因為芭蕉的韌性不足，而且也容易斷，就很少人再用芭蕉製衣物。</a:t>
            </a:r>
            <a:endParaRPr sz="1979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440"/>
              <a:buFont typeface="Arial"/>
              <a:buNone/>
            </a:pPr>
            <a:r>
              <a:rPr lang="zh-TW" sz="1960"/>
              <a:t>像噶瑪蘭族人，他們都是以香蕉絲來當作日常用品，婦女總是用她們的神力之手，一點一滴的時間，來縫好那美麗又獨特的香蕉絲衣服。其實香蕉絲還可以拿來做雨衣，（就是在裡面鋪上油紙就會變成雨衣，而把油紙拿掉，就會變成衰衣）。</a:t>
            </a:r>
            <a:endParaRPr sz="196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440"/>
              <a:buFont typeface="Arial"/>
              <a:buNone/>
            </a:pPr>
            <a:r>
              <a:rPr lang="zh-TW" sz="2025"/>
              <a:t>為什麼要發展文化？自從葛瑪蘭族建造了新社香蕉絲工廠，他們就決定要發展出高明獨特的香蕉絲文化，一開始他們邀請了一些和編織有興趣的老師，並努力發展香蕉絲的文化，最終，透過族群努力不屑的精神，完成了這項艱難的任務。</a:t>
            </a:r>
            <a:endParaRPr sz="2025"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SzPts val="440"/>
              <a:buNone/>
            </a:pPr>
            <a:r>
              <a:t/>
            </a:r>
            <a:endParaRPr sz="102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特殊的圖騰</a:t>
            </a:r>
            <a:endParaRPr/>
          </a:p>
        </p:txBody>
      </p:sp>
      <p:sp>
        <p:nvSpPr>
          <p:cNvPr id="73" name="Google Shape;73;p16"/>
          <p:cNvSpPr txBox="1"/>
          <p:nvPr>
            <p:ph idx="1" type="body"/>
          </p:nvPr>
        </p:nvSpPr>
        <p:spPr>
          <a:xfrm>
            <a:off x="175950" y="1017725"/>
            <a:ext cx="7124400" cy="4005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55000" lnSpcReduction="20000"/>
          </a:bodyPr>
          <a:lstStyle/>
          <a:p>
            <a:pPr indent="0" lvl="0" marL="0" rtl="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9938"/>
              <a:buFont typeface="Arial"/>
              <a:buNone/>
            </a:pPr>
            <a:r>
              <a:rPr lang="zh-TW" sz="3674">
                <a:solidFill>
                  <a:srgbClr val="555555"/>
                </a:solidFill>
                <a:highlight>
                  <a:srgbClr val="FFFFFF"/>
                </a:highlight>
                <a:latin typeface="Microsoft JhengHei"/>
                <a:ea typeface="Microsoft JhengHei"/>
                <a:cs typeface="Microsoft JhengHei"/>
                <a:sym typeface="Microsoft JhengHei"/>
              </a:rPr>
              <a:t>古老的文獻上，記載著噶瑪蘭人的獨特傳說，現僅存於這</a:t>
            </a:r>
            <a:r>
              <a:rPr lang="zh-TW" sz="3674">
                <a:solidFill>
                  <a:srgbClr val="555555"/>
                </a:solidFill>
                <a:highlight>
                  <a:srgbClr val="FFFFFF"/>
                </a:highlight>
                <a:latin typeface="Microsoft JhengHei"/>
                <a:ea typeface="Microsoft JhengHei"/>
                <a:cs typeface="Microsoft JhengHei"/>
                <a:sym typeface="Microsoft JhengHei"/>
              </a:rPr>
              <a:t>片蘭陽平原上</a:t>
            </a:r>
            <a:r>
              <a:rPr lang="zh-TW" sz="3674">
                <a:solidFill>
                  <a:srgbClr val="555555"/>
                </a:solidFill>
                <a:highlight>
                  <a:srgbClr val="FFFFFF"/>
                </a:highlight>
                <a:latin typeface="Microsoft JhengHei"/>
                <a:ea typeface="Microsoft JhengHei"/>
                <a:cs typeface="Microsoft JhengHei"/>
                <a:sym typeface="Microsoft JhengHei"/>
              </a:rPr>
              <a:t>。在早先他們常會在自己房屋的門檻或樑柱上，刻有各種人物及幾何圖紋作為裝飾，人像為正面像，兩側對稱，追究其文化淵源，噶瑪蘭族的木雕是平埔諸族中保存較多的，且自成一體。在風格上，具有完美木雕的藝術特色，在內容上，反映出噶瑪蘭人追求美滿、順利和光輝生命的象徵意義。每個圖騰的故事，都是個有各自的意涵.....。以前，族人還不會說話的時候，圖騰，就代表他們的說話方式，很多圖騰的靈感，都是來自自然，但在現實是表現流動的、抽象的，有些抵禦著惡魔之意，有些我們把它看成祖靈的眼睛，因為創作方式不同，所以每個人的看法當然也會不同！</a:t>
            </a:r>
            <a:endParaRPr sz="3674">
              <a:solidFill>
                <a:srgbClr val="555555"/>
              </a:solidFill>
              <a:highlight>
                <a:srgbClr val="FFFFFF"/>
              </a:highlight>
              <a:latin typeface="Microsoft JhengHei"/>
              <a:ea typeface="Microsoft JhengHei"/>
              <a:cs typeface="Microsoft JhengHei"/>
              <a:sym typeface="Microsoft JhengHei"/>
            </a:endParaRPr>
          </a:p>
          <a:p>
            <a:pPr indent="0" lvl="0" marL="0" rtl="0" algn="l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None/>
            </a:pPr>
            <a:r>
              <a:t/>
            </a:r>
            <a:endParaRPr sz="11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pic>
        <p:nvPicPr>
          <p:cNvPr id="74" name="Google Shape;74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466375" y="79150"/>
            <a:ext cx="1677625" cy="25604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7"/>
          <p:cNvSpPr txBox="1"/>
          <p:nvPr>
            <p:ph type="title"/>
          </p:nvPr>
        </p:nvSpPr>
        <p:spPr>
          <a:xfrm>
            <a:off x="145800" y="11317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族群故事</a:t>
            </a:r>
            <a:endParaRPr/>
          </a:p>
        </p:txBody>
      </p:sp>
      <p:sp>
        <p:nvSpPr>
          <p:cNvPr id="80" name="Google Shape;80;p17"/>
          <p:cNvSpPr txBox="1"/>
          <p:nvPr>
            <p:ph idx="1" type="body"/>
          </p:nvPr>
        </p:nvSpPr>
        <p:spPr>
          <a:xfrm>
            <a:off x="0" y="603350"/>
            <a:ext cx="9246300" cy="454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SzPts val="523"/>
              <a:buNone/>
            </a:pPr>
            <a:r>
              <a:rPr lang="zh-TW" sz="2060"/>
              <a:t>你還不知道嗎？其實外表看起來很普通的香蕉絲，但它卻跟著族人漂流了一百多年的歷史.....在以前，葛瑪蘭族正好好的生活，但卻被突如其來的戰爭打散了他們—加禮宛事件。</a:t>
            </a:r>
            <a:endParaRPr sz="2060"/>
          </a:p>
          <a:p>
            <a:pPr indent="0" lvl="0" marL="0" rtl="0" algn="l">
              <a:lnSpc>
                <a:spcPct val="10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523"/>
              <a:buFont typeface="Arial"/>
              <a:buNone/>
            </a:pPr>
            <a:r>
              <a:rPr lang="zh-TW" sz="2004">
                <a:solidFill>
                  <a:srgbClr val="202122"/>
                </a:solidFill>
                <a:highlight>
                  <a:srgbClr val="FFFFFF"/>
                </a:highlight>
              </a:rPr>
              <a:t>加禮宛人（Kaliawan）為</a:t>
            </a:r>
            <a:r>
              <a:rPr lang="zh-TW" sz="2004">
                <a:solidFill>
                  <a:schemeClr val="hlink"/>
                </a:solidFill>
                <a:highlight>
                  <a:srgbClr val="FFFFFF"/>
                </a:highlight>
                <a:uFill>
                  <a:noFill/>
                </a:uFill>
                <a:hlinkClick r:id="rId3"/>
              </a:rPr>
              <a:t>撒奇萊雅族</a:t>
            </a:r>
            <a:r>
              <a:rPr lang="zh-TW" sz="2004">
                <a:solidFill>
                  <a:srgbClr val="202122"/>
                </a:solidFill>
                <a:highlight>
                  <a:srgbClr val="FFFFFF"/>
                </a:highlight>
              </a:rPr>
              <a:t>及</a:t>
            </a:r>
            <a:r>
              <a:rPr lang="zh-TW" sz="2004">
                <a:solidFill>
                  <a:schemeClr val="hlink"/>
                </a:solidFill>
                <a:highlight>
                  <a:srgbClr val="FFFFFF"/>
                </a:highlight>
                <a:uFill>
                  <a:noFill/>
                </a:uFill>
                <a:hlinkClick r:id="rId4"/>
              </a:rPr>
              <a:t>南勢</a:t>
            </a:r>
            <a:r>
              <a:rPr lang="zh-TW" sz="2004">
                <a:solidFill>
                  <a:schemeClr val="hlink"/>
                </a:solidFill>
                <a:highlight>
                  <a:srgbClr val="FFFFFF"/>
                </a:highlight>
                <a:uFill>
                  <a:noFill/>
                </a:uFill>
                <a:hlinkClick r:id="rId5"/>
              </a:rPr>
              <a:t>阿美族</a:t>
            </a:r>
            <a:r>
              <a:rPr lang="zh-TW" sz="2004">
                <a:solidFill>
                  <a:srgbClr val="202122"/>
                </a:solidFill>
                <a:highlight>
                  <a:srgbClr val="FFFFFF"/>
                </a:highlight>
              </a:rPr>
              <a:t>對花蓮地區噶瑪蘭人的統稱。1840年左右自加禮宛港附近（今</a:t>
            </a:r>
            <a:r>
              <a:rPr lang="zh-TW" sz="2004">
                <a:solidFill>
                  <a:schemeClr val="hlink"/>
                </a:solidFill>
                <a:highlight>
                  <a:srgbClr val="FFFFFF"/>
                </a:highlight>
                <a:uFill>
                  <a:noFill/>
                </a:uFill>
                <a:hlinkClick r:id="rId6"/>
              </a:rPr>
              <a:t>冬山河</a:t>
            </a:r>
            <a:r>
              <a:rPr lang="zh-TW" sz="2004">
                <a:solidFill>
                  <a:srgbClr val="202122"/>
                </a:solidFill>
                <a:highlight>
                  <a:srgbClr val="FFFFFF"/>
                </a:highlight>
              </a:rPr>
              <a:t>接</a:t>
            </a:r>
            <a:r>
              <a:rPr lang="zh-TW" sz="2004">
                <a:solidFill>
                  <a:schemeClr val="hlink"/>
                </a:solidFill>
                <a:highlight>
                  <a:srgbClr val="FFFFFF"/>
                </a:highlight>
                <a:uFill>
                  <a:noFill/>
                </a:uFill>
                <a:hlinkClick r:id="rId7"/>
              </a:rPr>
              <a:t>蘭陽溪</a:t>
            </a:r>
            <a:r>
              <a:rPr lang="zh-TW" sz="2004">
                <a:solidFill>
                  <a:srgbClr val="202122"/>
                </a:solidFill>
                <a:highlight>
                  <a:srgbClr val="FFFFFF"/>
                </a:highlight>
              </a:rPr>
              <a:t>出口處）移居後山的加禮宛（今</a:t>
            </a:r>
            <a:r>
              <a:rPr lang="zh-TW" sz="2004">
                <a:solidFill>
                  <a:schemeClr val="hlink"/>
                </a:solidFill>
                <a:highlight>
                  <a:srgbClr val="FFFFFF"/>
                </a:highlight>
                <a:uFill>
                  <a:noFill/>
                </a:uFill>
                <a:hlinkClick r:id="rId8"/>
              </a:rPr>
              <a:t>花蓮縣</a:t>
            </a:r>
            <a:r>
              <a:rPr lang="zh-TW" sz="2004">
                <a:solidFill>
                  <a:schemeClr val="hlink"/>
                </a:solidFill>
                <a:highlight>
                  <a:srgbClr val="FFFFFF"/>
                </a:highlight>
                <a:uFill>
                  <a:noFill/>
                </a:uFill>
                <a:hlinkClick r:id="rId9"/>
              </a:rPr>
              <a:t>新城鄉</a:t>
            </a:r>
            <a:r>
              <a:rPr lang="zh-TW" sz="2004">
                <a:solidFill>
                  <a:srgbClr val="202122"/>
                </a:solidFill>
                <a:highlight>
                  <a:srgbClr val="FFFFFF"/>
                </a:highlight>
              </a:rPr>
              <a:t>嘉里村），與南邊的撒奇萊雅族的勢力範圍毗鄰。當加禮宛人試圖往</a:t>
            </a:r>
            <a:r>
              <a:rPr lang="zh-TW" sz="2004">
                <a:solidFill>
                  <a:schemeClr val="hlink"/>
                </a:solidFill>
                <a:highlight>
                  <a:srgbClr val="FFFFFF"/>
                </a:highlight>
                <a:uFill>
                  <a:noFill/>
                </a:uFill>
                <a:hlinkClick r:id="rId10"/>
              </a:rPr>
              <a:t>美崙溪</a:t>
            </a:r>
            <a:r>
              <a:rPr lang="zh-TW" sz="2004">
                <a:solidFill>
                  <a:srgbClr val="202122"/>
                </a:solidFill>
                <a:highlight>
                  <a:srgbClr val="FFFFFF"/>
                </a:highlight>
              </a:rPr>
              <a:t>口發展時，曾遭撒奇萊雅族擊退。但由於加禮宛社能緩衝</a:t>
            </a:r>
            <a:r>
              <a:rPr lang="zh-TW" sz="2004">
                <a:solidFill>
                  <a:schemeClr val="hlink"/>
                </a:solidFill>
                <a:highlight>
                  <a:srgbClr val="FFFFFF"/>
                </a:highlight>
                <a:uFill>
                  <a:noFill/>
                </a:uFill>
                <a:hlinkClick r:id="rId11"/>
              </a:rPr>
              <a:t>太魯閣族</a:t>
            </a:r>
            <a:r>
              <a:rPr lang="zh-TW" sz="2004">
                <a:solidFill>
                  <a:srgbClr val="202122"/>
                </a:solidFill>
                <a:highlight>
                  <a:srgbClr val="FFFFFF"/>
                </a:highlight>
              </a:rPr>
              <a:t>侵襲的壓力，因此兩族基本上和平共處，也曾共同打擊進近山地區的太魯閣族。在人口方面，由於漢人不斷侵墾蘭陽平原，迫使許多噶瑪蘭族人移居北花蓮，葛瑪蘭族就此離開了家鄉，葛瑪蘭因為這事件，文化漸漸的流失了，但，他們並沒有因此而放棄追尋，他們的努力;他們奮不顧身的精神，換來了最獨特的代價......</a:t>
            </a:r>
            <a:endParaRPr sz="2004">
              <a:solidFill>
                <a:srgbClr val="202122"/>
              </a:solidFill>
              <a:highlight>
                <a:srgbClr val="FFFFFF"/>
              </a:highlight>
            </a:endParaRPr>
          </a:p>
          <a:p>
            <a:pPr indent="0" lvl="0" marL="0" rtl="0" algn="l">
              <a:lnSpc>
                <a:spcPct val="10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523"/>
              <a:buFont typeface="Arial"/>
              <a:buNone/>
            </a:pPr>
            <a:r>
              <a:t/>
            </a:r>
            <a:endParaRPr sz="722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SzPts val="523"/>
              <a:buNone/>
            </a:pPr>
            <a:r>
              <a:t/>
            </a:r>
            <a:endParaRPr sz="1296"/>
          </a:p>
          <a:p>
            <a:pPr indent="0" lvl="0" marL="0" rtl="0" algn="l">
              <a:lnSpc>
                <a:spcPct val="105000"/>
              </a:lnSpc>
              <a:spcBef>
                <a:spcPts val="1200"/>
              </a:spcBef>
              <a:spcAft>
                <a:spcPts val="0"/>
              </a:spcAft>
              <a:buSzPts val="523"/>
              <a:buNone/>
            </a:pPr>
            <a:r>
              <a:t/>
            </a:r>
            <a:endParaRPr sz="1055"/>
          </a:p>
          <a:p>
            <a:pPr indent="0" lvl="0" marL="0" rtl="0" algn="l">
              <a:lnSpc>
                <a:spcPct val="105000"/>
              </a:lnSpc>
              <a:spcBef>
                <a:spcPts val="1200"/>
              </a:spcBef>
              <a:spcAft>
                <a:spcPts val="1200"/>
              </a:spcAft>
              <a:buSzPts val="523"/>
              <a:buNone/>
            </a:pPr>
            <a:r>
              <a:t/>
            </a:r>
            <a:endParaRPr sz="1055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招魂的由來</a:t>
            </a:r>
            <a:endParaRPr/>
          </a:p>
        </p:txBody>
      </p:sp>
      <p:sp>
        <p:nvSpPr>
          <p:cNvPr id="86" name="Google Shape;86;p18"/>
          <p:cNvSpPr txBox="1"/>
          <p:nvPr>
            <p:ph idx="1" type="body"/>
          </p:nvPr>
        </p:nvSpPr>
        <p:spPr>
          <a:xfrm>
            <a:off x="125325" y="1017725"/>
            <a:ext cx="8933400" cy="3804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000"/>
              <a:t>從前，</a:t>
            </a:r>
            <a:r>
              <a:rPr lang="zh-TW" sz="2000"/>
              <a:t>天上有位女神</a:t>
            </a:r>
            <a:r>
              <a:rPr lang="zh-TW" sz="2000"/>
              <a:t>，</a:t>
            </a:r>
            <a:r>
              <a:rPr lang="zh-TW" sz="2000"/>
              <a:t>她看見凡間有個男人窮途潦倒</a:t>
            </a:r>
            <a:r>
              <a:rPr lang="zh-TW" sz="2000"/>
              <a:t>，便和他結為夫妻，但是他的丈夫非常懶惰，並不寧願嘗試耕種。不久後，他們生下了一位可愛的男孩，她的丈夫還是不肯工作，所以她只好再三強調丈夫要管好小孩，絕對不可以在孩子哭鬧時，為她陸蟹，但是她的丈夫不聽，偏偏在孩童哭鬧時為他陸蟹，因此造成孩子的肚子被陸蟹咬爛。之後，她打算幫孩子舉興招魂季，並和他說:[ 對不起，是媽嗎沒有照顧好你，但我和你的路是不同的，所以請你不要再來人世了。]後來，只要每個家裡有人過世，便會舉行招魂儀式，最後再送死者上路。</a:t>
            </a:r>
            <a:endParaRPr sz="2000"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zh-TW" sz="2000"/>
              <a:t>總結:很久很久以前，天上有位女神，她看見凡間有個男人窮途潦倒，決定要幫助他，與他結為夫妻;沒想到男人既不願意學習農事，也不願意照顧孩子，更讓孩子吃陸蟹而死，女神並幫孩子舉行招魂祭。</a:t>
            </a:r>
            <a:endParaRPr sz="200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總結(我的想法)</a:t>
            </a:r>
            <a:endParaRPr/>
          </a:p>
        </p:txBody>
      </p:sp>
      <p:sp>
        <p:nvSpPr>
          <p:cNvPr id="92" name="Google Shape;92;p19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rPr lang="zh-TW"/>
              <a:t>我覺得每個族群的文化最重要，族人沒有了文化，可能連自己的族群都不見，向加禮宛事件，讓噶瑪蘭族的文化消失了一陣子，但族人們最後認為他們並不屬於阿美族，所以他們正努力追尋著屬於自己族的專屬文化，這很值得學習，那些族人們奮不顧身的精神，雖然過程很辛苦，但他們從未放棄過，那每一分每一秒都是非常值得的，在不同的方面，要有不同的感覺，努力時，即使不一定會有人看到，但成就依然會是自己的，絕對不會有任何人搶奪，如果自己連努力都沒有時，就想爭奪王位，即使自己用偷機取巧的方式搶到了，也不會獲得別人的讚賞，而是獲得自己的心機，俗話說:[一分耕耘，一分收穫。]只要努力地耕種，自己獲得的總是是最多的，稻穗愈成熟，欲往下垂的稻穗，總是有著不同的知識，族人的態度，一定能完美的傳承下去，完美的繼承下去。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