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4" r:id="rId9"/>
    <p:sldId id="267" r:id="rId10"/>
    <p:sldId id="262"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7596B73-EC1C-4A98-A97D-74DEE480CBD2}" type="datetimeFigureOut">
              <a:rPr lang="zh-TW" altLang="en-US" smtClean="0"/>
              <a:pPr/>
              <a:t>2014/12/26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AA44DB7-5654-4EF6-96B7-5F82C5557E0B}"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3000"/>
            <a:lum/>
          </a:blip>
          <a:srcRect/>
          <a:stretch>
            <a:fillRect l="-32000" r="-32000"/>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96B73-EC1C-4A98-A97D-74DEE480CBD2}" type="datetimeFigureOut">
              <a:rPr lang="zh-TW" altLang="en-US" smtClean="0"/>
              <a:pPr/>
              <a:t>2014/12/26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A44DB7-5654-4EF6-96B7-5F82C5557E0B}"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nan1.webnow.biz/taiwanso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噶瑪蘭的歌謠</a:t>
            </a:r>
            <a:endParaRPr lang="zh-TW" altLang="en-US" dirty="0"/>
          </a:p>
        </p:txBody>
      </p:sp>
      <p:sp>
        <p:nvSpPr>
          <p:cNvPr id="3" name="副標題 2"/>
          <p:cNvSpPr>
            <a:spLocks noGrp="1"/>
          </p:cNvSpPr>
          <p:nvPr>
            <p:ph type="subTitle" idx="1"/>
          </p:nvPr>
        </p:nvSpPr>
        <p:spPr/>
        <p:txBody>
          <a:bodyPr/>
          <a:lstStyle/>
          <a:p>
            <a:r>
              <a:rPr lang="zh-TW" altLang="en-US" dirty="0" smtClean="0">
                <a:solidFill>
                  <a:srgbClr val="C00000"/>
                </a:solidFill>
                <a:latin typeface="GungsuhChe" pitchFamily="49" charset="-127"/>
                <a:ea typeface="GungsuhChe" pitchFamily="49" charset="-127"/>
              </a:rPr>
              <a:t>　報告人：葉　霖</a:t>
            </a:r>
            <a:endParaRPr lang="en-US" altLang="zh-TW" dirty="0" smtClean="0">
              <a:solidFill>
                <a:srgbClr val="C00000"/>
              </a:solidFill>
              <a:latin typeface="GungsuhChe" pitchFamily="49" charset="-127"/>
              <a:ea typeface="GungsuhChe" pitchFamily="49" charset="-127"/>
            </a:endParaRPr>
          </a:p>
          <a:p>
            <a:r>
              <a:rPr lang="zh-TW" altLang="en-US" dirty="0" smtClean="0">
                <a:solidFill>
                  <a:srgbClr val="C00000"/>
                </a:solidFill>
                <a:latin typeface="GungsuhChe" pitchFamily="49" charset="-127"/>
                <a:ea typeface="GungsuhChe" pitchFamily="49" charset="-127"/>
              </a:rPr>
              <a:t>指導老師：李宜憲</a:t>
            </a:r>
            <a:endParaRPr lang="en-US" altLang="zh-TW" dirty="0" smtClean="0">
              <a:solidFill>
                <a:srgbClr val="C00000"/>
              </a:solidFill>
              <a:latin typeface="GungsuhChe" pitchFamily="49" charset="-127"/>
              <a:ea typeface="GungsuhChe" pitchFamily="49" charset="-127"/>
            </a:endParaRPr>
          </a:p>
          <a:p>
            <a:r>
              <a:rPr lang="zh-TW" altLang="en-US" dirty="0" smtClean="0">
                <a:solidFill>
                  <a:srgbClr val="C00000"/>
                </a:solidFill>
                <a:latin typeface="GungsuhChe" pitchFamily="49" charset="-127"/>
                <a:ea typeface="GungsuhChe" pitchFamily="49" charset="-127"/>
              </a:rPr>
              <a:t>報告日期：　年月日</a:t>
            </a:r>
            <a:endParaRPr lang="zh-TW" altLang="en-US" dirty="0">
              <a:solidFill>
                <a:srgbClr val="C00000"/>
              </a:solidFill>
              <a:latin typeface="GungsuhChe" pitchFamily="49" charset="-127"/>
              <a:ea typeface="GungsuhChe" pitchFamily="49"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參考資料</a:t>
            </a:r>
            <a:endParaRPr lang="zh-TW" altLang="en-US" dirty="0"/>
          </a:p>
        </p:txBody>
      </p:sp>
      <p:sp>
        <p:nvSpPr>
          <p:cNvPr id="3" name="內容版面配置區 2"/>
          <p:cNvSpPr>
            <a:spLocks noGrp="1"/>
          </p:cNvSpPr>
          <p:nvPr>
            <p:ph idx="1"/>
          </p:nvPr>
        </p:nvSpPr>
        <p:spPr/>
        <p:txBody>
          <a:bodyPr/>
          <a:lstStyle/>
          <a:p>
            <a:r>
              <a:rPr lang="zh-TW" altLang="en-US" dirty="0" smtClean="0"/>
              <a:t>噶瑪蘭歌謠網    </a:t>
            </a:r>
            <a:r>
              <a:rPr lang="en-US" altLang="zh-TW" dirty="0" smtClean="0">
                <a:hlinkClick r:id="rId2"/>
              </a:rPr>
              <a:t>http://anan1.webnow.biz/taiwansong/</a:t>
            </a:r>
            <a:r>
              <a:rPr lang="en-US" altLang="zh-TW" dirty="0" smtClean="0"/>
              <a:t>				</a:t>
            </a:r>
            <a:r>
              <a:rPr lang="zh-TW" altLang="en-US" dirty="0" smtClean="0">
                <a:solidFill>
                  <a:srgbClr val="0070C0"/>
                </a:solidFill>
              </a:rPr>
              <a:t>謝謝聽講</a:t>
            </a:r>
            <a:endParaRPr lang="zh-TW" altLang="en-US" dirty="0">
              <a:solidFill>
                <a:srgbClr val="0070C0"/>
              </a:solidFill>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t>目錄</a:t>
            </a:r>
            <a:endParaRPr lang="zh-TW" altLang="en-US" sz="6000" dirty="0"/>
          </a:p>
        </p:txBody>
      </p:sp>
      <p:sp>
        <p:nvSpPr>
          <p:cNvPr id="3" name="內容版面配置區 2"/>
          <p:cNvSpPr>
            <a:spLocks noGrp="1"/>
          </p:cNvSpPr>
          <p:nvPr>
            <p:ph idx="1"/>
          </p:nvPr>
        </p:nvSpPr>
        <p:spPr/>
        <p:txBody>
          <a:bodyPr>
            <a:normAutofit/>
          </a:bodyPr>
          <a:lstStyle/>
          <a:p>
            <a:endParaRPr lang="en-US" altLang="zh-TW" sz="5400" dirty="0" smtClean="0"/>
          </a:p>
          <a:p>
            <a:r>
              <a:rPr lang="en-US" altLang="zh-TW" sz="5400" dirty="0" smtClean="0"/>
              <a:t>1</a:t>
            </a:r>
            <a:r>
              <a:rPr lang="en-US" altLang="zh-TW" sz="5400" dirty="0" smtClean="0"/>
              <a:t>.</a:t>
            </a:r>
            <a:r>
              <a:rPr lang="zh-TW" altLang="en-US" sz="5400" dirty="0" smtClean="0"/>
              <a:t>音樂解說  </a:t>
            </a:r>
            <a:endParaRPr lang="en-US" altLang="zh-TW" sz="5400" dirty="0" smtClean="0"/>
          </a:p>
          <a:p>
            <a:r>
              <a:rPr lang="en-US" altLang="zh-TW" sz="5400" dirty="0" smtClean="0"/>
              <a:t>2</a:t>
            </a:r>
            <a:r>
              <a:rPr lang="en-US" altLang="zh-TW" sz="5400" dirty="0" smtClean="0"/>
              <a:t>.</a:t>
            </a:r>
            <a:r>
              <a:rPr lang="zh-TW" altLang="en-US" sz="5400" dirty="0" smtClean="0"/>
              <a:t>有哪些種類</a:t>
            </a:r>
            <a:r>
              <a:rPr lang="en-US" altLang="zh-TW" sz="8800" dirty="0" smtClean="0"/>
              <a:t>	</a:t>
            </a:r>
            <a:endParaRPr lang="zh-TW" altLang="en-US" sz="88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stretch>
            <a:fillRect l="-11000" r="-1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fontScale="92500"/>
          </a:bodyPr>
          <a:lstStyle/>
          <a:p>
            <a:r>
              <a:rPr lang="zh-TW" altLang="en-US" dirty="0" smtClean="0"/>
              <a:t>◎音樂</a:t>
            </a:r>
            <a:br>
              <a:rPr lang="zh-TW" altLang="en-US" dirty="0" smtClean="0"/>
            </a:br>
            <a:r>
              <a:rPr lang="zh-TW" altLang="en-US" dirty="0" smtClean="0"/>
              <a:t>　　噶瑪蘭人的遷移史及文化變遷現象，透過現階段噶瑪蘭人遺留下來的歌謠，我們不但在歌詞當中可以聽到族人娓娓道來祖先遷移的辛酸與到後山墾植的歷程，甚至在歌謠的曲調上，都明顯的刻劃上巴賽、噶瑪蘭、阿美與東洋風的音樂法，這就是今日的噶瑪蘭音樂現象。</a:t>
            </a:r>
            <a:br>
              <a:rPr lang="zh-TW" altLang="en-US" dirty="0" smtClean="0"/>
            </a:br>
            <a:r>
              <a:rPr lang="zh-TW" altLang="en-US" dirty="0" smtClean="0"/>
              <a:t>　　若依現今仍保留下來的二十九首歌謠之來源劃分，可將這些歌謠分成五種不同的</a:t>
            </a:r>
            <a:endParaRPr lang="zh-TW" alt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                            第一種</a:t>
            </a:r>
            <a:endParaRPr lang="en-US" altLang="zh-TW" dirty="0" smtClean="0"/>
          </a:p>
          <a:p>
            <a:r>
              <a:rPr lang="en-US" altLang="zh-TW" dirty="0" smtClean="0"/>
              <a:t>1. </a:t>
            </a:r>
            <a:r>
              <a:rPr lang="en-US" altLang="zh-TW" dirty="0" err="1" smtClean="0"/>
              <a:t>kisaiz</a:t>
            </a:r>
            <a:r>
              <a:rPr lang="en-US" altLang="zh-TW" dirty="0" smtClean="0"/>
              <a:t> </a:t>
            </a:r>
            <a:r>
              <a:rPr lang="zh-TW" altLang="en-US" dirty="0" smtClean="0"/>
              <a:t>治療儀式祭典歌</a:t>
            </a:r>
            <a:br>
              <a:rPr lang="zh-TW" altLang="en-US" dirty="0" smtClean="0"/>
            </a:br>
            <a:r>
              <a:rPr lang="zh-TW" altLang="en-US" dirty="0" smtClean="0"/>
              <a:t>　　依目前仍在做祭儀的巫師 </a:t>
            </a:r>
            <a:r>
              <a:rPr lang="en-US" altLang="zh-TW" dirty="0" smtClean="0"/>
              <a:t>(</a:t>
            </a:r>
            <a:r>
              <a:rPr lang="en-US" altLang="zh-TW" dirty="0" err="1" smtClean="0"/>
              <a:t>metiyu</a:t>
            </a:r>
            <a:r>
              <a:rPr lang="en-US" altLang="zh-TW" dirty="0" smtClean="0"/>
              <a:t>) </a:t>
            </a:r>
            <a:r>
              <a:rPr lang="zh-TW" altLang="en-US" dirty="0" smtClean="0"/>
              <a:t>朱阿比的說法， </a:t>
            </a:r>
            <a:r>
              <a:rPr lang="en-US" altLang="zh-TW" dirty="0" err="1" smtClean="0"/>
              <a:t>kisaiz</a:t>
            </a:r>
            <a:r>
              <a:rPr lang="en-US" altLang="zh-TW" dirty="0" smtClean="0"/>
              <a:t> </a:t>
            </a:r>
            <a:r>
              <a:rPr lang="zh-TW" altLang="en-US" dirty="0" smtClean="0"/>
              <a:t>治療儀式共有固定的八首祭歌，形成一套完整的 </a:t>
            </a:r>
            <a:r>
              <a:rPr lang="en-US" altLang="zh-TW" dirty="0" err="1" smtClean="0"/>
              <a:t>kisaiz</a:t>
            </a:r>
            <a:r>
              <a:rPr lang="en-US" altLang="zh-TW" dirty="0" smtClean="0"/>
              <a:t> </a:t>
            </a:r>
            <a:r>
              <a:rPr lang="zh-TW" altLang="en-US" dirty="0" smtClean="0"/>
              <a:t>組曲，這八首歌從呼喚噶瑪蘭族的神靈，經過「迎神」、「取靈絲」、「作法」、「病癒」、「敬拜神靈」到最後的送走神靈結束儀式。</a:t>
            </a:r>
            <a:endParaRPr lang="zh-TW" altLang="en-US"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dirty="0" smtClean="0"/>
              <a:t>                                 第二種</a:t>
            </a:r>
            <a:endParaRPr lang="en-US" altLang="zh-TW" dirty="0" smtClean="0"/>
          </a:p>
          <a:p>
            <a:r>
              <a:rPr lang="en-US" altLang="zh-TW" dirty="0" smtClean="0"/>
              <a:t>2. </a:t>
            </a:r>
            <a:r>
              <a:rPr lang="zh-TW" altLang="en-US" dirty="0" smtClean="0"/>
              <a:t>以傳統歌詞和曲調演唱的非儀式歌謠</a:t>
            </a:r>
            <a:br>
              <a:rPr lang="zh-TW" altLang="en-US" dirty="0" smtClean="0"/>
            </a:br>
            <a:r>
              <a:rPr lang="zh-TW" altLang="en-US" dirty="0" smtClean="0"/>
              <a:t>　　此類歌謠共有三首：不管歌謠曲調或歌詞，族人都認為是道地的噶瑪蘭歌謠。這三首分別是慶豐年 </a:t>
            </a:r>
            <a:r>
              <a:rPr lang="en-US" altLang="zh-TW" dirty="0" smtClean="0"/>
              <a:t>(</a:t>
            </a:r>
            <a:r>
              <a:rPr lang="en-US" altLang="zh-TW" dirty="0" err="1" smtClean="0"/>
              <a:t>miomio</a:t>
            </a:r>
            <a:r>
              <a:rPr lang="en-US" altLang="zh-TW" dirty="0" smtClean="0"/>
              <a:t> </a:t>
            </a:r>
            <a:r>
              <a:rPr lang="en-US" altLang="zh-TW" dirty="0" err="1" smtClean="0"/>
              <a:t>sinawari</a:t>
            </a:r>
            <a:r>
              <a:rPr lang="en-US" altLang="zh-TW" dirty="0" smtClean="0"/>
              <a:t>) </a:t>
            </a:r>
            <a:r>
              <a:rPr lang="zh-TW" altLang="en-US" dirty="0" smtClean="0"/>
              <a:t>、搖籃歌 </a:t>
            </a:r>
            <a:r>
              <a:rPr lang="en-US" altLang="zh-TW" dirty="0" smtClean="0"/>
              <a:t>(</a:t>
            </a:r>
            <a:r>
              <a:rPr lang="en-US" altLang="zh-TW" dirty="0" err="1" smtClean="0"/>
              <a:t>mrina</a:t>
            </a:r>
            <a:r>
              <a:rPr lang="en-US" altLang="zh-TW" dirty="0" smtClean="0"/>
              <a:t>) </a:t>
            </a:r>
            <a:r>
              <a:rPr lang="zh-TW" altLang="en-US" dirty="0" smtClean="0"/>
              <a:t>及打仗 </a:t>
            </a:r>
            <a:r>
              <a:rPr lang="en-US" altLang="zh-TW" dirty="0" smtClean="0"/>
              <a:t>(</a:t>
            </a:r>
            <a:r>
              <a:rPr lang="en-US" altLang="zh-TW" dirty="0" err="1" smtClean="0"/>
              <a:t>masawa</a:t>
            </a:r>
            <a:r>
              <a:rPr lang="en-US" altLang="zh-TW" dirty="0" smtClean="0"/>
              <a:t>) </a:t>
            </a:r>
            <a:r>
              <a:rPr lang="zh-TW" altLang="en-US" dirty="0" smtClean="0"/>
              <a:t>。</a:t>
            </a:r>
            <a:br>
              <a:rPr lang="zh-TW" altLang="en-US" dirty="0" smtClean="0"/>
            </a:br>
            <a:endParaRPr lang="zh-TW" altLang="en-US"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fontScale="92500" lnSpcReduction="20000"/>
          </a:bodyPr>
          <a:lstStyle/>
          <a:p>
            <a:r>
              <a:rPr lang="zh-TW" altLang="en-US" dirty="0" smtClean="0"/>
              <a:t>  </a:t>
            </a:r>
            <a:r>
              <a:rPr lang="en-US" altLang="zh-TW" dirty="0" smtClean="0"/>
              <a:t>3. </a:t>
            </a:r>
            <a:r>
              <a:rPr lang="zh-TW" altLang="en-US" dirty="0" smtClean="0"/>
              <a:t>以傳統曲調填入現傳創作歌詞的歌謠</a:t>
            </a:r>
            <a:br>
              <a:rPr lang="zh-TW" altLang="en-US" dirty="0" smtClean="0"/>
            </a:br>
            <a:r>
              <a:rPr lang="zh-TW" altLang="en-US" dirty="0" smtClean="0"/>
              <a:t>　　以傳統的噶瑪蘭曲調，重新填入新歌詞所形成的歌謠。    </a:t>
            </a:r>
            <a:r>
              <a:rPr lang="en-US" altLang="zh-TW" dirty="0" smtClean="0"/>
              <a:t>					</a:t>
            </a:r>
            <a:r>
              <a:rPr lang="zh-TW" altLang="en-US" dirty="0" smtClean="0"/>
              <a:t>第三種</a:t>
            </a:r>
            <a:endParaRPr lang="en-US" altLang="zh-TW" dirty="0" smtClean="0"/>
          </a:p>
          <a:p>
            <a:r>
              <a:rPr lang="en-US" altLang="zh-TW" i="1" dirty="0" smtClean="0"/>
              <a:t>4. </a:t>
            </a:r>
            <a:r>
              <a:rPr lang="zh-TW" altLang="en-US" i="1" dirty="0" smtClean="0"/>
              <a:t>外來曲調／噶瑪蘭歌詞</a:t>
            </a:r>
            <a:r>
              <a:rPr lang="zh-TW" altLang="en-US" dirty="0" smtClean="0"/>
              <a:t/>
            </a:r>
            <a:br>
              <a:rPr lang="zh-TW" altLang="en-US" dirty="0" smtClean="0"/>
            </a:br>
            <a:r>
              <a:rPr lang="zh-TW" altLang="en-US" dirty="0" smtClean="0"/>
              <a:t>　　指以外來族群的歌謠為曲調，將原歌詞改為噶瑪蘭語的歌謠，曲調來源共有兩種：一種是鄰近的阿美族人歌謠曲調，另一種是日治時代到台灣光復期間，當時流傳在台灣的日本流行歌曲調。</a:t>
            </a:r>
          </a:p>
          <a:p>
            <a:r>
              <a:rPr lang="zh-TW" altLang="en-US" dirty="0" smtClean="0"/>
              <a:t>                 </a:t>
            </a:r>
          </a:p>
        </p:txBody>
      </p:sp>
      <p:sp>
        <p:nvSpPr>
          <p:cNvPr id="4" name="矩形 3"/>
          <p:cNvSpPr/>
          <p:nvPr/>
        </p:nvSpPr>
        <p:spPr>
          <a:xfrm>
            <a:off x="2071670" y="2413338"/>
            <a:ext cx="4786330" cy="369332"/>
          </a:xfrm>
          <a:prstGeom prst="rect">
            <a:avLst/>
          </a:prstGeom>
        </p:spPr>
        <p:txBody>
          <a:bodyPr wrap="square">
            <a:spAutoFit/>
          </a:bodyPr>
          <a:lstStyle/>
          <a:p>
            <a:r>
              <a:rPr lang="zh-TW" altLang="en-US" dirty="0" smtClean="0"/>
              <a:t> </a:t>
            </a:r>
            <a:endParaRPr lang="zh-TW" altLang="en-US" dirty="0"/>
          </a:p>
        </p:txBody>
      </p:sp>
    </p:spTree>
  </p:cSld>
  <p:clrMapOvr>
    <a:masterClrMapping/>
  </p:clrMapOvr>
  <p:transition>
    <p:cover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dirty="0" smtClean="0"/>
              <a:t>                                 第四種</a:t>
            </a:r>
            <a:endParaRPr lang="en-US" altLang="zh-TW" dirty="0" smtClean="0"/>
          </a:p>
          <a:p>
            <a:r>
              <a:rPr lang="en-US" altLang="zh-TW" dirty="0" smtClean="0"/>
              <a:t>5. </a:t>
            </a:r>
            <a:r>
              <a:rPr lang="zh-TW" altLang="en-US" dirty="0" smtClean="0"/>
              <a:t>新民歌 </a:t>
            </a:r>
            <a:r>
              <a:rPr lang="en-US" altLang="zh-TW" dirty="0" smtClean="0"/>
              <a:t>( </a:t>
            </a:r>
            <a:r>
              <a:rPr lang="zh-TW" altLang="en-US" dirty="0" smtClean="0"/>
              <a:t>詞曲重新創作 </a:t>
            </a:r>
            <a:r>
              <a:rPr lang="en-US" altLang="zh-TW" dirty="0" smtClean="0"/>
              <a:t>)</a:t>
            </a:r>
            <a:br>
              <a:rPr lang="en-US" altLang="zh-TW" dirty="0" smtClean="0"/>
            </a:br>
            <a:r>
              <a:rPr lang="zh-TW" altLang="en-US" dirty="0" smtClean="0"/>
              <a:t>　　謂「新民歌」，是指曲調及歌詞皆重新創作的現代噶蘭民歌。由潘金榮 先生所作的「咱們噶瑪蘭人要起來」 </a:t>
            </a:r>
            <a:r>
              <a:rPr lang="en-US" altLang="zh-TW" dirty="0" smtClean="0"/>
              <a:t>( </a:t>
            </a:r>
            <a:r>
              <a:rPr lang="en-US" altLang="zh-TW" dirty="0" err="1" smtClean="0"/>
              <a:t>qasengat</a:t>
            </a:r>
            <a:r>
              <a:rPr lang="en-US" altLang="zh-TW" dirty="0" smtClean="0"/>
              <a:t> pa </a:t>
            </a:r>
            <a:r>
              <a:rPr lang="en-US" altLang="zh-TW" dirty="0" err="1" smtClean="0"/>
              <a:t>ita</a:t>
            </a:r>
            <a:r>
              <a:rPr lang="en-US" altLang="zh-TW" dirty="0" smtClean="0"/>
              <a:t> </a:t>
            </a:r>
            <a:r>
              <a:rPr lang="en-US" altLang="zh-TW" dirty="0" err="1" smtClean="0"/>
              <a:t>na</a:t>
            </a:r>
            <a:r>
              <a:rPr lang="en-US" altLang="zh-TW" dirty="0" smtClean="0"/>
              <a:t> </a:t>
            </a:r>
            <a:r>
              <a:rPr lang="en-US" altLang="zh-TW" dirty="0" err="1" smtClean="0"/>
              <a:t>kebaran</a:t>
            </a:r>
            <a:r>
              <a:rPr lang="en-US" altLang="zh-TW" dirty="0" smtClean="0"/>
              <a:t> ) </a:t>
            </a:r>
            <a:r>
              <a:rPr lang="zh-TW" altLang="en-US" dirty="0" smtClean="0"/>
              <a:t>即是完全重新創作的歌謠。</a:t>
            </a:r>
            <a:br>
              <a:rPr lang="zh-TW" altLang="en-US" dirty="0" smtClean="0"/>
            </a:br>
            <a:r>
              <a:rPr lang="zh-TW" altLang="en-US" dirty="0" smtClean="0"/>
              <a:t>　　</a:t>
            </a:r>
            <a:endParaRPr lang="zh-TW" altLang="en-US" dirty="0"/>
          </a:p>
        </p:txBody>
      </p:sp>
    </p:spTree>
  </p:cSld>
  <p:clrMapOvr>
    <a:masterClrMapping/>
  </p:clrMapOvr>
  <p:transition>
    <p:cover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結語</a:t>
            </a:r>
            <a:endParaRPr lang="zh-TW" altLang="en-US" dirty="0"/>
          </a:p>
        </p:txBody>
      </p:sp>
      <p:sp>
        <p:nvSpPr>
          <p:cNvPr id="3" name="內容版面配置區 2"/>
          <p:cNvSpPr>
            <a:spLocks noGrp="1"/>
          </p:cNvSpPr>
          <p:nvPr>
            <p:ph idx="1"/>
          </p:nvPr>
        </p:nvSpPr>
        <p:spPr/>
        <p:txBody>
          <a:bodyPr>
            <a:normAutofit/>
          </a:bodyPr>
          <a:lstStyle/>
          <a:p>
            <a:r>
              <a:rPr lang="zh-TW" altLang="en-US" dirty="0" smtClean="0"/>
              <a:t>噶瑪蘭族的語言、音樂及文化，目前僅剩下花蓮新社的噶瑪蘭族人還保存少數的傳統民歌；這些保存下來的祭歌，歌詞用語相當艱深，但是曲調都非常簡潔，這也是噶瑪蘭人歌謠中保存較為完整的部份。</a:t>
            </a:r>
          </a:p>
          <a:p>
            <a:endParaRPr lang="zh-TW" altLang="en-US"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fontScale="92500" lnSpcReduction="10000"/>
          </a:bodyPr>
          <a:lstStyle/>
          <a:p>
            <a:r>
              <a:rPr lang="zh-TW" altLang="en-US" dirty="0" smtClean="0"/>
              <a:t>　噶瑪蘭族擁有自己的語言、音樂及文化，但長久受到外界環境的景響，使噶瑪蘭族逐漸失去自已的語言及傳統特色。目前僅剩下花蓮新社的噶瑪蘭人還保存少數的傳統民歌。</a:t>
            </a:r>
          </a:p>
          <a:p>
            <a:r>
              <a:rPr lang="zh-TW" altLang="en-US" dirty="0" smtClean="0"/>
              <a:t>　　這些保存下來的祭歌，歌詞用語相當艱深，但是曲調都非常簡潔。這也是噶瑪蘭人歌謠中保存較為完整的部份。</a:t>
            </a:r>
          </a:p>
          <a:p>
            <a:r>
              <a:rPr lang="zh-TW" altLang="en-US" dirty="0" smtClean="0"/>
              <a:t>　　如今，遷徒到花蓮新社的噶瑪蘭人在每年六月莿桐花開時，都會帶著這些僅存祭儀與音樂，回到蘭陽平原的娘家。</a:t>
            </a:r>
          </a:p>
          <a:p>
            <a:endParaRPr lang="zh-TW" altLang="en-US" dirty="0"/>
          </a:p>
        </p:txBody>
      </p:sp>
    </p:spTree>
  </p:cSld>
  <p:clrMapOvr>
    <a:masterClrMapping/>
  </p:clrMapOvr>
  <p:transition>
    <p:plus/>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141</Words>
  <Application>Microsoft Office PowerPoint</Application>
  <PresentationFormat>如螢幕大小 (4:3)</PresentationFormat>
  <Paragraphs>26</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Office 佈景主題</vt:lpstr>
      <vt:lpstr>噶瑪蘭的歌謠</vt:lpstr>
      <vt:lpstr>目錄</vt:lpstr>
      <vt:lpstr>投影片 3</vt:lpstr>
      <vt:lpstr>投影片 4</vt:lpstr>
      <vt:lpstr>投影片 5</vt:lpstr>
      <vt:lpstr>投影片 6</vt:lpstr>
      <vt:lpstr>投影片 7</vt:lpstr>
      <vt:lpstr>結語</vt:lpstr>
      <vt:lpstr>投影片 9</vt:lpstr>
      <vt:lpstr>參考資料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噶瑪蘭的歌謠</dc:title>
  <dc:creator>user</dc:creator>
  <cp:lastModifiedBy>user</cp:lastModifiedBy>
  <cp:revision>9</cp:revision>
  <dcterms:created xsi:type="dcterms:W3CDTF">2014-09-04T07:21:15Z</dcterms:created>
  <dcterms:modified xsi:type="dcterms:W3CDTF">2014-12-26T04:52:46Z</dcterms:modified>
</cp:coreProperties>
</file>