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4" r:id="rId6"/>
    <p:sldId id="272" r:id="rId7"/>
    <p:sldId id="265" r:id="rId8"/>
    <p:sldId id="266" r:id="rId9"/>
    <p:sldId id="273" r:id="rId10"/>
    <p:sldId id="274" r:id="rId11"/>
    <p:sldId id="276" r:id="rId12"/>
    <p:sldId id="275" r:id="rId13"/>
    <p:sldId id="290" r:id="rId14"/>
    <p:sldId id="289" r:id="rId15"/>
    <p:sldId id="285" r:id="rId16"/>
    <p:sldId id="277" r:id="rId17"/>
    <p:sldId id="280" r:id="rId18"/>
    <p:sldId id="281" r:id="rId19"/>
    <p:sldId id="282" r:id="rId20"/>
    <p:sldId id="283" r:id="rId21"/>
    <p:sldId id="270" r:id="rId22"/>
    <p:sldId id="279" r:id="rId23"/>
    <p:sldId id="278" r:id="rId24"/>
    <p:sldId id="287" r:id="rId25"/>
    <p:sldId id="269" r:id="rId26"/>
    <p:sldId id="284" r:id="rId27"/>
    <p:sldId id="286" r:id="rId28"/>
    <p:sldId id="288" r:id="rId2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BD0EBE2-A80F-424F-A2F0-80AB4E5B545A}" type="datetimeFigureOut">
              <a:rPr lang="zh-TW" altLang="en-US"/>
              <a:pPr>
                <a:defRPr/>
              </a:pPr>
              <a:t>2016/9/12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030C20E-0BB7-4EC0-A507-5AA2D070AABE}"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2A926B5-BAD3-4C42-85B8-586BA5D41523}" type="datetimeFigureOut">
              <a:rPr lang="zh-TW" altLang="en-US"/>
              <a:pPr>
                <a:defRPr/>
              </a:pPr>
              <a:t>2016/9/12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4CEF3FC-0711-4654-AE1A-00E533450A0E}"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F1EDA22-AF98-47E6-BEE8-01724E036158}" type="datetimeFigureOut">
              <a:rPr lang="zh-TW" altLang="en-US"/>
              <a:pPr>
                <a:defRPr/>
              </a:pPr>
              <a:t>2016/9/12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FD9EB4A-1068-4FEB-BD95-1E8E5B7F8493}"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E886AAF8-D3EA-4BEC-A4D1-E6D1212323B0}" type="datetimeFigureOut">
              <a:rPr lang="zh-TW" altLang="en-US"/>
              <a:pPr>
                <a:defRPr/>
              </a:pPr>
              <a:t>2016/9/12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B3530CF-509C-4B6F-816B-1E014A274CDC}"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F5F49D8-AE1E-4C96-8FA8-7AE07EFD2A69}" type="datetimeFigureOut">
              <a:rPr lang="zh-TW" altLang="en-US"/>
              <a:pPr>
                <a:defRPr/>
              </a:pPr>
              <a:t>2016/9/12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CD9AF89-7830-409D-90A6-BC3B8495B6FD}"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42073D92-7E0D-42C7-A99B-A4787B2D73DD}" type="datetimeFigureOut">
              <a:rPr lang="zh-TW" altLang="en-US"/>
              <a:pPr>
                <a:defRPr/>
              </a:pPr>
              <a:t>2016/9/12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E0A2D64-C016-4EC8-8C62-55850A6B40BD}"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E7C13F5F-4BFD-49F1-ADA6-BC31687A3855}" type="datetimeFigureOut">
              <a:rPr lang="zh-TW" altLang="en-US"/>
              <a:pPr>
                <a:defRPr/>
              </a:pPr>
              <a:t>2016/9/12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07F40BF-3FF9-408B-917E-5E98618BA432}"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D1F608E1-B3FC-4B3E-8977-33333B4D4B1F}" type="datetimeFigureOut">
              <a:rPr lang="zh-TW" altLang="en-US"/>
              <a:pPr>
                <a:defRPr/>
              </a:pPr>
              <a:t>2016/9/12</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B3E2EFC-0067-42F6-BE8C-CCA6252A6AD0}"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A9DD423-8E90-4B1E-A91D-4AC7DC3D2867}" type="datetimeFigureOut">
              <a:rPr lang="zh-TW" altLang="en-US"/>
              <a:pPr>
                <a:defRPr/>
              </a:pPr>
              <a:t>2016/9/12</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D1FA9B0D-7B75-40EA-B9B7-763A4532A334}"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9383611-DA44-4303-8085-A2E52EA5E9FF}" type="datetimeFigureOut">
              <a:rPr lang="zh-TW" altLang="en-US"/>
              <a:pPr>
                <a:defRPr/>
              </a:pPr>
              <a:t>2016/9/12</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E782F958-EF17-45A1-9C91-F37469193546}"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546CB572-E24E-4650-AB7C-515635290FEF}" type="datetimeFigureOut">
              <a:rPr lang="zh-TW" altLang="en-US"/>
              <a:pPr>
                <a:defRPr/>
              </a:pPr>
              <a:t>2016/9/12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EE7071A-99EE-4CCA-8C87-B31E1E6417E3}"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7CB1342-F23C-4009-B0B8-E0DE64DB0ABA}" type="datetimeFigureOut">
              <a:rPr lang="zh-TW" altLang="en-US"/>
              <a:pPr>
                <a:defRPr/>
              </a:pPr>
              <a:t>2016/9/12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A322877-8B60-42C5-BF77-512326ED9925}"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FD2D982E-CF07-4B2E-9561-EC3E9541FB48}" type="datetimeFigureOut">
              <a:rPr lang="zh-TW" altLang="en-US"/>
              <a:pPr>
                <a:defRPr/>
              </a:pPr>
              <a:t>2016/9/12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D062EC2E-7132-4863-B1CB-83E2B4511A3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zh.wikipedia.org/wiki/%E6%A3%8B%E7%9B%A4%E9%99%B0%E5%BD%B1%E9%8C%AF%E8%A6%B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zh.wikipedia.org/wiki/%E5%B9%B3%E8%A1%8C%E7%BA%BF"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zh.wikipedia.org/w/index.php?title=%E5%BC%AF%E6%9B%B2%E9%8C%AF%E8%A6%96&amp;action=edit&amp;redlink=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zh.wikipedia.org/wiki/%E5%BF%83%E7%90%86%E5%AD%B8%E8%80%85" TargetMode="External"/><Relationship Id="rId2" Type="http://schemas.openxmlformats.org/officeDocument/2006/relationships/hyperlink" Target="https://zh.wikipedia.org/wiki/%E8%8B%B1%E5%9B%BD"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zh.wikipedia.org/wiki/%E5%90%8C%E5%BF%83%E5%9C%86" TargetMode="External"/><Relationship Id="rId4" Type="http://schemas.openxmlformats.org/officeDocument/2006/relationships/hyperlink" Target="https://zh.wikipedia.org/wiki/%E6%BC%A9%E6%B8%A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zh.wikipedia.org/w/index.php?title=%E5%9C%96%E5%9C%B0%E5%8F%8D%E8%BD%89&amp;action=edit&amp;redlink=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a:xfrm>
            <a:off x="539750" y="0"/>
            <a:ext cx="7772400" cy="1470025"/>
          </a:xfrm>
        </p:spPr>
        <p:txBody>
          <a:bodyPr/>
          <a:lstStyle/>
          <a:p>
            <a:pPr eaLnBrk="1" hangingPunct="1"/>
            <a:r>
              <a:rPr lang="zh-TW" altLang="en-US" sz="7200" b="1" smtClean="0">
                <a:ea typeface="超研澤海報體"/>
                <a:cs typeface="超研澤海報體"/>
              </a:rPr>
              <a:t>錯視藝術</a:t>
            </a:r>
          </a:p>
        </p:txBody>
      </p:sp>
      <p:pic>
        <p:nvPicPr>
          <p:cNvPr id="2051" name="Picture 2" descr="C:\Users\user\Pictures\326\pic28314.jpg"/>
          <p:cNvPicPr>
            <a:picLocks noChangeAspect="1" noChangeArrowheads="1"/>
          </p:cNvPicPr>
          <p:nvPr/>
        </p:nvPicPr>
        <p:blipFill>
          <a:blip r:embed="rId2" cstate="print"/>
          <a:srcRect/>
          <a:stretch>
            <a:fillRect/>
          </a:stretch>
        </p:blipFill>
        <p:spPr bwMode="auto">
          <a:xfrm>
            <a:off x="2339975" y="1268413"/>
            <a:ext cx="4248150" cy="492918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p:cNvSpPr>
          <p:nvPr>
            <p:ph type="title"/>
          </p:nvPr>
        </p:nvSpPr>
        <p:spPr/>
        <p:txBody>
          <a:bodyPr/>
          <a:lstStyle/>
          <a:p>
            <a:pPr eaLnBrk="1" hangingPunct="1"/>
            <a:endParaRPr lang="zh-TW" altLang="en-US" smtClean="0"/>
          </a:p>
        </p:txBody>
      </p:sp>
      <p:pic>
        <p:nvPicPr>
          <p:cNvPr id="11267" name="Picture 7" descr="14"/>
          <p:cNvPicPr>
            <a:picLocks noChangeAspect="1" noChangeArrowheads="1"/>
          </p:cNvPicPr>
          <p:nvPr>
            <p:ph sz="half" idx="1"/>
          </p:nvPr>
        </p:nvPicPr>
        <p:blipFill>
          <a:blip r:embed="rId2" cstate="print"/>
          <a:srcRect/>
          <a:stretch>
            <a:fillRect/>
          </a:stretch>
        </p:blipFill>
        <p:spPr>
          <a:xfrm>
            <a:off x="323850" y="1412875"/>
            <a:ext cx="3959225" cy="2778125"/>
          </a:xfrm>
        </p:spPr>
      </p:pic>
      <p:pic>
        <p:nvPicPr>
          <p:cNvPr id="11268" name="Picture 8" descr="4"/>
          <p:cNvPicPr>
            <a:picLocks noChangeAspect="1" noChangeArrowheads="1"/>
          </p:cNvPicPr>
          <p:nvPr>
            <p:ph sz="half" idx="2"/>
          </p:nvPr>
        </p:nvPicPr>
        <p:blipFill>
          <a:blip r:embed="rId3" cstate="print"/>
          <a:srcRect/>
          <a:stretch>
            <a:fillRect/>
          </a:stretch>
        </p:blipFill>
        <p:spPr>
          <a:xfrm>
            <a:off x="5148263" y="1341438"/>
            <a:ext cx="3295650" cy="3424237"/>
          </a:xfrm>
        </p:spPr>
      </p:pic>
      <p:sp>
        <p:nvSpPr>
          <p:cNvPr id="11269" name="Text Box 9"/>
          <p:cNvSpPr txBox="1">
            <a:spLocks noChangeArrowheads="1"/>
          </p:cNvSpPr>
          <p:nvPr/>
        </p:nvSpPr>
        <p:spPr bwMode="auto">
          <a:xfrm>
            <a:off x="1187450" y="5084763"/>
            <a:ext cx="3168650" cy="779462"/>
          </a:xfrm>
          <a:prstGeom prst="rect">
            <a:avLst/>
          </a:prstGeom>
          <a:noFill/>
          <a:ln w="9525">
            <a:noFill/>
            <a:miter lim="800000"/>
            <a:headEnd/>
            <a:tailEnd/>
          </a:ln>
          <a:effectLst/>
        </p:spPr>
        <p:txBody>
          <a:bodyPr>
            <a:spAutoFit/>
          </a:bodyPr>
          <a:lstStyle/>
          <a:p>
            <a:pPr>
              <a:spcBef>
                <a:spcPct val="50000"/>
              </a:spcBef>
            </a:pPr>
            <a:r>
              <a:rPr lang="zh-TW" altLang="en-US"/>
              <a:t>白石和也 兔子與企鵝 </a:t>
            </a:r>
          </a:p>
          <a:p>
            <a:pPr>
              <a:spcBef>
                <a:spcPct val="50000"/>
              </a:spcBef>
            </a:pPr>
            <a:r>
              <a:rPr lang="zh-TW" altLang="en-US"/>
              <a:t>圖地反轉   </a:t>
            </a:r>
          </a:p>
        </p:txBody>
      </p:sp>
      <p:sp>
        <p:nvSpPr>
          <p:cNvPr id="11270" name="Text Box 11"/>
          <p:cNvSpPr txBox="1">
            <a:spLocks noChangeArrowheads="1"/>
          </p:cNvSpPr>
          <p:nvPr/>
        </p:nvSpPr>
        <p:spPr bwMode="auto">
          <a:xfrm>
            <a:off x="5219700" y="5373688"/>
            <a:ext cx="3384550" cy="779462"/>
          </a:xfrm>
          <a:prstGeom prst="rect">
            <a:avLst/>
          </a:prstGeom>
          <a:noFill/>
          <a:ln w="9525">
            <a:noFill/>
            <a:miter lim="800000"/>
            <a:headEnd/>
            <a:tailEnd/>
          </a:ln>
          <a:effectLst/>
        </p:spPr>
        <p:txBody>
          <a:bodyPr>
            <a:spAutoFit/>
          </a:bodyPr>
          <a:lstStyle/>
          <a:p>
            <a:pPr>
              <a:spcBef>
                <a:spcPct val="50000"/>
              </a:spcBef>
            </a:pPr>
            <a:r>
              <a:rPr lang="zh-TW" altLang="en-US"/>
              <a:t>艾雪</a:t>
            </a:r>
            <a:r>
              <a:rPr lang="en-US" altLang="zh-TW"/>
              <a:t>(M.C.Escher) </a:t>
            </a:r>
            <a:r>
              <a:rPr lang="zh-TW" altLang="en-US"/>
              <a:t>天空與水</a:t>
            </a:r>
          </a:p>
          <a:p>
            <a:pPr>
              <a:spcBef>
                <a:spcPct val="50000"/>
              </a:spcBef>
            </a:pPr>
            <a:r>
              <a:rPr lang="zh-TW" altLang="en-US"/>
              <a:t>圖地反轉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p:cNvSpPr>
          <p:nvPr>
            <p:ph type="title"/>
          </p:nvPr>
        </p:nvSpPr>
        <p:spPr/>
        <p:txBody>
          <a:bodyPr/>
          <a:lstStyle/>
          <a:p>
            <a:pPr eaLnBrk="1" hangingPunct="1"/>
            <a:endParaRPr lang="zh-TW" altLang="en-US" smtClean="0"/>
          </a:p>
        </p:txBody>
      </p:sp>
      <p:pic>
        <p:nvPicPr>
          <p:cNvPr id="12291" name="Picture 7" descr="1"/>
          <p:cNvPicPr>
            <a:picLocks noChangeAspect="1" noChangeArrowheads="1"/>
          </p:cNvPicPr>
          <p:nvPr>
            <p:ph sz="half" idx="1"/>
          </p:nvPr>
        </p:nvPicPr>
        <p:blipFill>
          <a:blip r:embed="rId2" cstate="print"/>
          <a:srcRect/>
          <a:stretch>
            <a:fillRect/>
          </a:stretch>
        </p:blipFill>
        <p:spPr>
          <a:xfrm>
            <a:off x="827088" y="1341438"/>
            <a:ext cx="3175000" cy="3886200"/>
          </a:xfrm>
        </p:spPr>
      </p:pic>
      <p:pic>
        <p:nvPicPr>
          <p:cNvPr id="12292" name="Picture 8" descr="13"/>
          <p:cNvPicPr>
            <a:picLocks noChangeAspect="1" noChangeArrowheads="1"/>
          </p:cNvPicPr>
          <p:nvPr>
            <p:ph sz="half" idx="2"/>
          </p:nvPr>
        </p:nvPicPr>
        <p:blipFill>
          <a:blip r:embed="rId3" cstate="print"/>
          <a:srcRect/>
          <a:stretch>
            <a:fillRect/>
          </a:stretch>
        </p:blipFill>
        <p:spPr>
          <a:xfrm>
            <a:off x="4572000" y="1412875"/>
            <a:ext cx="3241675" cy="4032250"/>
          </a:xfrm>
        </p:spPr>
      </p:pic>
      <p:sp>
        <p:nvSpPr>
          <p:cNvPr id="12293" name="Text Box 10"/>
          <p:cNvSpPr txBox="1">
            <a:spLocks noChangeArrowheads="1"/>
          </p:cNvSpPr>
          <p:nvPr/>
        </p:nvSpPr>
        <p:spPr bwMode="auto">
          <a:xfrm>
            <a:off x="971550" y="5734050"/>
            <a:ext cx="3024188" cy="1054100"/>
          </a:xfrm>
          <a:prstGeom prst="rect">
            <a:avLst/>
          </a:prstGeom>
          <a:noFill/>
          <a:ln w="9525">
            <a:noFill/>
            <a:miter lim="800000"/>
            <a:headEnd/>
            <a:tailEnd/>
          </a:ln>
          <a:effectLst/>
        </p:spPr>
        <p:txBody>
          <a:bodyPr>
            <a:spAutoFit/>
          </a:bodyPr>
          <a:lstStyle/>
          <a:p>
            <a:r>
              <a:rPr lang="en-US" altLang="zh-TW"/>
              <a:t>Boring </a:t>
            </a:r>
            <a:r>
              <a:rPr lang="zh-TW" altLang="en-US"/>
              <a:t>新娘與老太婆 </a:t>
            </a:r>
          </a:p>
          <a:p>
            <a:r>
              <a:rPr lang="zh-TW" altLang="en-US"/>
              <a:t>圖地反轉 </a:t>
            </a:r>
          </a:p>
          <a:p>
            <a:pPr>
              <a:spcBef>
                <a:spcPct val="50000"/>
              </a:spcBef>
            </a:pPr>
            <a:endParaRPr lang="zh-TW" altLang="en-US"/>
          </a:p>
        </p:txBody>
      </p:sp>
      <p:sp>
        <p:nvSpPr>
          <p:cNvPr id="12294" name="Text Box 11"/>
          <p:cNvSpPr txBox="1">
            <a:spLocks noChangeArrowheads="1"/>
          </p:cNvSpPr>
          <p:nvPr/>
        </p:nvSpPr>
        <p:spPr bwMode="auto">
          <a:xfrm>
            <a:off x="4932363" y="5734050"/>
            <a:ext cx="3168650" cy="366713"/>
          </a:xfrm>
          <a:prstGeom prst="rect">
            <a:avLst/>
          </a:prstGeom>
          <a:noFill/>
          <a:ln w="9525">
            <a:noFill/>
            <a:miter lim="800000"/>
            <a:headEnd/>
            <a:tailEnd/>
          </a:ln>
          <a:effectLst/>
        </p:spPr>
        <p:txBody>
          <a:bodyPr>
            <a:spAutoFit/>
          </a:bodyPr>
          <a:lstStyle/>
          <a:p>
            <a:pPr>
              <a:spcBef>
                <a:spcPct val="50000"/>
              </a:spcBef>
            </a:pPr>
            <a:r>
              <a:rPr lang="zh-TW" altLang="en-US"/>
              <a:t>枯樹與側臉</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p:cNvSpPr>
          <p:nvPr>
            <p:ph type="title"/>
          </p:nvPr>
        </p:nvSpPr>
        <p:spPr/>
        <p:txBody>
          <a:bodyPr/>
          <a:lstStyle/>
          <a:p>
            <a:pPr eaLnBrk="1" hangingPunct="1"/>
            <a:r>
              <a:rPr lang="zh-TW" altLang="en-US" smtClean="0"/>
              <a:t>哪裡怪怪的？</a:t>
            </a:r>
          </a:p>
        </p:txBody>
      </p:sp>
      <p:pic>
        <p:nvPicPr>
          <p:cNvPr id="13315" name="Picture 7" descr="7"/>
          <p:cNvPicPr>
            <a:picLocks noChangeAspect="1" noChangeArrowheads="1"/>
          </p:cNvPicPr>
          <p:nvPr>
            <p:ph sz="half" idx="1"/>
          </p:nvPr>
        </p:nvPicPr>
        <p:blipFill>
          <a:blip r:embed="rId2" cstate="print"/>
          <a:srcRect/>
          <a:stretch>
            <a:fillRect/>
          </a:stretch>
        </p:blipFill>
        <p:spPr>
          <a:xfrm>
            <a:off x="395288" y="1773238"/>
            <a:ext cx="4176712" cy="3128962"/>
          </a:xfrm>
        </p:spPr>
      </p:pic>
      <p:pic>
        <p:nvPicPr>
          <p:cNvPr id="13316" name="Picture 8" descr="8"/>
          <p:cNvPicPr>
            <a:picLocks noChangeAspect="1" noChangeArrowheads="1"/>
          </p:cNvPicPr>
          <p:nvPr>
            <p:ph sz="half" idx="2"/>
          </p:nvPr>
        </p:nvPicPr>
        <p:blipFill>
          <a:blip r:embed="rId3" cstate="print"/>
          <a:srcRect b="-4747"/>
          <a:stretch>
            <a:fillRect/>
          </a:stretch>
        </p:blipFill>
        <p:spPr>
          <a:xfrm>
            <a:off x="5292725" y="1773238"/>
            <a:ext cx="2876550" cy="388778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1229459661"/>
          <p:cNvPicPr>
            <a:picLocks noChangeAspect="1" noChangeArrowheads="1"/>
          </p:cNvPicPr>
          <p:nvPr>
            <p:ph sz="half" idx="4294967295"/>
          </p:nvPr>
        </p:nvPicPr>
        <p:blipFill>
          <a:blip r:embed="rId2" cstate="print"/>
          <a:srcRect/>
          <a:stretch>
            <a:fillRect/>
          </a:stretch>
        </p:blipFill>
        <p:spPr>
          <a:xfrm>
            <a:off x="611188" y="3284538"/>
            <a:ext cx="3810000" cy="2228850"/>
          </a:xfrm>
        </p:spPr>
      </p:pic>
      <p:pic>
        <p:nvPicPr>
          <p:cNvPr id="14339" name="Picture 9" descr="1229470167"/>
          <p:cNvPicPr>
            <a:picLocks noChangeAspect="1" noChangeArrowheads="1"/>
          </p:cNvPicPr>
          <p:nvPr>
            <p:ph sz="quarter" idx="4294967295"/>
          </p:nvPr>
        </p:nvPicPr>
        <p:blipFill>
          <a:blip r:embed="rId3" cstate="print"/>
          <a:srcRect/>
          <a:stretch>
            <a:fillRect/>
          </a:stretch>
        </p:blipFill>
        <p:spPr>
          <a:xfrm>
            <a:off x="5508625" y="3789363"/>
            <a:ext cx="2432050" cy="2187575"/>
          </a:xfrm>
        </p:spPr>
      </p:pic>
      <p:pic>
        <p:nvPicPr>
          <p:cNvPr id="14340" name="Picture 10" descr="look"/>
          <p:cNvPicPr>
            <a:picLocks noChangeAspect="1" noChangeArrowheads="1"/>
          </p:cNvPicPr>
          <p:nvPr>
            <p:ph sz="quarter" idx="4294967295"/>
          </p:nvPr>
        </p:nvPicPr>
        <p:blipFill>
          <a:blip r:embed="rId4" cstate="print"/>
          <a:srcRect/>
          <a:stretch>
            <a:fillRect/>
          </a:stretch>
        </p:blipFill>
        <p:spPr>
          <a:xfrm>
            <a:off x="4859338" y="1196975"/>
            <a:ext cx="4038600" cy="1025525"/>
          </a:xfrm>
        </p:spPr>
      </p:pic>
      <p:sp>
        <p:nvSpPr>
          <p:cNvPr id="14341" name="Text Box 11"/>
          <p:cNvSpPr txBox="1">
            <a:spLocks noChangeArrowheads="1"/>
          </p:cNvSpPr>
          <p:nvPr/>
        </p:nvSpPr>
        <p:spPr bwMode="auto">
          <a:xfrm>
            <a:off x="827088" y="1773238"/>
            <a:ext cx="3168650" cy="641350"/>
          </a:xfrm>
          <a:prstGeom prst="rect">
            <a:avLst/>
          </a:prstGeom>
          <a:noFill/>
          <a:ln w="9525">
            <a:noFill/>
            <a:miter lim="800000"/>
            <a:headEnd/>
            <a:tailEnd/>
          </a:ln>
          <a:effectLst/>
        </p:spPr>
        <p:txBody>
          <a:bodyPr>
            <a:spAutoFit/>
          </a:bodyPr>
          <a:lstStyle/>
          <a:p>
            <a:pPr>
              <a:spcBef>
                <a:spcPct val="50000"/>
              </a:spcBef>
            </a:pPr>
            <a:r>
              <a:rPr lang="zh-TW" altLang="en-US"/>
              <a:t>＊平行線</a:t>
            </a:r>
            <a:r>
              <a:rPr lang="en-US" altLang="zh-TW"/>
              <a:t>? </a:t>
            </a:r>
            <a:r>
              <a:rPr lang="zh-TW" altLang="en-US"/>
              <a:t>水平線</a:t>
            </a:r>
            <a:r>
              <a:rPr lang="en-US" altLang="zh-TW"/>
              <a:t>?(</a:t>
            </a:r>
            <a:r>
              <a:rPr lang="zh-TW" altLang="en-US"/>
              <a:t>實際上他們全都是平行的喔</a:t>
            </a:r>
            <a:r>
              <a:rPr lang="en-US" altLang="zh-TW"/>
              <a:t>...) </a:t>
            </a:r>
            <a:endParaRPr lang="zh-TW" altLang="en-US"/>
          </a:p>
        </p:txBody>
      </p:sp>
      <p:sp>
        <p:nvSpPr>
          <p:cNvPr id="14342" name="Text Box 12"/>
          <p:cNvSpPr txBox="1">
            <a:spLocks noChangeArrowheads="1"/>
          </p:cNvSpPr>
          <p:nvPr/>
        </p:nvSpPr>
        <p:spPr bwMode="auto">
          <a:xfrm>
            <a:off x="5508625" y="2708275"/>
            <a:ext cx="2303463" cy="366713"/>
          </a:xfrm>
          <a:prstGeom prst="rect">
            <a:avLst/>
          </a:prstGeom>
          <a:noFill/>
          <a:ln w="9525">
            <a:noFill/>
            <a:miter lim="800000"/>
            <a:headEnd/>
            <a:tailEnd/>
          </a:ln>
          <a:effectLst/>
        </p:spPr>
        <p:txBody>
          <a:bodyPr>
            <a:spAutoFit/>
          </a:bodyPr>
          <a:lstStyle/>
          <a:p>
            <a:pPr>
              <a:spcBef>
                <a:spcPct val="50000"/>
              </a:spcBef>
            </a:pPr>
            <a:r>
              <a:rPr lang="zh-TW" altLang="en-US"/>
              <a:t>＊哪一條線長</a:t>
            </a:r>
            <a:r>
              <a:rPr lang="en-US" altLang="zh-TW"/>
              <a:t>?</a:t>
            </a:r>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1229707664"/>
          <p:cNvPicPr>
            <a:picLocks noChangeAspect="1" noChangeArrowheads="1"/>
          </p:cNvPicPr>
          <p:nvPr>
            <p:ph sz="quarter" idx="4294967295"/>
          </p:nvPr>
        </p:nvPicPr>
        <p:blipFill>
          <a:blip r:embed="rId2" cstate="print"/>
          <a:srcRect/>
          <a:stretch>
            <a:fillRect/>
          </a:stretch>
        </p:blipFill>
        <p:spPr>
          <a:xfrm>
            <a:off x="1403350" y="4076700"/>
            <a:ext cx="1562100" cy="2185988"/>
          </a:xfrm>
        </p:spPr>
      </p:pic>
      <p:pic>
        <p:nvPicPr>
          <p:cNvPr id="15363" name="Picture 11" descr="1229384405"/>
          <p:cNvPicPr>
            <a:picLocks noChangeAspect="1" noChangeArrowheads="1"/>
          </p:cNvPicPr>
          <p:nvPr>
            <p:ph sz="quarter" idx="4294967295"/>
          </p:nvPr>
        </p:nvPicPr>
        <p:blipFill>
          <a:blip r:embed="rId3" cstate="print"/>
          <a:srcRect/>
          <a:stretch>
            <a:fillRect/>
          </a:stretch>
        </p:blipFill>
        <p:spPr>
          <a:xfrm>
            <a:off x="4572000" y="4149725"/>
            <a:ext cx="3619500" cy="1905000"/>
          </a:xfrm>
        </p:spPr>
      </p:pic>
      <p:sp>
        <p:nvSpPr>
          <p:cNvPr id="15364" name="AutoShape 13" descr="「錯視」的圖片搜尋結果"/>
          <p:cNvSpPr>
            <a:spLocks noChangeAspect="1" noChangeArrowheads="1"/>
          </p:cNvSpPr>
          <p:nvPr/>
        </p:nvSpPr>
        <p:spPr bwMode="auto">
          <a:xfrm>
            <a:off x="144463" y="46038"/>
            <a:ext cx="304800" cy="304800"/>
          </a:xfrm>
          <a:prstGeom prst="rect">
            <a:avLst/>
          </a:prstGeom>
          <a:noFill/>
          <a:ln w="9525">
            <a:noFill/>
            <a:miter lim="800000"/>
            <a:headEnd/>
            <a:tailEnd/>
          </a:ln>
        </p:spPr>
        <p:txBody>
          <a:bodyPr/>
          <a:lstStyle/>
          <a:p>
            <a:endParaRPr lang="zh-TW" altLang="en-US"/>
          </a:p>
        </p:txBody>
      </p:sp>
      <p:sp>
        <p:nvSpPr>
          <p:cNvPr id="15365" name="AutoShape 15" descr="「錯視」的圖片搜尋結果"/>
          <p:cNvSpPr>
            <a:spLocks noChangeAspect="1" noChangeArrowheads="1"/>
          </p:cNvSpPr>
          <p:nvPr/>
        </p:nvSpPr>
        <p:spPr bwMode="auto">
          <a:xfrm>
            <a:off x="144463" y="46038"/>
            <a:ext cx="304800" cy="304800"/>
          </a:xfrm>
          <a:prstGeom prst="rect">
            <a:avLst/>
          </a:prstGeom>
          <a:noFill/>
          <a:ln w="9525">
            <a:noFill/>
            <a:miter lim="800000"/>
            <a:headEnd/>
            <a:tailEnd/>
          </a:ln>
        </p:spPr>
        <p:txBody>
          <a:bodyPr/>
          <a:lstStyle/>
          <a:p>
            <a:endParaRPr lang="zh-TW" altLang="en-US"/>
          </a:p>
        </p:txBody>
      </p:sp>
      <p:pic>
        <p:nvPicPr>
          <p:cNvPr id="15366" name="Picture 17" descr="20100730115028"/>
          <p:cNvPicPr>
            <a:picLocks noChangeAspect="1" noChangeArrowheads="1"/>
          </p:cNvPicPr>
          <p:nvPr/>
        </p:nvPicPr>
        <p:blipFill>
          <a:blip r:embed="rId4" cstate="print"/>
          <a:srcRect/>
          <a:stretch>
            <a:fillRect/>
          </a:stretch>
        </p:blipFill>
        <p:spPr bwMode="auto">
          <a:xfrm>
            <a:off x="1179513" y="1243013"/>
            <a:ext cx="6784975" cy="2185987"/>
          </a:xfrm>
          <a:prstGeom prst="rect">
            <a:avLst/>
          </a:prstGeom>
          <a:noFill/>
          <a:ln w="9525">
            <a:noFill/>
            <a:miter lim="800000"/>
            <a:headEnd/>
            <a:tailEnd/>
          </a:ln>
        </p:spPr>
      </p:pic>
      <p:sp>
        <p:nvSpPr>
          <p:cNvPr id="15367" name="Text Box 18"/>
          <p:cNvSpPr txBox="1">
            <a:spLocks noChangeArrowheads="1"/>
          </p:cNvSpPr>
          <p:nvPr/>
        </p:nvSpPr>
        <p:spPr bwMode="auto">
          <a:xfrm>
            <a:off x="611188" y="3573463"/>
            <a:ext cx="3673475" cy="366712"/>
          </a:xfrm>
          <a:prstGeom prst="rect">
            <a:avLst/>
          </a:prstGeom>
          <a:noFill/>
          <a:ln w="9525">
            <a:noFill/>
            <a:miter lim="800000"/>
            <a:headEnd/>
            <a:tailEnd/>
          </a:ln>
          <a:effectLst/>
        </p:spPr>
        <p:txBody>
          <a:bodyPr>
            <a:spAutoFit/>
          </a:bodyPr>
          <a:lstStyle/>
          <a:p>
            <a:pPr>
              <a:spcBef>
                <a:spcPct val="50000"/>
              </a:spcBef>
            </a:pPr>
            <a:r>
              <a:rPr lang="zh-TW" altLang="en-US"/>
              <a:t>＊到底誰和</a:t>
            </a:r>
            <a:r>
              <a:rPr lang="en-US" altLang="zh-TW"/>
              <a:t>C</a:t>
            </a:r>
            <a:r>
              <a:rPr lang="zh-TW" altLang="en-US"/>
              <a:t>是同一條線</a:t>
            </a:r>
            <a:r>
              <a:rPr lang="en-US" altLang="zh-TW"/>
              <a:t>?  A </a:t>
            </a:r>
            <a:r>
              <a:rPr lang="zh-TW" altLang="en-US"/>
              <a:t>？</a:t>
            </a:r>
            <a:r>
              <a:rPr lang="en-US" altLang="zh-TW"/>
              <a:t>B? </a:t>
            </a:r>
            <a:endParaRPr lang="zh-TW" altLang="en-US"/>
          </a:p>
        </p:txBody>
      </p:sp>
      <p:sp>
        <p:nvSpPr>
          <p:cNvPr id="15368" name="Text Box 19"/>
          <p:cNvSpPr txBox="1">
            <a:spLocks noChangeArrowheads="1"/>
          </p:cNvSpPr>
          <p:nvPr/>
        </p:nvSpPr>
        <p:spPr bwMode="auto">
          <a:xfrm>
            <a:off x="4572000" y="3573463"/>
            <a:ext cx="4248150" cy="366712"/>
          </a:xfrm>
          <a:prstGeom prst="rect">
            <a:avLst/>
          </a:prstGeom>
          <a:noFill/>
          <a:ln w="9525">
            <a:noFill/>
            <a:miter lim="800000"/>
            <a:headEnd/>
            <a:tailEnd/>
          </a:ln>
          <a:effectLst/>
        </p:spPr>
        <p:txBody>
          <a:bodyPr>
            <a:spAutoFit/>
          </a:bodyPr>
          <a:lstStyle/>
          <a:p>
            <a:pPr>
              <a:spcBef>
                <a:spcPct val="50000"/>
              </a:spcBef>
            </a:pPr>
            <a:r>
              <a:rPr lang="zh-TW" altLang="en-US"/>
              <a:t>＊線段</a:t>
            </a:r>
            <a:r>
              <a:rPr lang="en-US" altLang="zh-TW"/>
              <a:t>AB</a:t>
            </a:r>
            <a:r>
              <a:rPr lang="zh-TW" altLang="en-US"/>
              <a:t>與線段</a:t>
            </a:r>
            <a:r>
              <a:rPr lang="en-US" altLang="zh-TW"/>
              <a:t>BC.</a:t>
            </a:r>
            <a:r>
              <a:rPr lang="zh-TW" altLang="en-US"/>
              <a:t>那一段比較長</a:t>
            </a:r>
            <a:r>
              <a:rPr lang="en-US" altLang="zh-TW"/>
              <a:t>?</a:t>
            </a:r>
            <a:endParaRPr lang="zh-TW" altLang="en-US"/>
          </a:p>
        </p:txBody>
      </p:sp>
      <p:sp>
        <p:nvSpPr>
          <p:cNvPr id="15369" name="Text Box 20"/>
          <p:cNvSpPr txBox="1">
            <a:spLocks noChangeArrowheads="1"/>
          </p:cNvSpPr>
          <p:nvPr/>
        </p:nvSpPr>
        <p:spPr bwMode="auto">
          <a:xfrm>
            <a:off x="1258888" y="404813"/>
            <a:ext cx="6553200" cy="519112"/>
          </a:xfrm>
          <a:prstGeom prst="rect">
            <a:avLst/>
          </a:prstGeom>
          <a:noFill/>
          <a:ln w="9525">
            <a:noFill/>
            <a:miter lim="800000"/>
            <a:headEnd/>
            <a:tailEnd/>
          </a:ln>
          <a:effectLst/>
        </p:spPr>
        <p:txBody>
          <a:bodyPr>
            <a:spAutoFit/>
          </a:bodyPr>
          <a:lstStyle/>
          <a:p>
            <a:pPr>
              <a:spcBef>
                <a:spcPct val="50000"/>
              </a:spcBef>
            </a:pPr>
            <a:r>
              <a:rPr lang="zh-TW" altLang="en-US" sz="2800"/>
              <a:t>兩組同心園其內外圓大小哪ㄧ個較大？</a:t>
            </a:r>
            <a:endParaRPr lang="en-US" altLang="zh-TW"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user\Pictures\326\88px-Escher-Waterfall.png"/>
          <p:cNvPicPr>
            <a:picLocks noChangeAspect="1" noChangeArrowheads="1"/>
          </p:cNvPicPr>
          <p:nvPr/>
        </p:nvPicPr>
        <p:blipFill>
          <a:blip r:embed="rId2" cstate="print"/>
          <a:srcRect/>
          <a:stretch>
            <a:fillRect/>
          </a:stretch>
        </p:blipFill>
        <p:spPr bwMode="auto">
          <a:xfrm>
            <a:off x="4859338" y="765175"/>
            <a:ext cx="4071937" cy="5505450"/>
          </a:xfrm>
          <a:prstGeom prst="rect">
            <a:avLst/>
          </a:prstGeom>
          <a:noFill/>
          <a:ln w="9525">
            <a:noFill/>
            <a:miter lim="800000"/>
            <a:headEnd/>
            <a:tailEnd/>
          </a:ln>
        </p:spPr>
      </p:pic>
      <p:pic>
        <p:nvPicPr>
          <p:cNvPr id="16387" name="Picture 4" descr="C:\Users\user\Pictures\326\120px-Echer_cube_1.png"/>
          <p:cNvPicPr>
            <a:picLocks noChangeAspect="1" noChangeArrowheads="1"/>
          </p:cNvPicPr>
          <p:nvPr/>
        </p:nvPicPr>
        <p:blipFill>
          <a:blip r:embed="rId3" cstate="print"/>
          <a:srcRect/>
          <a:stretch>
            <a:fillRect/>
          </a:stretch>
        </p:blipFill>
        <p:spPr bwMode="auto">
          <a:xfrm>
            <a:off x="179388" y="2060575"/>
            <a:ext cx="4284662" cy="4284663"/>
          </a:xfrm>
          <a:prstGeom prst="rect">
            <a:avLst/>
          </a:prstGeom>
          <a:noFill/>
          <a:ln w="9525">
            <a:noFill/>
            <a:miter lim="800000"/>
            <a:headEnd/>
            <a:tailEnd/>
          </a:ln>
        </p:spPr>
      </p:pic>
      <p:sp>
        <p:nvSpPr>
          <p:cNvPr id="16388" name="Text Box 4"/>
          <p:cNvSpPr txBox="1">
            <a:spLocks noChangeArrowheads="1"/>
          </p:cNvSpPr>
          <p:nvPr/>
        </p:nvSpPr>
        <p:spPr bwMode="auto">
          <a:xfrm>
            <a:off x="539750" y="765175"/>
            <a:ext cx="3527425" cy="579438"/>
          </a:xfrm>
          <a:prstGeom prst="rect">
            <a:avLst/>
          </a:prstGeom>
          <a:noFill/>
          <a:ln w="9525">
            <a:noFill/>
            <a:miter lim="800000"/>
            <a:headEnd/>
            <a:tailEnd/>
          </a:ln>
          <a:effectLst/>
        </p:spPr>
        <p:txBody>
          <a:bodyPr>
            <a:spAutoFit/>
          </a:bodyPr>
          <a:lstStyle/>
          <a:p>
            <a:pPr>
              <a:spcBef>
                <a:spcPct val="50000"/>
              </a:spcBef>
            </a:pPr>
            <a:r>
              <a:rPr lang="zh-TW" altLang="en-US" sz="3200"/>
              <a:t>哪裡不合理呢？</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p:cNvSpPr>
          <p:nvPr>
            <p:ph type="title"/>
          </p:nvPr>
        </p:nvSpPr>
        <p:spPr/>
        <p:txBody>
          <a:bodyPr/>
          <a:lstStyle/>
          <a:p>
            <a:pPr eaLnBrk="1" hangingPunct="1"/>
            <a:r>
              <a:rPr lang="zh-TW" altLang="en-US" smtClean="0"/>
              <a:t>阿爾欽博多</a:t>
            </a:r>
          </a:p>
        </p:txBody>
      </p:sp>
      <p:sp>
        <p:nvSpPr>
          <p:cNvPr id="17411" name="Rectangle 7"/>
          <p:cNvSpPr>
            <a:spLocks noGrp="1"/>
          </p:cNvSpPr>
          <p:nvPr>
            <p:ph type="body" sz="half" idx="1"/>
          </p:nvPr>
        </p:nvSpPr>
        <p:spPr/>
        <p:txBody>
          <a:bodyPr/>
          <a:lstStyle/>
          <a:p>
            <a:pPr eaLnBrk="1" hangingPunct="1">
              <a:lnSpc>
                <a:spcPct val="90000"/>
              </a:lnSpc>
            </a:pPr>
            <a:r>
              <a:rPr lang="zh-TW" altLang="en-US" sz="2800" smtClean="0"/>
              <a:t>朱塞佩</a:t>
            </a:r>
            <a:r>
              <a:rPr lang="en-US" altLang="zh-TW" sz="2800" smtClean="0"/>
              <a:t>·</a:t>
            </a:r>
            <a:r>
              <a:rPr lang="zh-TW" altLang="en-US" sz="2800" smtClean="0"/>
              <a:t>阿爾欽博托</a:t>
            </a:r>
            <a:r>
              <a:rPr lang="zh-TW" altLang="en-US" sz="2000" smtClean="0"/>
              <a:t>（</a:t>
            </a:r>
            <a:r>
              <a:rPr lang="en-US" altLang="zh-TW" sz="2000" b="1" smtClean="0"/>
              <a:t>Giuseppe Arcimboldo</a:t>
            </a:r>
            <a:r>
              <a:rPr lang="zh-TW" altLang="en-US" sz="2000" smtClean="0"/>
              <a:t>，</a:t>
            </a:r>
          </a:p>
          <a:p>
            <a:pPr eaLnBrk="1" hangingPunct="1">
              <a:lnSpc>
                <a:spcPct val="90000"/>
              </a:lnSpc>
              <a:buFont typeface="Arial" pitchFamily="34" charset="0"/>
              <a:buNone/>
            </a:pPr>
            <a:r>
              <a:rPr lang="en-US" altLang="zh-TW" sz="2000" smtClean="0"/>
              <a:t>        1527</a:t>
            </a:r>
            <a:r>
              <a:rPr lang="zh-TW" altLang="en-US" sz="2000" smtClean="0"/>
              <a:t>年－</a:t>
            </a:r>
            <a:r>
              <a:rPr lang="en-US" altLang="zh-TW" sz="2000" smtClean="0"/>
              <a:t>1593</a:t>
            </a:r>
            <a:r>
              <a:rPr lang="zh-TW" altLang="en-US" sz="2000" smtClean="0"/>
              <a:t>年</a:t>
            </a:r>
            <a:r>
              <a:rPr lang="en-US" altLang="zh-TW" sz="2000" smtClean="0"/>
              <a:t>7</a:t>
            </a:r>
            <a:r>
              <a:rPr lang="zh-TW" altLang="en-US" sz="2000" smtClean="0"/>
              <a:t>月</a:t>
            </a:r>
            <a:r>
              <a:rPr lang="en-US" altLang="zh-TW" sz="2000" smtClean="0"/>
              <a:t>11</a:t>
            </a:r>
            <a:r>
              <a:rPr lang="zh-TW" altLang="en-US" sz="2000" smtClean="0"/>
              <a:t>日）</a:t>
            </a:r>
            <a:r>
              <a:rPr lang="zh-TW" altLang="en-US" sz="2800" smtClean="0"/>
              <a:t> </a:t>
            </a:r>
          </a:p>
          <a:p>
            <a:pPr eaLnBrk="1" hangingPunct="1">
              <a:lnSpc>
                <a:spcPct val="90000"/>
              </a:lnSpc>
            </a:pPr>
            <a:r>
              <a:rPr lang="zh-TW" altLang="en-US" sz="2800" smtClean="0"/>
              <a:t>是義大利</a:t>
            </a:r>
            <a:r>
              <a:rPr lang="zh-TW" altLang="en-US" sz="2800" smtClean="0">
                <a:solidFill>
                  <a:srgbClr val="FF0000"/>
                </a:solidFill>
              </a:rPr>
              <a:t>文藝復興</a:t>
            </a:r>
            <a:r>
              <a:rPr lang="zh-TW" altLang="en-US" sz="2800" smtClean="0"/>
              <a:t>時期著名肖像畫家，他的作品包括掛毯設計和彩色玻璃裝飾設計，他的作品特點是用水果、蔬菜、花、書、魚等各種物體來堆砌成人物的肖像。 </a:t>
            </a:r>
          </a:p>
        </p:txBody>
      </p:sp>
      <p:pic>
        <p:nvPicPr>
          <p:cNvPr id="17412" name="Picture 11" descr="19"/>
          <p:cNvPicPr>
            <a:picLocks noChangeAspect="1" noChangeArrowheads="1"/>
          </p:cNvPicPr>
          <p:nvPr>
            <p:ph sz="half" idx="2"/>
          </p:nvPr>
        </p:nvPicPr>
        <p:blipFill>
          <a:blip r:embed="rId2" cstate="print"/>
          <a:srcRect/>
          <a:stretch>
            <a:fillRect/>
          </a:stretch>
        </p:blipFill>
        <p:spPr>
          <a:xfrm>
            <a:off x="4787900" y="1700213"/>
            <a:ext cx="3522663" cy="43211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p:cNvSpPr>
          <p:nvPr>
            <p:ph type="title"/>
          </p:nvPr>
        </p:nvSpPr>
        <p:spPr/>
        <p:txBody>
          <a:bodyPr/>
          <a:lstStyle/>
          <a:p>
            <a:pPr eaLnBrk="1" hangingPunct="1"/>
            <a:r>
              <a:rPr lang="zh-TW" altLang="en-US" smtClean="0"/>
              <a:t>春                              夏</a:t>
            </a:r>
          </a:p>
        </p:txBody>
      </p:sp>
      <p:pic>
        <p:nvPicPr>
          <p:cNvPr id="18435" name="Picture 7" descr="21"/>
          <p:cNvPicPr>
            <a:picLocks noChangeAspect="1" noChangeArrowheads="1"/>
          </p:cNvPicPr>
          <p:nvPr>
            <p:ph sz="half" idx="1"/>
          </p:nvPr>
        </p:nvPicPr>
        <p:blipFill>
          <a:blip r:embed="rId2" cstate="print"/>
          <a:srcRect/>
          <a:stretch>
            <a:fillRect/>
          </a:stretch>
        </p:blipFill>
        <p:spPr>
          <a:xfrm>
            <a:off x="550863" y="1557338"/>
            <a:ext cx="3787775" cy="4535487"/>
          </a:xfrm>
        </p:spPr>
      </p:pic>
      <p:pic>
        <p:nvPicPr>
          <p:cNvPr id="18436" name="Picture 8" descr="22"/>
          <p:cNvPicPr>
            <a:picLocks noChangeAspect="1" noChangeArrowheads="1"/>
          </p:cNvPicPr>
          <p:nvPr>
            <p:ph sz="half" idx="2"/>
          </p:nvPr>
        </p:nvPicPr>
        <p:blipFill>
          <a:blip r:embed="rId3" cstate="print"/>
          <a:srcRect/>
          <a:stretch>
            <a:fillRect/>
          </a:stretch>
        </p:blipFill>
        <p:spPr>
          <a:xfrm>
            <a:off x="4783138" y="1600200"/>
            <a:ext cx="3767137"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p:txBody>
          <a:bodyPr/>
          <a:lstStyle/>
          <a:p>
            <a:pPr eaLnBrk="1" hangingPunct="1"/>
            <a:r>
              <a:rPr lang="zh-TW" altLang="en-US" smtClean="0"/>
              <a:t>秋                             冬</a:t>
            </a:r>
          </a:p>
        </p:txBody>
      </p:sp>
      <p:pic>
        <p:nvPicPr>
          <p:cNvPr id="19459" name="Picture 8" descr="9"/>
          <p:cNvPicPr>
            <a:picLocks noChangeAspect="1" noChangeArrowheads="1"/>
          </p:cNvPicPr>
          <p:nvPr>
            <p:ph sz="half" idx="1"/>
          </p:nvPr>
        </p:nvPicPr>
        <p:blipFill>
          <a:blip r:embed="rId2" cstate="print">
            <a:lum bright="6000" contrast="6000"/>
          </a:blip>
          <a:srcRect/>
          <a:stretch>
            <a:fillRect/>
          </a:stretch>
        </p:blipFill>
        <p:spPr>
          <a:xfrm>
            <a:off x="539750" y="1628775"/>
            <a:ext cx="3621088" cy="4464050"/>
          </a:xfrm>
          <a:noFill/>
        </p:spPr>
      </p:pic>
      <p:pic>
        <p:nvPicPr>
          <p:cNvPr id="19460" name="Picture 9" descr="23"/>
          <p:cNvPicPr>
            <a:picLocks noChangeAspect="1" noChangeArrowheads="1"/>
          </p:cNvPicPr>
          <p:nvPr>
            <p:ph sz="half" idx="2"/>
          </p:nvPr>
        </p:nvPicPr>
        <p:blipFill>
          <a:blip r:embed="rId3" cstate="print"/>
          <a:srcRect/>
          <a:stretch>
            <a:fillRect/>
          </a:stretch>
        </p:blipFill>
        <p:spPr>
          <a:xfrm>
            <a:off x="4819650" y="1600200"/>
            <a:ext cx="3695700"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p:cNvSpPr>
          <p:nvPr>
            <p:ph type="title"/>
          </p:nvPr>
        </p:nvSpPr>
        <p:spPr/>
        <p:txBody>
          <a:bodyPr/>
          <a:lstStyle/>
          <a:p>
            <a:pPr eaLnBrk="1" hangingPunct="1"/>
            <a:r>
              <a:rPr lang="zh-TW" altLang="en-US" smtClean="0"/>
              <a:t>氣                          火</a:t>
            </a:r>
          </a:p>
        </p:txBody>
      </p:sp>
      <p:pic>
        <p:nvPicPr>
          <p:cNvPr id="20483" name="Picture 7" descr="24"/>
          <p:cNvPicPr>
            <a:picLocks noChangeAspect="1" noChangeArrowheads="1"/>
          </p:cNvPicPr>
          <p:nvPr>
            <p:ph sz="half" idx="1"/>
          </p:nvPr>
        </p:nvPicPr>
        <p:blipFill>
          <a:blip r:embed="rId2" cstate="print"/>
          <a:srcRect/>
          <a:stretch>
            <a:fillRect/>
          </a:stretch>
        </p:blipFill>
        <p:spPr>
          <a:xfrm>
            <a:off x="684213" y="1484313"/>
            <a:ext cx="3365500" cy="4537075"/>
          </a:xfrm>
        </p:spPr>
      </p:pic>
      <p:pic>
        <p:nvPicPr>
          <p:cNvPr id="20484" name="Picture 8" descr="25"/>
          <p:cNvPicPr>
            <a:picLocks noChangeAspect="1" noChangeArrowheads="1"/>
          </p:cNvPicPr>
          <p:nvPr>
            <p:ph sz="half" idx="2"/>
          </p:nvPr>
        </p:nvPicPr>
        <p:blipFill>
          <a:blip r:embed="rId3" cstate="print"/>
          <a:srcRect/>
          <a:stretch>
            <a:fillRect/>
          </a:stretch>
        </p:blipFill>
        <p:spPr>
          <a:xfrm>
            <a:off x="4870450" y="1484313"/>
            <a:ext cx="3429000" cy="45370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3"/>
          <p:cNvSpPr>
            <a:spLocks noChangeArrowheads="1"/>
          </p:cNvSpPr>
          <p:nvPr/>
        </p:nvSpPr>
        <p:spPr bwMode="auto">
          <a:xfrm>
            <a:off x="468313" y="765175"/>
            <a:ext cx="3024187" cy="3378200"/>
          </a:xfrm>
          <a:prstGeom prst="rect">
            <a:avLst/>
          </a:prstGeom>
          <a:noFill/>
          <a:ln w="9525">
            <a:noFill/>
            <a:miter lim="800000"/>
            <a:headEnd/>
            <a:tailEnd/>
          </a:ln>
        </p:spPr>
        <p:txBody>
          <a:bodyPr>
            <a:spAutoFit/>
          </a:bodyPr>
          <a:lstStyle/>
          <a:p>
            <a:r>
              <a:rPr kumimoji="0" lang="zh-TW" altLang="en-US" sz="2400" b="1">
                <a:latin typeface="Calibri" pitchFamily="34" charset="0"/>
              </a:rPr>
              <a:t>錯視</a:t>
            </a:r>
            <a:r>
              <a:rPr kumimoji="0" lang="zh-TW" altLang="en-US" sz="2400">
                <a:latin typeface="Calibri" pitchFamily="34" charset="0"/>
              </a:rPr>
              <a:t>又稱</a:t>
            </a:r>
            <a:r>
              <a:rPr kumimoji="0" lang="zh-TW" altLang="en-US" sz="2400" b="1">
                <a:latin typeface="Calibri" pitchFamily="34" charset="0"/>
              </a:rPr>
              <a:t>視覺假象</a:t>
            </a:r>
            <a:r>
              <a:rPr kumimoji="0" lang="zh-TW" altLang="en-US" sz="2400">
                <a:latin typeface="Calibri" pitchFamily="34" charset="0"/>
              </a:rPr>
              <a:t>，是指通過幾何排列、視覺成像規律等手段，製作有</a:t>
            </a:r>
            <a:r>
              <a:rPr kumimoji="0" lang="zh-TW" altLang="en-US" sz="2400" b="1">
                <a:latin typeface="Calibri" pitchFamily="34" charset="0"/>
              </a:rPr>
              <a:t>視覺欺騙</a:t>
            </a:r>
            <a:r>
              <a:rPr kumimoji="0" lang="zh-TW" altLang="en-US" sz="2400">
                <a:latin typeface="Calibri" pitchFamily="34" charset="0"/>
              </a:rPr>
              <a:t>成分的圖像進行眼球欺騙，</a:t>
            </a:r>
            <a:r>
              <a:rPr kumimoji="0" lang="zh-TW" altLang="en-US" sz="2400">
                <a:solidFill>
                  <a:srgbClr val="FF0000"/>
                </a:solidFill>
                <a:latin typeface="Calibri" pitchFamily="34" charset="0"/>
              </a:rPr>
              <a:t>引起的視覺上的錯覺</a:t>
            </a:r>
            <a:r>
              <a:rPr kumimoji="0" lang="zh-TW" altLang="en-US" sz="2400">
                <a:latin typeface="Calibri" pitchFamily="34" charset="0"/>
              </a:rPr>
              <a:t>，達到藝術或者類似魔術般的效果。</a:t>
            </a:r>
          </a:p>
        </p:txBody>
      </p:sp>
      <p:sp>
        <p:nvSpPr>
          <p:cNvPr id="3075" name="矩形 4"/>
          <p:cNvSpPr>
            <a:spLocks noChangeArrowheads="1"/>
          </p:cNvSpPr>
          <p:nvPr/>
        </p:nvSpPr>
        <p:spPr bwMode="auto">
          <a:xfrm>
            <a:off x="3924300" y="620713"/>
            <a:ext cx="4572000" cy="1200150"/>
          </a:xfrm>
          <a:prstGeom prst="rect">
            <a:avLst/>
          </a:prstGeom>
          <a:noFill/>
          <a:ln w="9525">
            <a:noFill/>
            <a:miter lim="800000"/>
            <a:headEnd/>
            <a:tailEnd/>
          </a:ln>
        </p:spPr>
        <p:txBody>
          <a:bodyPr>
            <a:spAutoFit/>
          </a:bodyPr>
          <a:lstStyle/>
          <a:p>
            <a:r>
              <a:rPr kumimoji="0" lang="zh-TW" altLang="en-US">
                <a:latin typeface="Calibri" pitchFamily="34" charset="0"/>
              </a:rPr>
              <a:t>錯視一般被分為：圖像本身的構造導致的幾何學錯視；由感覺器官引起的生理錯視；以及心理原因導致的認知錯視。特別是關於</a:t>
            </a:r>
            <a:r>
              <a:rPr kumimoji="0" lang="zh-TW" altLang="en-US">
                <a:solidFill>
                  <a:srgbClr val="FF0000"/>
                </a:solidFill>
                <a:latin typeface="Calibri" pitchFamily="34" charset="0"/>
              </a:rPr>
              <a:t>幾何學</a:t>
            </a:r>
            <a:r>
              <a:rPr kumimoji="0" lang="zh-TW" altLang="en-US">
                <a:latin typeface="Calibri" pitchFamily="34" charset="0"/>
              </a:rPr>
              <a:t>的錯視，以其種類多而廣為人知。</a:t>
            </a:r>
          </a:p>
        </p:txBody>
      </p:sp>
      <p:pic>
        <p:nvPicPr>
          <p:cNvPr id="3076" name="Picture 2" descr="C:\Users\user\Pictures\326\220px-Grey_square_optical_illusion.PNG"/>
          <p:cNvPicPr>
            <a:picLocks noChangeAspect="1" noChangeArrowheads="1"/>
          </p:cNvPicPr>
          <p:nvPr/>
        </p:nvPicPr>
        <p:blipFill>
          <a:blip r:embed="rId2" cstate="print"/>
          <a:srcRect/>
          <a:stretch>
            <a:fillRect/>
          </a:stretch>
        </p:blipFill>
        <p:spPr bwMode="auto">
          <a:xfrm>
            <a:off x="4427538" y="3068638"/>
            <a:ext cx="3352800" cy="2605087"/>
          </a:xfrm>
          <a:prstGeom prst="rect">
            <a:avLst/>
          </a:prstGeom>
          <a:noFill/>
          <a:ln w="9525">
            <a:noFill/>
            <a:miter lim="800000"/>
            <a:headEnd/>
            <a:tailEnd/>
          </a:ln>
        </p:spPr>
      </p:pic>
      <p:sp>
        <p:nvSpPr>
          <p:cNvPr id="3077" name="矩形 6"/>
          <p:cNvSpPr>
            <a:spLocks noChangeArrowheads="1"/>
          </p:cNvSpPr>
          <p:nvPr/>
        </p:nvSpPr>
        <p:spPr bwMode="auto">
          <a:xfrm>
            <a:off x="3419475" y="5805488"/>
            <a:ext cx="4895850" cy="671512"/>
          </a:xfrm>
          <a:prstGeom prst="rect">
            <a:avLst/>
          </a:prstGeom>
          <a:noFill/>
          <a:ln w="9525">
            <a:noFill/>
            <a:miter lim="800000"/>
            <a:headEnd/>
            <a:tailEnd/>
          </a:ln>
        </p:spPr>
        <p:txBody>
          <a:bodyPr wrap="none">
            <a:spAutoFit/>
          </a:bodyPr>
          <a:lstStyle/>
          <a:p>
            <a:r>
              <a:rPr kumimoji="0" lang="en-US" altLang="zh-TW" sz="2000" b="1">
                <a:solidFill>
                  <a:srgbClr val="FF0000"/>
                </a:solidFill>
                <a:latin typeface="Calibri" pitchFamily="34" charset="0"/>
              </a:rPr>
              <a:t>Checker Shadow</a:t>
            </a:r>
          </a:p>
          <a:p>
            <a:r>
              <a:rPr kumimoji="0" lang="zh-TW" altLang="en-US">
                <a:hlinkClick r:id="rId3" tooltip="棋盤陰影錯覺"/>
              </a:rPr>
              <a:t>棋盤陰影</a:t>
            </a:r>
            <a:r>
              <a:rPr kumimoji="0" lang="zh-TW" altLang="en-US"/>
              <a:t>：字母</a:t>
            </a:r>
            <a:r>
              <a:rPr kumimoji="0" lang="en-US" altLang="zh-TW"/>
              <a:t>A</a:t>
            </a:r>
            <a:r>
              <a:rPr kumimoji="0" lang="zh-TW" altLang="en-US"/>
              <a:t>與字母</a:t>
            </a:r>
            <a:r>
              <a:rPr kumimoji="0" lang="en-US" altLang="zh-TW"/>
              <a:t>B</a:t>
            </a:r>
            <a:r>
              <a:rPr kumimoji="0" lang="zh-TW" altLang="en-US"/>
              <a:t>所在方格實為同色。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p:cNvSpPr>
          <p:nvPr>
            <p:ph type="title"/>
          </p:nvPr>
        </p:nvSpPr>
        <p:spPr/>
        <p:txBody>
          <a:bodyPr/>
          <a:lstStyle/>
          <a:p>
            <a:pPr eaLnBrk="1" hangingPunct="1"/>
            <a:r>
              <a:rPr lang="zh-TW" altLang="en-US" smtClean="0"/>
              <a:t>土                            水</a:t>
            </a:r>
          </a:p>
        </p:txBody>
      </p:sp>
      <p:pic>
        <p:nvPicPr>
          <p:cNvPr id="21507" name="Picture 7" descr="26"/>
          <p:cNvPicPr>
            <a:picLocks noChangeAspect="1" noChangeArrowheads="1"/>
          </p:cNvPicPr>
          <p:nvPr>
            <p:ph sz="half" idx="1"/>
          </p:nvPr>
        </p:nvPicPr>
        <p:blipFill>
          <a:blip r:embed="rId2" cstate="print"/>
          <a:srcRect/>
          <a:stretch>
            <a:fillRect/>
          </a:stretch>
        </p:blipFill>
        <p:spPr>
          <a:xfrm>
            <a:off x="684213" y="1484313"/>
            <a:ext cx="3308350" cy="4897437"/>
          </a:xfrm>
        </p:spPr>
      </p:pic>
      <p:pic>
        <p:nvPicPr>
          <p:cNvPr id="21508" name="Picture 8" descr="27"/>
          <p:cNvPicPr>
            <a:picLocks noChangeAspect="1" noChangeArrowheads="1"/>
          </p:cNvPicPr>
          <p:nvPr>
            <p:ph sz="half" idx="2"/>
          </p:nvPr>
        </p:nvPicPr>
        <p:blipFill>
          <a:blip r:embed="rId3" cstate="print"/>
          <a:srcRect/>
          <a:stretch>
            <a:fillRect/>
          </a:stretch>
        </p:blipFill>
        <p:spPr>
          <a:xfrm>
            <a:off x="4787900" y="1484313"/>
            <a:ext cx="3563938" cy="475138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eaLnBrk="1" hangingPunct="1"/>
            <a:r>
              <a:rPr lang="zh-TW" altLang="en-US" smtClean="0"/>
              <a:t>藝術家</a:t>
            </a:r>
            <a:r>
              <a:rPr lang="zh-TW" altLang="en-US" u="sng" smtClean="0"/>
              <a:t>艾雪</a:t>
            </a:r>
          </a:p>
        </p:txBody>
      </p:sp>
      <p:sp>
        <p:nvSpPr>
          <p:cNvPr id="22531" name="Rectangle 9"/>
          <p:cNvSpPr>
            <a:spLocks noGrp="1"/>
          </p:cNvSpPr>
          <p:nvPr>
            <p:ph type="body" sz="half" idx="1"/>
          </p:nvPr>
        </p:nvSpPr>
        <p:spPr/>
        <p:txBody>
          <a:bodyPr/>
          <a:lstStyle/>
          <a:p>
            <a:pPr eaLnBrk="1" hangingPunct="1">
              <a:lnSpc>
                <a:spcPct val="80000"/>
              </a:lnSpc>
            </a:pPr>
            <a:r>
              <a:rPr lang="zh-TW" altLang="en-US" sz="2800" smtClean="0">
                <a:solidFill>
                  <a:schemeClr val="hlink"/>
                </a:solidFill>
              </a:rPr>
              <a:t>艾雪</a:t>
            </a:r>
            <a:r>
              <a:rPr lang="en-US" altLang="zh-TW" sz="2800" smtClean="0">
                <a:solidFill>
                  <a:schemeClr val="hlink"/>
                </a:solidFill>
              </a:rPr>
              <a:t>(M.C. Escher, 1898-1972)</a:t>
            </a:r>
          </a:p>
          <a:p>
            <a:pPr eaLnBrk="1" hangingPunct="1">
              <a:lnSpc>
                <a:spcPct val="80000"/>
              </a:lnSpc>
            </a:pPr>
            <a:r>
              <a:rPr lang="zh-TW" altLang="en-US" sz="1800" smtClean="0">
                <a:ea typeface="標楷體" pitchFamily="65" charset="-120"/>
              </a:rPr>
              <a:t>對於視覺心理特性最早注意而熱衷創作的藝術家，首推荷蘭版畫家 </a:t>
            </a:r>
            <a:r>
              <a:rPr lang="zh-TW" altLang="en-US" sz="1600" smtClean="0"/>
              <a:t>。</a:t>
            </a:r>
            <a:endParaRPr lang="zh-TW" altLang="en-US" sz="1800" smtClean="0">
              <a:ea typeface="標楷體" pitchFamily="65" charset="-120"/>
            </a:endParaRPr>
          </a:p>
          <a:p>
            <a:pPr eaLnBrk="1" hangingPunct="1">
              <a:lnSpc>
                <a:spcPct val="80000"/>
              </a:lnSpc>
            </a:pPr>
            <a:r>
              <a:rPr lang="zh-TW" altLang="en-US" sz="1800" smtClean="0">
                <a:ea typeface="標楷體" pitchFamily="65" charset="-120"/>
              </a:rPr>
              <a:t>他運用心理學的研究成果，娛弄人類對空間的錯覺， 大量創作此類反轉性的繪畫，使得</a:t>
            </a:r>
            <a:r>
              <a:rPr lang="zh-TW" altLang="en-US" sz="1800" smtClean="0">
                <a:solidFill>
                  <a:srgbClr val="FF0000"/>
                </a:solidFill>
                <a:ea typeface="標楷體" pitchFamily="65" charset="-120"/>
              </a:rPr>
              <a:t>畫面乍看正常，其實裏頭暗藏玄機。</a:t>
            </a:r>
          </a:p>
          <a:p>
            <a:pPr eaLnBrk="1" hangingPunct="1">
              <a:lnSpc>
                <a:spcPct val="80000"/>
              </a:lnSpc>
            </a:pPr>
            <a:r>
              <a:rPr lang="en-US" altLang="zh-TW" sz="1800" smtClean="0">
                <a:ea typeface="標楷體" pitchFamily="65" charset="-120"/>
              </a:rPr>
              <a:t>Escher</a:t>
            </a:r>
            <a:r>
              <a:rPr lang="zh-TW" altLang="en-US" sz="1800" smtClean="0">
                <a:ea typeface="標楷體" pitchFamily="65" charset="-120"/>
              </a:rPr>
              <a:t>的作品不論在藝術、設計界都是必讀的作品，他的作品散見一般 設計書籍中且被推崇備至。</a:t>
            </a:r>
          </a:p>
          <a:p>
            <a:pPr eaLnBrk="1" hangingPunct="1">
              <a:lnSpc>
                <a:spcPct val="80000"/>
              </a:lnSpc>
            </a:pPr>
            <a:r>
              <a:rPr lang="zh-TW" altLang="en-US" sz="1800" smtClean="0">
                <a:ea typeface="標楷體" pitchFamily="65" charset="-120"/>
              </a:rPr>
              <a:t>在這個特效充斥的數位時代， </a:t>
            </a:r>
            <a:r>
              <a:rPr lang="en-US" altLang="zh-TW" sz="1800" smtClean="0">
                <a:ea typeface="標楷體" pitchFamily="65" charset="-120"/>
              </a:rPr>
              <a:t>Escher</a:t>
            </a:r>
            <a:r>
              <a:rPr lang="zh-TW" altLang="en-US" sz="1800" smtClean="0">
                <a:ea typeface="標楷體" pitchFamily="65" charset="-120"/>
              </a:rPr>
              <a:t>作品的內涵更加耐人尋味，現在看來仍是那麼特立獨行。</a:t>
            </a:r>
          </a:p>
          <a:p>
            <a:pPr eaLnBrk="1" hangingPunct="1">
              <a:lnSpc>
                <a:spcPct val="80000"/>
              </a:lnSpc>
              <a:buFont typeface="Arial" pitchFamily="34" charset="0"/>
              <a:buNone/>
            </a:pPr>
            <a:r>
              <a:rPr lang="zh-TW" altLang="en-US" sz="1800" smtClean="0">
                <a:ea typeface="標楷體" pitchFamily="65" charset="-120"/>
              </a:rPr>
              <a:t> </a:t>
            </a:r>
          </a:p>
        </p:txBody>
      </p:sp>
      <p:pic>
        <p:nvPicPr>
          <p:cNvPr id="22532" name="Picture 6" descr="4"/>
          <p:cNvPicPr>
            <a:picLocks noGrp="1" noChangeAspect="1" noChangeArrowheads="1"/>
          </p:cNvPicPr>
          <p:nvPr>
            <p:ph sz="half" idx="2"/>
          </p:nvPr>
        </p:nvPicPr>
        <p:blipFill>
          <a:blip r:embed="rId2" cstate="print"/>
          <a:srcRect/>
          <a:stretch>
            <a:fillRect/>
          </a:stretch>
        </p:blipFill>
        <p:spPr>
          <a:xfrm>
            <a:off x="4572000" y="1773238"/>
            <a:ext cx="4298950" cy="446722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eaLnBrk="1" hangingPunct="1"/>
            <a:r>
              <a:rPr lang="zh-TW" altLang="en-US" smtClean="0"/>
              <a:t>水是怎麼流的？</a:t>
            </a:r>
          </a:p>
        </p:txBody>
      </p:sp>
      <p:pic>
        <p:nvPicPr>
          <p:cNvPr id="23555" name="Picture 6" descr="18"/>
          <p:cNvPicPr>
            <a:picLocks noChangeAspect="1" noChangeArrowheads="1"/>
          </p:cNvPicPr>
          <p:nvPr>
            <p:ph sz="half" idx="2"/>
          </p:nvPr>
        </p:nvPicPr>
        <p:blipFill>
          <a:blip r:embed="rId2" cstate="print"/>
          <a:srcRect/>
          <a:stretch>
            <a:fillRect/>
          </a:stretch>
        </p:blipFill>
        <p:spPr>
          <a:xfrm>
            <a:off x="4648200" y="2354263"/>
            <a:ext cx="4038600" cy="3017837"/>
          </a:xfrm>
        </p:spPr>
      </p:pic>
      <p:pic>
        <p:nvPicPr>
          <p:cNvPr id="23556" name="Picture 8" descr="17"/>
          <p:cNvPicPr>
            <a:picLocks noChangeAspect="1" noChangeArrowheads="1" noCrop="1"/>
          </p:cNvPicPr>
          <p:nvPr>
            <p:ph sz="half" idx="1"/>
          </p:nvPr>
        </p:nvPicPr>
        <p:blipFill>
          <a:blip r:embed="rId3" cstate="print"/>
          <a:srcRect/>
          <a:stretch>
            <a:fillRect/>
          </a:stretch>
        </p:blipFill>
        <p:spPr>
          <a:xfrm>
            <a:off x="184150" y="2565400"/>
            <a:ext cx="4387850" cy="2844800"/>
          </a:xfrm>
        </p:spPr>
      </p:pic>
      <p:sp>
        <p:nvSpPr>
          <p:cNvPr id="23557" name="Rectangle 9"/>
          <p:cNvSpPr>
            <a:spLocks noChangeArrowheads="1"/>
          </p:cNvSpPr>
          <p:nvPr/>
        </p:nvSpPr>
        <p:spPr bwMode="auto">
          <a:xfrm>
            <a:off x="4365625" y="3246438"/>
            <a:ext cx="412750" cy="366712"/>
          </a:xfrm>
          <a:prstGeom prst="rect">
            <a:avLst/>
          </a:prstGeom>
          <a:noFill/>
          <a:ln w="9525">
            <a:noFill/>
            <a:miter lim="800000"/>
            <a:headEnd/>
            <a:tailEnd/>
          </a:ln>
          <a:effectLst/>
        </p:spPr>
        <p:txBody>
          <a:bodyPr wrap="none">
            <a:spAutoFit/>
          </a:bodyPr>
          <a:lstStyle/>
          <a:p>
            <a:r>
              <a:rPr lang="zh-TW" altLang="en-US"/>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p:cNvSpPr>
          <p:nvPr>
            <p:ph type="title"/>
          </p:nvPr>
        </p:nvSpPr>
        <p:spPr/>
        <p:txBody>
          <a:bodyPr/>
          <a:lstStyle/>
          <a:p>
            <a:pPr eaLnBrk="1" hangingPunct="1"/>
            <a:r>
              <a:rPr lang="zh-TW" altLang="en-US" smtClean="0"/>
              <a:t>到底是上樓還是下樓</a:t>
            </a:r>
          </a:p>
        </p:txBody>
      </p:sp>
      <p:pic>
        <p:nvPicPr>
          <p:cNvPr id="24579" name="Picture 7" descr="5"/>
          <p:cNvPicPr>
            <a:picLocks noChangeAspect="1" noChangeArrowheads="1" noCrop="1"/>
          </p:cNvPicPr>
          <p:nvPr>
            <p:ph sz="half" idx="1"/>
          </p:nvPr>
        </p:nvPicPr>
        <p:blipFill>
          <a:blip r:embed="rId2" cstate="print"/>
          <a:srcRect/>
          <a:stretch>
            <a:fillRect/>
          </a:stretch>
        </p:blipFill>
        <p:spPr>
          <a:xfrm>
            <a:off x="619125" y="2166938"/>
            <a:ext cx="3714750" cy="3390900"/>
          </a:xfrm>
        </p:spPr>
      </p:pic>
      <p:pic>
        <p:nvPicPr>
          <p:cNvPr id="24580" name="Picture 12" descr="16"/>
          <p:cNvPicPr>
            <a:picLocks noChangeAspect="1" noChangeArrowheads="1"/>
          </p:cNvPicPr>
          <p:nvPr>
            <p:ph sz="half" idx="2"/>
          </p:nvPr>
        </p:nvPicPr>
        <p:blipFill>
          <a:blip r:embed="rId3" cstate="print"/>
          <a:srcRect/>
          <a:stretch>
            <a:fillRect/>
          </a:stretch>
        </p:blipFill>
        <p:spPr>
          <a:xfrm>
            <a:off x="4810125" y="2166938"/>
            <a:ext cx="3714750" cy="33909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p:cNvSpPr>
          <p:nvPr>
            <p:ph type="title"/>
          </p:nvPr>
        </p:nvSpPr>
        <p:spPr/>
        <p:txBody>
          <a:bodyPr/>
          <a:lstStyle/>
          <a:p>
            <a:pPr eaLnBrk="1" hangingPunct="1"/>
            <a:r>
              <a:rPr lang="zh-TW" altLang="en-US" smtClean="0"/>
              <a:t>凸出來還是凹進去？</a:t>
            </a:r>
          </a:p>
        </p:txBody>
      </p:sp>
      <p:pic>
        <p:nvPicPr>
          <p:cNvPr id="25603" name="Picture 7" descr="15"/>
          <p:cNvPicPr>
            <a:picLocks noChangeAspect="1" noChangeArrowheads="1"/>
          </p:cNvPicPr>
          <p:nvPr>
            <p:ph sz="half" idx="2"/>
          </p:nvPr>
        </p:nvPicPr>
        <p:blipFill>
          <a:blip r:embed="rId2" cstate="print"/>
          <a:srcRect/>
          <a:stretch>
            <a:fillRect/>
          </a:stretch>
        </p:blipFill>
        <p:spPr>
          <a:xfrm>
            <a:off x="4787900" y="2092325"/>
            <a:ext cx="4032250" cy="3336925"/>
          </a:xfrm>
          <a:noFill/>
        </p:spPr>
      </p:pic>
      <p:pic>
        <p:nvPicPr>
          <p:cNvPr id="25604" name="Picture 8" descr="34"/>
          <p:cNvPicPr>
            <a:picLocks noChangeAspect="1" noChangeArrowheads="1"/>
          </p:cNvPicPr>
          <p:nvPr>
            <p:ph sz="half" idx="1"/>
          </p:nvPr>
        </p:nvPicPr>
        <p:blipFill>
          <a:blip r:embed="rId3" cstate="print">
            <a:lum contrast="36000"/>
          </a:blip>
          <a:srcRect/>
          <a:stretch>
            <a:fillRect/>
          </a:stretch>
        </p:blipFill>
        <p:spPr>
          <a:xfrm>
            <a:off x="468313" y="2060575"/>
            <a:ext cx="4103687" cy="344963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Pictures\326\0.bmp"/>
          <p:cNvPicPr>
            <a:picLocks noChangeAspect="1" noChangeArrowheads="1"/>
          </p:cNvPicPr>
          <p:nvPr/>
        </p:nvPicPr>
        <p:blipFill>
          <a:blip r:embed="rId2" cstate="print"/>
          <a:srcRect/>
          <a:stretch>
            <a:fillRect/>
          </a:stretch>
        </p:blipFill>
        <p:spPr bwMode="auto">
          <a:xfrm>
            <a:off x="468313" y="1125538"/>
            <a:ext cx="3887787" cy="5481637"/>
          </a:xfrm>
          <a:prstGeom prst="rect">
            <a:avLst/>
          </a:prstGeom>
          <a:noFill/>
          <a:ln w="9525">
            <a:noFill/>
            <a:miter lim="800000"/>
            <a:headEnd/>
            <a:tailEnd/>
          </a:ln>
        </p:spPr>
      </p:pic>
      <p:pic>
        <p:nvPicPr>
          <p:cNvPr id="26627" name="Picture 3" descr="C:\Users\user\Pictures\326\1.bmp"/>
          <p:cNvPicPr>
            <a:picLocks noChangeAspect="1" noChangeArrowheads="1"/>
          </p:cNvPicPr>
          <p:nvPr/>
        </p:nvPicPr>
        <p:blipFill>
          <a:blip r:embed="rId3" cstate="print"/>
          <a:srcRect/>
          <a:stretch>
            <a:fillRect/>
          </a:stretch>
        </p:blipFill>
        <p:spPr bwMode="auto">
          <a:xfrm>
            <a:off x="4572000" y="1125538"/>
            <a:ext cx="4262438" cy="5491162"/>
          </a:xfrm>
          <a:prstGeom prst="rect">
            <a:avLst/>
          </a:prstGeom>
          <a:noFill/>
          <a:ln w="9525">
            <a:noFill/>
            <a:miter lim="800000"/>
            <a:headEnd/>
            <a:tailEnd/>
          </a:ln>
        </p:spPr>
      </p:pic>
      <p:sp>
        <p:nvSpPr>
          <p:cNvPr id="26628" name="Rectangle 4"/>
          <p:cNvSpPr>
            <a:spLocks noGrp="1"/>
          </p:cNvSpPr>
          <p:nvPr>
            <p:ph type="title" idx="4294967295"/>
          </p:nvPr>
        </p:nvSpPr>
        <p:spPr/>
        <p:txBody>
          <a:bodyPr/>
          <a:lstStyle/>
          <a:p>
            <a:pPr eaLnBrk="1" hangingPunct="1"/>
            <a:r>
              <a:rPr lang="zh-TW" altLang="en-US" smtClean="0"/>
              <a:t>有趣的街頭</a:t>
            </a:r>
            <a:r>
              <a:rPr lang="en-US" altLang="zh-TW" smtClean="0"/>
              <a:t>3D</a:t>
            </a:r>
            <a:r>
              <a:rPr lang="zh-TW" altLang="en-US" smtClean="0"/>
              <a:t>彩繪</a:t>
            </a:r>
          </a:p>
        </p:txBody>
      </p:sp>
      <p:sp>
        <p:nvSpPr>
          <p:cNvPr id="26629" name="Rectangle 5"/>
          <p:cNvSpPr>
            <a:spLocks noGrp="1"/>
          </p:cNvSpPr>
          <p:nvPr>
            <p:ph sz="half" idx="4294967295"/>
          </p:nvPr>
        </p:nvSpPr>
        <p:spPr>
          <a:xfrm>
            <a:off x="533400" y="1557338"/>
            <a:ext cx="4038600" cy="4525962"/>
          </a:xfrm>
        </p:spPr>
        <p:txBody>
          <a:bodyPr/>
          <a:lstStyle/>
          <a:p>
            <a:pPr eaLnBrk="1" hangingPunct="1"/>
            <a:endParaRPr lang="zh-TW" altLang="en-US" sz="2800" smtClean="0"/>
          </a:p>
        </p:txBody>
      </p:sp>
      <p:sp>
        <p:nvSpPr>
          <p:cNvPr id="26630" name="Rectangle 6"/>
          <p:cNvSpPr>
            <a:spLocks noGrp="1"/>
          </p:cNvSpPr>
          <p:nvPr>
            <p:ph sz="half" idx="4294967295"/>
          </p:nvPr>
        </p:nvSpPr>
        <p:spPr>
          <a:xfrm>
            <a:off x="4648200" y="1600200"/>
            <a:ext cx="4038600" cy="4525963"/>
          </a:xfrm>
        </p:spPr>
        <p:txBody>
          <a:bodyPr/>
          <a:lstStyle/>
          <a:p>
            <a:pPr eaLnBrk="1" hangingPunct="1"/>
            <a:endParaRPr lang="zh-TW" altLang="en-US" sz="28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p:cNvSpPr>
          <p:nvPr>
            <p:ph type="title"/>
          </p:nvPr>
        </p:nvSpPr>
        <p:spPr/>
        <p:txBody>
          <a:bodyPr/>
          <a:lstStyle/>
          <a:p>
            <a:pPr eaLnBrk="1" hangingPunct="1"/>
            <a:r>
              <a:rPr lang="zh-TW" altLang="en-US" smtClean="0"/>
              <a:t>街頭歷險！</a:t>
            </a:r>
          </a:p>
        </p:txBody>
      </p:sp>
      <p:pic>
        <p:nvPicPr>
          <p:cNvPr id="27651" name="Picture 7" descr="28"/>
          <p:cNvPicPr>
            <a:picLocks noChangeAspect="1" noChangeArrowheads="1"/>
          </p:cNvPicPr>
          <p:nvPr>
            <p:ph sz="half" idx="1"/>
          </p:nvPr>
        </p:nvPicPr>
        <p:blipFill>
          <a:blip r:embed="rId2" cstate="print"/>
          <a:srcRect/>
          <a:stretch>
            <a:fillRect/>
          </a:stretch>
        </p:blipFill>
        <p:spPr>
          <a:xfrm>
            <a:off x="457200" y="2346325"/>
            <a:ext cx="4038600" cy="3032125"/>
          </a:xfrm>
        </p:spPr>
      </p:pic>
      <p:pic>
        <p:nvPicPr>
          <p:cNvPr id="27652" name="Picture 8" descr="29"/>
          <p:cNvPicPr>
            <a:picLocks noChangeAspect="1" noChangeArrowheads="1"/>
          </p:cNvPicPr>
          <p:nvPr>
            <p:ph sz="half" idx="2"/>
          </p:nvPr>
        </p:nvPicPr>
        <p:blipFill>
          <a:blip r:embed="rId3" cstate="print"/>
          <a:srcRect/>
          <a:stretch>
            <a:fillRect/>
          </a:stretch>
        </p:blipFill>
        <p:spPr>
          <a:xfrm>
            <a:off x="4648200" y="2457450"/>
            <a:ext cx="4038600" cy="28114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p:cNvSpPr>
          <p:nvPr>
            <p:ph type="title"/>
          </p:nvPr>
        </p:nvSpPr>
        <p:spPr/>
        <p:txBody>
          <a:bodyPr/>
          <a:lstStyle/>
          <a:p>
            <a:pPr eaLnBrk="1" hangingPunct="1"/>
            <a:r>
              <a:rPr lang="zh-TW" altLang="en-US" smtClean="0"/>
              <a:t>與現成物結合</a:t>
            </a:r>
          </a:p>
        </p:txBody>
      </p:sp>
      <p:pic>
        <p:nvPicPr>
          <p:cNvPr id="28675" name="Picture 7" descr="12"/>
          <p:cNvPicPr>
            <a:picLocks noChangeAspect="1" noChangeArrowheads="1"/>
          </p:cNvPicPr>
          <p:nvPr>
            <p:ph sz="half" idx="1"/>
          </p:nvPr>
        </p:nvPicPr>
        <p:blipFill>
          <a:blip r:embed="rId2" cstate="print"/>
          <a:srcRect/>
          <a:stretch>
            <a:fillRect/>
          </a:stretch>
        </p:blipFill>
        <p:spPr>
          <a:xfrm>
            <a:off x="495300" y="1484313"/>
            <a:ext cx="3721100" cy="4465637"/>
          </a:xfrm>
        </p:spPr>
      </p:pic>
      <p:pic>
        <p:nvPicPr>
          <p:cNvPr id="28676" name="Picture 10" descr="30"/>
          <p:cNvPicPr>
            <a:picLocks noChangeAspect="1" noChangeArrowheads="1"/>
          </p:cNvPicPr>
          <p:nvPr>
            <p:ph sz="half" idx="2"/>
          </p:nvPr>
        </p:nvPicPr>
        <p:blipFill>
          <a:blip r:embed="rId3" cstate="print"/>
          <a:srcRect/>
          <a:stretch>
            <a:fillRect/>
          </a:stretch>
        </p:blipFill>
        <p:spPr>
          <a:xfrm>
            <a:off x="4859338" y="1484313"/>
            <a:ext cx="3325812" cy="452596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hangingPunct="1"/>
            <a:r>
              <a:rPr lang="zh-TW" altLang="en-US" b="1" smtClean="0"/>
              <a:t>黑白的聯想</a:t>
            </a:r>
            <a:endParaRPr lang="zh-TW" altLang="en-US" smtClean="0"/>
          </a:p>
        </p:txBody>
      </p:sp>
      <p:sp>
        <p:nvSpPr>
          <p:cNvPr id="29699" name="Rectangle 3"/>
          <p:cNvSpPr>
            <a:spLocks noGrp="1"/>
          </p:cNvSpPr>
          <p:nvPr>
            <p:ph type="body" sz="half" idx="1"/>
          </p:nvPr>
        </p:nvSpPr>
        <p:spPr/>
        <p:txBody>
          <a:bodyPr/>
          <a:lstStyle/>
          <a:p>
            <a:pPr eaLnBrk="1" hangingPunct="1"/>
            <a:r>
              <a:rPr lang="zh-TW" altLang="en-US" sz="3600" smtClean="0">
                <a:ea typeface="標楷體" pitchFamily="65" charset="-120"/>
              </a:rPr>
              <a:t>運用</a:t>
            </a:r>
            <a:r>
              <a:rPr lang="zh-TW" altLang="en-US" sz="3600" smtClean="0">
                <a:solidFill>
                  <a:srgbClr val="FF0000"/>
                </a:solidFill>
                <a:ea typeface="標楷體" pitchFamily="65" charset="-120"/>
              </a:rPr>
              <a:t>黑白圖像</a:t>
            </a:r>
            <a:r>
              <a:rPr lang="zh-TW" altLang="en-US" sz="3600" smtClean="0">
                <a:ea typeface="標楷體" pitchFamily="65" charset="-120"/>
              </a:rPr>
              <a:t>所呈現的視覺效果聯想的圖像以</a:t>
            </a:r>
            <a:r>
              <a:rPr lang="zh-TW" altLang="en-US" sz="3600" smtClean="0">
                <a:solidFill>
                  <a:srgbClr val="FF0000"/>
                </a:solidFill>
                <a:ea typeface="標楷體" pitchFamily="65" charset="-120"/>
              </a:rPr>
              <a:t>圖地反轉的陰陽圖像</a:t>
            </a:r>
            <a:r>
              <a:rPr lang="zh-TW" altLang="en-US" sz="3600" smtClean="0">
                <a:ea typeface="標楷體" pitchFamily="65" charset="-120"/>
              </a:rPr>
              <a:t>製作封面的文字及圖案。 </a:t>
            </a:r>
          </a:p>
        </p:txBody>
      </p:sp>
      <p:pic>
        <p:nvPicPr>
          <p:cNvPr id="29700" name="Picture 5" descr="2"/>
          <p:cNvPicPr>
            <a:picLocks noGrp="1" noChangeAspect="1" noChangeArrowheads="1"/>
          </p:cNvPicPr>
          <p:nvPr>
            <p:ph sz="half" idx="2"/>
          </p:nvPr>
        </p:nvPicPr>
        <p:blipFill>
          <a:blip r:embed="rId2" cstate="print"/>
          <a:srcRect/>
          <a:stretch>
            <a:fillRect/>
          </a:stretch>
        </p:blipFill>
        <p:spPr>
          <a:xfrm>
            <a:off x="4859338" y="1773238"/>
            <a:ext cx="4105275" cy="38592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468313" y="404813"/>
            <a:ext cx="2747962" cy="708025"/>
          </a:xfrm>
          <a:prstGeom prst="rect">
            <a:avLst/>
          </a:prstGeom>
          <a:noFill/>
          <a:ln w="9525">
            <a:noFill/>
            <a:miter lim="800000"/>
            <a:headEnd/>
            <a:tailEnd/>
          </a:ln>
        </p:spPr>
        <p:txBody>
          <a:bodyPr wrap="none">
            <a:spAutoFit/>
          </a:bodyPr>
          <a:lstStyle/>
          <a:p>
            <a:r>
              <a:rPr kumimoji="0" lang="zh-TW" altLang="en-US" sz="4000" b="1">
                <a:latin typeface="Calibri" pitchFamily="34" charset="0"/>
                <a:ea typeface="超研澤海報體"/>
                <a:cs typeface="超研澤海報體"/>
              </a:rPr>
              <a:t>幾何學錯視</a:t>
            </a:r>
          </a:p>
        </p:txBody>
      </p:sp>
      <p:sp>
        <p:nvSpPr>
          <p:cNvPr id="4099" name="矩形 4"/>
          <p:cNvSpPr>
            <a:spLocks noChangeArrowheads="1"/>
          </p:cNvSpPr>
          <p:nvPr/>
        </p:nvSpPr>
        <p:spPr bwMode="auto">
          <a:xfrm>
            <a:off x="755650" y="1484313"/>
            <a:ext cx="4572000" cy="1754187"/>
          </a:xfrm>
          <a:prstGeom prst="rect">
            <a:avLst/>
          </a:prstGeom>
          <a:noFill/>
          <a:ln w="9525">
            <a:noFill/>
            <a:miter lim="800000"/>
            <a:headEnd/>
            <a:tailEnd/>
          </a:ln>
        </p:spPr>
        <p:txBody>
          <a:bodyPr>
            <a:spAutoFit/>
          </a:bodyPr>
          <a:lstStyle/>
          <a:p>
            <a:r>
              <a:rPr kumimoji="0" lang="zh-TW" altLang="en-US">
                <a:latin typeface="Calibri" pitchFamily="34" charset="0"/>
              </a:rPr>
              <a:t>視覺上的大小、長度、面積、方向、角度等幾何構成，和實際上測得的數字有明顯差別的錯視，稱為幾何學錯視。</a:t>
            </a:r>
          </a:p>
          <a:p>
            <a:r>
              <a:rPr kumimoji="0" lang="zh-TW" altLang="en-US">
                <a:latin typeface="Calibri" pitchFamily="34" charset="0"/>
              </a:rPr>
              <a:t>最早開始研究幾何學錯視，是在</a:t>
            </a:r>
            <a:r>
              <a:rPr kumimoji="0" lang="en-US" altLang="zh-TW">
                <a:latin typeface="Calibri" pitchFamily="34" charset="0"/>
              </a:rPr>
              <a:t>1855</a:t>
            </a:r>
            <a:r>
              <a:rPr kumimoji="0" lang="zh-TW" altLang="en-US">
                <a:latin typeface="Calibri" pitchFamily="34" charset="0"/>
              </a:rPr>
              <a:t>年</a:t>
            </a:r>
            <a:r>
              <a:rPr kumimoji="0" lang="en-US" altLang="zh-TW">
                <a:latin typeface="Calibri" pitchFamily="34" charset="0"/>
              </a:rPr>
              <a:t>Oppel</a:t>
            </a:r>
            <a:r>
              <a:rPr kumimoji="0" lang="zh-TW" altLang="en-US">
                <a:latin typeface="Calibri" pitchFamily="34" charset="0"/>
              </a:rPr>
              <a:t>所發表的分割距離錯視；即沒被分割的，看起來比分割的面積來的小。</a:t>
            </a:r>
          </a:p>
        </p:txBody>
      </p:sp>
      <p:pic>
        <p:nvPicPr>
          <p:cNvPr id="4100" name="Picture 2" descr="C:\Users\user\Pictures\326\320px-Hering_illusion.svg.png"/>
          <p:cNvPicPr>
            <a:picLocks noChangeAspect="1" noChangeArrowheads="1"/>
          </p:cNvPicPr>
          <p:nvPr/>
        </p:nvPicPr>
        <p:blipFill>
          <a:blip r:embed="rId2" cstate="print"/>
          <a:srcRect/>
          <a:stretch>
            <a:fillRect/>
          </a:stretch>
        </p:blipFill>
        <p:spPr bwMode="auto">
          <a:xfrm>
            <a:off x="5651500" y="1412875"/>
            <a:ext cx="3048000" cy="4876800"/>
          </a:xfrm>
          <a:prstGeom prst="rect">
            <a:avLst/>
          </a:prstGeom>
          <a:noFill/>
          <a:ln w="9525">
            <a:noFill/>
            <a:miter lim="800000"/>
            <a:headEnd/>
            <a:tailEnd/>
          </a:ln>
        </p:spPr>
      </p:pic>
      <p:sp>
        <p:nvSpPr>
          <p:cNvPr id="4101" name="矩形 6"/>
          <p:cNvSpPr>
            <a:spLocks noChangeArrowheads="1"/>
          </p:cNvSpPr>
          <p:nvPr/>
        </p:nvSpPr>
        <p:spPr bwMode="auto">
          <a:xfrm>
            <a:off x="1042988" y="5157788"/>
            <a:ext cx="4424362" cy="1068387"/>
          </a:xfrm>
          <a:prstGeom prst="rect">
            <a:avLst/>
          </a:prstGeom>
          <a:noFill/>
          <a:ln w="9525">
            <a:noFill/>
            <a:miter lim="800000"/>
            <a:headEnd/>
            <a:tailEnd/>
          </a:ln>
        </p:spPr>
        <p:txBody>
          <a:bodyPr>
            <a:spAutoFit/>
          </a:bodyPr>
          <a:lstStyle/>
          <a:p>
            <a:r>
              <a:rPr kumimoji="0" lang="zh-TW" altLang="en-US" sz="2800">
                <a:solidFill>
                  <a:srgbClr val="FF0000"/>
                </a:solidFill>
                <a:latin typeface="Calibri" pitchFamily="34" charset="0"/>
                <a:ea typeface="文鼎海報體"/>
                <a:cs typeface="文鼎海報體"/>
              </a:rPr>
              <a:t>赫林錯視（</a:t>
            </a:r>
            <a:r>
              <a:rPr kumimoji="0" lang="en-US" altLang="zh-TW" sz="2800">
                <a:solidFill>
                  <a:srgbClr val="FF0000"/>
                </a:solidFill>
                <a:latin typeface="Calibri" pitchFamily="34" charset="0"/>
                <a:ea typeface="文鼎海報體"/>
                <a:cs typeface="文鼎海報體"/>
              </a:rPr>
              <a:t>Hering illusion</a:t>
            </a:r>
            <a:r>
              <a:rPr kumimoji="0" lang="zh-TW" altLang="en-US" sz="2800">
                <a:solidFill>
                  <a:srgbClr val="FF0000"/>
                </a:solidFill>
                <a:latin typeface="Calibri" pitchFamily="34" charset="0"/>
                <a:ea typeface="文鼎海報體"/>
                <a:cs typeface="文鼎海報體"/>
              </a:rPr>
              <a:t>）</a:t>
            </a:r>
          </a:p>
          <a:p>
            <a:r>
              <a:rPr kumimoji="0" lang="zh-TW" altLang="en-US"/>
              <a:t>兩條</a:t>
            </a:r>
            <a:r>
              <a:rPr kumimoji="0" lang="zh-TW" altLang="en-US">
                <a:hlinkClick r:id="rId3" tooltip="平行線"/>
              </a:rPr>
              <a:t>平行線</a:t>
            </a:r>
            <a:r>
              <a:rPr kumimoji="0" lang="zh-TW" altLang="en-US"/>
              <a:t>因受斜線的影響呈彎曲狀。此種錯視稱為</a:t>
            </a:r>
            <a:r>
              <a:rPr kumimoji="0" lang="zh-TW" altLang="en-US" u="sng">
                <a:hlinkClick r:id="rId4" tooltip="彎曲錯視 (頁面不存在)"/>
              </a:rPr>
              <a:t>彎曲錯視</a:t>
            </a:r>
            <a:r>
              <a:rPr kumimoji="0" lang="zh-TW" altLang="en-US"/>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1036638" y="5445125"/>
            <a:ext cx="7069137" cy="1190625"/>
          </a:xfrm>
          <a:prstGeom prst="rect">
            <a:avLst/>
          </a:prstGeom>
          <a:noFill/>
          <a:ln w="9525">
            <a:noFill/>
            <a:miter lim="800000"/>
            <a:headEnd/>
            <a:tailEnd/>
          </a:ln>
        </p:spPr>
        <p:txBody>
          <a:bodyPr wrap="none">
            <a:spAutoFit/>
          </a:bodyPr>
          <a:lstStyle/>
          <a:p>
            <a:r>
              <a:rPr kumimoji="0" lang="zh-TW" altLang="en-US" sz="3600">
                <a:solidFill>
                  <a:srgbClr val="FF0000"/>
                </a:solidFill>
                <a:latin typeface="Calibri" pitchFamily="34" charset="0"/>
              </a:rPr>
              <a:t>弗雷澤圖形（</a:t>
            </a:r>
            <a:r>
              <a:rPr kumimoji="0" lang="en-US" altLang="zh-TW" sz="3600">
                <a:solidFill>
                  <a:srgbClr val="FF0000"/>
                </a:solidFill>
                <a:latin typeface="Calibri" pitchFamily="34" charset="0"/>
              </a:rPr>
              <a:t>Fraser spiral illusion</a:t>
            </a:r>
            <a:r>
              <a:rPr kumimoji="0" lang="zh-TW" altLang="en-US" sz="3600">
                <a:solidFill>
                  <a:srgbClr val="FF0000"/>
                </a:solidFill>
                <a:latin typeface="Calibri" pitchFamily="34" charset="0"/>
              </a:rPr>
              <a:t>）</a:t>
            </a:r>
          </a:p>
          <a:p>
            <a:r>
              <a:rPr kumimoji="0" lang="zh-TW" altLang="en-US">
                <a:hlinkClick r:id="rId2" tooltip="英國"/>
              </a:rPr>
              <a:t>英國</a:t>
            </a:r>
            <a:r>
              <a:rPr kumimoji="0" lang="zh-TW" altLang="en-US">
                <a:hlinkClick r:id="rId3" tooltip="心理學者"/>
              </a:rPr>
              <a:t>心理學者</a:t>
            </a:r>
            <a:r>
              <a:rPr kumimoji="0" lang="zh-TW" altLang="en-US"/>
              <a:t>弗雷澤於</a:t>
            </a:r>
            <a:r>
              <a:rPr kumimoji="0" lang="en-US" altLang="zh-TW"/>
              <a:t>1908</a:t>
            </a:r>
            <a:r>
              <a:rPr kumimoji="0" lang="zh-TW" altLang="en-US"/>
              <a:t>年發表，這一圖形是一個產生角度</a:t>
            </a:r>
            <a:r>
              <a:rPr kumimoji="0" lang="en-US" altLang="zh-TW"/>
              <a:t>﹑</a:t>
            </a:r>
          </a:p>
          <a:p>
            <a:r>
              <a:rPr kumimoji="0" lang="zh-TW" altLang="en-US"/>
              <a:t>方向錯視的圖形，被稱作錯視之王。</a:t>
            </a:r>
            <a:r>
              <a:rPr kumimoji="0" lang="zh-TW" altLang="en-US">
                <a:hlinkClick r:id="rId4" tooltip="漩渦"/>
              </a:rPr>
              <a:t>漩渦</a:t>
            </a:r>
            <a:r>
              <a:rPr kumimoji="0" lang="zh-TW" altLang="en-US"/>
              <a:t>狀圖形實際是</a:t>
            </a:r>
            <a:r>
              <a:rPr kumimoji="0" lang="zh-TW" altLang="en-US">
                <a:hlinkClick r:id="rId5" tooltip="同心圓"/>
              </a:rPr>
              <a:t>同心圓</a:t>
            </a:r>
            <a:r>
              <a:rPr kumimoji="0" lang="zh-TW" altLang="en-US"/>
              <a:t>。 </a:t>
            </a:r>
          </a:p>
        </p:txBody>
      </p:sp>
      <p:pic>
        <p:nvPicPr>
          <p:cNvPr id="5123" name="Picture 2" descr="C:\Users\user\Pictures\326\597px-Fraser_spiral.svg.png"/>
          <p:cNvPicPr>
            <a:picLocks noChangeAspect="1" noChangeArrowheads="1"/>
          </p:cNvPicPr>
          <p:nvPr/>
        </p:nvPicPr>
        <p:blipFill>
          <a:blip r:embed="rId6" cstate="print"/>
          <a:srcRect/>
          <a:stretch>
            <a:fillRect/>
          </a:stretch>
        </p:blipFill>
        <p:spPr bwMode="auto">
          <a:xfrm>
            <a:off x="1979613" y="0"/>
            <a:ext cx="5400675" cy="54181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3"/>
          <p:cNvSpPr>
            <a:spLocks noChangeArrowheads="1"/>
          </p:cNvSpPr>
          <p:nvPr/>
        </p:nvSpPr>
        <p:spPr bwMode="auto">
          <a:xfrm>
            <a:off x="323850" y="0"/>
            <a:ext cx="4572000" cy="1754188"/>
          </a:xfrm>
          <a:prstGeom prst="rect">
            <a:avLst/>
          </a:prstGeom>
          <a:noFill/>
          <a:ln w="9525">
            <a:noFill/>
            <a:miter lim="800000"/>
            <a:headEnd/>
            <a:tailEnd/>
          </a:ln>
        </p:spPr>
        <p:txBody>
          <a:bodyPr>
            <a:spAutoFit/>
          </a:bodyPr>
          <a:lstStyle/>
          <a:p>
            <a:r>
              <a:rPr kumimoji="0" lang="zh-TW" altLang="en-US" sz="3600">
                <a:latin typeface="Calibri" pitchFamily="34" charset="0"/>
                <a:ea typeface="超研澤海報體"/>
                <a:cs typeface="超研澤海報體"/>
                <a:hlinkClick r:id="rId2" tooltip="圖地反轉 (頁面不存在)"/>
              </a:rPr>
              <a:t>圖地反轉</a:t>
            </a:r>
            <a:r>
              <a:rPr kumimoji="0" lang="zh-TW" altLang="en-US">
                <a:latin typeface="Calibri" pitchFamily="34" charset="0"/>
              </a:rPr>
              <a:t>：圖地反轉的現象，因為人的知覺具有組織性，會想辦法將視覺對象由背景中獨立出來，這個獨立出來的部分即為「圖」，周圍的部分則是「地」，這是由</a:t>
            </a:r>
            <a:r>
              <a:rPr kumimoji="0" lang="en-US" altLang="zh-TW">
                <a:solidFill>
                  <a:schemeClr val="accent1"/>
                </a:solidFill>
                <a:latin typeface="Calibri" pitchFamily="34" charset="0"/>
              </a:rPr>
              <a:t>E.Rubin</a:t>
            </a:r>
            <a:r>
              <a:rPr kumimoji="0" lang="zh-TW" altLang="en-US">
                <a:latin typeface="Calibri" pitchFamily="34" charset="0"/>
              </a:rPr>
              <a:t>提出來的</a:t>
            </a:r>
          </a:p>
        </p:txBody>
      </p:sp>
      <p:pic>
        <p:nvPicPr>
          <p:cNvPr id="6147" name="Picture 2" descr="C:\Users\user\Pictures\326\220px-Rubin2.jpg"/>
          <p:cNvPicPr>
            <a:picLocks noChangeAspect="1" noChangeArrowheads="1"/>
          </p:cNvPicPr>
          <p:nvPr/>
        </p:nvPicPr>
        <p:blipFill>
          <a:blip r:embed="rId3" cstate="print"/>
          <a:srcRect/>
          <a:stretch>
            <a:fillRect/>
          </a:stretch>
        </p:blipFill>
        <p:spPr bwMode="auto">
          <a:xfrm>
            <a:off x="2627313" y="1700213"/>
            <a:ext cx="6297612" cy="4810125"/>
          </a:xfrm>
          <a:prstGeom prst="rect">
            <a:avLst/>
          </a:prstGeom>
          <a:noFill/>
          <a:ln w="9525">
            <a:noFill/>
            <a:miter lim="800000"/>
            <a:headEnd/>
            <a:tailEnd/>
          </a:ln>
        </p:spPr>
      </p:pic>
      <p:sp>
        <p:nvSpPr>
          <p:cNvPr id="6148" name="矩形 5"/>
          <p:cNvSpPr>
            <a:spLocks noChangeArrowheads="1"/>
          </p:cNvSpPr>
          <p:nvPr/>
        </p:nvSpPr>
        <p:spPr bwMode="auto">
          <a:xfrm>
            <a:off x="179388" y="2565400"/>
            <a:ext cx="2268537" cy="1190625"/>
          </a:xfrm>
          <a:prstGeom prst="rect">
            <a:avLst/>
          </a:prstGeom>
          <a:noFill/>
          <a:ln w="9525">
            <a:noFill/>
            <a:miter lim="800000"/>
            <a:headEnd/>
            <a:tailEnd/>
          </a:ln>
        </p:spPr>
        <p:txBody>
          <a:bodyPr>
            <a:spAutoFit/>
          </a:bodyPr>
          <a:lstStyle/>
          <a:p>
            <a:r>
              <a:rPr kumimoji="0" lang="zh-TW" altLang="en-US">
                <a:latin typeface="Calibri" pitchFamily="34" charset="0"/>
              </a:rPr>
              <a:t>「魯賓之盃」（</a:t>
            </a:r>
            <a:r>
              <a:rPr kumimoji="0" lang="en-US" altLang="zh-TW">
                <a:solidFill>
                  <a:srgbClr val="558ED5"/>
                </a:solidFill>
                <a:latin typeface="Calibri" pitchFamily="34" charset="0"/>
              </a:rPr>
              <a:t>Rubin vase</a:t>
            </a:r>
            <a:r>
              <a:rPr kumimoji="0" lang="zh-TW" altLang="en-US">
                <a:latin typeface="Calibri" pitchFamily="34" charset="0"/>
              </a:rPr>
              <a:t>）則是研究圖地反轉的代表作。</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p:cNvSpPr>
          <p:nvPr>
            <p:ph type="title"/>
          </p:nvPr>
        </p:nvSpPr>
        <p:spPr/>
        <p:txBody>
          <a:bodyPr/>
          <a:lstStyle/>
          <a:p>
            <a:pPr eaLnBrk="1" hangingPunct="1"/>
            <a:endParaRPr lang="zh-TW" altLang="en-US" smtClean="0"/>
          </a:p>
        </p:txBody>
      </p:sp>
      <p:sp>
        <p:nvSpPr>
          <p:cNvPr id="7171" name="Rectangle 11"/>
          <p:cNvSpPr>
            <a:spLocks noGrp="1"/>
          </p:cNvSpPr>
          <p:nvPr>
            <p:ph type="body" sz="half" idx="1"/>
          </p:nvPr>
        </p:nvSpPr>
        <p:spPr/>
        <p:txBody>
          <a:bodyPr/>
          <a:lstStyle/>
          <a:p>
            <a:pPr eaLnBrk="1" hangingPunct="1"/>
            <a:r>
              <a:rPr lang="zh-TW" altLang="en-US" sz="2800" smtClean="0">
                <a:solidFill>
                  <a:schemeClr val="hlink"/>
                </a:solidFill>
              </a:rPr>
              <a:t>赫曼方格</a:t>
            </a:r>
            <a:r>
              <a:rPr lang="zh-TW" altLang="en-US" sz="2800" smtClean="0"/>
              <a:t>：形狀、位置及顏色的對比造成了灰點出現在格網交點，因此聚焦時會在白色線條交叉處產生灰色的錯覺。</a:t>
            </a:r>
          </a:p>
        </p:txBody>
      </p:sp>
      <p:pic>
        <p:nvPicPr>
          <p:cNvPr id="7172" name="Picture 12" descr="13"/>
          <p:cNvPicPr>
            <a:picLocks noChangeAspect="1" noChangeArrowheads="1"/>
          </p:cNvPicPr>
          <p:nvPr>
            <p:ph sz="half" idx="2"/>
          </p:nvPr>
        </p:nvPicPr>
        <p:blipFill>
          <a:blip r:embed="rId2" cstate="print"/>
          <a:srcRect/>
          <a:stretch>
            <a:fillRect/>
          </a:stretch>
        </p:blipFill>
        <p:spPr>
          <a:xfrm>
            <a:off x="4572000" y="1766888"/>
            <a:ext cx="3887788" cy="388778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
          <p:cNvSpPr>
            <a:spLocks noChangeArrowheads="1"/>
          </p:cNvSpPr>
          <p:nvPr/>
        </p:nvSpPr>
        <p:spPr bwMode="auto">
          <a:xfrm>
            <a:off x="323850" y="404813"/>
            <a:ext cx="7127875" cy="1754187"/>
          </a:xfrm>
          <a:prstGeom prst="rect">
            <a:avLst/>
          </a:prstGeom>
          <a:noFill/>
          <a:ln w="9525">
            <a:noFill/>
            <a:miter lim="800000"/>
            <a:headEnd/>
            <a:tailEnd/>
          </a:ln>
        </p:spPr>
        <p:txBody>
          <a:bodyPr>
            <a:spAutoFit/>
          </a:bodyPr>
          <a:lstStyle/>
          <a:p>
            <a:r>
              <a:rPr kumimoji="0" lang="zh-TW" altLang="en-US" sz="3600">
                <a:latin typeface="Calibri" pitchFamily="34" charset="0"/>
                <a:ea typeface="超研澤海報體"/>
                <a:cs typeface="超研澤海報體"/>
              </a:rPr>
              <a:t>鴨兔錯覺</a:t>
            </a:r>
            <a:r>
              <a:rPr kumimoji="0" lang="zh-TW" altLang="en-US">
                <a:latin typeface="Calibri" pitchFamily="34" charset="0"/>
              </a:rPr>
              <a:t>：由於人類對於已知物體的認知來自於特徵及主要輪廓的記憶，人腦會自動的將和腦中印象相似的形狀及物件做比對來判讀並富與圖像的意義，所以只要該 圖具有人腦中對該物的主要形象就會做出判讀，在不破壞主要認知特徵的情況下再加上另一個特徵，就會造成大腦的誤判，同類有名的創作者還有</a:t>
            </a:r>
            <a:r>
              <a:rPr kumimoji="0" lang="zh-TW" altLang="en-US">
                <a:solidFill>
                  <a:srgbClr val="0070C0"/>
                </a:solidFill>
                <a:latin typeface="Calibri" pitchFamily="34" charset="0"/>
              </a:rPr>
              <a:t>達利</a:t>
            </a:r>
          </a:p>
        </p:txBody>
      </p:sp>
      <p:pic>
        <p:nvPicPr>
          <p:cNvPr id="8195" name="Picture 2" descr="C:\Users\user\Pictures\326\220px-Duck-Rabbit_illusion.jpg"/>
          <p:cNvPicPr>
            <a:picLocks noChangeAspect="1" noChangeArrowheads="1"/>
          </p:cNvPicPr>
          <p:nvPr/>
        </p:nvPicPr>
        <p:blipFill>
          <a:blip r:embed="rId2" cstate="print"/>
          <a:srcRect/>
          <a:stretch>
            <a:fillRect/>
          </a:stretch>
        </p:blipFill>
        <p:spPr bwMode="auto">
          <a:xfrm>
            <a:off x="1187450" y="2359025"/>
            <a:ext cx="6192838" cy="41592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3"/>
          <p:cNvSpPr>
            <a:spLocks noChangeArrowheads="1"/>
          </p:cNvSpPr>
          <p:nvPr/>
        </p:nvSpPr>
        <p:spPr bwMode="auto">
          <a:xfrm>
            <a:off x="539750" y="404813"/>
            <a:ext cx="2236788" cy="708025"/>
          </a:xfrm>
          <a:prstGeom prst="rect">
            <a:avLst/>
          </a:prstGeom>
          <a:noFill/>
          <a:ln w="9525">
            <a:noFill/>
            <a:miter lim="800000"/>
            <a:headEnd/>
            <a:tailEnd/>
          </a:ln>
        </p:spPr>
        <p:txBody>
          <a:bodyPr wrap="none">
            <a:spAutoFit/>
          </a:bodyPr>
          <a:lstStyle/>
          <a:p>
            <a:r>
              <a:rPr kumimoji="0" lang="zh-TW" altLang="en-US" sz="4000" b="1">
                <a:latin typeface="Calibri" pitchFamily="34" charset="0"/>
                <a:ea typeface="超研澤海報體"/>
                <a:cs typeface="超研澤海報體"/>
              </a:rPr>
              <a:t>月球錯覺</a:t>
            </a:r>
          </a:p>
        </p:txBody>
      </p:sp>
      <p:sp>
        <p:nvSpPr>
          <p:cNvPr id="9219" name="矩形 4"/>
          <p:cNvSpPr>
            <a:spLocks noChangeArrowheads="1"/>
          </p:cNvSpPr>
          <p:nvPr/>
        </p:nvSpPr>
        <p:spPr bwMode="auto">
          <a:xfrm>
            <a:off x="611188" y="1700213"/>
            <a:ext cx="2881312" cy="2555875"/>
          </a:xfrm>
          <a:prstGeom prst="rect">
            <a:avLst/>
          </a:prstGeom>
          <a:noFill/>
          <a:ln w="9525">
            <a:noFill/>
            <a:miter lim="800000"/>
            <a:headEnd/>
            <a:tailEnd/>
          </a:ln>
        </p:spPr>
        <p:txBody>
          <a:bodyPr>
            <a:spAutoFit/>
          </a:bodyPr>
          <a:lstStyle/>
          <a:p>
            <a:r>
              <a:rPr kumimoji="0" lang="zh-TW" altLang="en-US" sz="2000" b="1">
                <a:latin typeface="Calibri" pitchFamily="34" charset="0"/>
              </a:rPr>
              <a:t>月球錯覺</a:t>
            </a:r>
            <a:r>
              <a:rPr kumimoji="0" lang="zh-TW" altLang="en-US" sz="2000">
                <a:latin typeface="Calibri" pitchFamily="34" charset="0"/>
              </a:rPr>
              <a:t>是對出現在低空的月球感覺比在高空時要大的一種</a:t>
            </a:r>
            <a:r>
              <a:rPr kumimoji="0" lang="zh-TW" altLang="en-US" sz="2000">
                <a:solidFill>
                  <a:srgbClr val="FF0000"/>
                </a:solidFill>
                <a:latin typeface="Calibri" pitchFamily="34" charset="0"/>
              </a:rPr>
              <a:t>光學錯覺</a:t>
            </a:r>
            <a:r>
              <a:rPr kumimoji="0" lang="zh-TW" altLang="en-US" sz="2000">
                <a:latin typeface="Calibri" pitchFamily="34" charset="0"/>
              </a:rPr>
              <a:t>，這種光學錯覺也會出現在太陽和星座上。這種現象在古代就已經知道，並且在許多不同的文化中都有紀錄。</a:t>
            </a:r>
          </a:p>
        </p:txBody>
      </p:sp>
      <p:sp>
        <p:nvSpPr>
          <p:cNvPr id="9220" name="矩形 6"/>
          <p:cNvSpPr>
            <a:spLocks noChangeArrowheads="1"/>
          </p:cNvSpPr>
          <p:nvPr/>
        </p:nvSpPr>
        <p:spPr bwMode="auto">
          <a:xfrm>
            <a:off x="1908175" y="5373688"/>
            <a:ext cx="7105650" cy="793750"/>
          </a:xfrm>
          <a:prstGeom prst="rect">
            <a:avLst/>
          </a:prstGeom>
          <a:noFill/>
          <a:ln w="9525">
            <a:noFill/>
            <a:miter lim="800000"/>
            <a:headEnd/>
            <a:tailEnd/>
          </a:ln>
        </p:spPr>
        <p:txBody>
          <a:bodyPr>
            <a:spAutoFit/>
          </a:bodyPr>
          <a:lstStyle/>
          <a:p>
            <a:r>
              <a:rPr kumimoji="0" lang="zh-TW" altLang="en-US" sz="2800">
                <a:latin typeface="Calibri" pitchFamily="34" charset="0"/>
                <a:ea typeface="金梅浪漫反白字"/>
                <a:cs typeface="金梅浪漫反白字"/>
              </a:rPr>
              <a:t>艾賓浩斯錯覺</a:t>
            </a:r>
          </a:p>
          <a:p>
            <a:r>
              <a:rPr kumimoji="0" lang="zh-TW" altLang="en-US"/>
              <a:t>圖中兩個橘色圓圈的大小相同，但左邊的橘色圓圈</a:t>
            </a:r>
            <a:r>
              <a:rPr kumimoji="0" lang="zh-TW" altLang="en-US" b="1"/>
              <a:t>看起來</a:t>
            </a:r>
            <a:r>
              <a:rPr kumimoji="0" lang="zh-TW" altLang="en-US"/>
              <a:t>卻比較小。 </a:t>
            </a:r>
          </a:p>
        </p:txBody>
      </p:sp>
      <p:pic>
        <p:nvPicPr>
          <p:cNvPr id="9221" name="Picture 6" descr="14"/>
          <p:cNvPicPr>
            <a:picLocks noChangeAspect="1" noChangeArrowheads="1"/>
          </p:cNvPicPr>
          <p:nvPr/>
        </p:nvPicPr>
        <p:blipFill>
          <a:blip r:embed="rId2" cstate="print"/>
          <a:srcRect/>
          <a:stretch>
            <a:fillRect/>
          </a:stretch>
        </p:blipFill>
        <p:spPr bwMode="auto">
          <a:xfrm>
            <a:off x="3851275" y="1557338"/>
            <a:ext cx="4456113" cy="27479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eaLnBrk="1" hangingPunct="1"/>
            <a:r>
              <a:rPr lang="zh-TW" altLang="en-US" smtClean="0"/>
              <a:t>你看到了什麼？</a:t>
            </a:r>
          </a:p>
        </p:txBody>
      </p:sp>
      <p:pic>
        <p:nvPicPr>
          <p:cNvPr id="10243" name="Picture 6" descr="2"/>
          <p:cNvPicPr>
            <a:picLocks noChangeAspect="1" noChangeArrowheads="1"/>
          </p:cNvPicPr>
          <p:nvPr>
            <p:ph sz="half" idx="1"/>
          </p:nvPr>
        </p:nvPicPr>
        <p:blipFill>
          <a:blip r:embed="rId2" cstate="print"/>
          <a:srcRect/>
          <a:stretch>
            <a:fillRect/>
          </a:stretch>
        </p:blipFill>
        <p:spPr>
          <a:xfrm>
            <a:off x="774700" y="1644650"/>
            <a:ext cx="3797300" cy="3568700"/>
          </a:xfrm>
        </p:spPr>
      </p:pic>
      <p:pic>
        <p:nvPicPr>
          <p:cNvPr id="10244" name="Picture 7" descr="3"/>
          <p:cNvPicPr>
            <a:picLocks noChangeAspect="1" noChangeArrowheads="1"/>
          </p:cNvPicPr>
          <p:nvPr>
            <p:ph sz="half" idx="2"/>
          </p:nvPr>
        </p:nvPicPr>
        <p:blipFill>
          <a:blip r:embed="rId3" cstate="print"/>
          <a:srcRect/>
          <a:stretch>
            <a:fillRect/>
          </a:stretch>
        </p:blipFill>
        <p:spPr>
          <a:xfrm>
            <a:off x="4787900" y="1625600"/>
            <a:ext cx="3810000" cy="3606800"/>
          </a:xfrm>
        </p:spPr>
      </p:pic>
      <p:sp>
        <p:nvSpPr>
          <p:cNvPr id="10245" name="Text Box 8"/>
          <p:cNvSpPr txBox="1">
            <a:spLocks noChangeArrowheads="1"/>
          </p:cNvSpPr>
          <p:nvPr/>
        </p:nvSpPr>
        <p:spPr bwMode="auto">
          <a:xfrm>
            <a:off x="900113" y="5589588"/>
            <a:ext cx="3095625" cy="366712"/>
          </a:xfrm>
          <a:prstGeom prst="rect">
            <a:avLst/>
          </a:prstGeom>
          <a:noFill/>
          <a:ln w="9525">
            <a:noFill/>
            <a:miter lim="800000"/>
            <a:headEnd/>
            <a:tailEnd/>
          </a:ln>
          <a:effectLst/>
        </p:spPr>
        <p:txBody>
          <a:bodyPr>
            <a:spAutoFit/>
          </a:bodyPr>
          <a:lstStyle/>
          <a:p>
            <a:pPr>
              <a:spcBef>
                <a:spcPct val="50000"/>
              </a:spcBef>
            </a:pPr>
            <a:r>
              <a:rPr lang="zh-TW" altLang="en-US"/>
              <a:t> </a:t>
            </a:r>
          </a:p>
        </p:txBody>
      </p:sp>
      <p:sp>
        <p:nvSpPr>
          <p:cNvPr id="10246" name="Text Box 9"/>
          <p:cNvSpPr txBox="1">
            <a:spLocks noChangeArrowheads="1"/>
          </p:cNvSpPr>
          <p:nvPr/>
        </p:nvSpPr>
        <p:spPr bwMode="auto">
          <a:xfrm>
            <a:off x="5435600" y="5589588"/>
            <a:ext cx="2665413" cy="779462"/>
          </a:xfrm>
          <a:prstGeom prst="rect">
            <a:avLst/>
          </a:prstGeom>
          <a:noFill/>
          <a:ln w="9525">
            <a:noFill/>
            <a:miter lim="800000"/>
            <a:headEnd/>
            <a:tailEnd/>
          </a:ln>
          <a:effectLst/>
        </p:spPr>
        <p:txBody>
          <a:bodyPr>
            <a:spAutoFit/>
          </a:bodyPr>
          <a:lstStyle/>
          <a:p>
            <a:pPr>
              <a:spcBef>
                <a:spcPct val="50000"/>
              </a:spcBef>
            </a:pPr>
            <a:r>
              <a:rPr lang="zh-TW" altLang="en-US"/>
              <a:t>福田繁雄 男人與女人</a:t>
            </a:r>
          </a:p>
          <a:p>
            <a:pPr>
              <a:spcBef>
                <a:spcPct val="50000"/>
              </a:spcBef>
            </a:pPr>
            <a:r>
              <a:rPr lang="zh-TW" altLang="en-US"/>
              <a:t>圖地反轉   </a:t>
            </a:r>
          </a:p>
        </p:txBody>
      </p:sp>
      <p:sp>
        <p:nvSpPr>
          <p:cNvPr id="10247" name="Text Box 10"/>
          <p:cNvSpPr txBox="1">
            <a:spLocks noChangeArrowheads="1"/>
          </p:cNvSpPr>
          <p:nvPr/>
        </p:nvSpPr>
        <p:spPr bwMode="auto">
          <a:xfrm>
            <a:off x="1187450" y="5661025"/>
            <a:ext cx="2879725" cy="779463"/>
          </a:xfrm>
          <a:prstGeom prst="rect">
            <a:avLst/>
          </a:prstGeom>
          <a:noFill/>
          <a:ln w="9525">
            <a:noFill/>
            <a:miter lim="800000"/>
            <a:headEnd/>
            <a:tailEnd/>
          </a:ln>
          <a:effectLst/>
        </p:spPr>
        <p:txBody>
          <a:bodyPr>
            <a:spAutoFit/>
          </a:bodyPr>
          <a:lstStyle/>
          <a:p>
            <a:pPr>
              <a:spcBef>
                <a:spcPct val="50000"/>
              </a:spcBef>
            </a:pPr>
            <a:r>
              <a:rPr lang="zh-TW" altLang="en-US"/>
              <a:t>  </a:t>
            </a:r>
            <a:r>
              <a:rPr lang="en-US" altLang="zh-TW"/>
              <a:t>Rubin </a:t>
            </a:r>
            <a:r>
              <a:rPr lang="zh-TW" altLang="en-US"/>
              <a:t>魯賓之杯</a:t>
            </a:r>
          </a:p>
          <a:p>
            <a:pPr>
              <a:spcBef>
                <a:spcPct val="50000"/>
              </a:spcBef>
            </a:pPr>
            <a:r>
              <a:rPr lang="zh-TW" altLang="en-US"/>
              <a:t>圖地反轉 </a:t>
            </a:r>
            <a:r>
              <a:rPr lang="en-US" altLang="zh-TW"/>
              <a:t>, (</a:t>
            </a:r>
            <a:r>
              <a:rPr lang="zh-TW" altLang="en-US"/>
              <a:t>側面像與蠋台</a:t>
            </a:r>
            <a:r>
              <a:rPr lang="en-US" altLang="zh-TW"/>
              <a:t>) </a:t>
            </a:r>
            <a:endParaRPr lang="zh-TW" altLang="en-US"/>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1463</TotalTime>
  <Words>811</Words>
  <Application>Microsoft Office PowerPoint</Application>
  <PresentationFormat>如螢幕大小 (4:3)</PresentationFormat>
  <Paragraphs>65</Paragraphs>
  <Slides>28</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28</vt:i4>
      </vt:variant>
    </vt:vector>
  </HeadingPairs>
  <TitlesOfParts>
    <vt:vector size="36" baseType="lpstr">
      <vt:lpstr>Arial</vt:lpstr>
      <vt:lpstr>新細明體</vt:lpstr>
      <vt:lpstr>Calibri</vt:lpstr>
      <vt:lpstr>超研澤海報體</vt:lpstr>
      <vt:lpstr>文鼎海報體</vt:lpstr>
      <vt:lpstr>金梅浪漫反白字</vt:lpstr>
      <vt:lpstr>標楷體</vt:lpstr>
      <vt:lpstr>Office 佈景主題</vt:lpstr>
      <vt:lpstr>錯視藝術</vt:lpstr>
      <vt:lpstr>投影片 2</vt:lpstr>
      <vt:lpstr>投影片 3</vt:lpstr>
      <vt:lpstr>投影片 4</vt:lpstr>
      <vt:lpstr>投影片 5</vt:lpstr>
      <vt:lpstr>投影片 6</vt:lpstr>
      <vt:lpstr>投影片 7</vt:lpstr>
      <vt:lpstr>投影片 8</vt:lpstr>
      <vt:lpstr>你看到了什麼？</vt:lpstr>
      <vt:lpstr>投影片 10</vt:lpstr>
      <vt:lpstr>投影片 11</vt:lpstr>
      <vt:lpstr>哪裡怪怪的？</vt:lpstr>
      <vt:lpstr>投影片 13</vt:lpstr>
      <vt:lpstr>投影片 14</vt:lpstr>
      <vt:lpstr>投影片 15</vt:lpstr>
      <vt:lpstr>阿爾欽博多</vt:lpstr>
      <vt:lpstr>春                              夏</vt:lpstr>
      <vt:lpstr>秋                             冬</vt:lpstr>
      <vt:lpstr>氣                          火</vt:lpstr>
      <vt:lpstr>土                            水</vt:lpstr>
      <vt:lpstr>藝術家艾雪</vt:lpstr>
      <vt:lpstr>水是怎麼流的？</vt:lpstr>
      <vt:lpstr>到底是上樓還是下樓</vt:lpstr>
      <vt:lpstr>凸出來還是凹進去？</vt:lpstr>
      <vt:lpstr>有趣的街頭3D彩繪</vt:lpstr>
      <vt:lpstr>街頭歷險！</vt:lpstr>
      <vt:lpstr>與現成物結合</vt:lpstr>
      <vt:lpstr>黑白的聯想</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錯視藝術</dc:title>
  <dc:creator>user</dc:creator>
  <cp:lastModifiedBy>user</cp:lastModifiedBy>
  <cp:revision>16</cp:revision>
  <dcterms:created xsi:type="dcterms:W3CDTF">2012-03-26T00:25:54Z</dcterms:created>
  <dcterms:modified xsi:type="dcterms:W3CDTF">2016-09-12T05:18:32Z</dcterms:modified>
</cp:coreProperties>
</file>