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85" r:id="rId7"/>
    <p:sldId id="265" r:id="rId8"/>
    <p:sldId id="267" r:id="rId9"/>
    <p:sldId id="266" r:id="rId10"/>
    <p:sldId id="282" r:id="rId11"/>
    <p:sldId id="288" r:id="rId12"/>
    <p:sldId id="264" r:id="rId13"/>
    <p:sldId id="283" r:id="rId14"/>
    <p:sldId id="263" r:id="rId15"/>
    <p:sldId id="284" r:id="rId16"/>
    <p:sldId id="275" r:id="rId17"/>
    <p:sldId id="271" r:id="rId18"/>
    <p:sldId id="280" r:id="rId19"/>
    <p:sldId id="270" r:id="rId20"/>
    <p:sldId id="268" r:id="rId21"/>
    <p:sldId id="272" r:id="rId22"/>
    <p:sldId id="286" r:id="rId23"/>
    <p:sldId id="276" r:id="rId24"/>
    <p:sldId id="287" r:id="rId25"/>
    <p:sldId id="278" r:id="rId2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794367C-47D2-4C9E-A023-05FFBD921C0B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28F82A0-0CC6-4884-8FAD-9A011C0DD0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7FE980-6520-4C1A-B564-DBE563B6AA3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1D2E-ACF1-4251-853C-463CC9C5FB0D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F6FE-9E62-4C43-8D08-8B68636D3A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6A6F-E8E1-4848-AC89-1AE8B0DCE992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B166-CB5A-4B3B-87AC-0AAFD3620E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F440-1554-4377-9676-9FE994480B03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C2A2-A31B-4BA6-B548-A8892AF72D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4E4B-F257-4AFB-9916-DB60F51B8887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A7D3-8C09-49B8-911E-FE29185576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29D1-B774-4229-B3C1-ED8D184B1F69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E6D5-7440-4607-A1C2-8B486DAB3F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DB9B-384E-43BB-8058-BA311DE80FE1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1A2F-18A2-4771-B1C0-946633E993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4BFC-2D4D-4FD9-A2E2-F23E0BE4E799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EDC3-6947-4B14-870B-44BC905556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EDFF-40D8-45EA-B874-5F078F3C1891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8E00-8C96-4E33-A614-71D0CEFC74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FD5B-6F75-4CF3-8C30-8F5BE5E31BAF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0705-E3C3-44A9-BD82-54E3B3EFB1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2B45-3E72-4AD6-B627-1EAA570B8C7E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2317-7194-480A-926F-9E44D5CD11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C8D1-A488-45D2-B649-242FD7EF4541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301D-B033-4C8A-951C-882C442EF2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5CFBB5-1BE8-4F77-8319-4F4A3F2032BC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E02D4F-CA98-43EE-9634-3AE06D912F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youtube.com/watch?v=lifHsry-Ww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SNYtd0Ayt0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youtube.com/watch?v=vGV3Xcsbc3A&amp;feature=relate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16" descr="改改改.jpg"/>
          <p:cNvPicPr>
            <a:picLocks noChangeAspect="1"/>
          </p:cNvPicPr>
          <p:nvPr/>
        </p:nvPicPr>
        <p:blipFill>
          <a:blip r:embed="rId2" cstate="print">
            <a:lum bright="-20000" contrast="62000"/>
          </a:blip>
          <a:srcRect/>
          <a:stretch>
            <a:fillRect/>
          </a:stretch>
        </p:blipFill>
        <p:spPr bwMode="auto">
          <a:xfrm>
            <a:off x="0" y="28575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標題 1"/>
          <p:cNvSpPr>
            <a:spLocks noGrp="1"/>
          </p:cNvSpPr>
          <p:nvPr>
            <p:ph type="ctrTitle"/>
          </p:nvPr>
        </p:nvSpPr>
        <p:spPr>
          <a:xfrm>
            <a:off x="1785938" y="1928813"/>
            <a:ext cx="5286375" cy="928687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</a:rPr>
              <a:t>令人驚豔的騙徒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57563" y="2786063"/>
            <a:ext cx="4643437" cy="714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視覺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魔術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572000" y="3929063"/>
            <a:ext cx="32146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■</a:t>
            </a:r>
            <a:r>
              <a:rPr kumimoji="0" lang="zh-TW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指導老師   李建緯</a:t>
            </a:r>
            <a:endParaRPr kumimoji="0" lang="en-US" altLang="zh-TW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■</a:t>
            </a:r>
            <a:r>
              <a:rPr kumimoji="0" lang="zh-TW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報告組員   </a:t>
            </a:r>
            <a:r>
              <a:rPr kumimoji="0" lang="en-US" altLang="zh-TW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7980409</a:t>
            </a:r>
            <a:r>
              <a:rPr kumimoji="0" lang="zh-TW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蔡心慈</a:t>
            </a:r>
            <a:endParaRPr kumimoji="0" lang="en-US" altLang="zh-TW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kumimoji="0" lang="zh-TW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                        </a:t>
            </a:r>
            <a:r>
              <a:rPr kumimoji="0" lang="en-US" altLang="zh-TW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7980423</a:t>
            </a:r>
            <a:r>
              <a:rPr kumimoji="0" lang="zh-TW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薛淨雯</a:t>
            </a:r>
            <a:endParaRPr kumimoji="0" lang="en-US" altLang="zh-TW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kumimoji="0" lang="zh-TW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                        </a:t>
            </a:r>
            <a:r>
              <a:rPr kumimoji="0" lang="en-US" altLang="zh-TW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7980428</a:t>
            </a:r>
            <a:r>
              <a:rPr kumimoji="0" lang="zh-TW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李婉伶</a:t>
            </a:r>
            <a:endParaRPr kumimoji="0" lang="zh-TW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7" name="內容版面配置區 3" descr="3d-monkeys-julian-bee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85750"/>
            <a:ext cx="4357687" cy="2936875"/>
          </a:xfrm>
        </p:spPr>
      </p:pic>
      <p:pic>
        <p:nvPicPr>
          <p:cNvPr id="11268" name="圖片 4" descr="2844245776_372c97369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28612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圖片 5" descr="julian-beever-rafting-3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000125"/>
            <a:ext cx="4191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1" name="內容版面配置區 3" descr="48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28938" y="1428750"/>
            <a:ext cx="2971800" cy="4525963"/>
          </a:xfrm>
        </p:spPr>
      </p:pic>
      <p:sp>
        <p:nvSpPr>
          <p:cNvPr id="5" name="文字方塊 4"/>
          <p:cNvSpPr txBox="1"/>
          <p:nvPr/>
        </p:nvSpPr>
        <p:spPr>
          <a:xfrm>
            <a:off x="3357563" y="6000750"/>
            <a:ext cx="214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連結：</a:t>
            </a:r>
            <a:r>
              <a:rPr kumimoji="0" lang="en-US" altLang="zh-TW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Julian </a:t>
            </a:r>
            <a:r>
              <a:rPr kumimoji="0" lang="en-US" altLang="zh-TW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Beever</a:t>
            </a:r>
            <a:endParaRPr kumimoji="0" lang="zh-TW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315" name="內容版面配置區 3" descr="fashiopnplace-thumb_ru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500313"/>
            <a:ext cx="3463925" cy="4168775"/>
          </a:xfrm>
        </p:spPr>
      </p:pic>
      <p:pic>
        <p:nvPicPr>
          <p:cNvPr id="13316" name="圖片 5" descr="fashiopnplace-thumb_ru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41465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圖片 6" descr="fashiopnplace-thumb_ru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14313"/>
            <a:ext cx="4286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0" y="5429250"/>
            <a:ext cx="1889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Ladies of the Lake</a:t>
            </a:r>
            <a:endParaRPr kumimoji="0" lang="zh-TW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43250" y="6488113"/>
            <a:ext cx="1571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Still Waters</a:t>
            </a:r>
            <a:endParaRPr kumimoji="0" lang="zh-TW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896225" y="2428875"/>
            <a:ext cx="12477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The Sun Sets Sail</a:t>
            </a:r>
            <a:endParaRPr kumimoji="0" lang="zh-TW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321" name="文字方塊 11"/>
          <p:cNvSpPr txBox="1">
            <a:spLocks noChangeArrowheads="1"/>
          </p:cNvSpPr>
          <p:nvPr/>
        </p:nvSpPr>
        <p:spPr bwMode="auto">
          <a:xfrm>
            <a:off x="0" y="6488113"/>
            <a:ext cx="182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chemeClr val="bg1"/>
                </a:solidFill>
                <a:latin typeface="Calibri" pitchFamily="34" charset="0"/>
              </a:rPr>
              <a:t>Rob  Gonsalves</a:t>
            </a:r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339" name="內容版面配置區 3" descr="W020070404414456074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428625"/>
            <a:ext cx="4291013" cy="5929313"/>
          </a:xfrm>
        </p:spPr>
      </p:pic>
      <p:pic>
        <p:nvPicPr>
          <p:cNvPr id="14340" name="圖片 4" descr="fashiopnplace-thumb_ru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42164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文字方塊 11"/>
          <p:cNvSpPr txBox="1">
            <a:spLocks noChangeArrowheads="1"/>
          </p:cNvSpPr>
          <p:nvPr/>
        </p:nvSpPr>
        <p:spPr bwMode="auto">
          <a:xfrm>
            <a:off x="0" y="6488113"/>
            <a:ext cx="182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chemeClr val="bg1"/>
                </a:solidFill>
                <a:latin typeface="Calibri" pitchFamily="34" charset="0"/>
              </a:rPr>
              <a:t>Rob  Gonsalves</a:t>
            </a:r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3" name="內容版面配置區 3" descr="normal_The-Ca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285750"/>
            <a:ext cx="4071938" cy="6130925"/>
          </a:xfrm>
        </p:spPr>
      </p:pic>
      <p:pic>
        <p:nvPicPr>
          <p:cNvPr id="15364" name="圖片 4" descr="三維畫~1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57188"/>
            <a:ext cx="41656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7759700" y="6488113"/>
            <a:ext cx="13843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Edgar Muller</a:t>
            </a:r>
            <a:endParaRPr kumimoji="0" lang="zh-TW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7" name="內容版面配置區 3" descr="normal_Street-Painting-Cav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285750"/>
            <a:ext cx="4071938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285750" y="6286500"/>
            <a:ext cx="1338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連結：冰山</a:t>
            </a:r>
            <a:endParaRPr kumimoji="0" lang="zh-TW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6387" name="內容版面配置區 3" descr="normal_First-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85750"/>
            <a:ext cx="3714750" cy="2466975"/>
          </a:xfrm>
        </p:spPr>
      </p:pic>
      <p:pic>
        <p:nvPicPr>
          <p:cNvPr id="16388" name="圖片 4" descr="normal_fourth-day-paint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429000"/>
            <a:ext cx="3714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圖片 5" descr="normal_second-day-paint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85750"/>
            <a:ext cx="3714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圖片 6" descr="normal_The-Cav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3000375"/>
            <a:ext cx="24669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右箭號 7"/>
          <p:cNvSpPr/>
          <p:nvPr/>
        </p:nvSpPr>
        <p:spPr>
          <a:xfrm>
            <a:off x="4000500" y="1357313"/>
            <a:ext cx="785813" cy="2857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6357938" y="2786063"/>
            <a:ext cx="357187" cy="64293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向左箭號 9"/>
          <p:cNvSpPr/>
          <p:nvPr/>
        </p:nvSpPr>
        <p:spPr>
          <a:xfrm>
            <a:off x="3214688" y="4429125"/>
            <a:ext cx="1571625" cy="28575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759700" y="6488113"/>
            <a:ext cx="13843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Edgar Muller</a:t>
            </a:r>
            <a:endParaRPr kumimoji="0" lang="zh-TW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7411" name="內容版面配置區 3" descr="The_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357188"/>
            <a:ext cx="5786437" cy="5830887"/>
          </a:xfrm>
        </p:spPr>
      </p:pic>
      <p:sp>
        <p:nvSpPr>
          <p:cNvPr id="5" name="文字方塊 4"/>
          <p:cNvSpPr txBox="1"/>
          <p:nvPr/>
        </p:nvSpPr>
        <p:spPr>
          <a:xfrm>
            <a:off x="7759700" y="6488113"/>
            <a:ext cx="13843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Edgar Muller</a:t>
            </a:r>
            <a:endParaRPr kumimoji="0" lang="zh-TW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8435" name="內容版面配置區 3" descr="pic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14313"/>
            <a:ext cx="4457700" cy="6143625"/>
          </a:xfrm>
        </p:spPr>
      </p:pic>
      <p:sp>
        <p:nvSpPr>
          <p:cNvPr id="5" name="文字方塊 4"/>
          <p:cNvSpPr txBox="1"/>
          <p:nvPr/>
        </p:nvSpPr>
        <p:spPr>
          <a:xfrm>
            <a:off x="8035925" y="6488113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福田繁雄</a:t>
            </a:r>
            <a:endParaRPr kumimoji="0" lang="zh-TW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8437" name="圖片 5" descr="20091208_7121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85750"/>
            <a:ext cx="4143375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9459" name="內容版面配置區 3" descr="W0200801035898220474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857250"/>
            <a:ext cx="7143750" cy="536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bg1"/>
                </a:solidFill>
              </a:rPr>
              <a:t>瑪麗蓮夢露</a:t>
            </a:r>
            <a:r>
              <a:rPr lang="en-US" altLang="zh-TW" smtClean="0">
                <a:solidFill>
                  <a:schemeClr val="bg1"/>
                </a:solidFill>
              </a:rPr>
              <a:t>?</a:t>
            </a:r>
            <a:r>
              <a:rPr lang="zh-TW" altLang="en-US" smtClean="0">
                <a:solidFill>
                  <a:schemeClr val="bg1"/>
                </a:solidFill>
              </a:rPr>
              <a:t>   愛因斯坦</a:t>
            </a:r>
            <a:r>
              <a:rPr lang="en-US" altLang="zh-TW" smtClean="0">
                <a:solidFill>
                  <a:schemeClr val="bg1"/>
                </a:solidFill>
              </a:rPr>
              <a:t>?</a:t>
            </a:r>
            <a:endParaRPr lang="zh-TW" altLang="en-US" smtClean="0">
              <a:solidFill>
                <a:schemeClr val="bg1"/>
              </a:solidFill>
            </a:endParaRPr>
          </a:p>
        </p:txBody>
      </p:sp>
      <p:pic>
        <p:nvPicPr>
          <p:cNvPr id="4" name="內容版面配置區 3" descr="pic28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285875"/>
            <a:ext cx="4429125" cy="5137150"/>
          </a:xfrm>
        </p:spPr>
      </p:pic>
      <p:pic>
        <p:nvPicPr>
          <p:cNvPr id="8" name="內容版面配置區 3" descr="pic283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2714625"/>
            <a:ext cx="1724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bg1"/>
                </a:solidFill>
              </a:rPr>
              <a:t>大綱</a:t>
            </a: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錯視原理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錯視幻覺藝術家     </a:t>
            </a:r>
            <a:r>
              <a:rPr lang="en-US" altLang="zh-TW" sz="2400" dirty="0" err="1" smtClean="0">
                <a:solidFill>
                  <a:schemeClr val="bg1"/>
                </a:solidFill>
              </a:rPr>
              <a:t>M.C.ESCHER</a:t>
            </a:r>
            <a:r>
              <a:rPr lang="zh-TW" altLang="en-US" sz="2400" dirty="0" smtClean="0">
                <a:solidFill>
                  <a:schemeClr val="bg1"/>
                </a:solidFill>
              </a:rPr>
              <a:t> 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                                    </a:t>
            </a:r>
            <a:r>
              <a:rPr lang="en-US" altLang="zh-TW" sz="2400" dirty="0" smtClean="0">
                <a:solidFill>
                  <a:schemeClr val="bg1"/>
                </a:solidFill>
              </a:rPr>
              <a:t>Julian </a:t>
            </a:r>
            <a:r>
              <a:rPr lang="en-US" altLang="zh-TW" sz="2400" dirty="0" err="1" smtClean="0">
                <a:solidFill>
                  <a:schemeClr val="bg1"/>
                </a:solidFill>
              </a:rPr>
              <a:t>Beever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作品欣賞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短片欣賞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參考資料</a:t>
            </a:r>
            <a:endParaRPr lang="en-US" altLang="zh-TW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1507" name="內容版面配置區 3" descr="ElephantLe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71625"/>
            <a:ext cx="4668837" cy="3500438"/>
          </a:xfrm>
        </p:spPr>
      </p:pic>
      <p:pic>
        <p:nvPicPr>
          <p:cNvPr id="21508" name="內容版面配置區 5" descr="20205706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000125"/>
            <a:ext cx="3857625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2531" name="內容版面配置區 7" descr="s_woma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857250"/>
            <a:ext cx="5214938" cy="5214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3555" name="內容版面配置區 3" descr="nz_woma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785938"/>
            <a:ext cx="3810000" cy="3810000"/>
          </a:xfrm>
        </p:spPr>
      </p:pic>
      <p:pic>
        <p:nvPicPr>
          <p:cNvPr id="23556" name="圖片 4" descr="sz_wom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5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4579" name="內容版面配置區 3" descr="十張臉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0"/>
            <a:ext cx="55006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bg1"/>
                </a:solidFill>
              </a:rPr>
              <a:t>盯注你了！</a:t>
            </a:r>
          </a:p>
        </p:txBody>
      </p:sp>
      <p:pic>
        <p:nvPicPr>
          <p:cNvPr id="25603" name="內容版面配置區 3" descr="img_20071014T011628396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375" y="2714625"/>
            <a:ext cx="2628900" cy="1971675"/>
          </a:xfrm>
        </p:spPr>
      </p:pic>
      <p:sp>
        <p:nvSpPr>
          <p:cNvPr id="5" name="文字方塊 4"/>
          <p:cNvSpPr txBox="1"/>
          <p:nvPr/>
        </p:nvSpPr>
        <p:spPr>
          <a:xfrm>
            <a:off x="3429000" y="47148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連結：神奇的龍</a:t>
            </a:r>
            <a:endParaRPr kumimoji="0" lang="zh-TW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</a:rPr>
              <a:t>參考資料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4714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1800" b="1" dirty="0" smtClean="0">
                <a:solidFill>
                  <a:schemeClr val="bg1"/>
                </a:solidFill>
              </a:rPr>
              <a:t>文字及圖片來源</a:t>
            </a:r>
            <a:endParaRPr lang="en-US" altLang="zh-TW" sz="18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1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1800" dirty="0" smtClean="0">
                <a:solidFill>
                  <a:schemeClr val="bg1"/>
                </a:solidFill>
              </a:rPr>
              <a:t>旋轉的女人     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http://colaccl.blogspot.com/2009/04/blog-post.html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1800" dirty="0" smtClean="0">
                <a:solidFill>
                  <a:schemeClr val="bg1"/>
                </a:solidFill>
              </a:rPr>
              <a:t>Rob</a:t>
            </a:r>
            <a:r>
              <a:rPr lang="zh-TW" altLang="en-US" sz="1800" dirty="0" smtClean="0">
                <a:solidFill>
                  <a:schemeClr val="bg1"/>
                </a:solidFill>
              </a:rPr>
              <a:t>　</a:t>
            </a:r>
            <a:r>
              <a:rPr lang="en-US" altLang="zh-TW" sz="1800" dirty="0" err="1" smtClean="0">
                <a:solidFill>
                  <a:schemeClr val="bg1"/>
                </a:solidFill>
              </a:rPr>
              <a:t>Gonsalves</a:t>
            </a:r>
            <a:r>
              <a:rPr lang="zh-TW" altLang="en-US" sz="1800" dirty="0" smtClean="0">
                <a:solidFill>
                  <a:schemeClr val="bg1"/>
                </a:solidFill>
              </a:rPr>
              <a:t>  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http://www.robgonsalves.com/ArtistGallery.asp?artist_id=23&amp;category_id=2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1800" dirty="0" smtClean="0">
                <a:solidFill>
                  <a:schemeClr val="bg1"/>
                </a:solidFill>
              </a:rPr>
              <a:t>M.C.ESCHER   </a:t>
            </a:r>
            <a:r>
              <a:rPr lang="zh-TW" altLang="en-US" sz="1800" dirty="0" smtClean="0">
                <a:solidFill>
                  <a:schemeClr val="bg1"/>
                </a:solidFill>
              </a:rPr>
              <a:t>  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http://www.mcescher.com/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1800" dirty="0" smtClean="0">
                <a:solidFill>
                  <a:schemeClr val="bg1"/>
                </a:solidFill>
              </a:rPr>
              <a:t>錯視                   維基百科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http://zh.wikipedia.org/zh-tw/%E9%94%99%E8%A7%86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1800" dirty="0" smtClean="0">
                <a:solidFill>
                  <a:schemeClr val="bg1"/>
                </a:solidFill>
              </a:rPr>
              <a:t>Julian </a:t>
            </a:r>
            <a:r>
              <a:rPr lang="en-US" altLang="zh-TW" sz="1800" dirty="0" err="1" smtClean="0">
                <a:solidFill>
                  <a:schemeClr val="bg1"/>
                </a:solidFill>
              </a:rPr>
              <a:t>Beever</a:t>
            </a:r>
            <a:r>
              <a:rPr lang="zh-TW" altLang="en-US" sz="1800" dirty="0" smtClean="0">
                <a:solidFill>
                  <a:schemeClr val="bg1"/>
                </a:solidFill>
              </a:rPr>
              <a:t>    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http://blog.roodo.com/gettyart/archives/1813874.html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1800" dirty="0" smtClean="0">
                <a:solidFill>
                  <a:schemeClr val="bg1"/>
                </a:solidFill>
              </a:rPr>
              <a:t>                           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http://rae5.pixnet.net/blog/post/24428217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18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1800" b="1" dirty="0" smtClean="0">
                <a:solidFill>
                  <a:schemeClr val="bg1"/>
                </a:solidFill>
              </a:rPr>
              <a:t>影片來源－</a:t>
            </a:r>
            <a:r>
              <a:rPr lang="en-US" altLang="zh-TW" sz="1800" b="1" dirty="0" err="1" smtClean="0">
                <a:solidFill>
                  <a:schemeClr val="bg1"/>
                </a:solidFill>
              </a:rPr>
              <a:t>youtube</a:t>
            </a:r>
            <a:endParaRPr lang="en-US" altLang="zh-TW" sz="18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18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1800" dirty="0" smtClean="0">
                <a:solidFill>
                  <a:schemeClr val="bg1"/>
                </a:solidFill>
              </a:rPr>
              <a:t>Julian </a:t>
            </a:r>
            <a:r>
              <a:rPr lang="en-US" altLang="zh-TW" sz="1800" dirty="0" err="1" smtClean="0">
                <a:solidFill>
                  <a:schemeClr val="bg1"/>
                </a:solidFill>
              </a:rPr>
              <a:t>Beever</a:t>
            </a:r>
            <a:r>
              <a:rPr lang="zh-TW" altLang="en-US" sz="1800" dirty="0" smtClean="0">
                <a:solidFill>
                  <a:schemeClr val="bg1"/>
                </a:solidFill>
              </a:rPr>
              <a:t>    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http://www.youtube.com/watch?v=lifHsry-Wws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1800" dirty="0" smtClean="0">
                <a:solidFill>
                  <a:schemeClr val="bg1"/>
                </a:solidFill>
              </a:rPr>
              <a:t>Edgar Muller</a:t>
            </a:r>
            <a:r>
              <a:rPr lang="zh-TW" altLang="en-US" sz="1800" dirty="0" smtClean="0">
                <a:solidFill>
                  <a:schemeClr val="bg1"/>
                </a:solidFill>
              </a:rPr>
              <a:t>     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http://www.youtube.com/watch?v=3SNYtd0Ayt0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1800" dirty="0" smtClean="0">
                <a:solidFill>
                  <a:schemeClr val="bg1"/>
                </a:solidFill>
              </a:rPr>
              <a:t>神奇的龍           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http://www.youtube.com/watch?v=vGV3Xcsbc3A&amp;feature=related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sz="1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1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1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1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1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1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86375" y="1357313"/>
            <a:ext cx="3643313" cy="4214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099" name="標題 1"/>
          <p:cNvSpPr>
            <a:spLocks noGrp="1"/>
          </p:cNvSpPr>
          <p:nvPr>
            <p:ph type="title"/>
          </p:nvPr>
        </p:nvSpPr>
        <p:spPr>
          <a:xfrm>
            <a:off x="0" y="357188"/>
            <a:ext cx="6472238" cy="939800"/>
          </a:xfrm>
        </p:spPr>
        <p:txBody>
          <a:bodyPr/>
          <a:lstStyle/>
          <a:p>
            <a:r>
              <a:rPr lang="zh-TW" altLang="en-US" smtClean="0">
                <a:solidFill>
                  <a:schemeClr val="bg1"/>
                </a:solidFill>
              </a:rPr>
              <a:t>錯視原理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313" y="1643063"/>
            <a:ext cx="4972050" cy="36861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800" dirty="0" smtClean="0">
                <a:solidFill>
                  <a:schemeClr val="bg1"/>
                </a:solidFill>
              </a:rPr>
              <a:t>錯視又稱</a:t>
            </a:r>
            <a:r>
              <a:rPr lang="zh-TW" altLang="en-US" sz="2800" u="sng" dirty="0" smtClean="0">
                <a:solidFill>
                  <a:schemeClr val="bg1"/>
                </a:solidFill>
              </a:rPr>
              <a:t>視覺假象</a:t>
            </a:r>
            <a:r>
              <a:rPr lang="zh-TW" altLang="en-US" sz="2800" dirty="0" smtClean="0">
                <a:solidFill>
                  <a:schemeClr val="bg1"/>
                </a:solidFill>
              </a:rPr>
              <a:t>，是指是通過</a:t>
            </a:r>
            <a:r>
              <a:rPr lang="zh-TW" altLang="en-US" sz="2800" u="sng" dirty="0" smtClean="0">
                <a:solidFill>
                  <a:schemeClr val="bg1"/>
                </a:solidFill>
              </a:rPr>
              <a:t>幾何排列</a:t>
            </a:r>
            <a:r>
              <a:rPr lang="zh-TW" altLang="en-US" sz="2800" dirty="0" smtClean="0">
                <a:solidFill>
                  <a:schemeClr val="bg1"/>
                </a:solidFill>
              </a:rPr>
              <a:t>、</a:t>
            </a:r>
            <a:r>
              <a:rPr lang="zh-TW" altLang="en-US" sz="2800" u="sng" dirty="0" smtClean="0">
                <a:solidFill>
                  <a:schemeClr val="bg1"/>
                </a:solidFill>
              </a:rPr>
              <a:t>視覺成像規律</a:t>
            </a:r>
            <a:r>
              <a:rPr lang="zh-TW" altLang="en-US" sz="2800" dirty="0" smtClean="0">
                <a:solidFill>
                  <a:schemeClr val="bg1"/>
                </a:solidFill>
              </a:rPr>
              <a:t>等手段，製作有視覺欺騙成分的圖像進行眼球欺騙，引起的視覺上的錯覺，達到藝術或者類似魔術般的效果。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800" dirty="0" smtClean="0">
                <a:solidFill>
                  <a:schemeClr val="bg1"/>
                </a:solidFill>
              </a:rPr>
              <a:t>錯視一般被分為：圖像本身的構造導致的幾何學錯視；由感覺器官引起的生理錯視；以及心理原因導致的認知錯視。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800" dirty="0" smtClean="0">
                <a:solidFill>
                  <a:schemeClr val="bg1"/>
                </a:solidFill>
              </a:rPr>
              <a:t>它是早在六十年代興起的藝術運動，利用人類視覺上的感光能力，透過透視法來表現圖像的效果所帶來的錯覺或幻覺，讓觀賞者對眼前的事物難分真假，產生出巨大而難以置信的視覺震撼。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pic>
        <p:nvPicPr>
          <p:cNvPr id="4101" name="圖片 3" descr="點點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286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bg1"/>
                </a:solidFill>
              </a:rPr>
              <a:t>M.C.ESCHER </a:t>
            </a:r>
            <a:endParaRPr lang="zh-TW" altLang="en-US" smtClean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85750" y="1643063"/>
            <a:ext cx="5186363" cy="432911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err="1" smtClean="0">
                <a:solidFill>
                  <a:schemeClr val="bg1"/>
                </a:solidFill>
              </a:rPr>
              <a:t>M.C.Escher</a:t>
            </a:r>
            <a:r>
              <a:rPr lang="zh-TW" altLang="en-US" dirty="0" smtClean="0">
                <a:solidFill>
                  <a:schemeClr val="bg1"/>
                </a:solidFill>
              </a:rPr>
              <a:t>，全名摩利茲</a:t>
            </a:r>
            <a:r>
              <a:rPr lang="en-US" altLang="zh-TW" dirty="0" smtClean="0">
                <a:solidFill>
                  <a:schemeClr val="bg1"/>
                </a:solidFill>
              </a:rPr>
              <a:t>‧</a:t>
            </a:r>
            <a:r>
              <a:rPr lang="zh-TW" altLang="en-US" dirty="0" smtClean="0">
                <a:solidFill>
                  <a:schemeClr val="bg1"/>
                </a:solidFill>
              </a:rPr>
              <a:t>柯尼利斯</a:t>
            </a:r>
            <a:r>
              <a:rPr lang="en-US" altLang="zh-TW" dirty="0" smtClean="0">
                <a:solidFill>
                  <a:schemeClr val="bg1"/>
                </a:solidFill>
              </a:rPr>
              <a:t>‧</a:t>
            </a:r>
            <a:r>
              <a:rPr lang="zh-TW" altLang="en-US" dirty="0" smtClean="0">
                <a:solidFill>
                  <a:schemeClr val="bg1"/>
                </a:solidFill>
              </a:rPr>
              <a:t>艾薛爾 </a:t>
            </a:r>
            <a:r>
              <a:rPr lang="en-US" altLang="zh-TW" dirty="0" smtClean="0">
                <a:solidFill>
                  <a:schemeClr val="bg1"/>
                </a:solidFill>
              </a:rPr>
              <a:t>(1898~1972</a:t>
            </a:r>
            <a:r>
              <a:rPr lang="zh-TW" altLang="en-US" dirty="0" smtClean="0">
                <a:solidFill>
                  <a:schemeClr val="bg1"/>
                </a:solidFill>
              </a:rPr>
              <a:t>，荷蘭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  <a:r>
              <a:rPr lang="zh-TW" altLang="en-US" dirty="0" smtClean="0">
                <a:solidFill>
                  <a:schemeClr val="bg1"/>
                </a:solidFill>
              </a:rPr>
              <a:t>。艾薛爾的父親是一位土木工程師，鼓勵艾薛爾從事建築設計。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最為人熟知的作品，當屬一系列不可能的建築，以及轉變中的圖形，前者像是</a:t>
            </a:r>
            <a:r>
              <a:rPr lang="en-US" altLang="zh-TW" dirty="0" smtClean="0">
                <a:solidFill>
                  <a:schemeClr val="bg1"/>
                </a:solidFill>
              </a:rPr>
              <a:t>〈Ascending and Descending〉</a:t>
            </a:r>
            <a:r>
              <a:rPr lang="zh-TW" altLang="en-US" dirty="0" smtClean="0">
                <a:solidFill>
                  <a:schemeClr val="bg1"/>
                </a:solidFill>
              </a:rPr>
              <a:t>、</a:t>
            </a:r>
            <a:r>
              <a:rPr lang="en-US" altLang="zh-TW" dirty="0" smtClean="0">
                <a:solidFill>
                  <a:schemeClr val="bg1"/>
                </a:solidFill>
              </a:rPr>
              <a:t>〈Relativity〉</a:t>
            </a:r>
            <a:r>
              <a:rPr lang="zh-TW" altLang="en-US" dirty="0" smtClean="0">
                <a:solidFill>
                  <a:schemeClr val="bg1"/>
                </a:solidFill>
              </a:rPr>
              <a:t>，後者像是</a:t>
            </a:r>
            <a:r>
              <a:rPr lang="en-US" altLang="zh-TW" dirty="0" smtClean="0">
                <a:solidFill>
                  <a:schemeClr val="bg1"/>
                </a:solidFill>
              </a:rPr>
              <a:t>〈Sky and Water〉</a:t>
            </a:r>
            <a:r>
              <a:rPr lang="zh-TW" altLang="en-US" dirty="0" smtClean="0">
                <a:solidFill>
                  <a:schemeClr val="bg1"/>
                </a:solidFill>
              </a:rPr>
              <a:t>、</a:t>
            </a:r>
            <a:r>
              <a:rPr lang="en-US" altLang="zh-TW" dirty="0" smtClean="0">
                <a:solidFill>
                  <a:schemeClr val="bg1"/>
                </a:solidFill>
              </a:rPr>
              <a:t>〈Reptiles〉</a:t>
            </a:r>
            <a:r>
              <a:rPr lang="zh-TW" altLang="en-US" dirty="0" smtClean="0">
                <a:solidFill>
                  <a:schemeClr val="bg1"/>
                </a:solidFill>
              </a:rPr>
              <a:t>。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作品受到數學家與科學家的重視。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5124" name="圖片 3" descr="LW2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357313"/>
            <a:ext cx="34559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8" descr="Day and Night 1938 woodcut in black and grey, printed from 2 bloc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4000500"/>
            <a:ext cx="49577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圖片 9" descr="escher27s_relativit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0"/>
            <a:ext cx="4071937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圖片 10" descr="LW3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0"/>
            <a:ext cx="392906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214313" y="3929063"/>
            <a:ext cx="16430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Sky and Water I 1938 woodcut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000875" y="4000500"/>
            <a:ext cx="2143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Relativity 1953 Lithograph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143750" y="5103813"/>
            <a:ext cx="20002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Day and Night 1938 woodcut in black and grey, printed from 2 blocks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7" name="圖片 16" descr="look_h3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428625"/>
            <a:ext cx="6429375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171" name="內容版面配置區 3" descr="Balcony 1945 Lithograp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2332038"/>
            <a:ext cx="3475038" cy="4525962"/>
          </a:xfrm>
        </p:spPr>
      </p:pic>
      <p:pic>
        <p:nvPicPr>
          <p:cNvPr id="7172" name="圖片 4" descr="escher-mc-bond-of-union-74000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0"/>
            <a:ext cx="27432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圖片 5" descr="stair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350" y="0"/>
            <a:ext cx="354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bg1"/>
                </a:solidFill>
              </a:rPr>
              <a:t>Julian Beever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50" y="1285875"/>
            <a:ext cx="8429625" cy="521493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>
                <a:solidFill>
                  <a:schemeClr val="bg1"/>
                </a:solidFill>
              </a:rPr>
              <a:t>關於</a:t>
            </a:r>
            <a:r>
              <a:rPr lang="en-US" altLang="zh-TW" dirty="0" smtClean="0">
                <a:solidFill>
                  <a:schemeClr val="bg1"/>
                </a:solidFill>
              </a:rPr>
              <a:t>Julian </a:t>
            </a:r>
            <a:r>
              <a:rPr lang="en-US" altLang="zh-TW" dirty="0" err="1" smtClean="0">
                <a:solidFill>
                  <a:schemeClr val="bg1"/>
                </a:solidFill>
              </a:rPr>
              <a:t>Beever</a:t>
            </a:r>
            <a:r>
              <a:rPr lang="zh-TW" altLang="zh-TW" dirty="0" smtClean="0">
                <a:solidFill>
                  <a:schemeClr val="bg1"/>
                </a:solidFill>
              </a:rPr>
              <a:t>，一般大致上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olidFill>
                  <a:schemeClr val="bg1"/>
                </a:solidFill>
              </a:rPr>
              <a:t>      </a:t>
            </a:r>
            <a:r>
              <a:rPr lang="zh-TW" altLang="zh-TW" dirty="0" smtClean="0">
                <a:solidFill>
                  <a:schemeClr val="bg1"/>
                </a:solidFill>
              </a:rPr>
              <a:t>都只知道他是一位英國著名的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olidFill>
                  <a:schemeClr val="bg1"/>
                </a:solidFill>
              </a:rPr>
              <a:t>      </a:t>
            </a:r>
            <a:r>
              <a:rPr lang="zh-TW" altLang="zh-TW" dirty="0" smtClean="0">
                <a:solidFill>
                  <a:schemeClr val="bg1"/>
                </a:solidFill>
              </a:rPr>
              <a:t>藝術家，以繪製壁畫、拼貼畫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olidFill>
                  <a:schemeClr val="bg1"/>
                </a:solidFill>
              </a:rPr>
              <a:t>      </a:t>
            </a:r>
            <a:r>
              <a:rPr lang="zh-TW" altLang="zh-TW" dirty="0" smtClean="0">
                <a:solidFill>
                  <a:schemeClr val="bg1"/>
                </a:solidFill>
              </a:rPr>
              <a:t>和複製大師的作品為主業，而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olidFill>
                  <a:schemeClr val="bg1"/>
                </a:solidFill>
              </a:rPr>
              <a:t>      </a:t>
            </a:r>
            <a:r>
              <a:rPr lang="zh-TW" altLang="zh-TW" dirty="0" smtClean="0">
                <a:solidFill>
                  <a:schemeClr val="bg1"/>
                </a:solidFill>
              </a:rPr>
              <a:t>畫街頭</a:t>
            </a:r>
            <a:r>
              <a:rPr lang="en-US" altLang="zh-TW" dirty="0" smtClean="0">
                <a:solidFill>
                  <a:schemeClr val="bg1"/>
                </a:solidFill>
              </a:rPr>
              <a:t>3D</a:t>
            </a:r>
            <a:r>
              <a:rPr lang="zh-TW" altLang="zh-TW" dirty="0" smtClean="0">
                <a:solidFill>
                  <a:schemeClr val="bg1"/>
                </a:solidFill>
              </a:rPr>
              <a:t>立體畫只是他的興趣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olidFill>
                  <a:schemeClr val="bg1"/>
                </a:solidFill>
              </a:rPr>
              <a:t>       </a:t>
            </a:r>
            <a:r>
              <a:rPr lang="zh-TW" altLang="zh-TW" dirty="0" smtClean="0">
                <a:solidFill>
                  <a:schemeClr val="bg1"/>
                </a:solidFill>
              </a:rPr>
              <a:t>罷了。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>
                <a:solidFill>
                  <a:schemeClr val="bg1"/>
                </a:solidFill>
              </a:rPr>
              <a:t>他從</a:t>
            </a:r>
            <a:r>
              <a:rPr lang="en-US" altLang="zh-TW" dirty="0" smtClean="0">
                <a:solidFill>
                  <a:schemeClr val="bg1"/>
                </a:solidFill>
              </a:rPr>
              <a:t>1990</a:t>
            </a:r>
            <a:r>
              <a:rPr lang="zh-TW" altLang="zh-TW" dirty="0" smtClean="0">
                <a:solidFill>
                  <a:schemeClr val="bg1"/>
                </a:solidFill>
              </a:rPr>
              <a:t>年代中期就開始在人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olidFill>
                  <a:schemeClr val="bg1"/>
                </a:solidFill>
              </a:rPr>
              <a:t>      </a:t>
            </a:r>
            <a:r>
              <a:rPr lang="zh-TW" altLang="zh-TW" dirty="0" smtClean="0">
                <a:solidFill>
                  <a:schemeClr val="bg1"/>
                </a:solidFill>
              </a:rPr>
              <a:t>行道上用粉筆作畫，畫作的風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olidFill>
                  <a:schemeClr val="bg1"/>
                </a:solidFill>
              </a:rPr>
              <a:t>      </a:t>
            </a:r>
            <a:r>
              <a:rPr lang="zh-TW" altLang="zh-TW" dirty="0" smtClean="0">
                <a:solidFill>
                  <a:schemeClr val="bg1"/>
                </a:solidFill>
              </a:rPr>
              <a:t>格帶有『錯覺』的特色。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>
                <a:solidFill>
                  <a:schemeClr val="bg1"/>
                </a:solidFill>
              </a:rPr>
              <a:t>後來</a:t>
            </a:r>
            <a:r>
              <a:rPr lang="en-US" altLang="zh-TW" dirty="0" smtClean="0">
                <a:solidFill>
                  <a:schemeClr val="bg1"/>
                </a:solidFill>
              </a:rPr>
              <a:t>Julian </a:t>
            </a:r>
            <a:r>
              <a:rPr lang="en-US" altLang="zh-TW" dirty="0" err="1" smtClean="0">
                <a:solidFill>
                  <a:schemeClr val="bg1"/>
                </a:solidFill>
              </a:rPr>
              <a:t>Beever</a:t>
            </a:r>
            <a:r>
              <a:rPr lang="zh-TW" altLang="zh-TW" dirty="0" smtClean="0">
                <a:solidFill>
                  <a:schemeClr val="bg1"/>
                </a:solidFill>
              </a:rPr>
              <a:t>把這種畫稱為『柏油路繪畫』或『街頭立體畫</a:t>
            </a:r>
            <a:r>
              <a:rPr lang="en-US" altLang="zh-TW" dirty="0" smtClean="0">
                <a:solidFill>
                  <a:schemeClr val="bg1"/>
                </a:solidFill>
              </a:rPr>
              <a:t>(pavement drawings)</a:t>
            </a:r>
            <a:r>
              <a:rPr lang="zh-TW" altLang="zh-TW" dirty="0" smtClean="0">
                <a:solidFill>
                  <a:schemeClr val="bg1"/>
                </a:solidFill>
              </a:rPr>
              <a:t>』。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endParaRPr lang="zh-TW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>
                <a:solidFill>
                  <a:schemeClr val="bg1"/>
                </a:solidFill>
              </a:rPr>
              <a:t>他算是自由藝術家，曾在英國、比利時、法國、荷蘭、德國、奧地利、丹麥、西班牙、美國、澳洲、巴西等地工作。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pic>
        <p:nvPicPr>
          <p:cNvPr id="8196" name="圖片 5" descr="julianbee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214438"/>
            <a:ext cx="47212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4313"/>
            <a:ext cx="17859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圖片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14313"/>
            <a:ext cx="17859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圖片 5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313"/>
            <a:ext cx="18065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圖片 8" descr="street-artist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6250"/>
            <a:ext cx="3857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圖片 9" descr="0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714500"/>
            <a:ext cx="3857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圖片 10" descr="julian-beeversu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1714500"/>
            <a:ext cx="37861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圖片 11" descr="julian-beever-frog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4357688"/>
            <a:ext cx="37861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圖片 12" descr="4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75" y="214313"/>
            <a:ext cx="185737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0" descr="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4333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圖片 11" descr="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357188"/>
            <a:ext cx="3786187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圖片 15" descr="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50043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481</Words>
  <Application>Microsoft Office PowerPoint</Application>
  <PresentationFormat>如螢幕大小 (4:3)</PresentationFormat>
  <Paragraphs>79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9" baseType="lpstr">
      <vt:lpstr>Calibri</vt:lpstr>
      <vt:lpstr>新細明體</vt:lpstr>
      <vt:lpstr>Arial</vt:lpstr>
      <vt:lpstr>Office 佈景主題</vt:lpstr>
      <vt:lpstr>令人驚豔的騙徒</vt:lpstr>
      <vt:lpstr>大綱</vt:lpstr>
      <vt:lpstr>錯視原理</vt:lpstr>
      <vt:lpstr>M.C.ESCHER </vt:lpstr>
      <vt:lpstr>投影片 5</vt:lpstr>
      <vt:lpstr>投影片 6</vt:lpstr>
      <vt:lpstr>Julian Beever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瑪麗蓮夢露?   愛因斯坦?</vt:lpstr>
      <vt:lpstr>投影片 20</vt:lpstr>
      <vt:lpstr>投影片 21</vt:lpstr>
      <vt:lpstr>投影片 22</vt:lpstr>
      <vt:lpstr>投影片 23</vt:lpstr>
      <vt:lpstr>盯注你了！</vt:lpstr>
      <vt:lpstr>參考資料</vt:lpstr>
    </vt:vector>
  </TitlesOfParts>
  <Company>Hollings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令人驚豔的騙徒</dc:title>
  <dc:creator>Hsu22</dc:creator>
  <cp:lastModifiedBy>user</cp:lastModifiedBy>
  <cp:revision>52</cp:revision>
  <dcterms:created xsi:type="dcterms:W3CDTF">2010-04-23T11:46:46Z</dcterms:created>
  <dcterms:modified xsi:type="dcterms:W3CDTF">2016-10-05T06:05:48Z</dcterms:modified>
</cp:coreProperties>
</file>