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267" r:id="rId3"/>
    <p:sldId id="268" r:id="rId4"/>
    <p:sldId id="272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359" r:id="rId15"/>
    <p:sldId id="360" r:id="rId16"/>
    <p:sldId id="361" r:id="rId17"/>
    <p:sldId id="362" r:id="rId18"/>
    <p:sldId id="377" r:id="rId19"/>
    <p:sldId id="378" r:id="rId20"/>
    <p:sldId id="379" r:id="rId21"/>
    <p:sldId id="380" r:id="rId22"/>
    <p:sldId id="358" r:id="rId23"/>
    <p:sldId id="284" r:id="rId24"/>
    <p:sldId id="285" r:id="rId25"/>
    <p:sldId id="280" r:id="rId26"/>
    <p:sldId id="286" r:id="rId27"/>
    <p:sldId id="281" r:id="rId28"/>
    <p:sldId id="282" r:id="rId29"/>
    <p:sldId id="368" r:id="rId30"/>
    <p:sldId id="363" r:id="rId31"/>
    <p:sldId id="364" r:id="rId32"/>
    <p:sldId id="376" r:id="rId33"/>
    <p:sldId id="365" r:id="rId34"/>
    <p:sldId id="398" r:id="rId35"/>
    <p:sldId id="381" r:id="rId36"/>
    <p:sldId id="382" r:id="rId37"/>
    <p:sldId id="354" r:id="rId38"/>
    <p:sldId id="288" r:id="rId39"/>
    <p:sldId id="293" r:id="rId40"/>
    <p:sldId id="388" r:id="rId41"/>
    <p:sldId id="395" r:id="rId42"/>
    <p:sldId id="294" r:id="rId43"/>
    <p:sldId id="367" r:id="rId44"/>
    <p:sldId id="302" r:id="rId45"/>
    <p:sldId id="346" r:id="rId46"/>
    <p:sldId id="348" r:id="rId47"/>
    <p:sldId id="373" r:id="rId48"/>
    <p:sldId id="374" r:id="rId49"/>
    <p:sldId id="386" r:id="rId50"/>
    <p:sldId id="387" r:id="rId51"/>
    <p:sldId id="350" r:id="rId52"/>
    <p:sldId id="349" r:id="rId53"/>
    <p:sldId id="351" r:id="rId54"/>
    <p:sldId id="383" r:id="rId55"/>
    <p:sldId id="384" r:id="rId56"/>
    <p:sldId id="304" r:id="rId57"/>
    <p:sldId id="385" r:id="rId58"/>
    <p:sldId id="308" r:id="rId59"/>
    <p:sldId id="309" r:id="rId60"/>
    <p:sldId id="310" r:id="rId61"/>
    <p:sldId id="325" r:id="rId62"/>
    <p:sldId id="311" r:id="rId63"/>
    <p:sldId id="389" r:id="rId64"/>
    <p:sldId id="390" r:id="rId65"/>
    <p:sldId id="391" r:id="rId66"/>
    <p:sldId id="392" r:id="rId67"/>
    <p:sldId id="393" r:id="rId68"/>
    <p:sldId id="394" r:id="rId69"/>
    <p:sldId id="312" r:id="rId70"/>
    <p:sldId id="323" r:id="rId71"/>
    <p:sldId id="324" r:id="rId72"/>
    <p:sldId id="313" r:id="rId73"/>
    <p:sldId id="314" r:id="rId74"/>
    <p:sldId id="315" r:id="rId75"/>
    <p:sldId id="316" r:id="rId76"/>
    <p:sldId id="317" r:id="rId77"/>
    <p:sldId id="335" r:id="rId78"/>
    <p:sldId id="318" r:id="rId79"/>
    <p:sldId id="319" r:id="rId80"/>
    <p:sldId id="320" r:id="rId81"/>
    <p:sldId id="352" r:id="rId82"/>
    <p:sldId id="321" r:id="rId83"/>
    <p:sldId id="322" r:id="rId84"/>
    <p:sldId id="334" r:id="rId85"/>
    <p:sldId id="333" r:id="rId86"/>
    <p:sldId id="326" r:id="rId87"/>
    <p:sldId id="327" r:id="rId88"/>
    <p:sldId id="371" r:id="rId89"/>
    <p:sldId id="329" r:id="rId90"/>
    <p:sldId id="330" r:id="rId91"/>
    <p:sldId id="331" r:id="rId92"/>
    <p:sldId id="397" r:id="rId93"/>
    <p:sldId id="372" r:id="rId94"/>
    <p:sldId id="336" r:id="rId95"/>
    <p:sldId id="337" r:id="rId96"/>
    <p:sldId id="339" r:id="rId97"/>
    <p:sldId id="266" r:id="rId9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D4D"/>
    <a:srgbClr val="DA00DA"/>
    <a:srgbClr val="7A8F3D"/>
    <a:srgbClr val="8EA747"/>
    <a:srgbClr val="336600"/>
    <a:srgbClr val="9F9F9F"/>
    <a:srgbClr val="DDDDDD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6" d="100"/>
          <a:sy n="66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../../../HTML/CLASS-1/class-1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 descr="nth_theme_arts_mist_gothic_bg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pic>
        <p:nvPicPr>
          <p:cNvPr id="1027" name="Picture 14" descr="視覺遊戲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650" y="0"/>
            <a:ext cx="77231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buterfly01"/>
          <p:cNvPicPr>
            <a:picLocks noChangeAspect="1" noChangeArrowheads="1" noCrop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-117475"/>
            <a:ext cx="136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5" descr="ICON-BACK">
            <a:hlinkClick r:id="rId18" action="ppaction://hlinkfile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288" y="688975"/>
            <a:ext cx="792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52738" y="4508500"/>
            <a:ext cx="323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>
                <a:solidFill>
                  <a:srgbClr val="FF3300"/>
                </a:solidFill>
              </a:rPr>
              <a:t>視覺</a:t>
            </a:r>
            <a:r>
              <a:rPr lang="zh-TW" altLang="en-US" sz="6000"/>
              <a:t>遊戲</a:t>
            </a:r>
          </a:p>
        </p:txBody>
      </p:sp>
      <p:pic>
        <p:nvPicPr>
          <p:cNvPr id="2052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76375" y="2349500"/>
            <a:ext cx="6335713" cy="263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403350" y="5805488"/>
            <a:ext cx="63388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大部份同學會點在紅線的左邊，正常情形左邊短右邊長</a:t>
            </a:r>
          </a:p>
        </p:txBody>
      </p:sp>
      <p:pic>
        <p:nvPicPr>
          <p:cNvPr id="11268" name="Picture 4" descr="B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3349625"/>
            <a:ext cx="499268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859338" y="2924175"/>
            <a:ext cx="36004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原因可能跟</a:t>
            </a:r>
            <a:r>
              <a:rPr lang="zh-TW" altLang="en-US" sz="2000">
                <a:solidFill>
                  <a:srgbClr val="FF3300"/>
                </a:solidFill>
              </a:rPr>
              <a:t>萬有引力</a:t>
            </a:r>
            <a:r>
              <a:rPr lang="zh-TW" altLang="en-US" sz="2000"/>
              <a:t>及</a:t>
            </a:r>
            <a:r>
              <a:rPr lang="zh-TW" altLang="en-US" sz="2000">
                <a:solidFill>
                  <a:srgbClr val="FF3300"/>
                </a:solidFill>
              </a:rPr>
              <a:t>生活習慣</a:t>
            </a:r>
            <a:r>
              <a:rPr lang="zh-TW" altLang="en-US" sz="2000"/>
              <a:t>有關，上短下長、左小右大，在視覺上與心理上感覺較平衡，</a:t>
            </a:r>
          </a:p>
        </p:txBody>
      </p:sp>
      <p:pic>
        <p:nvPicPr>
          <p:cNvPr id="12291" name="Picture 5" descr="舉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3360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2003425"/>
            <a:ext cx="2962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B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4076700"/>
            <a:ext cx="29527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392238" y="1955800"/>
            <a:ext cx="280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在日常生活中，已經把很多錯覺調整過來，如 數字、英文、國字</a:t>
            </a:r>
            <a:r>
              <a:rPr lang="en-US" altLang="zh-TW" sz="2000"/>
              <a:t>……</a:t>
            </a:r>
            <a:r>
              <a:rPr lang="zh-TW" altLang="en-US" sz="2000"/>
              <a:t>等，若把它們反過來看，你會發現真的不一樣。請同學想想看生活中還有那些是已經調整過的案例。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3" y="1630363"/>
            <a:ext cx="16017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B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0" y="1630363"/>
            <a:ext cx="16097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B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225" y="4079875"/>
            <a:ext cx="16017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B0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3000" y="4079875"/>
            <a:ext cx="1590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2879725" y="2565400"/>
            <a:ext cx="69056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011863" y="2276475"/>
            <a:ext cx="21605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圖的左邊是日常生活中已經調整過的圖，右邊是上下倒轉過來，有沒有感覺到頭重腳輕，很不習慣。</a:t>
            </a:r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2879725" y="5086350"/>
            <a:ext cx="69056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27088" y="1484313"/>
            <a:ext cx="7489825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92275" y="2565400"/>
            <a:ext cx="22320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右圖</a:t>
            </a:r>
            <a:r>
              <a:rPr lang="en-US" altLang="zh-TW" sz="2000"/>
              <a:t>AB</a:t>
            </a:r>
            <a:r>
              <a:rPr lang="zh-TW" altLang="en-US" sz="2000"/>
              <a:t>的綠色線段受到上下位置及造形對比的影響，感覺上</a:t>
            </a:r>
            <a:r>
              <a:rPr lang="en-US" altLang="zh-TW" sz="2000"/>
              <a:t>A</a:t>
            </a:r>
            <a:r>
              <a:rPr lang="zh-TW" altLang="en-US" sz="2000"/>
              <a:t>比</a:t>
            </a:r>
            <a:r>
              <a:rPr lang="en-US" altLang="zh-TW" sz="2000"/>
              <a:t>B</a:t>
            </a:r>
            <a:r>
              <a:rPr lang="zh-TW" altLang="en-US" sz="2000"/>
              <a:t>要來得長一些。</a:t>
            </a:r>
          </a:p>
        </p:txBody>
      </p:sp>
      <p:pic>
        <p:nvPicPr>
          <p:cNvPr id="15364" name="Picture 4" descr="B0014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2211388"/>
            <a:ext cx="35972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24300" y="1484313"/>
            <a:ext cx="42481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16387" name="Picture 3" descr="B001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1958975"/>
            <a:ext cx="36131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27088" y="1484313"/>
            <a:ext cx="7489825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76375" y="2205038"/>
            <a:ext cx="22320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桀史特洛圖形，形狀及大小完全一樣的東西，放在上面的會感覺比放在下面的較大一點的錯覺。</a:t>
            </a:r>
          </a:p>
        </p:txBody>
      </p:sp>
      <p:pic>
        <p:nvPicPr>
          <p:cNvPr id="17412" name="Picture 4" descr="B0014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332038"/>
            <a:ext cx="3098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971550" y="1412875"/>
            <a:ext cx="698500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47813" y="2224088"/>
            <a:ext cx="20161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右圖的垂直線段與水平線段實際長寬一樣，但因方向因素，產生直的比較瘦長，橫的比較寬而短的錯視。</a:t>
            </a:r>
          </a:p>
        </p:txBody>
      </p:sp>
      <p:sp>
        <p:nvSpPr>
          <p:cNvPr id="9" name="矩形 8"/>
          <p:cNvSpPr/>
          <p:nvPr/>
        </p:nvSpPr>
        <p:spPr>
          <a:xfrm>
            <a:off x="5724525" y="1773238"/>
            <a:ext cx="287338" cy="3743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5723731" y="3788570"/>
            <a:ext cx="288925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339975" y="1628775"/>
            <a:ext cx="4319588" cy="3744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76600" y="5876925"/>
            <a:ext cx="279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ABC</a:t>
            </a:r>
            <a:r>
              <a:rPr lang="zh-TW" altLang="en-US" sz="2000"/>
              <a:t>那一個才是正方形</a:t>
            </a:r>
          </a:p>
        </p:txBody>
      </p:sp>
      <p:pic>
        <p:nvPicPr>
          <p:cNvPr id="19460" name="Picture 2" descr="I:\(00)學校課程\2007已燒錄\06視覺遊戲\06A08220視覺遊戲\00FINISH\0B設計基礎-51H.jpg"/>
          <p:cNvPicPr>
            <a:picLocks noChangeAspect="1" noChangeArrowheads="1"/>
          </p:cNvPicPr>
          <p:nvPr/>
        </p:nvPicPr>
        <p:blipFill>
          <a:blip r:embed="rId2" cstate="print"/>
          <a:srcRect l="13103" t="5646" r="11713" b="5353"/>
          <a:stretch>
            <a:fillRect/>
          </a:stretch>
        </p:blipFill>
        <p:spPr bwMode="auto">
          <a:xfrm>
            <a:off x="2749550" y="1916113"/>
            <a:ext cx="33210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635375" y="5876925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答案：</a:t>
            </a:r>
            <a:r>
              <a:rPr lang="en-US" altLang="zh-TW" sz="2000"/>
              <a:t>B</a:t>
            </a:r>
            <a:endParaRPr lang="zh-TW" altLang="en-US" sz="200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339975" y="1628775"/>
            <a:ext cx="4319588" cy="3744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484" name="Picture 2" descr="I:\(00)學校課程\2007已燒錄\06視覺遊戲\06A08220視覺遊戲\00FINISH\0B設計基礎-51HA.JPG"/>
          <p:cNvPicPr>
            <a:picLocks noChangeAspect="1" noChangeArrowheads="1"/>
          </p:cNvPicPr>
          <p:nvPr/>
        </p:nvPicPr>
        <p:blipFill>
          <a:blip r:embed="rId2" cstate="print"/>
          <a:srcRect l="13185" t="5682" r="11142" b="4732"/>
          <a:stretch>
            <a:fillRect/>
          </a:stretch>
        </p:blipFill>
        <p:spPr bwMode="auto">
          <a:xfrm>
            <a:off x="2749550" y="1916113"/>
            <a:ext cx="33210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47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175" y="1819275"/>
            <a:ext cx="3192463" cy="4130675"/>
          </a:xfrm>
          <a:noFill/>
          <a:ln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900113" y="2200275"/>
            <a:ext cx="2978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當同學第一眼看到一位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表情嚴肅的老人，再仔細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看你會發現還有戴帽的老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人、少婦及一隻躺著的小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狗。當畫家巧妙的安排，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就會產生兩張圖交替互換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的情形，這就是視覺藝術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中的圖地反轉的原理。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03575" y="59404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ABC</a:t>
            </a:r>
            <a:r>
              <a:rPr lang="zh-TW" altLang="en-US"/>
              <a:t>那一個才是正方形。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04938" y="2492375"/>
            <a:ext cx="6335712" cy="237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21508" name="Picture 3" descr="C001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97163"/>
            <a:ext cx="58324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331913" y="3133725"/>
            <a:ext cx="662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ABC</a:t>
            </a:r>
            <a:r>
              <a:rPr lang="zh-TW" altLang="en-US"/>
              <a:t>都是正方形，因受到線條方向的暗示，產生大小不一的錯覺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771775" y="4652963"/>
            <a:ext cx="3613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/>
              <a:t>對比</a:t>
            </a:r>
            <a:r>
              <a:rPr lang="zh-TW" altLang="en-US" sz="5400">
                <a:solidFill>
                  <a:srgbClr val="FF3300"/>
                </a:solidFill>
              </a:rPr>
              <a:t>與</a:t>
            </a:r>
            <a:r>
              <a:rPr lang="zh-TW" altLang="en-US" sz="5400"/>
              <a:t>暗示</a:t>
            </a:r>
          </a:p>
        </p:txBody>
      </p:sp>
      <p:pic>
        <p:nvPicPr>
          <p:cNvPr id="23556" name="Picture 5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438" y="1341438"/>
            <a:ext cx="4048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55875" y="5516563"/>
            <a:ext cx="52562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>
                <a:latin typeface="新細明體" pitchFamily="18" charset="-120"/>
              </a:rPr>
              <a:t>同學觀察上下</a:t>
            </a:r>
            <a:r>
              <a:rPr lang="zh-TW" altLang="en-US"/>
              <a:t>中間</a:t>
            </a:r>
            <a:r>
              <a:rPr lang="zh-TW" altLang="en-US" sz="2000">
                <a:latin typeface="新細明體" pitchFamily="18" charset="-120"/>
              </a:rPr>
              <a:t>線段，有沒有長短不一</a:t>
            </a:r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3635375" y="1268413"/>
            <a:ext cx="1728788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3635375" y="4510088"/>
            <a:ext cx="1728788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2" name="Rectangle 19"/>
          <p:cNvSpPr>
            <a:spLocks noChangeArrowheads="1"/>
          </p:cNvSpPr>
          <p:nvPr/>
        </p:nvSpPr>
        <p:spPr bwMode="auto">
          <a:xfrm>
            <a:off x="5508625" y="1268413"/>
            <a:ext cx="2232025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3" name="Rectangle 20"/>
          <p:cNvSpPr>
            <a:spLocks noChangeArrowheads="1"/>
          </p:cNvSpPr>
          <p:nvPr/>
        </p:nvSpPr>
        <p:spPr bwMode="auto">
          <a:xfrm>
            <a:off x="1260475" y="1268413"/>
            <a:ext cx="2232025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4" name="Rectangle 21"/>
          <p:cNvSpPr>
            <a:spLocks noChangeArrowheads="1"/>
          </p:cNvSpPr>
          <p:nvPr/>
        </p:nvSpPr>
        <p:spPr bwMode="auto">
          <a:xfrm>
            <a:off x="5508625" y="4510088"/>
            <a:ext cx="431800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5" name="Rectangle 22"/>
          <p:cNvSpPr>
            <a:spLocks noChangeArrowheads="1"/>
          </p:cNvSpPr>
          <p:nvPr/>
        </p:nvSpPr>
        <p:spPr bwMode="auto">
          <a:xfrm>
            <a:off x="3060700" y="4510088"/>
            <a:ext cx="431800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4075" y="2908300"/>
            <a:ext cx="172878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中間線段原本一樣長，但因加上長短不同的線條對比，讓我們產生</a:t>
            </a:r>
            <a:r>
              <a:rPr lang="zh-TW" altLang="en-US"/>
              <a:t>線段長短不一的錯覺。</a:t>
            </a:r>
          </a:p>
        </p:txBody>
      </p:sp>
      <p:sp>
        <p:nvSpPr>
          <p:cNvPr id="25604" name="Rectangle 13"/>
          <p:cNvSpPr>
            <a:spLocks noChangeArrowheads="1"/>
          </p:cNvSpPr>
          <p:nvPr/>
        </p:nvSpPr>
        <p:spPr bwMode="auto">
          <a:xfrm>
            <a:off x="3635375" y="4510088"/>
            <a:ext cx="1728788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5" name="Line 14"/>
          <p:cNvSpPr>
            <a:spLocks noChangeShapeType="1"/>
          </p:cNvSpPr>
          <p:nvPr/>
        </p:nvSpPr>
        <p:spPr bwMode="auto">
          <a:xfrm flipH="1">
            <a:off x="3635375" y="404813"/>
            <a:ext cx="1588" cy="51847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6" name="Line 15"/>
          <p:cNvSpPr>
            <a:spLocks noChangeShapeType="1"/>
          </p:cNvSpPr>
          <p:nvPr/>
        </p:nvSpPr>
        <p:spPr bwMode="auto">
          <a:xfrm flipH="1">
            <a:off x="5364163" y="404813"/>
            <a:ext cx="1587" cy="51847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5508625" y="4510088"/>
            <a:ext cx="431800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8" name="Rectangle 19"/>
          <p:cNvSpPr>
            <a:spLocks noChangeArrowheads="1"/>
          </p:cNvSpPr>
          <p:nvPr/>
        </p:nvSpPr>
        <p:spPr bwMode="auto">
          <a:xfrm>
            <a:off x="3060700" y="4510088"/>
            <a:ext cx="431800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3635375" y="1268413"/>
            <a:ext cx="1728788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5508625" y="1268413"/>
            <a:ext cx="2232025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1" name="Rectangle 20"/>
          <p:cNvSpPr>
            <a:spLocks noChangeArrowheads="1"/>
          </p:cNvSpPr>
          <p:nvPr/>
        </p:nvSpPr>
        <p:spPr bwMode="auto">
          <a:xfrm>
            <a:off x="1260475" y="1268413"/>
            <a:ext cx="2232025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1979613" y="1628775"/>
            <a:ext cx="5041900" cy="3889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6627" name="Picture 8" descr="B0010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2017713"/>
            <a:ext cx="39655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68538" y="5705475"/>
            <a:ext cx="4967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>
                <a:solidFill>
                  <a:srgbClr val="C00000"/>
                </a:solidFill>
                <a:latin typeface="新細明體" pitchFamily="18" charset="-120"/>
              </a:rPr>
              <a:t>圓形</a:t>
            </a:r>
            <a:r>
              <a:rPr lang="zh-TW" altLang="en-US" sz="2000">
                <a:latin typeface="新細明體" pitchFamily="18" charset="-120"/>
              </a:rPr>
              <a:t>因四周對比，產生大小不一的錯覺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195513" y="5949950"/>
            <a:ext cx="432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C00000"/>
                </a:solidFill>
              </a:rPr>
              <a:t>紅線</a:t>
            </a:r>
            <a:r>
              <a:rPr lang="zh-TW" altLang="en-US" sz="2000"/>
              <a:t> 因暗示產生不一樣長的錯覺</a:t>
            </a:r>
          </a:p>
        </p:txBody>
      </p:sp>
      <p:grpSp>
        <p:nvGrpSpPr>
          <p:cNvPr id="27651" name="组合 1"/>
          <p:cNvGrpSpPr>
            <a:grpSpLocks/>
          </p:cNvGrpSpPr>
          <p:nvPr/>
        </p:nvGrpSpPr>
        <p:grpSpPr bwMode="auto">
          <a:xfrm>
            <a:off x="1979613" y="1773238"/>
            <a:ext cx="4579937" cy="3887787"/>
            <a:chOff x="1476375" y="1268413"/>
            <a:chExt cx="6191250" cy="5256212"/>
          </a:xfrm>
        </p:grpSpPr>
        <p:sp>
          <p:nvSpPr>
            <p:cNvPr id="27652" name="Rectangle 7"/>
            <p:cNvSpPr>
              <a:spLocks noChangeArrowheads="1"/>
            </p:cNvSpPr>
            <p:nvPr/>
          </p:nvSpPr>
          <p:spPr bwMode="auto">
            <a:xfrm>
              <a:off x="1476375" y="1268413"/>
              <a:ext cx="6191250" cy="5256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7653" name="Picture 3" descr="B0010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8763" y="1633538"/>
              <a:ext cx="3430587" cy="150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3" descr="B0010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175" y="4591050"/>
              <a:ext cx="5256213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8"/>
          <p:cNvGrpSpPr>
            <a:grpSpLocks/>
          </p:cNvGrpSpPr>
          <p:nvPr/>
        </p:nvGrpSpPr>
        <p:grpSpPr bwMode="auto">
          <a:xfrm>
            <a:off x="1979613" y="1773238"/>
            <a:ext cx="4579937" cy="3887787"/>
            <a:chOff x="1476375" y="1268413"/>
            <a:chExt cx="6191250" cy="5256212"/>
          </a:xfrm>
        </p:grpSpPr>
        <p:sp>
          <p:nvSpPr>
            <p:cNvPr id="28676" name="Rectangle 7"/>
            <p:cNvSpPr>
              <a:spLocks noChangeArrowheads="1"/>
            </p:cNvSpPr>
            <p:nvPr/>
          </p:nvSpPr>
          <p:spPr bwMode="auto">
            <a:xfrm>
              <a:off x="1476375" y="1268413"/>
              <a:ext cx="6191250" cy="5256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8677" name="Picture 3" descr="B0010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8763" y="1633538"/>
              <a:ext cx="3430587" cy="150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3" descr="B0010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175" y="4591050"/>
              <a:ext cx="5256213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Line 5"/>
            <p:cNvSpPr>
              <a:spLocks noChangeShapeType="1"/>
            </p:cNvSpPr>
            <p:nvPr/>
          </p:nvSpPr>
          <p:spPr bwMode="auto">
            <a:xfrm flipH="1">
              <a:off x="3059113" y="1339850"/>
              <a:ext cx="1587" cy="5184775"/>
            </a:xfrm>
            <a:prstGeom prst="line">
              <a:avLst/>
            </a:prstGeom>
            <a:noFill/>
            <a:ln w="19050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680" name="Line 6"/>
            <p:cNvSpPr>
              <a:spLocks noChangeShapeType="1"/>
            </p:cNvSpPr>
            <p:nvPr/>
          </p:nvSpPr>
          <p:spPr bwMode="auto">
            <a:xfrm flipH="1">
              <a:off x="5938838" y="1339850"/>
              <a:ext cx="1587" cy="5184775"/>
            </a:xfrm>
            <a:prstGeom prst="line">
              <a:avLst/>
            </a:prstGeom>
            <a:noFill/>
            <a:ln w="19050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275013" y="59499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/>
              <a:t>謬勒．里亞圖形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763713" y="1916113"/>
            <a:ext cx="5616575" cy="302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29699" name="Picture 4" descr="B0010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276475"/>
            <a:ext cx="17319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484438" y="5589588"/>
            <a:ext cx="399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圖形經過暗示，會影響我們的判斷</a:t>
            </a:r>
          </a:p>
        </p:txBody>
      </p:sp>
      <p:pic>
        <p:nvPicPr>
          <p:cNvPr id="29701" name="Picture 4" descr="B0010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23320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95513" y="1484313"/>
            <a:ext cx="4752975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30723" name="Picture 3" descr="B0014IB"/>
          <p:cNvPicPr>
            <a:picLocks noChangeAspect="1" noChangeArrowheads="1"/>
          </p:cNvPicPr>
          <p:nvPr/>
        </p:nvPicPr>
        <p:blipFill>
          <a:blip r:embed="rId2" cstate="print"/>
          <a:srcRect t="10912" b="6187"/>
          <a:stretch>
            <a:fillRect/>
          </a:stretch>
        </p:blipFill>
        <p:spPr bwMode="auto">
          <a:xfrm>
            <a:off x="2555875" y="2649538"/>
            <a:ext cx="36004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58863" y="6015038"/>
            <a:ext cx="704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本來一樣大小的圓點，因為有夾角影響，感覺左邊的圓點比右邊的大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4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060575"/>
            <a:ext cx="4592637" cy="3570288"/>
          </a:xfrm>
          <a:noFill/>
          <a:ln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35013" y="1962150"/>
            <a:ext cx="1822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請同學仔細看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右圖中</a:t>
            </a:r>
            <a:r>
              <a:rPr lang="en-US" altLang="zh-TW" sz="2000"/>
              <a:t>A</a:t>
            </a:r>
            <a:r>
              <a:rPr lang="zh-TW" altLang="en-US" sz="2000"/>
              <a:t>與</a:t>
            </a:r>
            <a:r>
              <a:rPr lang="en-US" altLang="zh-TW" sz="2000"/>
              <a:t>B</a:t>
            </a:r>
            <a:r>
              <a:rPr lang="zh-TW" altLang="en-US" sz="2000"/>
              <a:t>的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色塊明暗</a:t>
            </a:r>
            <a:r>
              <a:rPr lang="zh-TW" altLang="en-US"/>
              <a:t>深淺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是否一樣，還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是完全不一樣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0014I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914525"/>
            <a:ext cx="5715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547813" y="5589588"/>
            <a:ext cx="5903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/>
              <a:t>這是彭佐圖形，本來一樣大小的人，因為有透視線產生的前後空間，感覺</a:t>
            </a:r>
            <a:r>
              <a:rPr lang="en-US" altLang="zh-TW"/>
              <a:t>A</a:t>
            </a:r>
            <a:r>
              <a:rPr lang="zh-TW" altLang="en-US"/>
              <a:t>最小</a:t>
            </a:r>
            <a:r>
              <a:rPr lang="en-US" altLang="zh-TW"/>
              <a:t>C</a:t>
            </a:r>
            <a:r>
              <a:rPr lang="zh-TW" altLang="en-US"/>
              <a:t>最大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070225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859338" y="4292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588125" y="3789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8175" y="5589588"/>
            <a:ext cx="5472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若去掉透視線，則</a:t>
            </a:r>
            <a:r>
              <a:rPr lang="en-US" altLang="zh-TW"/>
              <a:t>ABC</a:t>
            </a:r>
            <a:r>
              <a:rPr lang="zh-TW" altLang="en-US"/>
              <a:t>三個人會比較接近，但剛才的透視心理因數沒完全消去，感覺仍有大小差別。</a:t>
            </a:r>
          </a:p>
        </p:txBody>
      </p:sp>
      <p:pic>
        <p:nvPicPr>
          <p:cNvPr id="32771" name="Picture 3" descr="B0014IB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916113"/>
            <a:ext cx="57181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70225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59338" y="4292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588125" y="3789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:\(00)學校課程\2007已燒錄\06視覺遊戲\06A08220視覺遊戲\00FINISH\B0014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16113"/>
            <a:ext cx="56896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835150" y="5876925"/>
            <a:ext cx="527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若三人並排放置，則</a:t>
            </a:r>
            <a:r>
              <a:rPr lang="en-US" altLang="zh-TW"/>
              <a:t>ABC</a:t>
            </a:r>
            <a:r>
              <a:rPr lang="zh-TW" altLang="en-US"/>
              <a:t>三個人會恢復一樣大小。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32138" y="41497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32363" y="42211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659563" y="41497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19250" y="1700213"/>
            <a:ext cx="5761038" cy="324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34819" name="Picture 3" descr="BA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0425"/>
            <a:ext cx="49688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5916613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這是</a:t>
            </a:r>
            <a:r>
              <a:rPr lang="zh-TW" altLang="zh-TW" sz="2000"/>
              <a:t>桑德圖形</a:t>
            </a:r>
            <a:r>
              <a:rPr lang="zh-TW" altLang="en-US" sz="2000"/>
              <a:t>，請問同學</a:t>
            </a:r>
            <a:r>
              <a:rPr lang="en-US" altLang="zh-TW" sz="2000"/>
              <a:t>AB</a:t>
            </a:r>
            <a:r>
              <a:rPr lang="zh-TW" altLang="en-US" sz="2000"/>
              <a:t>與</a:t>
            </a:r>
            <a:r>
              <a:rPr lang="en-US" altLang="zh-TW" sz="2000"/>
              <a:t>AC</a:t>
            </a:r>
            <a:r>
              <a:rPr lang="zh-TW" altLang="en-US" sz="2000"/>
              <a:t>線段是否一樣長。</a:t>
            </a:r>
            <a:r>
              <a:rPr lang="en-US" altLang="zh-TW" sz="2000"/>
              <a:t>(</a:t>
            </a:r>
            <a:r>
              <a:rPr lang="zh-TW" altLang="en-US" sz="2000"/>
              <a:t>答案一樣長</a:t>
            </a:r>
            <a:r>
              <a:rPr lang="en-US" altLang="zh-TW" sz="2000"/>
              <a:t>)</a:t>
            </a:r>
            <a:endParaRPr lang="zh-TW" altLang="en-US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03575" y="2924175"/>
            <a:ext cx="2016125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492500" y="3121025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答案一樣長</a:t>
            </a:r>
            <a:endParaRPr lang="zh-TW" altLang="en-US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908175" y="1404938"/>
            <a:ext cx="5184775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916238" y="5907088"/>
            <a:ext cx="33067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請描述</a:t>
            </a:r>
            <a:r>
              <a:rPr lang="en-US" altLang="zh-TW" sz="2000"/>
              <a:t>ABC</a:t>
            </a:r>
            <a:r>
              <a:rPr lang="zh-TW" altLang="en-US" sz="2000"/>
              <a:t>之間的長短關係</a:t>
            </a:r>
          </a:p>
        </p:txBody>
      </p:sp>
      <p:pic>
        <p:nvPicPr>
          <p:cNvPr id="36868" name="Picture 2" descr="I:\(00)學校課程\2007已燒錄\06視覺遊戲\06A08220視覺遊戲\00FINISH\C0014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963738"/>
            <a:ext cx="400208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908175" y="1404938"/>
            <a:ext cx="5184775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54363" y="5837238"/>
            <a:ext cx="2281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AB</a:t>
            </a:r>
            <a:r>
              <a:rPr lang="zh-TW" altLang="en-US" sz="2000"/>
              <a:t>一樣長，</a:t>
            </a:r>
            <a:r>
              <a:rPr lang="en-US" altLang="zh-TW" sz="2000"/>
              <a:t>C</a:t>
            </a:r>
            <a:r>
              <a:rPr lang="zh-TW" altLang="en-US" sz="2000"/>
              <a:t>最長</a:t>
            </a:r>
          </a:p>
        </p:txBody>
      </p:sp>
      <p:pic>
        <p:nvPicPr>
          <p:cNvPr id="37892" name="Picture 2" descr="I:\(00)學校課程\2007已燒錄\06視覺遊戲\06A08220視覺遊戲\00FINISH\C001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016125"/>
            <a:ext cx="42926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843213" y="4508500"/>
            <a:ext cx="323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/>
              <a:t>干</a:t>
            </a:r>
            <a:r>
              <a:rPr lang="zh-TW" altLang="en-US" sz="6000">
                <a:solidFill>
                  <a:srgbClr val="FF3300"/>
                </a:solidFill>
              </a:rPr>
              <a:t>擾</a:t>
            </a:r>
            <a:r>
              <a:rPr lang="zh-TW" altLang="en-US" sz="6000"/>
              <a:t>錯視</a:t>
            </a:r>
          </a:p>
        </p:txBody>
      </p:sp>
      <p:pic>
        <p:nvPicPr>
          <p:cNvPr id="38916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4140200" y="1844675"/>
            <a:ext cx="3527425" cy="388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258888" y="2324100"/>
            <a:ext cx="22320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右圖中間的方形是四邊相等直線的正方形，但受到同心圓的干擾，看起來像往內彎曲的弧線。</a:t>
            </a:r>
          </a:p>
        </p:txBody>
      </p:sp>
      <p:pic>
        <p:nvPicPr>
          <p:cNvPr id="39940" name="Picture 5" descr="B001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650" y="2324100"/>
            <a:ext cx="3140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140200" y="1844675"/>
            <a:ext cx="3527425" cy="388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971550" y="2565400"/>
            <a:ext cx="2232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右圖是三個同心正 圓，但同樣受到線條干擾而產生非正圓的錯覺。</a:t>
            </a:r>
          </a:p>
        </p:txBody>
      </p:sp>
      <p:pic>
        <p:nvPicPr>
          <p:cNvPr id="40964" name="Picture 4" descr="B00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20938"/>
            <a:ext cx="2955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132138" y="2060575"/>
            <a:ext cx="4592637" cy="3570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35013" y="1962150"/>
            <a:ext cx="1708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答案是完全一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樣，原因是色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塊旁邊的明暗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環境影響我們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的視覺判斷。</a:t>
            </a:r>
          </a:p>
        </p:txBody>
      </p:sp>
      <p:pic>
        <p:nvPicPr>
          <p:cNvPr id="45060" name="Picture 4" descr="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538" y="2928938"/>
            <a:ext cx="1176337" cy="15224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:\(00)學校課程\2007已燒錄\06視覺遊戲\06A08220視覺遊戲\00FINISH\D00011.jpg"/>
          <p:cNvPicPr>
            <a:picLocks noChangeAspect="1" noChangeArrowheads="1"/>
          </p:cNvPicPr>
          <p:nvPr/>
        </p:nvPicPr>
        <p:blipFill>
          <a:blip r:embed="rId2" cstate="print"/>
          <a:srcRect b="9276"/>
          <a:stretch>
            <a:fillRect/>
          </a:stretch>
        </p:blipFill>
        <p:spPr bwMode="auto">
          <a:xfrm>
            <a:off x="2203450" y="1949450"/>
            <a:ext cx="474503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51050" y="5837238"/>
            <a:ext cx="480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原本平行線條，經過干擾後看來有點歪斜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:\(00)學校課程\2007已燒錄\06視覺遊戲\06A08220視覺遊戲\00FINISH\D2003072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3860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95513" y="5837238"/>
            <a:ext cx="454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rgbClr val="FF0000"/>
                </a:solidFill>
              </a:rPr>
              <a:t>紅</a:t>
            </a:r>
            <a:r>
              <a:rPr lang="zh-TW" altLang="en-US" sz="2000">
                <a:solidFill>
                  <a:srgbClr val="FFFF00"/>
                </a:solidFill>
              </a:rPr>
              <a:t>黃</a:t>
            </a:r>
            <a:r>
              <a:rPr lang="zh-TW" altLang="en-US" sz="2000">
                <a:solidFill>
                  <a:srgbClr val="0070C0"/>
                </a:solidFill>
              </a:rPr>
              <a:t>藍</a:t>
            </a:r>
            <a:r>
              <a:rPr lang="zh-TW" altLang="en-US" sz="2000"/>
              <a:t>三色平行斜線經過干擾產生起伏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4140200" y="1844675"/>
            <a:ext cx="3527425" cy="396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116013" y="2465388"/>
            <a:ext cx="22320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這是</a:t>
            </a:r>
            <a:r>
              <a:rPr lang="zh-TW" altLang="en-US" sz="2000">
                <a:solidFill>
                  <a:srgbClr val="FF0000"/>
                </a:solidFill>
              </a:rPr>
              <a:t>傑爾納圖形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圖中四條紅色垂直平行直線，受到斜線干擾而感到線條略為傾斜</a:t>
            </a:r>
            <a:r>
              <a:rPr lang="zh-TW" altLang="en-US" sz="2000" b="1">
                <a:solidFill>
                  <a:schemeClr val="bg2"/>
                </a:solidFill>
              </a:rPr>
              <a:t>。</a:t>
            </a:r>
          </a:p>
        </p:txBody>
      </p:sp>
      <p:pic>
        <p:nvPicPr>
          <p:cNvPr id="44036" name="Picture 2" descr="B0014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488" y="2465388"/>
            <a:ext cx="29718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627313" y="1700213"/>
            <a:ext cx="3889375" cy="403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22438" y="5949950"/>
            <a:ext cx="610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請同學猜猜看，</a:t>
            </a:r>
            <a:r>
              <a:rPr lang="en-US" altLang="zh-TW"/>
              <a:t>D</a:t>
            </a:r>
            <a:r>
              <a:rPr lang="zh-TW" altLang="en-US"/>
              <a:t>的線條會跟</a:t>
            </a:r>
            <a:r>
              <a:rPr lang="en-US" altLang="zh-TW"/>
              <a:t>ABC</a:t>
            </a:r>
            <a:r>
              <a:rPr lang="zh-TW" altLang="en-US"/>
              <a:t>那一條線條連成一直線。</a:t>
            </a:r>
          </a:p>
        </p:txBody>
      </p:sp>
      <p:pic>
        <p:nvPicPr>
          <p:cNvPr id="45060" name="Picture 4" descr="C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000250"/>
            <a:ext cx="345757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43250" y="23415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627313" y="1700213"/>
            <a:ext cx="3889375" cy="403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995738" y="5992813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答案是</a:t>
            </a:r>
            <a:r>
              <a:rPr lang="en-US" altLang="zh-TW" sz="2000">
                <a:latin typeface="新細明體" pitchFamily="18" charset="-120"/>
              </a:rPr>
              <a:t>C</a:t>
            </a:r>
          </a:p>
        </p:txBody>
      </p:sp>
      <p:pic>
        <p:nvPicPr>
          <p:cNvPr id="46084" name="Picture 7" descr="C00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139950"/>
            <a:ext cx="2727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132138" y="24145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47107" name="Picture 3" descr="B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405923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43213" y="4508500"/>
            <a:ext cx="323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/>
              <a:t>生</a:t>
            </a:r>
            <a:r>
              <a:rPr lang="zh-TW" altLang="en-US" sz="6000">
                <a:solidFill>
                  <a:srgbClr val="FF3300"/>
                </a:solidFill>
              </a:rPr>
              <a:t>理</a:t>
            </a:r>
            <a:r>
              <a:rPr lang="zh-TW" altLang="en-US" sz="6000"/>
              <a:t>錯視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1476375" y="1989138"/>
            <a:ext cx="20161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同學是否注意到黑色方塊之間有灰色點，我們看不到卻可以感到它的存在，這是眼球視網膜所產生的殘影重疊現像。</a:t>
            </a:r>
          </a:p>
        </p:txBody>
      </p:sp>
      <p:grpSp>
        <p:nvGrpSpPr>
          <p:cNvPr id="48131" name="组合 1"/>
          <p:cNvGrpSpPr>
            <a:grpSpLocks/>
          </p:cNvGrpSpPr>
          <p:nvPr/>
        </p:nvGrpSpPr>
        <p:grpSpPr bwMode="auto">
          <a:xfrm rot="-5400000">
            <a:off x="3659188" y="2200275"/>
            <a:ext cx="4541838" cy="3436937"/>
            <a:chOff x="3131841" y="1955800"/>
            <a:chExt cx="4896544" cy="3705447"/>
          </a:xfrm>
        </p:grpSpPr>
        <p:sp>
          <p:nvSpPr>
            <p:cNvPr id="48132" name="Rectangle 3"/>
            <p:cNvSpPr>
              <a:spLocks noChangeArrowheads="1"/>
            </p:cNvSpPr>
            <p:nvPr/>
          </p:nvSpPr>
          <p:spPr bwMode="auto">
            <a:xfrm>
              <a:off x="3131841" y="1955800"/>
              <a:ext cx="4896544" cy="3705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48133" name="Picture 3" descr="D00010"/>
            <p:cNvPicPr>
              <a:picLocks noChangeAspect="1" noChangeArrowheads="1"/>
            </p:cNvPicPr>
            <p:nvPr/>
          </p:nvPicPr>
          <p:blipFill>
            <a:blip r:embed="rId2" cstate="print"/>
            <a:srcRect b="8415"/>
            <a:stretch>
              <a:fillRect/>
            </a:stretch>
          </p:blipFill>
          <p:spPr bwMode="auto">
            <a:xfrm>
              <a:off x="3203575" y="2021318"/>
              <a:ext cx="4752975" cy="356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692275" y="1412875"/>
            <a:ext cx="5321300" cy="455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49155" name="Picture 4" descr="Deal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00213"/>
            <a:ext cx="39830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051050" y="6092825"/>
            <a:ext cx="480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移動視線，因各個圖形彼此干擾產生動感</a:t>
            </a:r>
            <a:endParaRPr lang="en-US" altLang="zh-TW" sz="200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95513" y="1484313"/>
            <a:ext cx="4752975" cy="4537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50179" name="Picture 3" descr="D20030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1843088"/>
            <a:ext cx="3825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908175" y="1773238"/>
            <a:ext cx="5111750" cy="3887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51203" name="文字方塊 6"/>
          <p:cNvSpPr txBox="1">
            <a:spLocks noChangeArrowheads="1"/>
          </p:cNvSpPr>
          <p:nvPr/>
        </p:nvSpPr>
        <p:spPr bwMode="auto">
          <a:xfrm>
            <a:off x="2916238" y="5949950"/>
            <a:ext cx="318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除了白色，還包含了幾個顏色</a:t>
            </a:r>
          </a:p>
        </p:txBody>
      </p:sp>
      <p:pic>
        <p:nvPicPr>
          <p:cNvPr id="51204" name="Picture 2" descr="I:\(00)學校課程\2007已燒錄\06視覺遊戲\06A08220視覺遊戲\00FINISH\D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13" y="2227263"/>
            <a:ext cx="4143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488" y="1844675"/>
            <a:ext cx="2946400" cy="4032250"/>
          </a:xfrm>
          <a:noFill/>
          <a:ln>
            <a:miter lim="800000"/>
            <a:headEnd/>
            <a:tailEnd/>
          </a:ln>
          <a:effectLst>
            <a:outerShdw dist="143684" dir="2700000" algn="ctr" rotWithShape="0">
              <a:srgbClr val="7A8F3D">
                <a:alpha val="15999"/>
              </a:srgbClr>
            </a:outerShdw>
          </a:effec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98525" y="1628775"/>
            <a:ext cx="4105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右圖是兩位舞跳舞，還是一隻手拿著一張畫有舞者的圖畫紙。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我們常說”</a:t>
            </a:r>
            <a:r>
              <a:rPr lang="zh-TW" altLang="en-US" sz="2000">
                <a:solidFill>
                  <a:srgbClr val="FF3300"/>
                </a:solidFill>
              </a:rPr>
              <a:t>眼見為憑</a:t>
            </a:r>
            <a:r>
              <a:rPr lang="zh-TW" altLang="en-US" sz="2000"/>
              <a:t>”，事實上我們常被自己的眼睛蒙騙而不自知，錯視大致分：</a:t>
            </a:r>
            <a:r>
              <a:rPr lang="en-US" altLang="zh-TW" sz="2000"/>
              <a:t>1</a:t>
            </a:r>
            <a:r>
              <a:rPr lang="zh-TW" altLang="en-US" sz="2000"/>
              <a:t>幾何學的錯視 </a:t>
            </a:r>
            <a:r>
              <a:rPr lang="en-US" altLang="zh-TW" sz="2000"/>
              <a:t>2.</a:t>
            </a:r>
            <a:r>
              <a:rPr lang="zh-TW" altLang="en-US" sz="2000"/>
              <a:t>隱藏</a:t>
            </a:r>
            <a:r>
              <a:rPr lang="zh-TW" altLang="zh-TW" sz="2000"/>
              <a:t>圖形</a:t>
            </a:r>
            <a:r>
              <a:rPr lang="zh-TW" altLang="en-US" sz="2000"/>
              <a:t> </a:t>
            </a:r>
            <a:r>
              <a:rPr lang="en-US" altLang="zh-TW" sz="2000"/>
              <a:t>3.</a:t>
            </a:r>
            <a:r>
              <a:rPr lang="zh-TW" altLang="en-US" sz="2000">
                <a:latin typeface="新細明體" pitchFamily="18" charset="-120"/>
              </a:rPr>
              <a:t>心 </a:t>
            </a:r>
            <a:r>
              <a:rPr lang="zh-TW" altLang="en-US" sz="2000"/>
              <a:t>理錯視 </a:t>
            </a:r>
            <a:r>
              <a:rPr lang="en-US" altLang="zh-TW" sz="2000"/>
              <a:t>4.</a:t>
            </a:r>
            <a:r>
              <a:rPr lang="zh-TW" altLang="en-US" sz="2000"/>
              <a:t>生理錯視 </a:t>
            </a:r>
            <a:r>
              <a:rPr lang="en-US" altLang="zh-TW" sz="2000"/>
              <a:t>5.</a:t>
            </a:r>
            <a:r>
              <a:rPr lang="zh-TW" altLang="en-US" sz="2000"/>
              <a:t>矛盾圖形  </a:t>
            </a:r>
            <a:r>
              <a:rPr lang="en-US" altLang="zh-TW" sz="2000"/>
              <a:t>6.</a:t>
            </a:r>
            <a:r>
              <a:rPr lang="zh-TW" altLang="en-US" sz="2000"/>
              <a:t>圖地反轉  </a:t>
            </a:r>
            <a:r>
              <a:rPr lang="en-US" altLang="zh-TW" sz="2000"/>
              <a:t>7</a:t>
            </a:r>
            <a:r>
              <a:rPr lang="zh-TW" altLang="en-US" sz="2000"/>
              <a:t>環境暗示及對比，還有</a:t>
            </a:r>
            <a:r>
              <a:rPr lang="en-US" altLang="zh-TW" sz="2000"/>
              <a:t>….</a:t>
            </a:r>
            <a:r>
              <a:rPr lang="zh-TW" altLang="en-US" sz="2000"/>
              <a:t>以上種種都會影響我們對視覺的判斷。</a:t>
            </a:r>
          </a:p>
          <a:p>
            <a:pPr>
              <a:lnSpc>
                <a:spcPct val="150000"/>
              </a:lnSpc>
            </a:pPr>
            <a:r>
              <a:rPr lang="zh-TW" altLang="en-US" sz="2000">
                <a:solidFill>
                  <a:srgbClr val="FF3300"/>
                </a:solidFill>
              </a:rPr>
              <a:t>遊戲正要開始</a:t>
            </a:r>
            <a:r>
              <a:rPr lang="en-US" altLang="zh-TW" sz="2000">
                <a:solidFill>
                  <a:srgbClr val="FF3300"/>
                </a:solidFill>
              </a:rPr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908175" y="2636838"/>
            <a:ext cx="5111750" cy="132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6" name="矩形 5"/>
          <p:cNvSpPr/>
          <p:nvPr/>
        </p:nvSpPr>
        <p:spPr>
          <a:xfrm>
            <a:off x="2195513" y="3459163"/>
            <a:ext cx="331311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228" name="文字方塊 6"/>
          <p:cNvSpPr txBox="1">
            <a:spLocks noChangeArrowheads="1"/>
          </p:cNvSpPr>
          <p:nvPr/>
        </p:nvSpPr>
        <p:spPr bwMode="auto">
          <a:xfrm>
            <a:off x="3203575" y="3246438"/>
            <a:ext cx="221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洋紅     綠色     白色</a:t>
            </a:r>
          </a:p>
        </p:txBody>
      </p:sp>
      <p:sp>
        <p:nvSpPr>
          <p:cNvPr id="8" name="矩形 7"/>
          <p:cNvSpPr/>
          <p:nvPr/>
        </p:nvSpPr>
        <p:spPr>
          <a:xfrm>
            <a:off x="3419475" y="2892425"/>
            <a:ext cx="287338" cy="287338"/>
          </a:xfrm>
          <a:prstGeom prst="rect">
            <a:avLst/>
          </a:prstGeom>
          <a:solidFill>
            <a:srgbClr val="DA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11638" y="2892425"/>
            <a:ext cx="288925" cy="287338"/>
          </a:xfrm>
          <a:prstGeom prst="rect">
            <a:avLst/>
          </a:prstGeom>
          <a:solidFill>
            <a:srgbClr val="27E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30775" y="2892425"/>
            <a:ext cx="288925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492500" y="1916113"/>
            <a:ext cx="4032250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53251" name="Picture 2" descr="D000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588" y="2492375"/>
            <a:ext cx="3290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27088" y="2347913"/>
            <a:ext cx="21907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請把注意力集中在中間四顆小黑點三十秒，再到下頁看空白處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942975" y="1844675"/>
            <a:ext cx="18303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/>
              <a:t>你會在空白處看到耶穌的顯影，這是因為在視網膜上的殘影所致，一般影像會停留在視網膜上</a:t>
            </a:r>
            <a:r>
              <a:rPr lang="en-US" altLang="zh-TW" sz="2000"/>
              <a:t>24</a:t>
            </a:r>
            <a:r>
              <a:rPr lang="zh-TW" altLang="en-US" sz="2000"/>
              <a:t>分之</a:t>
            </a:r>
            <a:r>
              <a:rPr lang="en-US" altLang="zh-TW" sz="2000"/>
              <a:t>1</a:t>
            </a:r>
            <a:r>
              <a:rPr lang="zh-TW" altLang="en-US" sz="2000"/>
              <a:t>秒，看越久殘留時間越久。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492500" y="1916113"/>
            <a:ext cx="4032250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339975" y="1290638"/>
            <a:ext cx="4176713" cy="451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55299" name="Picture 2" descr="D00006"/>
          <p:cNvPicPr>
            <a:picLocks noChangeAspect="1" noChangeArrowheads="1"/>
          </p:cNvPicPr>
          <p:nvPr/>
        </p:nvPicPr>
        <p:blipFill>
          <a:blip r:embed="rId2" cstate="print"/>
          <a:srcRect r="12669"/>
          <a:stretch>
            <a:fillRect/>
          </a:stretch>
        </p:blipFill>
        <p:spPr bwMode="auto">
          <a:xfrm>
            <a:off x="3330575" y="2205038"/>
            <a:ext cx="20145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403350" y="5929313"/>
            <a:ext cx="6553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/>
              <a:t>盯著燈泡的黑色部份</a:t>
            </a:r>
            <a:r>
              <a:rPr lang="en-US" altLang="zh-TW" sz="2000"/>
              <a:t>30</a:t>
            </a:r>
            <a:r>
              <a:rPr lang="zh-TW" altLang="en-US" sz="2000"/>
              <a:t>秒後，迅速將目光移到空白處號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051050" y="5876925"/>
            <a:ext cx="4972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/>
              <a:t>你會在空白處看到燈泡亮起來</a:t>
            </a:r>
            <a:r>
              <a:rPr lang="en-US" altLang="zh-TW" sz="2000"/>
              <a:t>(</a:t>
            </a:r>
            <a:r>
              <a:rPr lang="zh-TW" altLang="en-US" sz="2000"/>
              <a:t>這才叫環保</a:t>
            </a:r>
            <a:r>
              <a:rPr lang="en-US" altLang="zh-TW" sz="2000"/>
              <a:t>)</a:t>
            </a:r>
            <a:endParaRPr lang="zh-TW" altLang="en-US" sz="2000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2339975" y="1290638"/>
            <a:ext cx="4176713" cy="451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6013" y="1412875"/>
            <a:ext cx="6911975" cy="5040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7347" name="Picture 2" descr="I:\(00)學校課程\2007已燒錄\06視覺遊戲\06A08220視覺遊戲\00FINISH\D00004.jpg"/>
          <p:cNvPicPr>
            <a:picLocks noChangeAspect="1" noChangeArrowheads="1"/>
          </p:cNvPicPr>
          <p:nvPr/>
        </p:nvPicPr>
        <p:blipFill>
          <a:blip r:embed="rId2" cstate="print"/>
          <a:srcRect l="11990" t="6833" r="9306" b="4366"/>
          <a:stretch>
            <a:fillRect/>
          </a:stretch>
        </p:blipFill>
        <p:spPr bwMode="auto">
          <a:xfrm>
            <a:off x="2611438" y="2205038"/>
            <a:ext cx="39211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3132138" y="4652963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/>
              <a:t>隱</a:t>
            </a:r>
            <a:r>
              <a:rPr lang="zh-TW" altLang="en-US" sz="5400">
                <a:solidFill>
                  <a:srgbClr val="FF3300"/>
                </a:solidFill>
              </a:rPr>
              <a:t>藏</a:t>
            </a:r>
            <a:r>
              <a:rPr lang="zh-TW" altLang="en-US" sz="5400"/>
              <a:t>的圖</a:t>
            </a:r>
          </a:p>
        </p:txBody>
      </p:sp>
      <p:pic>
        <p:nvPicPr>
          <p:cNvPr id="58372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5651500" y="4614863"/>
            <a:ext cx="27241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第一次會直接看到骷髏頭</a:t>
            </a:r>
            <a:endParaRPr lang="en-US" altLang="zh-TW"/>
          </a:p>
          <a:p>
            <a:pPr>
              <a:lnSpc>
                <a:spcPct val="150000"/>
              </a:lnSpc>
            </a:pPr>
            <a:r>
              <a:rPr lang="zh-TW" altLang="en-US"/>
              <a:t>再看會看到一對情侶正享</a:t>
            </a:r>
            <a:endParaRPr lang="en-US" altLang="zh-TW"/>
          </a:p>
          <a:p>
            <a:pPr>
              <a:lnSpc>
                <a:spcPct val="150000"/>
              </a:lnSpc>
            </a:pPr>
            <a:r>
              <a:rPr lang="zh-TW" altLang="en-US"/>
              <a:t>受香檳酒</a:t>
            </a:r>
          </a:p>
        </p:txBody>
      </p:sp>
      <p:pic>
        <p:nvPicPr>
          <p:cNvPr id="59395" name="Picture 2" descr="I:\(00)學校課程\2007已燒錄\06視覺遊戲\06A08220視覺遊戲\00FINISH\D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3240087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2268538" y="1557338"/>
            <a:ext cx="4141787" cy="3887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grpSp>
        <p:nvGrpSpPr>
          <p:cNvPr id="60419" name="Group 5"/>
          <p:cNvGrpSpPr>
            <a:grpSpLocks/>
          </p:cNvGrpSpPr>
          <p:nvPr/>
        </p:nvGrpSpPr>
        <p:grpSpPr bwMode="auto">
          <a:xfrm>
            <a:off x="2484438" y="1773238"/>
            <a:ext cx="3673475" cy="3505200"/>
            <a:chOff x="1338" y="845"/>
            <a:chExt cx="2948" cy="2812"/>
          </a:xfrm>
        </p:grpSpPr>
        <p:sp>
          <p:nvSpPr>
            <p:cNvPr id="60421" name="Rectangle 3"/>
            <p:cNvSpPr>
              <a:spLocks noChangeArrowheads="1"/>
            </p:cNvSpPr>
            <p:nvPr/>
          </p:nvSpPr>
          <p:spPr bwMode="auto">
            <a:xfrm>
              <a:off x="1338" y="845"/>
              <a:ext cx="2948" cy="2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zh-TW"/>
            </a:p>
          </p:txBody>
        </p:sp>
        <p:pic>
          <p:nvPicPr>
            <p:cNvPr id="60422" name="Picture 2" descr="D000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890"/>
              <a:ext cx="2836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11413" y="5949950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請同學找找看，上圖隱藏了那種動物。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2484438" y="1341438"/>
            <a:ext cx="3889375" cy="4464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61443" name="Picture 2" descr="D0020030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1371600"/>
            <a:ext cx="348932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335213" y="6021388"/>
            <a:ext cx="410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請同學找找看，上圖隱藏了多少個人物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2852738" y="4508500"/>
            <a:ext cx="323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/>
              <a:t>心</a:t>
            </a:r>
            <a:r>
              <a:rPr lang="zh-TW" altLang="en-US" sz="6000">
                <a:solidFill>
                  <a:srgbClr val="FF3300"/>
                </a:solidFill>
              </a:rPr>
              <a:t>理</a:t>
            </a:r>
            <a:r>
              <a:rPr lang="zh-TW" altLang="en-US" sz="6000"/>
              <a:t>錯視</a:t>
            </a:r>
          </a:p>
        </p:txBody>
      </p:sp>
      <p:pic>
        <p:nvPicPr>
          <p:cNvPr id="7172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654300" y="5949950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請同學找找看，上圖隱藏了幾隻馬。</a:t>
            </a:r>
          </a:p>
        </p:txBody>
      </p:sp>
      <p:pic>
        <p:nvPicPr>
          <p:cNvPr id="62467" name="Picture 2" descr="D0020030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33550"/>
            <a:ext cx="485616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ChangeArrowheads="1"/>
          </p:cNvSpPr>
          <p:nvPr/>
        </p:nvSpPr>
        <p:spPr bwMode="auto">
          <a:xfrm>
            <a:off x="2555875" y="5949950"/>
            <a:ext cx="410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請同學找找看，上圖隱藏了多少隻老鷹</a:t>
            </a:r>
          </a:p>
        </p:txBody>
      </p:sp>
      <p:pic>
        <p:nvPicPr>
          <p:cNvPr id="63491" name="Picture 10" descr="D95888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400526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5651500" y="4614863"/>
            <a:ext cx="2262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請同學找找看，左圖</a:t>
            </a:r>
          </a:p>
          <a:p>
            <a:pPr>
              <a:lnSpc>
                <a:spcPct val="150000"/>
              </a:lnSpc>
            </a:pPr>
            <a:r>
              <a:rPr lang="zh-TW" altLang="en-US"/>
              <a:t>隱藏了多少隻海豚。</a:t>
            </a:r>
          </a:p>
        </p:txBody>
      </p:sp>
      <p:pic>
        <p:nvPicPr>
          <p:cNvPr id="64515" name="Picture 4" descr="D002003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12888"/>
            <a:ext cx="316865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I:\(00)學校課程\2007已燒錄\06視覺遊戲\06A08220視覺遊戲\00FINISH\D000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663" y="1844675"/>
            <a:ext cx="2670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 descr="I:\(00)學校課程\2007已燒錄\06視覺遊戲\06A08220視覺遊戲\00FINISH\D0001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5" y="1844675"/>
            <a:ext cx="26685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2555875" y="6021388"/>
            <a:ext cx="4464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請同學找找看，有幾個人像隱藏在花草裡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1908175" y="6089650"/>
            <a:ext cx="29511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請同學找找看，有幾張人像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32363" y="6089650"/>
            <a:ext cx="2232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/>
              <a:t>1.</a:t>
            </a:r>
            <a:r>
              <a:rPr lang="zh-TW" altLang="en-US"/>
              <a:t>少女   </a:t>
            </a:r>
            <a:r>
              <a:rPr lang="en-US" altLang="zh-TW"/>
              <a:t>2.</a:t>
            </a:r>
            <a:r>
              <a:rPr lang="zh-TW" altLang="en-US"/>
              <a:t>老婆婆   </a:t>
            </a:r>
          </a:p>
        </p:txBody>
      </p:sp>
      <p:pic>
        <p:nvPicPr>
          <p:cNvPr id="66564" name="Picture 3" descr="I:\(00)學校課程\2007已燒錄\06視覺遊戲\06A08220視覺遊戲\00FINISH\D002003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844675"/>
            <a:ext cx="25923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2268538" y="1341438"/>
            <a:ext cx="4606925" cy="460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203575" y="6021388"/>
            <a:ext cx="29527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請同學找找看，有多少動物</a:t>
            </a:r>
          </a:p>
        </p:txBody>
      </p:sp>
      <p:pic>
        <p:nvPicPr>
          <p:cNvPr id="67588" name="Picture 2" descr="I:\(00)學校課程\2007已燒錄\06視覺遊戲\06A08220視覺遊戲\00FINISH\D6386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0" y="1770063"/>
            <a:ext cx="3744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:\(00)學校課程\2007已燒錄\06視覺遊戲\06A08220視覺遊戲\00FINISH\D00016.jpg"/>
          <p:cNvPicPr>
            <a:picLocks noChangeAspect="1" noChangeArrowheads="1"/>
          </p:cNvPicPr>
          <p:nvPr/>
        </p:nvPicPr>
        <p:blipFill>
          <a:blip r:embed="rId2" cstate="print"/>
          <a:srcRect l="12289" r="12357" b="7439"/>
          <a:stretch>
            <a:fillRect/>
          </a:stretch>
        </p:blipFill>
        <p:spPr bwMode="auto">
          <a:xfrm>
            <a:off x="2146300" y="1628775"/>
            <a:ext cx="42989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492500" y="6021388"/>
            <a:ext cx="1873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老人與情侶親吻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1763713" y="1484313"/>
            <a:ext cx="5184775" cy="417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pic>
        <p:nvPicPr>
          <p:cNvPr id="69635" name="Picture 2" descr="I:\(00)學校課程\2007已燒錄\06視覺遊戲\06A08220視覺遊戲\00FINISH\D2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44386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203575" y="6021388"/>
            <a:ext cx="29527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除了動物，還看到什麼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:\(00)學校課程\2007已燒錄\06視覺遊戲\06A08220視覺遊戲\00FINISH\D01819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4824412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03575" y="6021388"/>
            <a:ext cx="29527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請同學找找看，有多少動物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2051050" y="1341438"/>
            <a:ext cx="4895850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3130550" y="4581525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/>
              <a:t>圖</a:t>
            </a:r>
            <a:r>
              <a:rPr lang="zh-TW" altLang="en-US" sz="5400">
                <a:solidFill>
                  <a:srgbClr val="FF3300"/>
                </a:solidFill>
              </a:rPr>
              <a:t>地</a:t>
            </a:r>
            <a:r>
              <a:rPr lang="zh-TW" altLang="en-US" sz="5400"/>
              <a:t>反轉</a:t>
            </a:r>
          </a:p>
        </p:txBody>
      </p:sp>
      <p:pic>
        <p:nvPicPr>
          <p:cNvPr id="71684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59113" y="1341438"/>
            <a:ext cx="2881312" cy="457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124075" y="5876925"/>
            <a:ext cx="4608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請同學憑直覺找出直線線段的中心點</a:t>
            </a:r>
          </a:p>
        </p:txBody>
      </p:sp>
      <p:pic>
        <p:nvPicPr>
          <p:cNvPr id="8196" name="Picture 7" descr="B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1341438"/>
            <a:ext cx="10064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B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3570288"/>
            <a:ext cx="10064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BA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763" y="1339850"/>
            <a:ext cx="2976562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1835150" y="58737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上圖蠟燭檯，兩邊白色的地方有否看出兩個男人的側面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BA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268413"/>
            <a:ext cx="30368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189038" y="5803900"/>
            <a:ext cx="70548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/>
              <a:t>這是丹麥心理學家</a:t>
            </a:r>
            <a:r>
              <a:rPr lang="zh-TW" altLang="en-US">
                <a:solidFill>
                  <a:srgbClr val="FF3300"/>
                </a:solidFill>
              </a:rPr>
              <a:t>魯賓</a:t>
            </a:r>
            <a:r>
              <a:rPr lang="zh-TW" altLang="en-US"/>
              <a:t>（</a:t>
            </a:r>
            <a:r>
              <a:rPr lang="en-US" altLang="zh-TW"/>
              <a:t>E. Rubin</a:t>
            </a:r>
            <a:r>
              <a:rPr lang="zh-TW" altLang="en-US"/>
              <a:t>）的「</a:t>
            </a:r>
            <a:r>
              <a:rPr lang="zh-TW" altLang="en-US">
                <a:solidFill>
                  <a:srgbClr val="FF3300"/>
                </a:solidFill>
              </a:rPr>
              <a:t>魯賓之杯</a:t>
            </a:r>
            <a:r>
              <a:rPr lang="zh-TW" altLang="en-US"/>
              <a:t>」，是利宣圖地反</a:t>
            </a:r>
          </a:p>
          <a:p>
            <a:pPr>
              <a:lnSpc>
                <a:spcPct val="130000"/>
              </a:lnSpc>
            </a:pPr>
            <a:r>
              <a:rPr lang="zh-TW" altLang="en-US"/>
              <a:t>轉的原理，也就是說兩個圖形同時存在，一個在正面另一個在負面。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2662238" y="6021388"/>
            <a:ext cx="407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請問同學這是上樓梯或是下樓梯的標誌</a:t>
            </a:r>
          </a:p>
        </p:txBody>
      </p:sp>
      <p:pic>
        <p:nvPicPr>
          <p:cNvPr id="74755" name="Picture 4" descr="DilluA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1911350"/>
            <a:ext cx="43719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2433638" y="5949950"/>
            <a:ext cx="429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請同學仔細看，上圖隱藏了多少樣東西。</a:t>
            </a:r>
          </a:p>
        </p:txBody>
      </p:sp>
      <p:pic>
        <p:nvPicPr>
          <p:cNvPr id="75779" name="Picture 4" descr="Dillus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1801813"/>
            <a:ext cx="46799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339975" y="1341438"/>
            <a:ext cx="4465638" cy="439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555875" y="5949950"/>
            <a:ext cx="407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請同學仔細看，上圖畫的是雁鴨還是魚</a:t>
            </a:r>
          </a:p>
        </p:txBody>
      </p:sp>
      <p:pic>
        <p:nvPicPr>
          <p:cNvPr id="76804" name="Picture 4" descr="Dsky_and_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3109913" y="4581525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/>
              <a:t>有</a:t>
            </a:r>
            <a:r>
              <a:rPr lang="zh-TW" altLang="en-US" sz="5400">
                <a:solidFill>
                  <a:srgbClr val="FF3300"/>
                </a:solidFill>
              </a:rPr>
              <a:t>趣</a:t>
            </a:r>
            <a:r>
              <a:rPr lang="zh-TW" altLang="en-US" sz="5400"/>
              <a:t>的圖</a:t>
            </a:r>
          </a:p>
        </p:txBody>
      </p:sp>
      <p:pic>
        <p:nvPicPr>
          <p:cNvPr id="77828" name="Picture 5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341438"/>
            <a:ext cx="4048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5795963" y="4162425"/>
            <a:ext cx="1555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請問同學，</a:t>
            </a:r>
          </a:p>
          <a:p>
            <a:pPr>
              <a:lnSpc>
                <a:spcPct val="150000"/>
              </a:lnSpc>
            </a:pPr>
            <a:r>
              <a:rPr lang="zh-TW" altLang="en-US"/>
              <a:t>她是張開眼睛</a:t>
            </a:r>
          </a:p>
          <a:p>
            <a:pPr>
              <a:lnSpc>
                <a:spcPct val="150000"/>
              </a:lnSpc>
            </a:pPr>
            <a:r>
              <a:rPr lang="zh-TW" altLang="en-US"/>
              <a:t>還是閉著眼睛</a:t>
            </a:r>
          </a:p>
        </p:txBody>
      </p:sp>
      <p:pic>
        <p:nvPicPr>
          <p:cNvPr id="78851" name="Picture 4" descr="DilluA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2017713"/>
            <a:ext cx="3109912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989138"/>
            <a:ext cx="5546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987675" y="5924550"/>
            <a:ext cx="297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車主同時開車兼騎摩托車</a:t>
            </a:r>
          </a:p>
        </p:txBody>
      </p:sp>
      <p:pic>
        <p:nvPicPr>
          <p:cNvPr id="80899" name="Picture 4" descr="E030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01825"/>
            <a:ext cx="50419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740025" y="6092825"/>
            <a:ext cx="37766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一不留神，你的車子就會撞進去。</a:t>
            </a:r>
          </a:p>
        </p:txBody>
      </p:sp>
      <p:pic>
        <p:nvPicPr>
          <p:cNvPr id="81923" name="Picture 4" descr="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9738"/>
            <a:ext cx="30718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41488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59113" y="1341438"/>
            <a:ext cx="2881312" cy="457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19" name="Text Box 21"/>
          <p:cNvSpPr txBox="1">
            <a:spLocks noChangeArrowheads="1"/>
          </p:cNvSpPr>
          <p:nvPr/>
        </p:nvSpPr>
        <p:spPr bwMode="auto">
          <a:xfrm>
            <a:off x="1473200" y="5876925"/>
            <a:ext cx="6338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大部份同學會點在紅線的上面，正常情形上面短下面長</a:t>
            </a:r>
          </a:p>
        </p:txBody>
      </p:sp>
      <p:pic>
        <p:nvPicPr>
          <p:cNvPr id="9220" name="Picture 22" descr="B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1576388"/>
            <a:ext cx="8397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987675" y="594995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她是在床上跳還是在天上飛</a:t>
            </a:r>
          </a:p>
        </p:txBody>
      </p:sp>
      <p:pic>
        <p:nvPicPr>
          <p:cNvPr id="82947" name="Picture 4" descr="Dilusa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63" y="1628775"/>
            <a:ext cx="469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331913" y="1460500"/>
            <a:ext cx="6335712" cy="4992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83971" name="Rectangle 9"/>
          <p:cNvSpPr>
            <a:spLocks noChangeArrowheads="1"/>
          </p:cNvSpPr>
          <p:nvPr/>
        </p:nvSpPr>
        <p:spPr bwMode="auto">
          <a:xfrm>
            <a:off x="2771775" y="5876925"/>
            <a:ext cx="348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/>
              <a:t>大鬍子很生氣</a:t>
            </a:r>
            <a:r>
              <a:rPr lang="en-US" altLang="zh-TW" sz="2000">
                <a:latin typeface="新細明體" pitchFamily="18" charset="-120"/>
              </a:rPr>
              <a:t>…</a:t>
            </a:r>
            <a:r>
              <a:rPr lang="zh-TW" altLang="en-US" sz="2000"/>
              <a:t>但也很哀傷</a:t>
            </a:r>
            <a:r>
              <a:rPr lang="en-US" altLang="zh-TW" sz="2000">
                <a:latin typeface="新細明體" pitchFamily="18" charset="-120"/>
              </a:rPr>
              <a:t>…</a:t>
            </a:r>
            <a:endParaRPr lang="en-US" altLang="zh-TW" sz="2000"/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2255838"/>
            <a:ext cx="2184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2255838"/>
            <a:ext cx="21859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987675" y="4652963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>
                <a:solidFill>
                  <a:srgbClr val="FF3300"/>
                </a:solidFill>
              </a:rPr>
              <a:t>矛盾</a:t>
            </a:r>
            <a:r>
              <a:rPr lang="zh-TW" altLang="en-US" sz="5400"/>
              <a:t>空間</a:t>
            </a:r>
          </a:p>
        </p:txBody>
      </p:sp>
      <p:pic>
        <p:nvPicPr>
          <p:cNvPr id="84996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192338" y="1773238"/>
            <a:ext cx="4756150" cy="3600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547813" y="5661025"/>
            <a:ext cx="6127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/>
              <a:t>這是</a:t>
            </a:r>
            <a:r>
              <a:rPr lang="zh-TW" altLang="zh-TW">
                <a:solidFill>
                  <a:srgbClr val="FF3300"/>
                </a:solidFill>
              </a:rPr>
              <a:t>邊洛斯</a:t>
            </a:r>
            <a:r>
              <a:rPr lang="zh-TW" altLang="zh-TW"/>
              <a:t>三角形。這種三角構圖易將空間中的遠方與近方</a:t>
            </a:r>
            <a:endParaRPr lang="zh-TW" altLang="en-US"/>
          </a:p>
          <a:p>
            <a:pPr>
              <a:lnSpc>
                <a:spcPct val="130000"/>
              </a:lnSpc>
            </a:pPr>
            <a:r>
              <a:rPr lang="zh-TW" altLang="zh-TW"/>
              <a:t>連結起來，產生出無</a:t>
            </a:r>
            <a:r>
              <a:rPr lang="zh-TW" altLang="en-US"/>
              <a:t>限</a:t>
            </a:r>
            <a:r>
              <a:rPr lang="zh-TW" altLang="zh-TW"/>
              <a:t>循環的圖形。</a:t>
            </a:r>
            <a:endParaRPr lang="zh-TW" altLang="en-US"/>
          </a:p>
        </p:txBody>
      </p:sp>
      <p:pic>
        <p:nvPicPr>
          <p:cNvPr id="86020" name="Picture 6" descr="F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352675"/>
            <a:ext cx="33115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6084888" y="3940175"/>
            <a:ext cx="1327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同學有發現</a:t>
            </a:r>
          </a:p>
          <a:p>
            <a:pPr>
              <a:lnSpc>
                <a:spcPct val="150000"/>
              </a:lnSpc>
            </a:pPr>
            <a:r>
              <a:rPr lang="zh-TW" altLang="en-US"/>
              <a:t>這張圖空間</a:t>
            </a:r>
          </a:p>
          <a:p>
            <a:pPr>
              <a:lnSpc>
                <a:spcPct val="150000"/>
              </a:lnSpc>
            </a:pPr>
            <a:r>
              <a:rPr lang="zh-TW" altLang="en-US"/>
              <a:t>矛盾的地方</a:t>
            </a:r>
          </a:p>
          <a:p>
            <a:pPr>
              <a:lnSpc>
                <a:spcPct val="150000"/>
              </a:lnSpc>
            </a:pPr>
            <a:r>
              <a:rPr lang="zh-TW" altLang="en-US"/>
              <a:t>嗎？</a:t>
            </a:r>
          </a:p>
        </p:txBody>
      </p:sp>
      <p:pic>
        <p:nvPicPr>
          <p:cNvPr id="87043" name="Picture 2" descr="F000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50" y="1784350"/>
            <a:ext cx="333057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cending"/>
          <p:cNvPicPr>
            <a:picLocks noChangeAspect="1" noChangeArrowheads="1"/>
          </p:cNvPicPr>
          <p:nvPr/>
        </p:nvPicPr>
        <p:blipFill>
          <a:blip r:embed="rId2" cstate="print"/>
          <a:srcRect l="3497" t="1776" r="3577"/>
          <a:stretch>
            <a:fillRect/>
          </a:stretch>
        </p:blipFill>
        <p:spPr bwMode="auto">
          <a:xfrm>
            <a:off x="1547813" y="1628775"/>
            <a:ext cx="390048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867400" y="3417888"/>
            <a:ext cx="2032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他們不斷的上樓梯</a:t>
            </a:r>
          </a:p>
          <a:p>
            <a:pPr>
              <a:lnSpc>
                <a:spcPct val="150000"/>
              </a:lnSpc>
            </a:pPr>
            <a:r>
              <a:rPr lang="zh-TW" altLang="en-US"/>
              <a:t>還是不斷的下樓梯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4427538" y="2986088"/>
            <a:ext cx="23050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F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25" y="2363788"/>
            <a:ext cx="27527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6" descr="F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08425"/>
            <a:ext cx="33861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7" descr="FD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3178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8"/>
          <p:cNvSpPr>
            <a:spLocks noChangeArrowheads="1"/>
          </p:cNvSpPr>
          <p:nvPr/>
        </p:nvSpPr>
        <p:spPr bwMode="auto">
          <a:xfrm>
            <a:off x="1330325" y="1509713"/>
            <a:ext cx="27241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找出這幾張圖矛盾的地方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000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16113"/>
            <a:ext cx="35687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011863" y="4005263"/>
            <a:ext cx="1327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同學有發現</a:t>
            </a:r>
          </a:p>
          <a:p>
            <a:pPr>
              <a:lnSpc>
                <a:spcPct val="150000"/>
              </a:lnSpc>
            </a:pPr>
            <a:r>
              <a:rPr lang="zh-TW" altLang="en-US"/>
              <a:t>這張圖空間</a:t>
            </a:r>
          </a:p>
          <a:p>
            <a:pPr>
              <a:lnSpc>
                <a:spcPct val="150000"/>
              </a:lnSpc>
            </a:pPr>
            <a:r>
              <a:rPr lang="zh-TW" altLang="en-US"/>
              <a:t>矛盾的地方</a:t>
            </a:r>
          </a:p>
          <a:p>
            <a:pPr>
              <a:lnSpc>
                <a:spcPct val="150000"/>
              </a:lnSpc>
            </a:pPr>
            <a:r>
              <a:rPr lang="zh-TW" altLang="en-US"/>
              <a:t>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687638" y="4652963"/>
            <a:ext cx="3613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>
                <a:solidFill>
                  <a:srgbClr val="FF3300"/>
                </a:solidFill>
              </a:rPr>
              <a:t>超現實</a:t>
            </a:r>
            <a:r>
              <a:rPr lang="zh-TW" altLang="en-US" sz="5400">
                <a:solidFill>
                  <a:schemeClr val="tx2"/>
                </a:solidFill>
              </a:rPr>
              <a:t>畫派</a:t>
            </a:r>
          </a:p>
        </p:txBody>
      </p:sp>
      <p:pic>
        <p:nvPicPr>
          <p:cNvPr id="91140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A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713" y="1649413"/>
            <a:ext cx="30305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1116013" y="1484313"/>
            <a:ext cx="28797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西方早在十六、十七世紀就有超現實的繪畫，但到了廿世紀末西班牙畫家達利才發揚光大，</a:t>
            </a:r>
            <a:r>
              <a:rPr lang="zh-TW" altLang="en-US">
                <a:solidFill>
                  <a:srgbClr val="FF3300"/>
                </a:solidFill>
              </a:rPr>
              <a:t>超現實</a:t>
            </a:r>
            <a:r>
              <a:rPr lang="zh-TW" altLang="en-US"/>
              <a:t>是依據</a:t>
            </a:r>
            <a:r>
              <a:rPr lang="zh-TW" altLang="en-US">
                <a:solidFill>
                  <a:srgbClr val="FF3300"/>
                </a:solidFill>
              </a:rPr>
              <a:t>弗洛伊德的潛意識</a:t>
            </a:r>
            <a:r>
              <a:rPr lang="zh-TW" altLang="en-US"/>
              <a:t>學說。呈顯無意識的世界，用奇幻取代現實世界，直接剌激</a:t>
            </a:r>
            <a:r>
              <a:rPr lang="zh-TW" altLang="en-US">
                <a:solidFill>
                  <a:srgbClr val="FF3300"/>
                </a:solidFill>
              </a:rPr>
              <a:t>抽象的表現主義</a:t>
            </a:r>
            <a:r>
              <a:rPr lang="zh-TW" altLang="en-US"/>
              <a:t>發生 。</a:t>
            </a:r>
          </a:p>
          <a:p>
            <a:pPr>
              <a:lnSpc>
                <a:spcPct val="150000"/>
              </a:lnSpc>
            </a:pPr>
            <a:r>
              <a:rPr lang="zh-TW" altLang="en-US" sz="2000"/>
              <a:t>達利喜歡用圖地反轉等錯視手法在作品當中。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76375" y="2349500"/>
            <a:ext cx="6335713" cy="263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55875" y="5805488"/>
            <a:ext cx="4032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/>
              <a:t>再同學憑直覺找出橫線左右中心點</a:t>
            </a:r>
          </a:p>
        </p:txBody>
      </p:sp>
      <p:pic>
        <p:nvPicPr>
          <p:cNvPr id="10244" name="Picture 4" descr="B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3349625"/>
            <a:ext cx="499268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B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49625"/>
            <a:ext cx="2524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GA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749425"/>
            <a:ext cx="501332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4" descr="GA0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178050"/>
            <a:ext cx="20034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3095625" y="1728788"/>
            <a:ext cx="2116138" cy="27765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93189" name="Line 6"/>
          <p:cNvSpPr>
            <a:spLocks noChangeShapeType="1"/>
          </p:cNvSpPr>
          <p:nvPr/>
        </p:nvSpPr>
        <p:spPr bwMode="auto">
          <a:xfrm>
            <a:off x="5256213" y="3743325"/>
            <a:ext cx="1354137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>
            <a:off x="1692275" y="5611813"/>
            <a:ext cx="5257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/>
              <a:t>達利利用圖地反轉技巧，把莫利哀的頭像隱藏畫中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5292725" y="2060575"/>
            <a:ext cx="32400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>
                <a:solidFill>
                  <a:srgbClr val="C00000"/>
                </a:solidFill>
              </a:rPr>
              <a:t>西班牙畫家達利作品</a:t>
            </a:r>
          </a:p>
          <a:p>
            <a:pPr>
              <a:lnSpc>
                <a:spcPct val="150000"/>
              </a:lnSpc>
            </a:pPr>
            <a:r>
              <a:rPr lang="zh-TW" altLang="en-US" sz="2400"/>
              <a:t>近看你只看到面對</a:t>
            </a:r>
          </a:p>
          <a:p>
            <a:pPr>
              <a:lnSpc>
                <a:spcPct val="150000"/>
              </a:lnSpc>
            </a:pPr>
            <a:r>
              <a:rPr lang="zh-TW" altLang="en-US" sz="2400"/>
              <a:t>夕陽的裸女背部。</a:t>
            </a:r>
            <a:endParaRPr lang="en-US" altLang="zh-TW" sz="2400"/>
          </a:p>
        </p:txBody>
      </p:sp>
      <p:pic>
        <p:nvPicPr>
          <p:cNvPr id="94211" name="Picture 2" descr="GA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395413"/>
            <a:ext cx="3351213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GA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395413"/>
            <a:ext cx="3351213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Line 4"/>
          <p:cNvSpPr>
            <a:spLocks noChangeShapeType="1"/>
          </p:cNvSpPr>
          <p:nvPr/>
        </p:nvSpPr>
        <p:spPr bwMode="auto">
          <a:xfrm>
            <a:off x="3852863" y="4552950"/>
            <a:ext cx="20875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5508625" y="1628775"/>
            <a:ext cx="20161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/>
              <a:t>遠看你會看到解放黑奴的美國總統林肯像</a:t>
            </a:r>
          </a:p>
        </p:txBody>
      </p:sp>
      <p:sp>
        <p:nvSpPr>
          <p:cNvPr id="95237" name="Line 6"/>
          <p:cNvSpPr>
            <a:spLocks noChangeShapeType="1"/>
          </p:cNvSpPr>
          <p:nvPr/>
        </p:nvSpPr>
        <p:spPr bwMode="auto">
          <a:xfrm flipH="1">
            <a:off x="3779838" y="5589588"/>
            <a:ext cx="21605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95238" name="Picture 2" descr="GA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613" y="5151438"/>
            <a:ext cx="8524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3" descr="GA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5363" y="3789363"/>
            <a:ext cx="7889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2125663" y="1341438"/>
            <a:ext cx="4894262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987675" y="4652963"/>
            <a:ext cx="292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5400">
                <a:solidFill>
                  <a:srgbClr val="FF3300"/>
                </a:solidFill>
              </a:rPr>
              <a:t>歐普</a:t>
            </a:r>
            <a:r>
              <a:rPr lang="zh-TW" altLang="en-US" sz="5400">
                <a:solidFill>
                  <a:schemeClr val="tx2"/>
                </a:solidFill>
              </a:rPr>
              <a:t>藝術</a:t>
            </a:r>
          </a:p>
        </p:txBody>
      </p:sp>
      <p:pic>
        <p:nvPicPr>
          <p:cNvPr id="96260" name="Picture 7" descr="D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341438"/>
            <a:ext cx="31369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Z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75" y="1773238"/>
            <a:ext cx="33940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619250" y="1773238"/>
            <a:ext cx="20161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/>
              <a:t>1965</a:t>
            </a:r>
            <a:r>
              <a:rPr lang="zh-TW" altLang="en-US"/>
              <a:t>年，個人電腦尚未普及，紐約前衛藝術家摒棄傳統主題，嘗試利用人類的視覺效應，讓靜止不動的畫面在視網膜上造成移動或立體的幻覺，這就是</a:t>
            </a:r>
            <a:r>
              <a:rPr lang="zh-TW" altLang="en-US">
                <a:solidFill>
                  <a:srgbClr val="FF3300"/>
                </a:solidFill>
              </a:rPr>
              <a:t>歐普藝術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Z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25" y="2008188"/>
            <a:ext cx="353536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2" descr="HZ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2008188"/>
            <a:ext cx="31861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Z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2060575"/>
            <a:ext cx="3206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4" descr="HZ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58988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buterfly0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699976">
            <a:off x="2562225" y="2801938"/>
            <a:ext cx="1268413" cy="952500"/>
          </a:xfrm>
          <a:noFill/>
          <a:ln>
            <a:miter lim="800000"/>
            <a:headEnd/>
            <a:tailEnd/>
          </a:ln>
        </p:spPr>
      </p:pic>
      <p:sp>
        <p:nvSpPr>
          <p:cNvPr id="100355" name="Text Box 8"/>
          <p:cNvSpPr txBox="1">
            <a:spLocks noChangeArrowheads="1"/>
          </p:cNvSpPr>
          <p:nvPr/>
        </p:nvSpPr>
        <p:spPr bwMode="auto">
          <a:xfrm>
            <a:off x="3851275" y="2874963"/>
            <a:ext cx="1555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/>
              <a:t>更多精采內容</a:t>
            </a:r>
          </a:p>
          <a:p>
            <a:pPr>
              <a:lnSpc>
                <a:spcPct val="130000"/>
              </a:lnSpc>
            </a:pPr>
            <a:r>
              <a:rPr lang="zh-TW" altLang="en-US"/>
              <a:t>課堂逐一說明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1499</Words>
  <Application>Microsoft Office PowerPoint</Application>
  <PresentationFormat>如螢幕大小 (4:3)</PresentationFormat>
  <Paragraphs>140</Paragraphs>
  <Slides>97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97</vt:i4>
      </vt:variant>
    </vt:vector>
  </HeadingPairs>
  <TitlesOfParts>
    <vt:vector size="101" baseType="lpstr">
      <vt:lpstr>Arial</vt:lpstr>
      <vt:lpstr>新細明體</vt:lpstr>
      <vt:lpstr>Calibri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投影片 97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212</cp:revision>
  <dcterms:created xsi:type="dcterms:W3CDTF">2010-09-03T02:47:44Z</dcterms:created>
  <dcterms:modified xsi:type="dcterms:W3CDTF">2016-10-05T06:14:22Z</dcterms:modified>
</cp:coreProperties>
</file>