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3B666-DA45-46B1-8A75-A284B0C4ED21}" type="datetimeFigureOut">
              <a:rPr lang="zh-TW" altLang="en-US" smtClean="0"/>
              <a:t>2015/10/20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63933-4F55-4ABB-9A6A-D40688E700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63933-4F55-4ABB-9A6A-D40688E700EF}" type="slidenum">
              <a:rPr lang="zh-TW" altLang="en-US" smtClean="0"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63933-4F55-4ABB-9A6A-D40688E700EF}" type="slidenum">
              <a:rPr lang="zh-TW" altLang="en-US" smtClean="0"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2504D17-484D-4918-B7D4-9F6DAFA98387}" type="datetimeFigureOut">
              <a:rPr lang="zh-TW" altLang="en-US" smtClean="0"/>
              <a:t>2015/10/20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083B58C-73A5-4F06-957C-4120580D21F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4D17-484D-4918-B7D4-9F6DAFA98387}" type="datetimeFigureOut">
              <a:rPr lang="zh-TW" altLang="en-US" smtClean="0"/>
              <a:t>2015/10/20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B58C-73A5-4F06-957C-4120580D21F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4D17-484D-4918-B7D4-9F6DAFA98387}" type="datetimeFigureOut">
              <a:rPr lang="zh-TW" altLang="en-US" smtClean="0"/>
              <a:t>2015/10/20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B58C-73A5-4F06-957C-4120580D21F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4D17-484D-4918-B7D4-9F6DAFA98387}" type="datetimeFigureOut">
              <a:rPr lang="zh-TW" altLang="en-US" smtClean="0"/>
              <a:t>2015/10/20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B58C-73A5-4F06-957C-4120580D21F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2504D17-484D-4918-B7D4-9F6DAFA98387}" type="datetimeFigureOut">
              <a:rPr lang="zh-TW" altLang="en-US" smtClean="0"/>
              <a:t>2015/10/20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083B58C-73A5-4F06-957C-4120580D21F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4D17-484D-4918-B7D4-9F6DAFA98387}" type="datetimeFigureOut">
              <a:rPr lang="zh-TW" altLang="en-US" smtClean="0"/>
              <a:t>2015/10/20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B58C-73A5-4F06-957C-4120580D21F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4D17-484D-4918-B7D4-9F6DAFA98387}" type="datetimeFigureOut">
              <a:rPr lang="zh-TW" altLang="en-US" smtClean="0"/>
              <a:t>2015/10/20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B58C-73A5-4F06-957C-4120580D21F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4D17-484D-4918-B7D4-9F6DAFA98387}" type="datetimeFigureOut">
              <a:rPr lang="zh-TW" altLang="en-US" smtClean="0"/>
              <a:t>2015/10/20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B58C-73A5-4F06-957C-4120580D21F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4D17-484D-4918-B7D4-9F6DAFA98387}" type="datetimeFigureOut">
              <a:rPr lang="zh-TW" altLang="en-US" smtClean="0"/>
              <a:t>2015/10/20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B58C-73A5-4F06-957C-4120580D21F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4D17-484D-4918-B7D4-9F6DAFA98387}" type="datetimeFigureOut">
              <a:rPr lang="zh-TW" altLang="en-US" smtClean="0"/>
              <a:t>2015/10/20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B58C-73A5-4F06-957C-4120580D21F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4D17-484D-4918-B7D4-9F6DAFA98387}" type="datetimeFigureOut">
              <a:rPr lang="zh-TW" altLang="en-US" smtClean="0"/>
              <a:t>2015/10/20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B58C-73A5-4F06-957C-4120580D21F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504D17-484D-4918-B7D4-9F6DAFA98387}" type="datetimeFigureOut">
              <a:rPr lang="zh-TW" altLang="en-US" smtClean="0"/>
              <a:t>2015/10/20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83B58C-73A5-4F06-957C-4120580D21F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1470025"/>
          </a:xfrm>
        </p:spPr>
        <p:txBody>
          <a:bodyPr>
            <a:noAutofit/>
          </a:bodyPr>
          <a:lstStyle/>
          <a:p>
            <a:r>
              <a:rPr lang="zh-TW" altLang="en-US" sz="10000" dirty="0">
                <a:solidFill>
                  <a:schemeClr val="accent4">
                    <a:lumMod val="75000"/>
                  </a:schemeClr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阿美族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28596" y="1428736"/>
            <a:ext cx="8229600" cy="43710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阿</a:t>
            </a: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美族的分布地</a:t>
            </a: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：</a:t>
            </a: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</a:rPr>
              <a:t>主要分布在：花蓮縣、台東縣以及</a:t>
            </a:r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</a:rPr>
              <a:t>屏東縣，人口</a:t>
            </a:r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</a:rPr>
              <a:t>大多數居住在平地。</a:t>
            </a:r>
            <a:r>
              <a:rPr lang="zh-TW" altLang="en-US" sz="2400" dirty="0" smtClean="0">
                <a:solidFill>
                  <a:srgbClr val="000066"/>
                </a:solidFill>
              </a:rPr>
              <a:t/>
            </a:r>
            <a:br>
              <a:rPr lang="zh-TW" altLang="en-US" sz="2400" dirty="0" smtClean="0">
                <a:solidFill>
                  <a:srgbClr val="000066"/>
                </a:solidFill>
              </a:rPr>
            </a:br>
            <a:r>
              <a:rPr lang="zh-TW" altLang="en-US" sz="2400" dirty="0" smtClean="0"/>
              <a:t>依住的地區可分為：南勢阿美、秀姑巒阿美、海岸阿美、卑南阿美和恆春阿美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FontTx/>
              <a:buNone/>
            </a:pP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阿</a:t>
            </a: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美族的文化特色：</a:t>
            </a:r>
          </a:p>
          <a:p>
            <a:pPr>
              <a:buFontTx/>
              <a:buNone/>
            </a:pPr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</a:rPr>
              <a:t>   阿</a:t>
            </a:r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</a:rPr>
              <a:t>美族是個母系社會</a:t>
            </a:r>
            <a:r>
              <a:rPr lang="zh-TW" altLang="en-US" sz="2400" dirty="0" smtClean="0"/>
              <a:t>，家族事務是以女性為主體，由女性負責。家族產業的繼承以長女和其他女性為優先</a:t>
            </a:r>
            <a:r>
              <a:rPr lang="zh-TW" altLang="en-US" dirty="0" smtClean="0"/>
              <a:t>。</a:t>
            </a:r>
            <a:r>
              <a:rPr lang="zh-TW" altLang="en-US" sz="2400" dirty="0" smtClean="0"/>
              <a:t>是</a:t>
            </a:r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</a:rPr>
              <a:t>台灣原住民中人口最多的族群</a:t>
            </a:r>
            <a:r>
              <a:rPr lang="zh-TW" altLang="en-US" sz="2400" dirty="0" smtClean="0"/>
              <a:t>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29600" cy="47234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阿美族的祭典  </a:t>
            </a:r>
            <a:r>
              <a:rPr lang="en-US" altLang="zh-TW" sz="32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buNone/>
            </a:pP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zh-TW" altLang="en-US" sz="2400" dirty="0" smtClean="0"/>
              <a:t>阿</a:t>
            </a:r>
            <a:r>
              <a:rPr lang="zh-TW" altLang="en-US" sz="2400" dirty="0" smtClean="0"/>
              <a:t>美族的傳統祭典很多，但以一年一度的</a:t>
            </a:r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</a:rPr>
              <a:t>豐年祭</a:t>
            </a:r>
            <a:r>
              <a:rPr lang="zh-TW" altLang="en-US" sz="2400" dirty="0" smtClean="0"/>
              <a:t>規模最大，這是族人為了歡慶小米豐收、祭祀神靈祖先所舉行的祭典，並負有教育男子成年、傳承薪火的慎重意義；部份部落並藉著遞送檳榔、「牽手禮」等活動，撮合適婚男女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buNone/>
            </a:pPr>
            <a:r>
              <a:rPr lang="zh-TW" altLang="en-US" sz="2400" dirty="0" smtClean="0"/>
              <a:t>   從前</a:t>
            </a:r>
            <a:r>
              <a:rPr lang="zh-TW" altLang="en-US" sz="2400" dirty="0" smtClean="0"/>
              <a:t>阿美族人的主食是小米，祭典的時機也配合小米的收成；如今則改以稻米的收割季節，台東地區約在七月份，花蓮地區則多在八月舉行。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29600" cy="4937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阿美族的衣著  </a:t>
            </a:r>
            <a:r>
              <a:rPr lang="en-US" altLang="zh-TW" sz="32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buNone/>
            </a:pPr>
            <a:r>
              <a:rPr lang="zh-TW" altLang="en-US" sz="2400" dirty="0" smtClean="0"/>
              <a:t>   女子</a:t>
            </a:r>
            <a:r>
              <a:rPr lang="zh-TW" altLang="en-US" sz="2400" dirty="0" smtClean="0"/>
              <a:t>以紅色及黑色為主要色系，男子則以藍色上衣、黑色短裙或紅色綁腿褲為主要裝扮。男女的裙子均為刺繡精美的圖案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buFontTx/>
              <a:buNone/>
            </a:pPr>
            <a:r>
              <a:rPr lang="zh-TW" altLang="en-US" sz="2400" dirty="0" smtClean="0"/>
              <a:t>  </a:t>
            </a:r>
            <a:r>
              <a:rPr lang="zh-TW" altLang="en-US" sz="3000" dirty="0" smtClean="0"/>
              <a:t> </a:t>
            </a:r>
            <a:r>
              <a:rPr lang="en-US" altLang="zh-TW" sz="2400" dirty="0" smtClean="0"/>
              <a:t>1.</a:t>
            </a:r>
            <a:r>
              <a:rPr lang="zh-TW" altLang="en-US" sz="3000" dirty="0" smtClean="0">
                <a:solidFill>
                  <a:schemeClr val="accent2">
                    <a:lumMod val="50000"/>
                  </a:schemeClr>
                </a:solidFill>
              </a:rPr>
              <a:t>頭飾</a:t>
            </a:r>
            <a:r>
              <a:rPr lang="zh-TW" altLang="en-US" sz="2400" dirty="0" smtClean="0"/>
              <a:t>：</a:t>
            </a:r>
            <a:endParaRPr lang="zh-TW" alt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None/>
            </a:pPr>
            <a:r>
              <a:rPr lang="zh-TW" altLang="en-US" sz="2400" dirty="0" smtClean="0"/>
              <a:t>   可分為小花帽和大花帽，小</a:t>
            </a:r>
            <a:r>
              <a:rPr lang="zh-TW" altLang="en-US" sz="2400" dirty="0" smtClean="0"/>
              <a:t>花帽以黃、綠、紅色亮片之類和白色羽毛為材料製成頭冠。大花冠：年長（已婚）女性佩帶，羽毛材料使用比小花帽多，羽毛蓋住整個頭飾。 </a:t>
            </a:r>
            <a:endParaRPr lang="en-US" altLang="zh-TW" sz="2400" dirty="0" smtClean="0"/>
          </a:p>
          <a:p>
            <a:pPr>
              <a:buFontTx/>
              <a:buNone/>
            </a:pPr>
            <a:r>
              <a:rPr lang="zh-TW" altLang="en-US" sz="2400" dirty="0" smtClean="0"/>
              <a:t>    </a:t>
            </a:r>
            <a:r>
              <a:rPr lang="en-US" altLang="zh-TW" sz="2400" dirty="0" smtClean="0"/>
              <a:t>2.</a:t>
            </a:r>
            <a:r>
              <a:rPr lang="zh-TW" altLang="en-US" sz="3000" dirty="0" smtClean="0">
                <a:solidFill>
                  <a:schemeClr val="accent2">
                    <a:lumMod val="50000"/>
                  </a:schemeClr>
                </a:solidFill>
              </a:rPr>
              <a:t>上衣</a:t>
            </a:r>
            <a:r>
              <a:rPr lang="zh-TW" altLang="en-US" sz="2400" dirty="0" smtClean="0"/>
              <a:t>：可分為</a:t>
            </a:r>
            <a:r>
              <a:rPr lang="en-US" altLang="zh-TW" sz="2400" dirty="0" smtClean="0"/>
              <a:t>1.</a:t>
            </a:r>
            <a:r>
              <a:rPr lang="zh-TW" altLang="en-US" sz="2400" dirty="0" smtClean="0"/>
              <a:t>紅色</a:t>
            </a:r>
            <a:r>
              <a:rPr lang="en-US" altLang="zh-TW" sz="2400" dirty="0" smtClean="0"/>
              <a:t>2.</a:t>
            </a:r>
            <a:r>
              <a:rPr lang="zh-TW" altLang="en-US" sz="2400" dirty="0" smtClean="0"/>
              <a:t>黑色。</a:t>
            </a:r>
            <a:endParaRPr lang="en-US" altLang="zh-TW" sz="2400" dirty="0" smtClean="0"/>
          </a:p>
          <a:p>
            <a:pPr>
              <a:buFontTx/>
              <a:buNone/>
            </a:pPr>
            <a:r>
              <a:rPr lang="zh-TW" altLang="en-US" sz="2400" b="1" dirty="0" smtClean="0"/>
              <a:t> </a:t>
            </a:r>
            <a:r>
              <a:rPr lang="zh-TW" altLang="en-US" sz="2400" b="1" dirty="0" smtClean="0"/>
              <a:t>  </a:t>
            </a:r>
            <a:r>
              <a:rPr lang="zh-TW" altLang="en-US" sz="2400" dirty="0" smtClean="0"/>
              <a:t>紅色</a:t>
            </a:r>
            <a:r>
              <a:rPr lang="zh-TW" altLang="en-US" sz="2400" dirty="0" smtClean="0"/>
              <a:t>為年輕女子穿著，黑色為老</a:t>
            </a:r>
            <a:r>
              <a:rPr lang="zh-TW" altLang="en-US" sz="2400" dirty="0" smtClean="0"/>
              <a:t>婦所穿，男子</a:t>
            </a:r>
            <a:r>
              <a:rPr lang="zh-TW" altLang="en-US" sz="2400" dirty="0" smtClean="0"/>
              <a:t>則以藍色上衣、黑色短裙或紅色綁腿褲為主要</a:t>
            </a:r>
            <a:r>
              <a:rPr lang="zh-TW" altLang="en-US" sz="2400" dirty="0" smtClean="0"/>
              <a:t>裝扮。</a:t>
            </a:r>
            <a:endParaRPr lang="zh-TW" altLang="en-US" sz="2400" dirty="0" smtClean="0"/>
          </a:p>
          <a:p>
            <a:pPr>
              <a:buNone/>
            </a:pPr>
            <a:endParaRPr lang="zh-TW" alt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29600" cy="4786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000" dirty="0" smtClean="0"/>
              <a:t>  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3.</a:t>
            </a:r>
            <a:r>
              <a:rPr lang="zh-TW" altLang="en-US" sz="3000" dirty="0" smtClean="0">
                <a:solidFill>
                  <a:schemeClr val="accent2">
                    <a:lumMod val="50000"/>
                  </a:schemeClr>
                </a:solidFill>
              </a:rPr>
              <a:t>裙子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單</a:t>
            </a:r>
            <a:r>
              <a:rPr lang="zh-TW" altLang="en-US" sz="2400" dirty="0" smtClean="0"/>
              <a:t>片圍裙和雙片圍裙，四週滾白色滾邊，精緻的還要</a:t>
            </a:r>
            <a:r>
              <a:rPr lang="zh-TW" altLang="en-US" sz="2400" dirty="0" smtClean="0"/>
              <a:t>加刺繡</a:t>
            </a:r>
            <a:r>
              <a:rPr lang="zh-TW" altLang="en-US" sz="2400" dirty="0" smtClean="0"/>
              <a:t>，繡花的紋樣依家族而有不同的設計。 </a:t>
            </a:r>
            <a:endParaRPr lang="en-US" altLang="zh-TW" sz="2400" dirty="0" smtClean="0"/>
          </a:p>
          <a:p>
            <a:pPr>
              <a:buNone/>
            </a:pPr>
            <a:r>
              <a:rPr lang="zh-TW" altLang="en-US" sz="3000" dirty="0" smtClean="0"/>
              <a:t> </a:t>
            </a:r>
            <a:r>
              <a:rPr lang="zh-TW" altLang="en-US" sz="3000" dirty="0" smtClean="0"/>
              <a:t>  </a:t>
            </a:r>
            <a:r>
              <a:rPr lang="en-US" altLang="zh-TW" sz="2400" dirty="0" smtClean="0"/>
              <a:t>4</a:t>
            </a:r>
            <a:r>
              <a:rPr lang="en-US" altLang="zh-TW" sz="2400" dirty="0" smtClean="0"/>
              <a:t>.</a:t>
            </a:r>
            <a:r>
              <a:rPr lang="zh-TW" altLang="en-US" sz="3000" dirty="0" smtClean="0">
                <a:solidFill>
                  <a:schemeClr val="accent2">
                    <a:lumMod val="50000"/>
                  </a:schemeClr>
                </a:solidFill>
              </a:rPr>
              <a:t>綁腿</a:t>
            </a:r>
            <a:r>
              <a:rPr lang="zh-TW" altLang="en-US" sz="3000" dirty="0" smtClean="0">
                <a:solidFill>
                  <a:schemeClr val="accent2">
                    <a:lumMod val="50000"/>
                  </a:schemeClr>
                </a:solidFill>
              </a:rPr>
              <a:t>（又稱腳絆</a:t>
            </a:r>
            <a:r>
              <a:rPr lang="zh-TW" altLang="en-US" sz="3000" dirty="0" smtClean="0">
                <a:solidFill>
                  <a:schemeClr val="accent2">
                    <a:lumMod val="50000"/>
                  </a:schemeClr>
                </a:solidFill>
              </a:rPr>
              <a:t>）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在長條黑布上，飾以白布來營造視覺效果，在尾端釘上毛織線，把女性的小腿圍繞成黑白對應的雙色護腿布，與身上的紅衣、花帽及亮麗胸飾，形成極具華麗視覺的服飾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buNone/>
            </a:pPr>
            <a:r>
              <a:rPr lang="zh-TW" altLang="en-US" sz="2400" dirty="0" smtClean="0"/>
              <a:t> </a:t>
            </a:r>
            <a:r>
              <a:rPr lang="zh-TW" altLang="en-US" sz="2400" dirty="0" smtClean="0"/>
              <a:t>   </a:t>
            </a:r>
            <a:r>
              <a:rPr lang="en-US" altLang="zh-TW" sz="2400" dirty="0" smtClean="0"/>
              <a:t>5</a:t>
            </a:r>
            <a:r>
              <a:rPr lang="en-US" altLang="zh-TW" sz="2400" dirty="0" smtClean="0"/>
              <a:t>.</a:t>
            </a:r>
            <a:r>
              <a:rPr lang="zh-TW" altLang="en-US" sz="3000" dirty="0" smtClean="0">
                <a:solidFill>
                  <a:schemeClr val="accent2">
                    <a:lumMod val="50000"/>
                  </a:schemeClr>
                </a:solidFill>
              </a:rPr>
              <a:t>胸</a:t>
            </a:r>
            <a:r>
              <a:rPr lang="zh-TW" altLang="en-US" sz="3000" dirty="0" smtClean="0">
                <a:solidFill>
                  <a:schemeClr val="accent2">
                    <a:lumMod val="50000"/>
                  </a:schemeClr>
                </a:solidFill>
              </a:rPr>
              <a:t>片</a:t>
            </a:r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長方形的紅色布片上，飾以滾邊和亮麗鎳片，斜掛在頸上至腋下，讓胸片呈斜襟的感覺，避免在動作之間露出肚子（少女和年長女性使用同樣款式）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buNone/>
            </a:pPr>
            <a:r>
              <a:rPr lang="zh-TW" altLang="en-US" sz="2400" dirty="0" smtClean="0"/>
              <a:t> </a:t>
            </a:r>
            <a:r>
              <a:rPr lang="zh-TW" altLang="en-US" sz="2400" dirty="0" smtClean="0"/>
              <a:t>   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656786"/>
          </a:xfrm>
        </p:spPr>
        <p:txBody>
          <a:bodyPr/>
          <a:lstStyle/>
          <a:p>
            <a:pPr>
              <a:buNone/>
            </a:pPr>
            <a:r>
              <a:rPr lang="zh-TW" altLang="en-US" sz="2400" dirty="0" smtClean="0"/>
              <a:t>    </a:t>
            </a:r>
            <a:r>
              <a:rPr lang="en-US" altLang="zh-TW" sz="2400" dirty="0" smtClean="0"/>
              <a:t>6.</a:t>
            </a:r>
            <a:r>
              <a:rPr lang="zh-TW" altLang="en-US" sz="3000" dirty="0" smtClean="0">
                <a:solidFill>
                  <a:schemeClr val="accent2">
                    <a:lumMod val="50000"/>
                  </a:schemeClr>
                </a:solidFill>
              </a:rPr>
              <a:t>佩帶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:</a:t>
            </a:r>
          </a:p>
          <a:p>
            <a:pPr>
              <a:buNone/>
            </a:pPr>
            <a:r>
              <a:rPr lang="zh-TW" altLang="en-US" sz="2400" dirty="0" smtClean="0"/>
              <a:t> </a:t>
            </a:r>
            <a:r>
              <a:rPr lang="zh-TW" altLang="en-US" sz="2400" dirty="0" smtClean="0"/>
              <a:t>  在</a:t>
            </a:r>
            <a:r>
              <a:rPr lang="zh-TW" altLang="en-US" sz="2400" dirty="0" smtClean="0"/>
              <a:t>豐年祭的最後一晚進行情人配對，若女方對男方</a:t>
            </a:r>
            <a:r>
              <a:rPr lang="zh-TW" altLang="en-US" sz="2400" dirty="0" smtClean="0"/>
              <a:t>有意，將</a:t>
            </a:r>
            <a:r>
              <a:rPr lang="zh-TW" altLang="en-US" sz="2400" dirty="0" smtClean="0"/>
              <a:t>檳榔放袋中，男方將檳榔吃下，即成一對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buFontTx/>
              <a:buNone/>
            </a:pPr>
            <a:r>
              <a:rPr lang="zh-TW" altLang="en-US" sz="2400" dirty="0" smtClean="0"/>
              <a:t>    </a:t>
            </a:r>
            <a:r>
              <a:rPr lang="en-US" altLang="zh-TW" sz="2400" dirty="0" smtClean="0"/>
              <a:t>7.</a:t>
            </a:r>
            <a:r>
              <a:rPr lang="zh-TW" altLang="en-US" sz="3000" dirty="0" smtClean="0">
                <a:solidFill>
                  <a:schemeClr val="accent2">
                    <a:lumMod val="50000"/>
                  </a:schemeClr>
                </a:solidFill>
              </a:rPr>
              <a:t>冠</a:t>
            </a:r>
            <a:r>
              <a:rPr lang="zh-TW" altLang="en-US" sz="3000" dirty="0" smtClean="0">
                <a:solidFill>
                  <a:schemeClr val="accent2">
                    <a:lumMod val="50000"/>
                  </a:schemeClr>
                </a:solidFill>
              </a:rPr>
              <a:t>帽</a:t>
            </a:r>
            <a:r>
              <a:rPr lang="zh-TW" altLang="en-US" sz="2400" dirty="0" smtClean="0"/>
              <a:t>：</a:t>
            </a:r>
          </a:p>
          <a:p>
            <a:pPr>
              <a:buFontTx/>
              <a:buNone/>
            </a:pPr>
            <a:r>
              <a:rPr lang="zh-TW" altLang="en-US" sz="2400" dirty="0" smtClean="0"/>
              <a:t>   阿</a:t>
            </a:r>
            <a:r>
              <a:rPr lang="zh-TW" altLang="en-US" sz="2400" dirty="0" smtClean="0"/>
              <a:t>美族因年齡制度，所以冠帽依地位穿著，男子各</a:t>
            </a:r>
            <a:r>
              <a:rPr lang="zh-TW" altLang="en-US" sz="2400" dirty="0" smtClean="0"/>
              <a:t>階級一  律戴</a:t>
            </a:r>
            <a:r>
              <a:rPr lang="zh-TW" altLang="en-US" sz="2400" dirty="0" smtClean="0"/>
              <a:t>著，所以冠帽可為識別階級，也可為男子權威象徵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buFontTx/>
              <a:buNone/>
            </a:pPr>
            <a:r>
              <a:rPr lang="zh-TW" altLang="en-US" sz="2400" dirty="0" smtClean="0"/>
              <a:t>    </a:t>
            </a:r>
            <a:r>
              <a:rPr lang="en-US" altLang="zh-TW" sz="2400" dirty="0" smtClean="0"/>
              <a:t>8.</a:t>
            </a:r>
            <a:r>
              <a:rPr lang="zh-TW" altLang="en-US" sz="3000" dirty="0" smtClean="0">
                <a:solidFill>
                  <a:schemeClr val="accent2">
                    <a:lumMod val="50000"/>
                  </a:schemeClr>
                </a:solidFill>
              </a:rPr>
              <a:t>胸掛 </a:t>
            </a:r>
            <a:r>
              <a:rPr lang="en-US" altLang="zh-TW" sz="2400" dirty="0" smtClean="0"/>
              <a:t>:</a:t>
            </a:r>
            <a:r>
              <a:rPr lang="zh-TW" altLang="en-US" sz="2000" dirty="0" smtClean="0"/>
              <a:t/>
            </a:r>
            <a:br>
              <a:rPr lang="zh-TW" altLang="en-US" sz="2000" dirty="0" smtClean="0"/>
            </a:br>
            <a:r>
              <a:rPr lang="zh-TW" altLang="en-US" sz="2400" dirty="0" smtClean="0"/>
              <a:t>用彩色波浪紋裝飾，因上衣部份短小，因此用胸掛避免胸部露出。</a:t>
            </a:r>
            <a:endParaRPr lang="en-US" altLang="zh-TW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29600" cy="4656786"/>
          </a:xfrm>
        </p:spPr>
        <p:txBody>
          <a:bodyPr/>
          <a:lstStyle/>
          <a:p>
            <a:pPr>
              <a:buNone/>
            </a:pPr>
            <a:r>
              <a:rPr lang="zh-TW" altLang="en-US" sz="2400" dirty="0" smtClean="0"/>
              <a:t> </a:t>
            </a: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阿美族的飲食習慣 </a:t>
            </a:r>
            <a:r>
              <a:rPr lang="en-US" altLang="zh-TW" sz="32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buNone/>
            </a:pP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zh-TW" altLang="en-US" sz="2400" dirty="0" smtClean="0"/>
              <a:t>原住民</a:t>
            </a:r>
            <a:r>
              <a:rPr lang="zh-TW" altLang="en-US" sz="2400" dirty="0" smtClean="0"/>
              <a:t>烹調較為簡單，多半以水煮及火烤，其中</a:t>
            </a:r>
            <a:r>
              <a:rPr lang="zh-TW" altLang="en-US" sz="2400" dirty="0" smtClean="0"/>
              <a:t>有種</a:t>
            </a:r>
            <a:r>
              <a:rPr lang="en-US" altLang="zh-TW" sz="2400" dirty="0" smtClean="0"/>
              <a:t>[</a:t>
            </a:r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</a:rPr>
              <a:t>石煮法</a:t>
            </a:r>
            <a:r>
              <a:rPr lang="en-US" altLang="zh-TW" sz="2400" dirty="0" smtClean="0"/>
              <a:t>]</a:t>
            </a:r>
            <a:r>
              <a:rPr lang="zh-TW" altLang="en-US" sz="2400" dirty="0" smtClean="0"/>
              <a:t>相當</a:t>
            </a:r>
            <a:r>
              <a:rPr lang="zh-TW" altLang="en-US" sz="2400" dirty="0" smtClean="0"/>
              <a:t>特殊，是從前族人出外野餐的絕活。食物吃不完的，就用日曬、薰燒等方法儲藏；另外，小米則釀成酒飲用。</a:t>
            </a:r>
            <a:endParaRPr lang="zh-TW" altLang="en-US" dirty="0"/>
          </a:p>
        </p:txBody>
      </p:sp>
      <p:pic>
        <p:nvPicPr>
          <p:cNvPr id="6" name="圖片 5" descr="c40-p28-407_1407316609062_58520_ver1.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3429000"/>
            <a:ext cx="3222308" cy="3092027"/>
          </a:xfrm>
          <a:prstGeom prst="rect">
            <a:avLst/>
          </a:prstGeom>
        </p:spPr>
      </p:pic>
      <p:pic>
        <p:nvPicPr>
          <p:cNvPr id="7" name="圖片 6" descr="cm20130603_19225_58857_f948252116f8984d9614c63596d5ab5f41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28662" y="3714752"/>
            <a:ext cx="4000528" cy="26603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29600" cy="4937760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zh-TW" altLang="en-US" sz="3500" dirty="0" smtClean="0">
                <a:solidFill>
                  <a:schemeClr val="accent2">
                    <a:lumMod val="50000"/>
                  </a:schemeClr>
                </a:solidFill>
              </a:rPr>
              <a:t>阿美族的住屋</a:t>
            </a:r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en-US" altLang="zh-TW" dirty="0" smtClean="0"/>
              <a:t>:</a:t>
            </a:r>
          </a:p>
          <a:p>
            <a:pPr fontAlgn="base">
              <a:buNone/>
            </a:pPr>
            <a:r>
              <a:rPr lang="zh-TW" altLang="en-US" dirty="0" smtClean="0"/>
              <a:t>    傳統</a:t>
            </a:r>
            <a:r>
              <a:rPr lang="zh-TW" altLang="en-US" dirty="0" smtClean="0"/>
              <a:t>的阿美族建築可分成三種類別，包括主屋、附屬</a:t>
            </a:r>
            <a:r>
              <a:rPr lang="zh-TW" altLang="en-US" dirty="0" smtClean="0"/>
              <a:t>建築及</a:t>
            </a:r>
            <a:r>
              <a:rPr lang="zh-TW" altLang="en-US" dirty="0" smtClean="0"/>
              <a:t>集會所。主屋為一家族族居住的建築，蓋房子的人稱「</a:t>
            </a:r>
            <a:r>
              <a:rPr lang="en-US" altLang="zh-TW" dirty="0" err="1" smtClean="0"/>
              <a:t>chitowaoroma</a:t>
            </a:r>
            <a:r>
              <a:rPr lang="zh-TW" altLang="en-US" dirty="0" smtClean="0"/>
              <a:t>」，而「</a:t>
            </a:r>
            <a:r>
              <a:rPr lang="en-US" altLang="zh-TW" dirty="0" err="1" smtClean="0"/>
              <a:t>roma</a:t>
            </a:r>
            <a:r>
              <a:rPr lang="zh-TW" altLang="en-US" dirty="0" smtClean="0"/>
              <a:t>」，譯為房子或家。「</a:t>
            </a:r>
            <a:r>
              <a:rPr lang="en-US" altLang="zh-TW" dirty="0" err="1" smtClean="0"/>
              <a:t>raroma</a:t>
            </a:r>
            <a:r>
              <a:rPr lang="zh-TW" altLang="en-US" dirty="0" smtClean="0"/>
              <a:t>」屋內是指以牆之內部稱之。主要為生活起居</a:t>
            </a:r>
            <a:r>
              <a:rPr lang="zh-TW" altLang="en-US" dirty="0" smtClean="0"/>
              <a:t>的空間</a:t>
            </a:r>
            <a:r>
              <a:rPr lang="zh-TW" altLang="en-US" dirty="0" smtClean="0"/>
              <a:t>，包含睡、吃、休憩、烹煮、祭儀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等（李亦園，</a:t>
            </a:r>
            <a:r>
              <a:rPr lang="en-US" altLang="zh-TW" dirty="0" smtClean="0"/>
              <a:t>1982</a:t>
            </a:r>
            <a:r>
              <a:rPr lang="zh-TW" altLang="en-US" dirty="0" smtClean="0"/>
              <a:t>）。</a:t>
            </a:r>
            <a:endParaRPr lang="en-US" altLang="zh-TW" dirty="0" smtClean="0"/>
          </a:p>
          <a:p>
            <a:pPr fontAlgn="base">
              <a:buNone/>
            </a:pPr>
            <a:r>
              <a:rPr lang="zh-TW" altLang="en-US" dirty="0" smtClean="0"/>
              <a:t>    在</a:t>
            </a:r>
            <a:r>
              <a:rPr lang="zh-TW" altLang="en-US" dirty="0" smtClean="0"/>
              <a:t>傳統住屋部份，所用的建材種類繁多，包括了木、竹、藤及茅草。再將不同的材質運用於不同的構造，如結構骨架、牆壁、傢俱及屋頂等。傳統住屋除了本屋外還有其他的附屬設施如廚房、工作房、穀倉、畜養家畜的畜舍、祖祠、頭骨棚、會所及附屬建築墓地、田中小舍、喪廬、磨穀房、水車舂米房等。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 descr="pic_A05_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4744" y="285728"/>
            <a:ext cx="2571768" cy="1714512"/>
          </a:xfrm>
          <a:prstGeom prst="rect">
            <a:avLst/>
          </a:prstGeom>
        </p:spPr>
      </p:pic>
      <p:pic>
        <p:nvPicPr>
          <p:cNvPr id="5" name="圖片 4" descr="pic_A05_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00826" y="357166"/>
            <a:ext cx="2428872" cy="1619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89</TotalTime>
  <Words>627</Words>
  <Application>Microsoft Office PowerPoint</Application>
  <PresentationFormat>如螢幕大小 (4:3)</PresentationFormat>
  <Paragraphs>29</Paragraphs>
  <Slides>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原創</vt:lpstr>
      <vt:lpstr>阿美族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阿美族</dc:title>
  <dc:creator>Sky123.Org</dc:creator>
  <cp:lastModifiedBy>Sky123.Org</cp:lastModifiedBy>
  <cp:revision>9</cp:revision>
  <dcterms:created xsi:type="dcterms:W3CDTF">2015-10-20T11:05:36Z</dcterms:created>
  <dcterms:modified xsi:type="dcterms:W3CDTF">2015-10-20T12:35:31Z</dcterms:modified>
</cp:coreProperties>
</file>