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14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5675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51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632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0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663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608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15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135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87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795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07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AAC6C-D7BC-4EFF-BDC8-13383F429A38}" type="datetimeFigureOut">
              <a:rPr lang="zh-TW" altLang="en-US" smtClean="0"/>
              <a:t>2017/9/18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29943-ED59-46F4-A55F-46553E0B85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79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zh.wikipedia.org/wiki/%E6%92%92%E5%A5%87%E8%90%8A%E9%9B%85%E6%97%8F#.E8.A5.BF.E7.8F.AD.E7.89.99.E7.B5.B1.E6.B2.BB.E6.99.82.E6.9C.9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2060848"/>
            <a:ext cx="7772400" cy="1470025"/>
          </a:xfrm>
        </p:spPr>
        <p:txBody>
          <a:bodyPr/>
          <a:lstStyle/>
          <a:p>
            <a:r>
              <a:rPr lang="zh-TW" altLang="zh-TW" dirty="0"/>
              <a:t>撒奇萊雅</a:t>
            </a:r>
            <a:r>
              <a:rPr lang="zh-TW" altLang="zh-TW" dirty="0" smtClean="0"/>
              <a:t>族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6516216" y="6165304"/>
            <a:ext cx="223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以上參考</a:t>
            </a:r>
            <a:r>
              <a:rPr lang="en-US" altLang="zh-TW" dirty="0" smtClean="0"/>
              <a:t>:</a:t>
            </a:r>
            <a:r>
              <a:rPr lang="zh-TW" altLang="en-US" dirty="0" smtClean="0">
                <a:hlinkClick r:id="rId2"/>
              </a:rPr>
              <a:t>維基百科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25" y="3429000"/>
            <a:ext cx="4384427" cy="3105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755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052"/>
            <a:ext cx="8229600" cy="1143000"/>
          </a:xfrm>
        </p:spPr>
        <p:txBody>
          <a:bodyPr/>
          <a:lstStyle/>
          <a:p>
            <a:r>
              <a:rPr lang="zh-TW" altLang="en-US" dirty="0"/>
              <a:t>撒</a:t>
            </a:r>
            <a:r>
              <a:rPr lang="zh-TW" altLang="en-US" dirty="0" smtClean="0"/>
              <a:t>奇萊雅由來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dirty="0" smtClean="0"/>
              <a:t>世居</a:t>
            </a:r>
            <a:r>
              <a:rPr lang="en-US" altLang="zh-TW" dirty="0" smtClean="0"/>
              <a:t>:</a:t>
            </a:r>
            <a:r>
              <a:rPr lang="zh-TW" altLang="en-US" dirty="0" smtClean="0"/>
              <a:t>花蓮奇萊平原</a:t>
            </a:r>
            <a:endParaRPr lang="en-US" altLang="zh-TW" dirty="0" smtClean="0"/>
          </a:p>
          <a:p>
            <a:pPr marL="0" indent="0" algn="ctr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歷史經歷</a:t>
            </a:r>
            <a:r>
              <a:rPr lang="en-US" altLang="zh-TW" dirty="0"/>
              <a:t>:</a:t>
            </a:r>
            <a:r>
              <a:rPr lang="zh-TW" altLang="en-US" dirty="0" smtClean="0"/>
              <a:t>台灣</a:t>
            </a:r>
            <a:r>
              <a:rPr lang="zh-TW" altLang="en-US" dirty="0"/>
              <a:t>清治時期，因</a:t>
            </a:r>
            <a:r>
              <a:rPr lang="zh-TW" altLang="en-US" dirty="0" smtClean="0"/>
              <a:t>巡撫沈葆楨開山</a:t>
            </a:r>
            <a:r>
              <a:rPr lang="zh-TW" altLang="en-US" dirty="0"/>
              <a:t>撫蕃政策，與清朝軍隊發生衝突，</a:t>
            </a:r>
            <a:r>
              <a:rPr lang="zh-TW" altLang="en-US" dirty="0" smtClean="0"/>
              <a:t>在加禮宛事件中</a:t>
            </a:r>
            <a:r>
              <a:rPr lang="zh-TW" altLang="en-US" dirty="0"/>
              <a:t>，撒奇萊雅族遭大舉屠殺，倖存者擔心遭致追殺便隱姓埋名躲藏於阿美族</a:t>
            </a:r>
            <a:r>
              <a:rPr lang="zh-TW" altLang="en-US" dirty="0" smtClean="0"/>
              <a:t>部落</a:t>
            </a:r>
            <a:endParaRPr lang="en-US" altLang="zh-TW" dirty="0" smtClean="0"/>
          </a:p>
          <a:p>
            <a:pPr marL="0" indent="0" algn="ctr"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 smtClean="0"/>
              <a:t>成立</a:t>
            </a:r>
            <a:r>
              <a:rPr lang="en-US" altLang="zh-TW" dirty="0" smtClean="0"/>
              <a:t>:</a:t>
            </a:r>
            <a:r>
              <a:rPr lang="en-US" altLang="zh-TW" dirty="0"/>
              <a:t>1990</a:t>
            </a:r>
            <a:r>
              <a:rPr lang="zh-TW" altLang="en-US" dirty="0"/>
              <a:t>年起經過</a:t>
            </a:r>
            <a:r>
              <a:rPr lang="en-US" altLang="zh-TW" dirty="0"/>
              <a:t>17</a:t>
            </a:r>
            <a:r>
              <a:rPr lang="zh-TW" altLang="en-US" dirty="0"/>
              <a:t>年正名運動，終於在</a:t>
            </a:r>
            <a:r>
              <a:rPr lang="en-US" altLang="zh-TW" dirty="0"/>
              <a:t>2007</a:t>
            </a:r>
            <a:r>
              <a:rPr lang="zh-TW" altLang="en-US" dirty="0"/>
              <a:t>年</a:t>
            </a:r>
            <a:r>
              <a:rPr lang="en-US" altLang="zh-TW" dirty="0"/>
              <a:t>1</a:t>
            </a:r>
            <a:r>
              <a:rPr lang="zh-TW" altLang="en-US" dirty="0"/>
              <a:t>月</a:t>
            </a:r>
            <a:r>
              <a:rPr lang="en-US" altLang="zh-TW" dirty="0"/>
              <a:t>17</a:t>
            </a:r>
            <a:r>
              <a:rPr lang="zh-TW" altLang="en-US" dirty="0"/>
              <a:t>日</a:t>
            </a:r>
            <a:r>
              <a:rPr lang="zh-TW" altLang="en-US" dirty="0" smtClean="0"/>
              <a:t>由中華民國政府官方</a:t>
            </a:r>
            <a:r>
              <a:rPr lang="zh-TW" altLang="en-US" dirty="0"/>
              <a:t>合法承認其為</a:t>
            </a:r>
            <a:r>
              <a:rPr lang="zh-TW" altLang="en-US" dirty="0" smtClean="0"/>
              <a:t>台灣</a:t>
            </a:r>
            <a:r>
              <a:rPr lang="zh-TW" altLang="en-US" dirty="0"/>
              <a:t>原住民族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516216" y="6165304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260648"/>
            <a:ext cx="2558963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9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-594455" y="116632"/>
            <a:ext cx="8229600" cy="1143000"/>
          </a:xfrm>
        </p:spPr>
        <p:txBody>
          <a:bodyPr/>
          <a:lstStyle/>
          <a:p>
            <a:r>
              <a:rPr lang="zh-TW" altLang="en-US" dirty="0"/>
              <a:t>撒</a:t>
            </a:r>
            <a:r>
              <a:rPr lang="zh-TW" altLang="en-US" dirty="0" smtClean="0"/>
              <a:t>奇萊雅歷史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213386" y="1726746"/>
            <a:ext cx="81083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/>
              <a:t>西班牙統治</a:t>
            </a:r>
            <a:r>
              <a:rPr lang="zh-TW" altLang="en-US" sz="3200" b="1" dirty="0" smtClean="0"/>
              <a:t>時期</a:t>
            </a:r>
            <a:r>
              <a:rPr lang="en-US" altLang="zh-TW" sz="3200" b="1" dirty="0" smtClean="0"/>
              <a:t>:1636</a:t>
            </a:r>
            <a:r>
              <a:rPr lang="zh-TW" altLang="en-US" sz="3200" b="1" dirty="0" smtClean="0"/>
              <a:t>年</a:t>
            </a:r>
            <a:r>
              <a:rPr lang="zh-TW" altLang="en-US" sz="3200" dirty="0" smtClean="0"/>
              <a:t>，西班牙統治文獻上</a:t>
            </a:r>
            <a:endParaRPr lang="en-US" altLang="zh-TW" sz="3200" dirty="0" smtClean="0"/>
          </a:p>
          <a:p>
            <a:r>
              <a:rPr lang="zh-TW" altLang="en-US" sz="3200" dirty="0" smtClean="0"/>
              <a:t>面已有撒奇萊雅族</a:t>
            </a:r>
            <a:endParaRPr lang="zh-TW" altLang="en-US" sz="3200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213386" y="2689971"/>
            <a:ext cx="81564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/>
              <a:t>清朝統治</a:t>
            </a:r>
            <a:r>
              <a:rPr lang="zh-TW" altLang="en-US" sz="3600" dirty="0" smtClean="0"/>
              <a:t>時期</a:t>
            </a:r>
            <a:r>
              <a:rPr lang="en-US" altLang="zh-TW" sz="3600" dirty="0" smtClean="0"/>
              <a:t>:</a:t>
            </a:r>
            <a:r>
              <a:rPr lang="zh-TW" altLang="en-US" sz="3600" dirty="0"/>
              <a:t>撒奇萊雅族在這段時期</a:t>
            </a:r>
            <a:r>
              <a:rPr lang="zh-TW" altLang="en-US" sz="3600" dirty="0" smtClean="0"/>
              <a:t>取</a:t>
            </a:r>
            <a:endParaRPr lang="en-US" altLang="zh-TW" sz="3600" dirty="0" smtClean="0"/>
          </a:p>
          <a:p>
            <a:r>
              <a:rPr lang="zh-TW" altLang="en-US" sz="3600" dirty="0" smtClean="0"/>
              <a:t>得</a:t>
            </a:r>
            <a:r>
              <a:rPr lang="zh-TW" altLang="en-US" sz="3600" dirty="0"/>
              <a:t>奇萊平原領導地位。但為了保衛</a:t>
            </a:r>
            <a:r>
              <a:rPr lang="zh-TW" altLang="en-US" sz="3600" dirty="0" smtClean="0"/>
              <a:t>既有</a:t>
            </a:r>
            <a:endParaRPr lang="en-US" altLang="zh-TW" sz="3600" dirty="0" smtClean="0"/>
          </a:p>
          <a:p>
            <a:r>
              <a:rPr lang="zh-TW" altLang="en-US" sz="3600" dirty="0" smtClean="0"/>
              <a:t>領域</a:t>
            </a:r>
            <a:r>
              <a:rPr lang="zh-TW" altLang="en-US" sz="3600" dirty="0"/>
              <a:t>，與清軍發生多次大規模武裝衝突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02230" y="4480641"/>
            <a:ext cx="815640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/>
              <a:t>日本統治時期</a:t>
            </a:r>
            <a:r>
              <a:rPr lang="en-US" altLang="zh-TW" sz="3600" dirty="0" smtClean="0"/>
              <a:t>:</a:t>
            </a:r>
            <a:r>
              <a:rPr lang="zh-TW" altLang="en-US" sz="3600" dirty="0"/>
              <a:t>因撒奇萊雅族人鑑於對</a:t>
            </a:r>
            <a:r>
              <a:rPr lang="zh-TW" altLang="en-US" sz="3600" dirty="0" smtClean="0"/>
              <a:t>昔</a:t>
            </a:r>
            <a:endParaRPr lang="en-US" altLang="zh-TW" sz="3600" dirty="0" smtClean="0"/>
          </a:p>
          <a:p>
            <a:r>
              <a:rPr lang="zh-TW" altLang="en-US" sz="3600" dirty="0" smtClean="0"/>
              <a:t>日</a:t>
            </a:r>
            <a:r>
              <a:rPr lang="zh-TW" altLang="en-US" sz="3600" dirty="0"/>
              <a:t>衝突事件受創的記憶</a:t>
            </a:r>
            <a:r>
              <a:rPr lang="zh-TW" altLang="en-US" sz="3600" dirty="0" smtClean="0"/>
              <a:t>刻骨銘心，選擇</a:t>
            </a:r>
            <a:endParaRPr lang="en-US" altLang="zh-TW" sz="3600" dirty="0" smtClean="0"/>
          </a:p>
          <a:p>
            <a:r>
              <a:rPr lang="zh-TW" altLang="en-US" sz="3600" dirty="0" smtClean="0"/>
              <a:t>隱姓埋名，</a:t>
            </a:r>
            <a:r>
              <a:rPr lang="zh-TW" altLang="en-US" sz="3600" dirty="0"/>
              <a:t>而被歸為阿美族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516216" y="6165304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4404">
            <a:off x="6525343" y="63758"/>
            <a:ext cx="2406393" cy="160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27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加禮宛</a:t>
            </a:r>
            <a:r>
              <a:rPr lang="zh-TW" altLang="en-US" b="1" dirty="0" smtClean="0"/>
              <a:t>事件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zh-TW" dirty="0" smtClean="0"/>
              <a:t>1878</a:t>
            </a:r>
            <a:r>
              <a:rPr lang="zh-TW" altLang="en-US" dirty="0" smtClean="0"/>
              <a:t>年</a:t>
            </a:r>
            <a:r>
              <a:rPr lang="en-US" altLang="zh-TW" dirty="0" smtClean="0"/>
              <a:t>:</a:t>
            </a:r>
            <a:r>
              <a:rPr lang="zh-TW" altLang="en-US" dirty="0"/>
              <a:t>清帝國對台灣開山撫番，在台灣東部遭遇撒奇萊雅族強烈抵抗，為剿滅撒奇萊雅族，清軍火攻部落，稱為「加禮宛</a:t>
            </a:r>
            <a:r>
              <a:rPr lang="zh-TW" altLang="en-US" dirty="0" smtClean="0"/>
              <a:t>事件」</a:t>
            </a:r>
            <a:r>
              <a:rPr lang="zh-TW" altLang="en-US" dirty="0"/>
              <a:t>（達固湖灣事件）。激戰後，撒奇萊雅族大頭目古穆</a:t>
            </a:r>
            <a:r>
              <a:rPr lang="en-US" altLang="zh-TW" dirty="0"/>
              <a:t>‧</a:t>
            </a:r>
            <a:r>
              <a:rPr lang="zh-TW" altLang="en-US" dirty="0"/>
              <a:t>巴</a:t>
            </a:r>
            <a:r>
              <a:rPr lang="zh-TW" altLang="en-US" dirty="0" smtClean="0"/>
              <a:t>力克（</a:t>
            </a:r>
            <a:r>
              <a:rPr lang="en-US" altLang="zh-TW" dirty="0" err="1"/>
              <a:t>Komod</a:t>
            </a:r>
            <a:r>
              <a:rPr lang="en-US" altLang="zh-TW" dirty="0"/>
              <a:t> </a:t>
            </a:r>
            <a:r>
              <a:rPr lang="en-US" altLang="zh-TW" dirty="0" err="1"/>
              <a:t>Pazik</a:t>
            </a:r>
            <a:r>
              <a:rPr lang="zh-TW" altLang="en-US" dirty="0"/>
              <a:t>）及其</a:t>
            </a:r>
            <a:r>
              <a:rPr lang="zh-TW" altLang="en-US" dirty="0" smtClean="0"/>
              <a:t>妻伊婕</a:t>
            </a:r>
            <a:r>
              <a:rPr lang="en-US" altLang="zh-TW" dirty="0" smtClean="0"/>
              <a:t>‧</a:t>
            </a:r>
            <a:r>
              <a:rPr lang="zh-TW" altLang="en-US" dirty="0" smtClean="0"/>
              <a:t>卡納蕭（</a:t>
            </a:r>
            <a:r>
              <a:rPr lang="en-US" altLang="zh-TW" dirty="0" err="1"/>
              <a:t>Icep</a:t>
            </a:r>
            <a:r>
              <a:rPr lang="en-US" altLang="zh-TW" dirty="0"/>
              <a:t> </a:t>
            </a:r>
            <a:r>
              <a:rPr lang="en-US" altLang="zh-TW" dirty="0" err="1"/>
              <a:t>Kanasaw</a:t>
            </a:r>
            <a:r>
              <a:rPr lang="zh-TW" altLang="en-US" dirty="0"/>
              <a:t>）慘遭清</a:t>
            </a:r>
            <a:r>
              <a:rPr lang="zh-TW" altLang="en-US" dirty="0" smtClean="0"/>
              <a:t>軍凌遲持處死</a:t>
            </a:r>
            <a:r>
              <a:rPr lang="zh-TW" altLang="en-US" dirty="0"/>
              <a:t>以殺雞儆猴。倖存的族人為了躲避追殺，隱藏自己的文化和語言融入阿美族的生活中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6516216" y="6165304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9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900608" y="332656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撒奇萊雅歷史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1869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en-US" altLang="zh-TW" dirty="0" smtClean="0"/>
              <a:t>1990/7</a:t>
            </a:r>
            <a:r>
              <a:rPr lang="zh-TW" altLang="en-US" dirty="0" smtClean="0"/>
              <a:t>月</a:t>
            </a:r>
            <a:r>
              <a:rPr lang="zh-TW" altLang="en-US" dirty="0"/>
              <a:t>撒奇萊雅族長老帝瓦伊</a:t>
            </a:r>
            <a:r>
              <a:rPr lang="en-US" altLang="zh-TW" dirty="0"/>
              <a:t>·</a:t>
            </a:r>
            <a:r>
              <a:rPr lang="zh-TW" altLang="en-US" dirty="0"/>
              <a:t>撒耘</a:t>
            </a:r>
            <a:r>
              <a:rPr lang="zh-TW" altLang="en-US" dirty="0" smtClean="0"/>
              <a:t>校長</a:t>
            </a:r>
            <a:endParaRPr lang="en-US" altLang="zh-TW" dirty="0" smtClean="0"/>
          </a:p>
          <a:p>
            <a:pPr marL="0" indent="0" algn="just">
              <a:buNone/>
            </a:pPr>
            <a:r>
              <a:rPr lang="zh-TW" altLang="en-US" dirty="0"/>
              <a:t>以</a:t>
            </a:r>
            <a:r>
              <a:rPr lang="en-US" altLang="zh-TW" dirty="0"/>
              <a:t>40</a:t>
            </a:r>
            <a:r>
              <a:rPr lang="zh-TW" altLang="en-US" dirty="0"/>
              <a:t>多年時間蒐集撒奇萊雅</a:t>
            </a:r>
            <a:r>
              <a:rPr lang="zh-TW" altLang="en-US" dirty="0" smtClean="0"/>
              <a:t>語，於</a:t>
            </a:r>
            <a:r>
              <a:rPr lang="zh-TW" altLang="en-US" dirty="0"/>
              <a:t>花蓮恢復舉辦祭祖</a:t>
            </a:r>
            <a:r>
              <a:rPr lang="zh-TW" altLang="en-US" dirty="0" smtClean="0"/>
              <a:t>大典，帝瓦伊</a:t>
            </a:r>
            <a:r>
              <a:rPr lang="en-US" altLang="zh-TW" dirty="0" smtClean="0"/>
              <a:t>·</a:t>
            </a:r>
            <a:r>
              <a:rPr lang="zh-TW" altLang="en-US" dirty="0" smtClean="0"/>
              <a:t>撒耘於</a:t>
            </a:r>
            <a:r>
              <a:rPr lang="en-US" altLang="zh-TW" dirty="0" smtClean="0"/>
              <a:t>2003</a:t>
            </a:r>
            <a:r>
              <a:rPr lang="zh-TW" altLang="en-US" dirty="0" smtClean="0"/>
              <a:t>年</a:t>
            </a:r>
            <a:r>
              <a:rPr lang="zh-TW" altLang="en-US" dirty="0"/>
              <a:t>慈濟醫院</a:t>
            </a:r>
            <a:r>
              <a:rPr lang="zh-TW" altLang="en-US" dirty="0" smtClean="0"/>
              <a:t>過世</a:t>
            </a:r>
            <a:endParaRPr lang="en-US" altLang="zh-TW" dirty="0"/>
          </a:p>
          <a:p>
            <a:pPr marL="0" indent="0" algn="just">
              <a:buNone/>
            </a:pPr>
            <a:r>
              <a:rPr lang="en-US" altLang="zh-TW" dirty="0" smtClean="0"/>
              <a:t>2004/7/10</a:t>
            </a:r>
            <a:r>
              <a:rPr lang="zh-TW" altLang="en-US" dirty="0" smtClean="0"/>
              <a:t>月 開始正名運動</a:t>
            </a:r>
            <a:endParaRPr lang="en-US" altLang="zh-TW" dirty="0" smtClean="0"/>
          </a:p>
          <a:p>
            <a:pPr marL="0" indent="0" algn="just">
              <a:buNone/>
            </a:pPr>
            <a:r>
              <a:rPr lang="en-US" altLang="zh-TW" dirty="0" smtClean="0"/>
              <a:t>2005/10/13</a:t>
            </a:r>
            <a:r>
              <a:rPr lang="zh-TW" altLang="en-US" dirty="0" smtClean="0"/>
              <a:t> 向行政院原住民委員會正式申請</a:t>
            </a:r>
            <a:endParaRPr lang="en-US" altLang="zh-TW" dirty="0" smtClean="0"/>
          </a:p>
          <a:p>
            <a:pPr marL="0" indent="0" algn="just">
              <a:buNone/>
            </a:pPr>
            <a:r>
              <a:rPr lang="en-US" altLang="zh-TW" dirty="0" smtClean="0"/>
              <a:t>2007/1/17</a:t>
            </a:r>
            <a:r>
              <a:rPr lang="zh-TW" altLang="en-US" dirty="0" smtClean="0"/>
              <a:t>獲得中華民國官方承認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6516216" y="6165304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763" y="60458"/>
            <a:ext cx="280831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7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594455" y="188640"/>
            <a:ext cx="8229600" cy="1143000"/>
          </a:xfrm>
        </p:spPr>
        <p:txBody>
          <a:bodyPr/>
          <a:lstStyle/>
          <a:p>
            <a:r>
              <a:rPr lang="zh-TW" altLang="en-US" dirty="0"/>
              <a:t>撒奇萊雅文化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巴拉瑪火神季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理由</a:t>
            </a:r>
            <a:r>
              <a:rPr lang="en-US" altLang="zh-TW" dirty="0" smtClean="0"/>
              <a:t>:</a:t>
            </a:r>
            <a:r>
              <a:rPr lang="zh-TW" altLang="en-US" dirty="0"/>
              <a:t>火神祭所代表的是撒奇萊雅子裔對祖先的追思</a:t>
            </a:r>
            <a:r>
              <a:rPr lang="zh-TW" altLang="en-US" dirty="0" smtClean="0"/>
              <a:t>祭典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祭典</a:t>
            </a:r>
            <a:r>
              <a:rPr lang="zh-TW" altLang="en-US" dirty="0" smtClean="0"/>
              <a:t>過程</a:t>
            </a:r>
            <a:r>
              <a:rPr lang="en-US" altLang="zh-TW" dirty="0" smtClean="0"/>
              <a:t>:</a:t>
            </a:r>
            <a:r>
              <a:rPr lang="zh-TW" altLang="en-US" dirty="0"/>
              <a:t>祭典中共有七道法</a:t>
            </a:r>
            <a:r>
              <a:rPr lang="zh-TW" altLang="en-US" dirty="0" smtClean="0"/>
              <a:t>禮</a:t>
            </a:r>
            <a:r>
              <a:rPr lang="zh-TW" altLang="en-US" dirty="0"/>
              <a:t>，</a:t>
            </a:r>
            <a:r>
              <a:rPr lang="zh-TW" altLang="en-US" dirty="0" smtClean="0"/>
              <a:t>紅</a:t>
            </a:r>
            <a:r>
              <a:rPr lang="zh-TW" altLang="en-US" dirty="0"/>
              <a:t>、綠、藍、白、黑</a:t>
            </a:r>
            <a:r>
              <a:rPr lang="zh-TW" altLang="en-US" dirty="0" smtClean="0"/>
              <a:t>五色使者祈福，各顏色有不同代表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紅</a:t>
            </a:r>
            <a:r>
              <a:rPr lang="en-US" altLang="zh-TW" dirty="0" smtClean="0"/>
              <a:t>:</a:t>
            </a:r>
            <a:r>
              <a:rPr lang="zh-TW" altLang="en-US" dirty="0" smtClean="0"/>
              <a:t>傳承智慧  綠</a:t>
            </a:r>
            <a:r>
              <a:rPr lang="en-US" altLang="zh-TW" dirty="0" smtClean="0"/>
              <a:t>:</a:t>
            </a:r>
            <a:r>
              <a:rPr lang="zh-TW" altLang="en-US" dirty="0" smtClean="0"/>
              <a:t>去除厄運</a:t>
            </a:r>
            <a:r>
              <a:rPr lang="zh-TW" altLang="en-US" dirty="0" smtClean="0"/>
              <a:t>晦</a:t>
            </a:r>
            <a:r>
              <a:rPr lang="zh-TW" altLang="en-US" dirty="0" smtClean="0"/>
              <a:t>氣   藍</a:t>
            </a:r>
            <a:r>
              <a:rPr lang="en-US" altLang="zh-TW" dirty="0" smtClean="0"/>
              <a:t>:</a:t>
            </a:r>
            <a:r>
              <a:rPr lang="zh-TW" altLang="en-US" dirty="0"/>
              <a:t>解除族人心靈與智慧的鳩</a:t>
            </a:r>
            <a:r>
              <a:rPr lang="zh-TW" altLang="en-US" dirty="0" smtClean="0"/>
              <a:t>渴  白</a:t>
            </a:r>
            <a:r>
              <a:rPr lang="en-US" altLang="zh-TW" dirty="0" smtClean="0"/>
              <a:t>:</a:t>
            </a:r>
            <a:r>
              <a:rPr lang="zh-TW" altLang="en-US" dirty="0" smtClean="0"/>
              <a:t>點燃光明未來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黑</a:t>
            </a:r>
            <a:r>
              <a:rPr lang="en-US" altLang="zh-TW" dirty="0" smtClean="0"/>
              <a:t>:</a:t>
            </a:r>
            <a:r>
              <a:rPr lang="zh-TW" altLang="en-US" dirty="0" smtClean="0"/>
              <a:t>表示隱身</a:t>
            </a:r>
            <a:r>
              <a:rPr lang="zh-TW" altLang="en-US" dirty="0"/>
              <a:t>讓惡靈厄運無法靠近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6516216" y="6165304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791" y="116632"/>
            <a:ext cx="3199284" cy="213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6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撒奇萊雅</a:t>
            </a:r>
            <a:r>
              <a:rPr lang="zh-TW" altLang="en-US" dirty="0"/>
              <a:t>社會</a:t>
            </a:r>
            <a:r>
              <a:rPr lang="zh-TW" altLang="en-US" dirty="0" smtClean="0"/>
              <a:t>組織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1345" y="16631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撒奇萊雅與阿美族有相似的</a:t>
            </a:r>
            <a:r>
              <a:rPr lang="zh-TW" altLang="en-US" dirty="0"/>
              <a:t>年齡</a:t>
            </a:r>
            <a:r>
              <a:rPr lang="zh-TW" altLang="en-US" dirty="0" smtClean="0"/>
              <a:t>階級，每五年進階一次，</a:t>
            </a:r>
            <a:r>
              <a:rPr lang="en-US" altLang="zh-TW" dirty="0" smtClean="0"/>
              <a:t>0~15</a:t>
            </a:r>
            <a:r>
              <a:rPr lang="zh-TW" altLang="en-US" dirty="0" smtClean="0"/>
              <a:t>為幼年級，</a:t>
            </a:r>
            <a:r>
              <a:rPr lang="en-US" altLang="zh-TW" dirty="0" smtClean="0"/>
              <a:t>15~23</a:t>
            </a:r>
            <a:r>
              <a:rPr lang="zh-TW" altLang="en-US" dirty="0" smtClean="0"/>
              <a:t>為預備階級，</a:t>
            </a:r>
            <a:r>
              <a:rPr lang="zh-TW" altLang="en-US" dirty="0"/>
              <a:t>新加入年齡階級者須服勞役鋪修部落道路。同時為訓練人格意志，新加入者必須到山中學習獨立生活，自行在野外取得食物，至固定才召回部落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6520476" y="6189119"/>
            <a:ext cx="2237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以上參考</a:t>
            </a:r>
            <a:r>
              <a:rPr lang="en-US" altLang="zh-TW" dirty="0"/>
              <a:t>:</a:t>
            </a:r>
            <a:r>
              <a:rPr lang="zh-TW" altLang="en-US" dirty="0">
                <a:hlinkClick r:id="rId2"/>
              </a:rPr>
              <a:t>維基百科</a:t>
            </a:r>
            <a:endParaRPr lang="zh-TW" altLang="en-US" dirty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689447"/>
            <a:ext cx="3023828" cy="1823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1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596</Words>
  <Application>Microsoft Office PowerPoint</Application>
  <PresentationFormat>如螢幕大小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撒奇萊雅族</vt:lpstr>
      <vt:lpstr>撒奇萊雅由來</vt:lpstr>
      <vt:lpstr>撒奇萊雅歷史</vt:lpstr>
      <vt:lpstr>加禮宛事件</vt:lpstr>
      <vt:lpstr>撒奇萊雅歷史</vt:lpstr>
      <vt:lpstr>撒奇萊雅文化</vt:lpstr>
      <vt:lpstr>撒奇萊雅社會組織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撒奇萊雅族</dc:title>
  <dc:creator>TCSH-User</dc:creator>
  <cp:lastModifiedBy>TCSH-User</cp:lastModifiedBy>
  <cp:revision>8</cp:revision>
  <dcterms:created xsi:type="dcterms:W3CDTF">2017-09-18T10:16:44Z</dcterms:created>
  <dcterms:modified xsi:type="dcterms:W3CDTF">2017-09-18T15:27:33Z</dcterms:modified>
</cp:coreProperties>
</file>