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79" r:id="rId4"/>
    <p:sldId id="280" r:id="rId5"/>
    <p:sldId id="262" r:id="rId6"/>
    <p:sldId id="263" r:id="rId7"/>
    <p:sldId id="266" r:id="rId8"/>
    <p:sldId id="268" r:id="rId9"/>
    <p:sldId id="269" r:id="rId10"/>
    <p:sldId id="271" r:id="rId11"/>
    <p:sldId id="272" r:id="rId12"/>
    <p:sldId id="288" r:id="rId13"/>
    <p:sldId id="286" r:id="rId14"/>
    <p:sldId id="287" r:id="rId15"/>
    <p:sldId id="282" r:id="rId16"/>
    <p:sldId id="275" r:id="rId17"/>
    <p:sldId id="283" r:id="rId18"/>
    <p:sldId id="276" r:id="rId19"/>
    <p:sldId id="284" r:id="rId20"/>
    <p:sldId id="277" r:id="rId21"/>
    <p:sldId id="278" r:id="rId22"/>
    <p:sldId id="285" r:id="rId2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9900"/>
    <a:srgbClr val="FFCC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2" autoAdjust="0"/>
    <p:restoredTop sz="94711" autoAdjust="0"/>
  </p:normalViewPr>
  <p:slideViewPr>
    <p:cSldViewPr>
      <p:cViewPr varScale="1">
        <p:scale>
          <a:sx n="77" d="100"/>
          <a:sy n="77" d="100"/>
        </p:scale>
        <p:origin x="9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lang="zh-TW" altLang="en-US"/>
              <a:t>按一下以編輯母片標題樣式</a:t>
            </a:r>
            <a:endParaRPr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4" name="日期版面配置區 3"/>
          <p:cNvSpPr>
            <a:spLocks noGrp="1"/>
          </p:cNvSpPr>
          <p:nvPr>
            <p:ph type="dt" sz="half" idx="10"/>
          </p:nvPr>
        </p:nvSpPr>
        <p:spPr/>
        <p:txBody>
          <a:bodyPr/>
          <a:lstStyle>
            <a:lvl1pPr>
              <a:defRPr/>
            </a:lvl1pPr>
          </a:lstStyle>
          <a:p>
            <a:pPr>
              <a:defRPr/>
            </a:pPr>
            <a:fld id="{2A001935-0467-4972-B61D-A629B1538274}" type="datetimeFigureOut">
              <a:rPr lang="zh-TW" altLang="en-US"/>
              <a:pPr>
                <a:defRPr/>
              </a:pPr>
              <a:t>2017/6/22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7BC82B6-6D9B-4CE6-A256-F3C1E4691FEC}"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lstStyle>
          <a:p>
            <a:pPr>
              <a:defRPr/>
            </a:pPr>
            <a:fld id="{014C54A3-FAF1-4A67-9F9E-A4C6EC30E32D}" type="datetimeFigureOut">
              <a:rPr lang="zh-TW" altLang="en-US"/>
              <a:pPr>
                <a:defRPr/>
              </a:pPr>
              <a:t>2017/6/22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F1E3BB-025C-47DE-8897-82A7F81B0C56}" type="slidenum">
              <a:rPr lang="zh-TW" altLang="en-US"/>
              <a:pPr>
                <a:defRPr/>
              </a:pPr>
              <a:t>‹#›</a:t>
            </a:fld>
            <a:endParaRPr lang="zh-TW"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lstStyle>
          <a:p>
            <a:pPr>
              <a:defRPr/>
            </a:pPr>
            <a:fld id="{86829C4A-19E6-4316-B14C-77FABDA6920F}" type="datetimeFigureOut">
              <a:rPr lang="zh-TW" altLang="en-US"/>
              <a:pPr>
                <a:defRPr/>
              </a:pPr>
              <a:t>2017/6/22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FAD6A95-AFC1-4001-8A32-336266ABA8D5}" type="slidenum">
              <a:rPr lang="zh-TW" altLang="en-US"/>
              <a:pPr>
                <a:defRPr/>
              </a:pPr>
              <a:t>‹#›</a:t>
            </a:fld>
            <a:endParaRPr lang="zh-TW"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C5F05752-F09A-49F9-BC37-70F4E79DA906}" type="datetimeFigureOut">
              <a:rPr lang="zh-TW" altLang="en-US"/>
              <a:pPr>
                <a:defRPr/>
              </a:pPr>
              <a:t>2017/6/22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1936D32-7B29-4705-ABD8-A504B8C8AB66}"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lstStyle>
          <a:p>
            <a:pPr>
              <a:defRPr/>
            </a:pPr>
            <a:fld id="{D5F1B067-EF5F-4227-AE08-899D2C1FED54}" type="datetimeFigureOut">
              <a:rPr lang="zh-TW" altLang="en-US"/>
              <a:pPr>
                <a:defRPr/>
              </a:pPr>
              <a:t>2017/6/22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01AA20F-26B6-4A0A-A322-E48A8FF19EFB}" type="slidenum">
              <a:rPr lang="zh-TW" altLang="en-US"/>
              <a:pPr>
                <a:defRPr/>
              </a:pPr>
              <a:t>‹#›</a:t>
            </a:fld>
            <a:endParaRPr lang="zh-TW"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lstStyle>
          <a:p>
            <a:pPr>
              <a:defRPr/>
            </a:pPr>
            <a:fld id="{AEDE7BA9-81A9-4D5D-8E4C-5391EDB43C27}" type="datetimeFigureOut">
              <a:rPr lang="zh-TW" altLang="en-US"/>
              <a:pPr>
                <a:defRPr/>
              </a:pPr>
              <a:t>2017/6/22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704719A-703F-41A4-B78C-4AE496B754E1}"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4FCB5461-D13F-4C5D-A50A-7E2132FDC867}" type="datetimeFigureOut">
              <a:rPr lang="zh-TW" altLang="en-US"/>
              <a:pPr>
                <a:defRPr/>
              </a:pPr>
              <a:t>2017/6/22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5272BBF-78D6-4472-A188-A54095E4197D}" type="slidenum">
              <a:rPr lang="zh-TW" altLang="en-US"/>
              <a:pPr>
                <a:defRPr/>
              </a:pPr>
              <a:t>‹#›</a:t>
            </a:fld>
            <a:endParaRPr lang="zh-TW"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3"/>
          <p:cNvSpPr>
            <a:spLocks noGrp="1"/>
          </p:cNvSpPr>
          <p:nvPr>
            <p:ph type="dt" sz="half" idx="10"/>
          </p:nvPr>
        </p:nvSpPr>
        <p:spPr/>
        <p:txBody>
          <a:bodyPr/>
          <a:lstStyle>
            <a:lvl1pPr>
              <a:defRPr/>
            </a:lvl1pPr>
          </a:lstStyle>
          <a:p>
            <a:pPr>
              <a:defRPr/>
            </a:pPr>
            <a:fld id="{9E9DF8B5-14B5-4705-BC98-F9BDDF89C3BC}" type="datetimeFigureOut">
              <a:rPr lang="zh-TW" altLang="en-US"/>
              <a:pPr>
                <a:defRPr/>
              </a:pPr>
              <a:t>2017/6/22</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3BE8106D-436F-47F6-A584-157AB904A1B2}" type="slidenum">
              <a:rPr lang="zh-TW" altLang="en-US"/>
              <a:pPr>
                <a:defRPr/>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日期版面配置區 3"/>
          <p:cNvSpPr>
            <a:spLocks noGrp="1"/>
          </p:cNvSpPr>
          <p:nvPr>
            <p:ph type="dt" sz="half" idx="10"/>
          </p:nvPr>
        </p:nvSpPr>
        <p:spPr/>
        <p:txBody>
          <a:bodyPr/>
          <a:lstStyle>
            <a:lvl1pPr>
              <a:defRPr/>
            </a:lvl1pPr>
          </a:lstStyle>
          <a:p>
            <a:pPr>
              <a:defRPr/>
            </a:pPr>
            <a:fld id="{C38ACE8F-EB18-4CBE-A67A-189CD49E8451}" type="datetimeFigureOut">
              <a:rPr lang="zh-TW" altLang="en-US"/>
              <a:pPr>
                <a:defRPr/>
              </a:pPr>
              <a:t>2017/6/22</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C11FF5A-19E8-4930-8624-37E83E784387}" type="slidenum">
              <a:rPr lang="zh-TW" altLang="en-US"/>
              <a:pPr>
                <a:defRPr/>
              </a:pPr>
              <a:t>‹#›</a:t>
            </a:fld>
            <a:endParaRPr lang="zh-TW"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384285D-6D56-4761-95DC-BAB182EB2CEF}" type="datetimeFigureOut">
              <a:rPr lang="zh-TW" altLang="en-US"/>
              <a:pPr>
                <a:defRPr/>
              </a:pPr>
              <a:t>2017/6/22</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423EA4DB-13BF-4C07-B5C1-277B7B502C9B}" type="slidenum">
              <a:rPr lang="zh-TW" altLang="en-US"/>
              <a:pPr>
                <a:defRPr/>
              </a:pPr>
              <a:t>‹#›</a:t>
            </a:fld>
            <a:endParaRPr lang="zh-TW"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2" name="標題 1"/>
          <p:cNvSpPr>
            <a:spLocks noGrp="1"/>
          </p:cNvSpPr>
          <p:nvPr>
            <p:ph type="title"/>
          </p:nvPr>
        </p:nvSpPr>
        <p:spPr>
          <a:xfrm>
            <a:off x="457205" y="285728"/>
            <a:ext cx="8230993" cy="696626"/>
          </a:xfrm>
        </p:spPr>
        <p:txBody>
          <a:bodyPr/>
          <a:lstStyle>
            <a:lvl1pPr algn="ctr">
              <a:defRPr sz="3600" b="0"/>
            </a:lvl1pPr>
          </a:lstStyle>
          <a:p>
            <a:r>
              <a:rPr lang="zh-TW" altLang="en-US"/>
              <a:t>按一下以編輯母片標題樣式</a:t>
            </a:r>
            <a:endParaRPr lang="en-US"/>
          </a:p>
        </p:txBody>
      </p:sp>
      <p:sp>
        <p:nvSpPr>
          <p:cNvPr id="5" name="日期版面配置區 3"/>
          <p:cNvSpPr>
            <a:spLocks noGrp="1"/>
          </p:cNvSpPr>
          <p:nvPr>
            <p:ph type="dt" sz="half" idx="10"/>
          </p:nvPr>
        </p:nvSpPr>
        <p:spPr/>
        <p:txBody>
          <a:bodyPr/>
          <a:lstStyle>
            <a:lvl1pPr>
              <a:defRPr/>
            </a:lvl1pPr>
          </a:lstStyle>
          <a:p>
            <a:pPr>
              <a:defRPr/>
            </a:pPr>
            <a:fld id="{30D1C2BE-CD81-4677-BCEF-ADE7C2ECCA96}" type="datetimeFigureOut">
              <a:rPr lang="zh-TW" altLang="en-US"/>
              <a:pPr>
                <a:defRPr/>
              </a:pPr>
              <a:t>2017/6/22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F67D3AA-EAD1-406C-BDAA-5C055F520F4B}" type="slidenum">
              <a:rPr lang="zh-TW" altLang="en-US"/>
              <a:pPr>
                <a:defRPr/>
              </a:pPr>
              <a:t>‹#›</a:t>
            </a:fld>
            <a:endParaRPr lang="zh-TW"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lstStyle>
            <a:lvl1pPr algn="l">
              <a:defRPr sz="2400" b="0"/>
            </a:lvl1pPr>
          </a:lstStyle>
          <a:p>
            <a:r>
              <a:rPr lang="zh-TW" altLang="en-US"/>
              <a:t>按一下以編輯母片標題樣式</a:t>
            </a:r>
            <a:endParaRPr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A3449F8F-F65E-459C-A75B-E2F83EEAC007}" type="datetimeFigureOut">
              <a:rPr lang="zh-TW" altLang="en-US"/>
              <a:pPr>
                <a:defRPr/>
              </a:pPr>
              <a:t>2017/6/22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9E5CDF7-83E3-45A8-8AC6-77B585F728FA}" type="slidenum">
              <a:rPr lang="zh-TW" altLang="en-US"/>
              <a:pPr>
                <a:defRPr/>
              </a:pPr>
              <a:t>‹#›</a:t>
            </a:fld>
            <a:endParaRPr lang="zh-TW"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圖片 7"/>
          <p:cNvPicPr>
            <a:picLocks noChangeAspect="1"/>
          </p:cNvPicPr>
          <p:nvPr/>
        </p:nvPicPr>
        <p:blipFill>
          <a:blip r:embed="rId14">
            <a:lum bright="12000" contrast="40000"/>
          </a:blip>
          <a:srcRect/>
          <a:stretch>
            <a:fillRect/>
          </a:stretch>
        </p:blipFill>
        <p:spPr bwMode="auto">
          <a:xfrm>
            <a:off x="6667500" y="4914900"/>
            <a:ext cx="2476500" cy="1943100"/>
          </a:xfrm>
          <a:prstGeom prst="rect">
            <a:avLst/>
          </a:prstGeom>
          <a:noFill/>
          <a:ln w="9525">
            <a:noFill/>
            <a:miter lim="800000"/>
            <a:headEnd/>
            <a:tailEnd/>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kumimoji="0" lang="zh-CN" altLang="en-US"/>
          </a:p>
        </p:txBody>
      </p:sp>
      <p:pic>
        <p:nvPicPr>
          <p:cNvPr id="1033" name="圖片 8"/>
          <p:cNvPicPr>
            <a:picLocks noChangeAspect="1"/>
          </p:cNvPicPr>
          <p:nvPr/>
        </p:nvPicPr>
        <p:blipFill>
          <a:blip r:embed="rId15">
            <a:lum bright="34000" contrast="40000"/>
          </a:blip>
          <a:srcRect/>
          <a:stretch>
            <a:fillRect/>
          </a:stretch>
        </p:blipFill>
        <p:spPr bwMode="auto">
          <a:xfrm>
            <a:off x="0" y="6419850"/>
            <a:ext cx="9144000" cy="438150"/>
          </a:xfrm>
          <a:prstGeom prst="rect">
            <a:avLst/>
          </a:prstGeom>
          <a:noFill/>
          <a:ln w="9525">
            <a:noFill/>
            <a:miter lim="800000"/>
            <a:headEnd/>
            <a:tailEnd/>
          </a:ln>
        </p:spPr>
      </p:pic>
      <p:sp>
        <p:nvSpPr>
          <p:cNvPr id="1034"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p>
        </p:txBody>
      </p:sp>
      <p:sp>
        <p:nvSpPr>
          <p:cNvPr id="1035"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fld id="{65E094D0-1A05-4020-8613-46FC2D1A2584}" type="datetimeFigureOut">
              <a:rPr lang="zh-TW" altLang="en-US"/>
              <a:pPr>
                <a:defRPr/>
              </a:pPr>
              <a:t>2017/6/22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fld id="{5ADC2FC6-60F3-4B62-987E-9EE979310F5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74"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微軟正黑體"/>
        </a:defRPr>
      </a:lvl1pPr>
      <a:lvl2pPr algn="ctr" rtl="0" eaLnBrk="0" fontAlgn="base" hangingPunct="0">
        <a:spcBef>
          <a:spcPct val="0"/>
        </a:spcBef>
        <a:spcAft>
          <a:spcPct val="0"/>
        </a:spcAft>
        <a:defRPr sz="4400">
          <a:solidFill>
            <a:schemeClr val="tx2"/>
          </a:solidFill>
          <a:latin typeface="Maiandra GD" pitchFamily="34" charset="0"/>
          <a:ea typeface="微軟正黑體"/>
          <a:cs typeface="微軟正黑體"/>
        </a:defRPr>
      </a:lvl2pPr>
      <a:lvl3pPr algn="ctr" rtl="0" eaLnBrk="0" fontAlgn="base" hangingPunct="0">
        <a:spcBef>
          <a:spcPct val="0"/>
        </a:spcBef>
        <a:spcAft>
          <a:spcPct val="0"/>
        </a:spcAft>
        <a:defRPr sz="4400">
          <a:solidFill>
            <a:schemeClr val="tx2"/>
          </a:solidFill>
          <a:latin typeface="Maiandra GD" pitchFamily="34" charset="0"/>
          <a:ea typeface="微軟正黑體"/>
          <a:cs typeface="微軟正黑體"/>
        </a:defRPr>
      </a:lvl3pPr>
      <a:lvl4pPr algn="ctr" rtl="0" eaLnBrk="0" fontAlgn="base" hangingPunct="0">
        <a:spcBef>
          <a:spcPct val="0"/>
        </a:spcBef>
        <a:spcAft>
          <a:spcPct val="0"/>
        </a:spcAft>
        <a:defRPr sz="4400">
          <a:solidFill>
            <a:schemeClr val="tx2"/>
          </a:solidFill>
          <a:latin typeface="Maiandra GD" pitchFamily="34" charset="0"/>
          <a:ea typeface="微軟正黑體"/>
          <a:cs typeface="微軟正黑體"/>
        </a:defRPr>
      </a:lvl4pPr>
      <a:lvl5pPr algn="ctr" rtl="0" eaLnBrk="0" fontAlgn="base" hangingPunct="0">
        <a:spcBef>
          <a:spcPct val="0"/>
        </a:spcBef>
        <a:spcAft>
          <a:spcPct val="0"/>
        </a:spcAft>
        <a:defRPr sz="4400">
          <a:solidFill>
            <a:schemeClr val="tx2"/>
          </a:solidFill>
          <a:latin typeface="Maiandra GD" pitchFamily="34" charset="0"/>
          <a:ea typeface="微軟正黑體"/>
          <a:cs typeface="微軟正黑體"/>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F8FA9"/>
        </a:buClr>
        <a:buSzPct val="6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AA2AE"/>
        </a:buClr>
        <a:buSzPct val="45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D90A0"/>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標題 1"/>
          <p:cNvSpPr>
            <a:spLocks noGrp="1"/>
          </p:cNvSpPr>
          <p:nvPr>
            <p:ph type="ctrTitle"/>
          </p:nvPr>
        </p:nvSpPr>
        <p:spPr>
          <a:xfrm>
            <a:off x="900113" y="981075"/>
            <a:ext cx="8029575" cy="1470025"/>
          </a:xfrm>
        </p:spPr>
        <p:txBody>
          <a:bodyPr/>
          <a:lstStyle/>
          <a:p>
            <a:pPr algn="r" eaLnBrk="1" hangingPunct="1">
              <a:defRPr/>
            </a:pPr>
            <a:r>
              <a:rPr lang="zh-TW" altLang="en-US" sz="5200" b="1" i="1" dirty="0">
                <a:effectLst>
                  <a:outerShdw blurRad="38100" dist="38100" dir="2700000" algn="tl">
                    <a:srgbClr val="000000">
                      <a:alpha val="43137"/>
                    </a:srgbClr>
                  </a:outerShdw>
                </a:effectLst>
                <a:latin typeface="+mj-ea"/>
              </a:rPr>
              <a:t>球背象鼻蟲鞘翅的</a:t>
            </a:r>
            <a:br>
              <a:rPr lang="en-US" altLang="zh-TW" sz="5200" b="1" i="1" dirty="0">
                <a:effectLst>
                  <a:outerShdw blurRad="38100" dist="38100" dir="2700000" algn="tl">
                    <a:srgbClr val="000000">
                      <a:alpha val="43137"/>
                    </a:srgbClr>
                  </a:outerShdw>
                </a:effectLst>
                <a:latin typeface="+mj-ea"/>
              </a:rPr>
            </a:br>
            <a:r>
              <a:rPr lang="zh-TW" altLang="en-US" sz="5200" b="1" i="1" dirty="0">
                <a:effectLst>
                  <a:outerShdw blurRad="38100" dist="38100" dir="2700000" algn="tl">
                    <a:srgbClr val="000000">
                      <a:alpha val="43137"/>
                    </a:srgbClr>
                  </a:outerShdw>
                </a:effectLst>
                <a:latin typeface="+mj-ea"/>
              </a:rPr>
              <a:t>光晶效應探究</a:t>
            </a:r>
          </a:p>
        </p:txBody>
      </p:sp>
      <p:pic>
        <p:nvPicPr>
          <p:cNvPr id="14341" name="Picture 4" descr="18301232_1632043593503077_1055791517216246325_n"/>
          <p:cNvPicPr>
            <a:picLocks noChangeAspect="1" noChangeArrowheads="1"/>
          </p:cNvPicPr>
          <p:nvPr/>
        </p:nvPicPr>
        <p:blipFill>
          <a:blip r:embed="rId2"/>
          <a:srcRect/>
          <a:stretch>
            <a:fillRect/>
          </a:stretch>
        </p:blipFill>
        <p:spPr bwMode="auto">
          <a:xfrm>
            <a:off x="2150938" y="3346450"/>
            <a:ext cx="5527923" cy="3380860"/>
          </a:xfrm>
          <a:prstGeom prst="rect">
            <a:avLst/>
          </a:prstGeom>
          <a:noFill/>
          <a:ln w="9525">
            <a:noFill/>
            <a:miter lim="800000"/>
            <a:headEnd/>
            <a:tailEnd/>
          </a:ln>
        </p:spPr>
      </p:pic>
      <p:sp>
        <p:nvSpPr>
          <p:cNvPr id="3" name="文字方塊 2"/>
          <p:cNvSpPr txBox="1">
            <a:spLocks noChangeArrowheads="1"/>
          </p:cNvSpPr>
          <p:nvPr/>
        </p:nvSpPr>
        <p:spPr bwMode="auto">
          <a:xfrm>
            <a:off x="5599113" y="2822575"/>
            <a:ext cx="3529012" cy="523875"/>
          </a:xfrm>
          <a:prstGeom prst="rect">
            <a:avLst/>
          </a:prstGeom>
          <a:noFill/>
          <a:ln w="9525">
            <a:noFill/>
            <a:miter lim="800000"/>
            <a:headEnd/>
            <a:tailEnd/>
          </a:ln>
        </p:spPr>
        <p:txBody>
          <a:bodyPr>
            <a:spAutoFit/>
          </a:bodyPr>
          <a:lstStyle/>
          <a:p>
            <a:r>
              <a:rPr lang="zh-TW" altLang="en-US" sz="2800"/>
              <a:t>作者</a:t>
            </a:r>
            <a:r>
              <a:rPr lang="en-US" altLang="zh-TW" sz="2800"/>
              <a:t>:</a:t>
            </a:r>
            <a:r>
              <a:rPr lang="zh-TW" altLang="en-US" sz="2800"/>
              <a:t>宜昌國中論文團</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checkerboard(down)">
                                      <p:cBhvr>
                                        <p:cTn id="7" dur="500"/>
                                        <p:tgtEl>
                                          <p:spTgt spid="1331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a:xfrm>
            <a:off x="468313" y="-171450"/>
            <a:ext cx="8229600" cy="1143000"/>
          </a:xfrm>
        </p:spPr>
        <p:txBody>
          <a:bodyPr/>
          <a:lstStyle/>
          <a:p>
            <a:pPr eaLnBrk="1" hangingPunct="1"/>
            <a:r>
              <a:rPr lang="zh-TW" altLang="en-US" sz="5000" b="1"/>
              <a:t>觀察記錄</a:t>
            </a:r>
          </a:p>
        </p:txBody>
      </p:sp>
      <p:graphicFrame>
        <p:nvGraphicFramePr>
          <p:cNvPr id="24706" name="Group 130"/>
          <p:cNvGraphicFramePr>
            <a:graphicFrameLocks noGrp="1"/>
          </p:cNvGraphicFramePr>
          <p:nvPr/>
        </p:nvGraphicFramePr>
        <p:xfrm>
          <a:off x="0" y="1196975"/>
          <a:ext cx="9144000" cy="5661025"/>
        </p:xfrm>
        <a:graphic>
          <a:graphicData uri="http://schemas.openxmlformats.org/drawingml/2006/table">
            <a:tbl>
              <a:tblPr/>
              <a:tblGrid>
                <a:gridCol w="1476375">
                  <a:extLst>
                    <a:ext uri="{9D8B030D-6E8A-4147-A177-3AD203B41FA5}">
                      <a16:colId xmlns:a16="http://schemas.microsoft.com/office/drawing/2014/main" val="20000"/>
                    </a:ext>
                  </a:extLst>
                </a:gridCol>
                <a:gridCol w="2447925">
                  <a:extLst>
                    <a:ext uri="{9D8B030D-6E8A-4147-A177-3AD203B41FA5}">
                      <a16:colId xmlns:a16="http://schemas.microsoft.com/office/drawing/2014/main" val="20001"/>
                    </a:ext>
                  </a:extLst>
                </a:gridCol>
                <a:gridCol w="2592388">
                  <a:extLst>
                    <a:ext uri="{9D8B030D-6E8A-4147-A177-3AD203B41FA5}">
                      <a16:colId xmlns:a16="http://schemas.microsoft.com/office/drawing/2014/main" val="20002"/>
                    </a:ext>
                  </a:extLst>
                </a:gridCol>
                <a:gridCol w="2627312">
                  <a:extLst>
                    <a:ext uri="{9D8B030D-6E8A-4147-A177-3AD203B41FA5}">
                      <a16:colId xmlns:a16="http://schemas.microsoft.com/office/drawing/2014/main" val="20003"/>
                    </a:ext>
                  </a:extLst>
                </a:gridCol>
              </a:tblGrid>
              <a:tr h="84137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zh-TW" altLang="en-US" sz="3600" b="1" i="0" u="none" strike="noStrike" cap="none" normalizeH="0" baseline="0">
                          <a:ln>
                            <a:noFill/>
                          </a:ln>
                          <a:solidFill>
                            <a:schemeClr val="tx1"/>
                          </a:solidFill>
                          <a:effectLst/>
                          <a:latin typeface="Cambria" pitchFamily="18" charset="0"/>
                          <a:ea typeface="新細明體" charset="-120"/>
                        </a:rPr>
                        <a:t>倍率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en-US" altLang="zh-TW" sz="3800" b="0" i="0" u="none" strike="noStrike" cap="none" normalizeH="0" baseline="0">
                          <a:ln>
                            <a:noFill/>
                          </a:ln>
                          <a:solidFill>
                            <a:schemeClr val="tx1"/>
                          </a:solidFill>
                          <a:effectLst/>
                          <a:latin typeface="Cambria" pitchFamily="18" charset="0"/>
                          <a:ea typeface="新細明體" charset="-12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en-US" altLang="zh-TW" sz="3800" b="0" i="0" u="none" strike="noStrike" cap="none" normalizeH="0" baseline="0">
                          <a:ln>
                            <a:noFill/>
                          </a:ln>
                          <a:solidFill>
                            <a:schemeClr val="tx1"/>
                          </a:solidFill>
                          <a:effectLst/>
                          <a:latin typeface="Cambria" pitchFamily="18" charset="0"/>
                          <a:ea typeface="新細明體" charset="-12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en-US" altLang="zh-TW" sz="3800" b="0" i="0" u="none" strike="noStrike" cap="none" normalizeH="0" baseline="0">
                          <a:ln>
                            <a:noFill/>
                          </a:ln>
                          <a:solidFill>
                            <a:schemeClr val="tx1"/>
                          </a:solidFill>
                          <a:effectLst/>
                          <a:latin typeface="Cambria" pitchFamily="18" charset="0"/>
                          <a:ea typeface="新細明體" charset="-12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137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zh-TW" altLang="en-US" sz="3600" b="1" i="0" u="none" strike="noStrike" cap="none" normalizeH="0" baseline="0">
                          <a:ln>
                            <a:noFill/>
                          </a:ln>
                          <a:solidFill>
                            <a:schemeClr val="tx1"/>
                          </a:solidFill>
                          <a:effectLst/>
                          <a:latin typeface="Cambria" pitchFamily="18" charset="0"/>
                          <a:ea typeface="新細明體" charset="-120"/>
                        </a:rPr>
                        <a:t>結果</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zh-TW" altLang="en-US" sz="3000" b="1" i="0" u="none" strike="noStrike" cap="none" normalizeH="0" baseline="0">
                          <a:ln>
                            <a:noFill/>
                          </a:ln>
                          <a:solidFill>
                            <a:schemeClr val="tx1"/>
                          </a:solidFill>
                          <a:effectLst/>
                          <a:latin typeface="Cambria" pitchFamily="18" charset="0"/>
                          <a:ea typeface="新細明體" charset="-120"/>
                        </a:rPr>
                        <a:t>整隻全景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zh-TW" altLang="en-US" sz="3000" b="1" i="0" u="none" strike="noStrike" cap="none" normalizeH="0" baseline="0">
                          <a:ln>
                            <a:noFill/>
                          </a:ln>
                          <a:solidFill>
                            <a:schemeClr val="tx1"/>
                          </a:solidFill>
                          <a:effectLst/>
                          <a:latin typeface="Cambria" pitchFamily="18" charset="0"/>
                          <a:ea typeface="新細明體" charset="-120"/>
                        </a:rPr>
                        <a:t>完整斑紋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zh-TW" altLang="en-US" sz="3000" b="1" i="0" u="none" strike="noStrike" cap="none" normalizeH="0" baseline="0">
                          <a:ln>
                            <a:noFill/>
                          </a:ln>
                          <a:solidFill>
                            <a:schemeClr val="tx1"/>
                          </a:solidFill>
                          <a:effectLst/>
                          <a:latin typeface="Cambria" pitchFamily="18" charset="0"/>
                          <a:ea typeface="新細明體" charset="-120"/>
                        </a:rPr>
                        <a:t>完整晶體結構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7827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endParaRPr kumimoji="0" lang="zh-TW" altLang="en-US" sz="3600" b="1" i="0" u="none" strike="noStrike" cap="none" normalizeH="0" baseline="0">
                        <a:ln>
                          <a:noFill/>
                        </a:ln>
                        <a:solidFill>
                          <a:schemeClr val="tx1"/>
                        </a:solidFill>
                        <a:effectLst/>
                        <a:latin typeface="Cambria" pitchFamily="18" charset="0"/>
                        <a:ea typeface="新細明體" charset="-120"/>
                      </a:endParaRPr>
                    </a:p>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zh-TW" altLang="en-US" sz="3600" b="1" i="0" u="none" strike="noStrike" cap="none" normalizeH="0" baseline="0">
                          <a:ln>
                            <a:noFill/>
                          </a:ln>
                          <a:solidFill>
                            <a:schemeClr val="tx1"/>
                          </a:solidFill>
                          <a:effectLst/>
                          <a:latin typeface="Cambria" pitchFamily="18" charset="0"/>
                          <a:ea typeface="新細明體" charset="-120"/>
                        </a:rPr>
                        <a:t>結果</a:t>
                      </a:r>
                      <a:endParaRPr kumimoji="0" lang="en-US" altLang="zh-TW" sz="3600" b="1" i="0" u="none" strike="noStrike" cap="none" normalizeH="0" baseline="0">
                        <a:ln>
                          <a:noFill/>
                        </a:ln>
                        <a:solidFill>
                          <a:schemeClr val="tx1"/>
                        </a:solidFill>
                        <a:effectLst/>
                        <a:latin typeface="Cambria" pitchFamily="18" charset="0"/>
                        <a:ea typeface="新細明體" charset="-120"/>
                      </a:endParaRPr>
                    </a:p>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endParaRPr kumimoji="0" lang="en-US" altLang="zh-TW" sz="3600" b="1" i="0" u="none" strike="noStrike" cap="none" normalizeH="0" baseline="0">
                        <a:ln>
                          <a:noFill/>
                        </a:ln>
                        <a:solidFill>
                          <a:schemeClr val="tx1"/>
                        </a:solidFill>
                        <a:effectLst/>
                        <a:latin typeface="Cambria" pitchFamily="18" charset="0"/>
                        <a:ea typeface="新細明體" charset="-120"/>
                      </a:endParaRPr>
                    </a:p>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en-US" altLang="zh-TW" sz="3600" b="1" i="0" u="none" strike="noStrike" cap="none" normalizeH="0" baseline="0">
                          <a:ln>
                            <a:noFill/>
                          </a:ln>
                          <a:solidFill>
                            <a:schemeClr val="tx1"/>
                          </a:solidFill>
                          <a:effectLst/>
                          <a:latin typeface="Cambria" pitchFamily="18" charset="0"/>
                          <a:ea typeface="新細明體" charset="-120"/>
                        </a:rPr>
                        <a:t>(</a:t>
                      </a:r>
                      <a:r>
                        <a:rPr kumimoji="0" lang="zh-TW" altLang="en-US" sz="3600" b="1" i="0" u="none" strike="noStrike" cap="none" normalizeH="0" baseline="0">
                          <a:ln>
                            <a:noFill/>
                          </a:ln>
                          <a:solidFill>
                            <a:schemeClr val="tx1"/>
                          </a:solidFill>
                          <a:effectLst/>
                          <a:latin typeface="Cambria" pitchFamily="18" charset="0"/>
                          <a:ea typeface="新細明體" charset="-120"/>
                        </a:rPr>
                        <a:t>圖片</a:t>
                      </a:r>
                      <a:r>
                        <a:rPr kumimoji="0" lang="en-US" altLang="zh-TW" sz="3600" b="1" i="0" u="none" strike="noStrike" cap="none" normalizeH="0" baseline="0">
                          <a:ln>
                            <a:noFill/>
                          </a:ln>
                          <a:solidFill>
                            <a:schemeClr val="tx1"/>
                          </a:solidFill>
                          <a:effectLst/>
                          <a:latin typeface="Cambria" pitchFamily="18" charset="0"/>
                          <a:ea typeface="新細明體"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endParaRPr kumimoji="0" lang="zh-TW" altLang="en-US" sz="3600" b="0" i="0" u="none" strike="noStrike" cap="none" normalizeH="0" baseline="0">
                        <a:ln>
                          <a:noFill/>
                        </a:ln>
                        <a:solidFill>
                          <a:schemeClr val="tx1"/>
                        </a:solidFill>
                        <a:effectLst/>
                        <a:latin typeface="Cambria" pitchFamily="18"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endParaRPr kumimoji="0" lang="zh-TW" altLang="en-US" sz="3600" b="0" i="0" u="none" strike="noStrike" cap="none" normalizeH="0" baseline="0">
                        <a:ln>
                          <a:noFill/>
                        </a:ln>
                        <a:solidFill>
                          <a:schemeClr val="tx1"/>
                        </a:solidFill>
                        <a:effectLst/>
                        <a:latin typeface="Cambria" pitchFamily="18"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endParaRPr kumimoji="0" lang="zh-TW" altLang="en-US" sz="3600" b="0" i="0" u="none" strike="noStrike" cap="none" normalizeH="0" baseline="0">
                        <a:ln>
                          <a:noFill/>
                        </a:ln>
                        <a:solidFill>
                          <a:schemeClr val="tx1"/>
                        </a:solidFill>
                        <a:effectLst/>
                        <a:latin typeface="Cambria" pitchFamily="18"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24708" name="Group 132"/>
          <p:cNvGrpSpPr>
            <a:grpSpLocks/>
          </p:cNvGrpSpPr>
          <p:nvPr/>
        </p:nvGrpSpPr>
        <p:grpSpPr bwMode="auto">
          <a:xfrm>
            <a:off x="1482725" y="3457576"/>
            <a:ext cx="7704139" cy="2817813"/>
            <a:chOff x="934" y="2178"/>
            <a:chExt cx="4853" cy="1775"/>
          </a:xfrm>
        </p:grpSpPr>
        <p:grpSp>
          <p:nvGrpSpPr>
            <p:cNvPr id="24699" name="群組 3"/>
            <p:cNvGrpSpPr>
              <a:grpSpLocks/>
            </p:cNvGrpSpPr>
            <p:nvPr/>
          </p:nvGrpSpPr>
          <p:grpSpPr bwMode="auto">
            <a:xfrm>
              <a:off x="934" y="2244"/>
              <a:ext cx="1497" cy="1587"/>
              <a:chOff x="1945986" y="-4425"/>
              <a:chExt cx="1284730" cy="1056700"/>
            </a:xfrm>
          </p:grpSpPr>
          <p:sp>
            <p:nvSpPr>
              <p:cNvPr id="24700" name="橢圓 4"/>
              <p:cNvSpPr>
                <a:spLocks noChangeArrowheads="1"/>
              </p:cNvSpPr>
              <p:nvPr/>
            </p:nvSpPr>
            <p:spPr bwMode="auto">
              <a:xfrm>
                <a:off x="1945986" y="-4425"/>
                <a:ext cx="1284730" cy="1056700"/>
              </a:xfrm>
              <a:prstGeom prst="ellipse">
                <a:avLst/>
              </a:prstGeom>
              <a:solidFill>
                <a:srgbClr val="000000"/>
              </a:solidFill>
              <a:ln w="25400" algn="ctr">
                <a:solidFill>
                  <a:srgbClr val="000000"/>
                </a:solidFill>
                <a:round/>
                <a:headEnd/>
                <a:tailEnd/>
              </a:ln>
            </p:spPr>
            <p:txBody>
              <a:bodyPr anchor="ctr"/>
              <a:lstStyle/>
              <a:p>
                <a:endParaRPr kumimoji="0" lang="zh-TW" altLang="en-US">
                  <a:latin typeface="Calibri" pitchFamily="34" charset="0"/>
                </a:endParaRPr>
              </a:p>
            </p:txBody>
          </p:sp>
          <p:pic>
            <p:nvPicPr>
              <p:cNvPr id="24701" name="圖片 5"/>
              <p:cNvPicPr>
                <a:picLocks noChangeAspect="1"/>
              </p:cNvPicPr>
              <p:nvPr/>
            </p:nvPicPr>
            <p:blipFill>
              <a:blip r:embed="rId2"/>
              <a:srcRect/>
              <a:stretch>
                <a:fillRect/>
              </a:stretch>
            </p:blipFill>
            <p:spPr bwMode="auto">
              <a:xfrm>
                <a:off x="2367759" y="205266"/>
                <a:ext cx="434317" cy="637319"/>
              </a:xfrm>
              <a:prstGeom prst="rect">
                <a:avLst/>
              </a:prstGeom>
              <a:noFill/>
              <a:ln w="9525">
                <a:noFill/>
                <a:miter lim="800000"/>
                <a:headEnd/>
                <a:tailEnd/>
              </a:ln>
            </p:spPr>
          </p:pic>
        </p:grpSp>
        <p:pic>
          <p:nvPicPr>
            <p:cNvPr id="7" name="圖片 6"/>
            <p:cNvPicPr/>
            <p:nvPr/>
          </p:nvPicPr>
          <p:blipFill>
            <a:blip r:embed="rId3" cstate="print">
              <a:extLst/>
            </a:blip>
            <a:srcRect l="6520" t="3876" r="3502" b="37553"/>
            <a:stretch>
              <a:fillRect/>
            </a:stretch>
          </p:blipFill>
          <p:spPr bwMode="auto">
            <a:xfrm>
              <a:off x="2458" y="2209"/>
              <a:ext cx="1674" cy="1744"/>
            </a:xfrm>
            <a:prstGeom prst="rect">
              <a:avLst/>
            </a:prstGeom>
            <a:ln>
              <a:noFill/>
            </a:ln>
            <a:effectLst>
              <a:softEdge rad="112500"/>
            </a:effectLst>
            <a:extLst/>
          </p:spPr>
        </p:pic>
        <p:pic>
          <p:nvPicPr>
            <p:cNvPr id="8" name="圖片 7"/>
            <p:cNvPicPr/>
            <p:nvPr/>
          </p:nvPicPr>
          <p:blipFill>
            <a:blip r:embed="rId4" cstate="print">
              <a:extLst/>
            </a:blip>
            <a:srcRect l="5952" r="4762" b="35771"/>
            <a:stretch>
              <a:fillRect/>
            </a:stretch>
          </p:blipFill>
          <p:spPr bwMode="auto">
            <a:xfrm>
              <a:off x="4090" y="2178"/>
              <a:ext cx="1697" cy="1769"/>
            </a:xfrm>
            <a:prstGeom prst="rect">
              <a:avLst/>
            </a:prstGeom>
            <a:ln>
              <a:noFill/>
            </a:ln>
            <a:effectLst>
              <a:softEdge rad="112500"/>
            </a:effectLst>
            <a:extLst/>
          </p:spPr>
        </p:pic>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1"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p:cTn id="7" dur="1000" fill="hold"/>
                                        <p:tgtEl>
                                          <p:spTgt spid="24577"/>
                                        </p:tgtEl>
                                        <p:attrNameLst>
                                          <p:attrName>ppt_x</p:attrName>
                                        </p:attrNameLst>
                                      </p:cBhvr>
                                      <p:tavLst>
                                        <p:tav tm="0">
                                          <p:val>
                                            <p:strVal val="#ppt_x"/>
                                          </p:val>
                                        </p:tav>
                                        <p:tav tm="100000">
                                          <p:val>
                                            <p:strVal val="#ppt_x"/>
                                          </p:val>
                                        </p:tav>
                                      </p:tavLst>
                                    </p:anim>
                                    <p:anim calcmode="lin" valueType="num">
                                      <p:cBhvr>
                                        <p:cTn id="8" dur="1000" fill="hold"/>
                                        <p:tgtEl>
                                          <p:spTgt spid="24577"/>
                                        </p:tgtEl>
                                        <p:attrNameLst>
                                          <p:attrName>ppt_y</p:attrName>
                                        </p:attrNameLst>
                                      </p:cBhvr>
                                      <p:tavLst>
                                        <p:tav tm="0">
                                          <p:val>
                                            <p:strVal val="#ppt_y-#ppt_h/2"/>
                                          </p:val>
                                        </p:tav>
                                        <p:tav tm="100000">
                                          <p:val>
                                            <p:strVal val="#ppt_y"/>
                                          </p:val>
                                        </p:tav>
                                      </p:tavLst>
                                    </p:anim>
                                    <p:anim calcmode="lin" valueType="num">
                                      <p:cBhvr>
                                        <p:cTn id="9" dur="1000" fill="hold"/>
                                        <p:tgtEl>
                                          <p:spTgt spid="24577"/>
                                        </p:tgtEl>
                                        <p:attrNameLst>
                                          <p:attrName>ppt_w</p:attrName>
                                        </p:attrNameLst>
                                      </p:cBhvr>
                                      <p:tavLst>
                                        <p:tav tm="0">
                                          <p:val>
                                            <p:strVal val="#ppt_w"/>
                                          </p:val>
                                        </p:tav>
                                        <p:tav tm="100000">
                                          <p:val>
                                            <p:strVal val="#ppt_w"/>
                                          </p:val>
                                        </p:tav>
                                      </p:tavLst>
                                    </p:anim>
                                    <p:anim calcmode="lin" valueType="num">
                                      <p:cBhvr>
                                        <p:cTn id="10" dur="1000" fill="hold"/>
                                        <p:tgtEl>
                                          <p:spTgt spid="24577"/>
                                        </p:tgtEl>
                                        <p:attrNameLst>
                                          <p:attrName>ppt_h</p:attrName>
                                        </p:attrNameLst>
                                      </p:cBhvr>
                                      <p:tavLst>
                                        <p:tav tm="0">
                                          <p:val>
                                            <p:fltVal val="0"/>
                                          </p:val>
                                        </p:tav>
                                        <p:tav tm="100000">
                                          <p:val>
                                            <p:strVal val="#ppt_h"/>
                                          </p:val>
                                        </p:tav>
                                      </p:tavLst>
                                    </p:anim>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24706"/>
                                        </p:tgtEl>
                                        <p:attrNameLst>
                                          <p:attrName>style.visibility</p:attrName>
                                        </p:attrNameLst>
                                      </p:cBhvr>
                                      <p:to>
                                        <p:strVal val="visible"/>
                                      </p:to>
                                    </p:set>
                                    <p:animEffect transition="in" filter="checkerboard(across)">
                                      <p:cBhvr>
                                        <p:cTn id="14" dur="500"/>
                                        <p:tgtEl>
                                          <p:spTgt spid="24706"/>
                                        </p:tgtEl>
                                      </p:cBhvr>
                                    </p:animEffect>
                                  </p:childTnLst>
                                </p:cTn>
                              </p:par>
                              <p:par>
                                <p:cTn id="15" presetID="10" presetClass="entr" presetSubtype="0" fill="hold" nodeType="withEffect">
                                  <p:stCondLst>
                                    <p:cond delay="0"/>
                                  </p:stCondLst>
                                  <p:childTnLst>
                                    <p:set>
                                      <p:cBhvr>
                                        <p:cTn id="16" dur="1" fill="hold">
                                          <p:stCondLst>
                                            <p:cond delay="0"/>
                                          </p:stCondLst>
                                        </p:cTn>
                                        <p:tgtEl>
                                          <p:spTgt spid="24708"/>
                                        </p:tgtEl>
                                        <p:attrNameLst>
                                          <p:attrName>style.visibility</p:attrName>
                                        </p:attrNameLst>
                                      </p:cBhvr>
                                      <p:to>
                                        <p:strVal val="visible"/>
                                      </p:to>
                                    </p:set>
                                    <p:animEffect transition="in" filter="fade">
                                      <p:cBhvr>
                                        <p:cTn id="17" dur="500"/>
                                        <p:tgtEl>
                                          <p:spTgt spid="24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1"/>
          <p:cNvSpPr>
            <a:spLocks noGrp="1"/>
          </p:cNvSpPr>
          <p:nvPr>
            <p:ph type="title"/>
          </p:nvPr>
        </p:nvSpPr>
        <p:spPr>
          <a:xfrm>
            <a:off x="457200" y="142875"/>
            <a:ext cx="8229600" cy="1274763"/>
          </a:xfrm>
        </p:spPr>
        <p:txBody>
          <a:bodyPr/>
          <a:lstStyle/>
          <a:p>
            <a:pPr eaLnBrk="1" hangingPunct="1"/>
            <a:r>
              <a:rPr lang="zh-TW" altLang="en-US" sz="3600" b="1" dirty="0"/>
              <a:t>不同光源強度球背象鼻蟲</a:t>
            </a:r>
            <a:br>
              <a:rPr lang="en-US" altLang="zh-TW" sz="3600" b="1" dirty="0"/>
            </a:br>
            <a:r>
              <a:rPr lang="zh-TW" altLang="en-US" sz="3600" b="1" dirty="0"/>
              <a:t>鞘翅斑紋色彩是否會改變</a:t>
            </a:r>
            <a:r>
              <a:rPr lang="en-US" altLang="zh-TW" sz="3600" b="1" dirty="0"/>
              <a:t>?</a:t>
            </a:r>
            <a:endParaRPr lang="zh-TW" altLang="en-US" sz="3600" b="1" dirty="0"/>
          </a:p>
        </p:txBody>
      </p:sp>
      <p:sp>
        <p:nvSpPr>
          <p:cNvPr id="25602" name="內容版面配置區 2"/>
          <p:cNvSpPr>
            <a:spLocks noGrp="1"/>
          </p:cNvSpPr>
          <p:nvPr>
            <p:ph idx="1"/>
          </p:nvPr>
        </p:nvSpPr>
        <p:spPr/>
        <p:txBody>
          <a:bodyPr/>
          <a:lstStyle/>
          <a:p>
            <a:pPr marL="0" indent="0" eaLnBrk="1" hangingPunct="1">
              <a:buNone/>
            </a:pPr>
            <a:r>
              <a:rPr lang="zh-TW" altLang="en-US" dirty="0"/>
              <a:t>步驟：</a:t>
            </a:r>
          </a:p>
          <a:p>
            <a:pPr eaLnBrk="1" hangingPunct="1">
              <a:buFont typeface="Wingdings" panose="05000000000000000000" pitchFamily="2" charset="2"/>
              <a:buChar char="Ø"/>
            </a:pPr>
            <a:r>
              <a:rPr lang="zh-TW" altLang="en-US" dirty="0"/>
              <a:t>在顯微鏡目鏡裝上轉接環，連接數位相機。</a:t>
            </a:r>
          </a:p>
          <a:p>
            <a:pPr eaLnBrk="1" hangingPunct="1">
              <a:buFont typeface="Wingdings" panose="05000000000000000000" pitchFamily="2" charset="2"/>
              <a:buChar char="Ø"/>
            </a:pPr>
            <a:r>
              <a:rPr lang="zh-TW" altLang="en-US" dirty="0"/>
              <a:t>將象鼻蟲固定在顯微鏡平台上。</a:t>
            </a:r>
          </a:p>
          <a:p>
            <a:pPr eaLnBrk="1" hangingPunct="1">
              <a:buFont typeface="Wingdings" panose="05000000000000000000" pitchFamily="2" charset="2"/>
              <a:buChar char="Ø"/>
            </a:pPr>
            <a:r>
              <a:rPr lang="zh-TW" altLang="en-US" dirty="0"/>
              <a:t>固定倍率為</a:t>
            </a:r>
            <a:r>
              <a:rPr lang="en-US" altLang="zh-TW" dirty="0"/>
              <a:t>90</a:t>
            </a:r>
            <a:r>
              <a:rPr lang="zh-TW" altLang="en-US" dirty="0"/>
              <a:t>倍，並分別調整光源強度為</a:t>
            </a:r>
            <a:r>
              <a:rPr lang="en-US" altLang="zh-TW" dirty="0"/>
              <a:t>1/3</a:t>
            </a:r>
            <a:r>
              <a:rPr lang="zh-TW" altLang="en-US" dirty="0"/>
              <a:t>圈、</a:t>
            </a:r>
            <a:r>
              <a:rPr lang="en-US" altLang="zh-TW" dirty="0"/>
              <a:t>2/3</a:t>
            </a:r>
            <a:r>
              <a:rPr lang="zh-TW" altLang="en-US" dirty="0"/>
              <a:t>圈及</a:t>
            </a:r>
            <a:r>
              <a:rPr lang="en-US" altLang="zh-TW" dirty="0"/>
              <a:t>3/3</a:t>
            </a:r>
            <a:r>
              <a:rPr lang="zh-TW" altLang="en-US" dirty="0"/>
              <a:t>圈。</a:t>
            </a:r>
          </a:p>
          <a:p>
            <a:pPr eaLnBrk="1" hangingPunct="1">
              <a:buFont typeface="Wingdings" panose="05000000000000000000" pitchFamily="2" charset="2"/>
              <a:buChar char="Ø"/>
            </a:pPr>
            <a:r>
              <a:rPr lang="zh-TW" altLang="en-US" dirty="0"/>
              <a:t>觀察、攝影記錄結果。</a:t>
            </a:r>
          </a:p>
          <a:p>
            <a:pPr eaLnBrk="1" hangingPunct="1"/>
            <a:endParaRPr lang="zh-TW" altLang="en-US" dirty="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p:cTn id="7" dur="1000" fill="hold"/>
                                        <p:tgtEl>
                                          <p:spTgt spid="25601"/>
                                        </p:tgtEl>
                                        <p:attrNameLst>
                                          <p:attrName>ppt_x</p:attrName>
                                        </p:attrNameLst>
                                      </p:cBhvr>
                                      <p:tavLst>
                                        <p:tav tm="0">
                                          <p:val>
                                            <p:strVal val="#ppt_x"/>
                                          </p:val>
                                        </p:tav>
                                        <p:tav tm="100000">
                                          <p:val>
                                            <p:strVal val="#ppt_x"/>
                                          </p:val>
                                        </p:tav>
                                      </p:tavLst>
                                    </p:anim>
                                    <p:anim calcmode="lin" valueType="num">
                                      <p:cBhvr>
                                        <p:cTn id="8" dur="1000" fill="hold"/>
                                        <p:tgtEl>
                                          <p:spTgt spid="25601"/>
                                        </p:tgtEl>
                                        <p:attrNameLst>
                                          <p:attrName>ppt_y</p:attrName>
                                        </p:attrNameLst>
                                      </p:cBhvr>
                                      <p:tavLst>
                                        <p:tav tm="0">
                                          <p:val>
                                            <p:strVal val="#ppt_y-#ppt_h/2"/>
                                          </p:val>
                                        </p:tav>
                                        <p:tav tm="100000">
                                          <p:val>
                                            <p:strVal val="#ppt_y"/>
                                          </p:val>
                                        </p:tav>
                                      </p:tavLst>
                                    </p:anim>
                                    <p:anim calcmode="lin" valueType="num">
                                      <p:cBhvr>
                                        <p:cTn id="9" dur="1000" fill="hold"/>
                                        <p:tgtEl>
                                          <p:spTgt spid="25601"/>
                                        </p:tgtEl>
                                        <p:attrNameLst>
                                          <p:attrName>ppt_w</p:attrName>
                                        </p:attrNameLst>
                                      </p:cBhvr>
                                      <p:tavLst>
                                        <p:tav tm="0">
                                          <p:val>
                                            <p:strVal val="#ppt_w"/>
                                          </p:val>
                                        </p:tav>
                                        <p:tav tm="100000">
                                          <p:val>
                                            <p:strVal val="#ppt_w"/>
                                          </p:val>
                                        </p:tav>
                                      </p:tavLst>
                                    </p:anim>
                                    <p:anim calcmode="lin" valueType="num">
                                      <p:cBhvr>
                                        <p:cTn id="10" dur="1000" fill="hold"/>
                                        <p:tgtEl>
                                          <p:spTgt spid="2560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5602">
                                            <p:txEl>
                                              <p:pRg st="0" end="0"/>
                                            </p:txEl>
                                          </p:spTgt>
                                        </p:tgtEl>
                                        <p:attrNameLst>
                                          <p:attrName>style.visibility</p:attrName>
                                        </p:attrNameLst>
                                      </p:cBhvr>
                                      <p:to>
                                        <p:strVal val="visible"/>
                                      </p:to>
                                    </p:set>
                                    <p:animEffect transition="in" filter="checkerboard(across)">
                                      <p:cBhvr>
                                        <p:cTn id="15" dur="500"/>
                                        <p:tgtEl>
                                          <p:spTgt spid="25602">
                                            <p:txEl>
                                              <p:pRg st="0" end="0"/>
                                            </p:txEl>
                                          </p:spTgt>
                                        </p:tgtEl>
                                      </p:cBhvr>
                                    </p:animEffec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25602">
                                            <p:txEl>
                                              <p:pRg st="1" end="1"/>
                                            </p:txEl>
                                          </p:spTgt>
                                        </p:tgtEl>
                                        <p:attrNameLst>
                                          <p:attrName>style.visibility</p:attrName>
                                        </p:attrNameLst>
                                      </p:cBhvr>
                                      <p:to>
                                        <p:strVal val="visible"/>
                                      </p:to>
                                    </p:set>
                                    <p:animEffect transition="in" filter="checkerboard(across)">
                                      <p:cBhvr>
                                        <p:cTn id="19" dur="500"/>
                                        <p:tgtEl>
                                          <p:spTgt spid="25602">
                                            <p:txEl>
                                              <p:pRg st="1" end="1"/>
                                            </p:txEl>
                                          </p:spTgt>
                                        </p:tgtEl>
                                      </p:cBhvr>
                                    </p:animEffect>
                                  </p:childTnLst>
                                </p:cTn>
                              </p:par>
                            </p:childTnLst>
                          </p:cTn>
                        </p:par>
                        <p:par>
                          <p:cTn id="20" fill="hold">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25602">
                                            <p:txEl>
                                              <p:pRg st="2" end="2"/>
                                            </p:txEl>
                                          </p:spTgt>
                                        </p:tgtEl>
                                        <p:attrNameLst>
                                          <p:attrName>style.visibility</p:attrName>
                                        </p:attrNameLst>
                                      </p:cBhvr>
                                      <p:to>
                                        <p:strVal val="visible"/>
                                      </p:to>
                                    </p:set>
                                    <p:animEffect transition="in" filter="checkerboard(across)">
                                      <p:cBhvr>
                                        <p:cTn id="23" dur="500"/>
                                        <p:tgtEl>
                                          <p:spTgt spid="25602">
                                            <p:txEl>
                                              <p:pRg st="2" end="2"/>
                                            </p:txEl>
                                          </p:spTgt>
                                        </p:tgtEl>
                                      </p:cBhvr>
                                    </p:animEffect>
                                  </p:childTnLst>
                                </p:cTn>
                              </p:par>
                            </p:childTnLst>
                          </p:cTn>
                        </p:par>
                        <p:par>
                          <p:cTn id="24" fill="hold">
                            <p:stCondLst>
                              <p:cond delay="1500"/>
                            </p:stCondLst>
                            <p:childTnLst>
                              <p:par>
                                <p:cTn id="25" presetID="5" presetClass="entr" presetSubtype="10" fill="hold" grpId="0" nodeType="afterEffect">
                                  <p:stCondLst>
                                    <p:cond delay="0"/>
                                  </p:stCondLst>
                                  <p:childTnLst>
                                    <p:set>
                                      <p:cBhvr>
                                        <p:cTn id="26" dur="1" fill="hold">
                                          <p:stCondLst>
                                            <p:cond delay="0"/>
                                          </p:stCondLst>
                                        </p:cTn>
                                        <p:tgtEl>
                                          <p:spTgt spid="25602">
                                            <p:txEl>
                                              <p:pRg st="3" end="3"/>
                                            </p:txEl>
                                          </p:spTgt>
                                        </p:tgtEl>
                                        <p:attrNameLst>
                                          <p:attrName>style.visibility</p:attrName>
                                        </p:attrNameLst>
                                      </p:cBhvr>
                                      <p:to>
                                        <p:strVal val="visible"/>
                                      </p:to>
                                    </p:set>
                                    <p:animEffect transition="in" filter="checkerboard(across)">
                                      <p:cBhvr>
                                        <p:cTn id="27" dur="500"/>
                                        <p:tgtEl>
                                          <p:spTgt spid="25602">
                                            <p:txEl>
                                              <p:pRg st="3" end="3"/>
                                            </p:txEl>
                                          </p:spTgt>
                                        </p:tgtEl>
                                      </p:cBhvr>
                                    </p:animEffect>
                                  </p:childTnLst>
                                </p:cTn>
                              </p:par>
                            </p:childTnLst>
                          </p:cTn>
                        </p:par>
                        <p:par>
                          <p:cTn id="28" fill="hold">
                            <p:stCondLst>
                              <p:cond delay="2000"/>
                            </p:stCondLst>
                            <p:childTnLst>
                              <p:par>
                                <p:cTn id="29" presetID="5" presetClass="entr" presetSubtype="10" fill="hold" grpId="0" nodeType="afterEffect">
                                  <p:stCondLst>
                                    <p:cond delay="0"/>
                                  </p:stCondLst>
                                  <p:childTnLst>
                                    <p:set>
                                      <p:cBhvr>
                                        <p:cTn id="30" dur="1" fill="hold">
                                          <p:stCondLst>
                                            <p:cond delay="0"/>
                                          </p:stCondLst>
                                        </p:cTn>
                                        <p:tgtEl>
                                          <p:spTgt spid="25602">
                                            <p:txEl>
                                              <p:pRg st="4" end="4"/>
                                            </p:txEl>
                                          </p:spTgt>
                                        </p:tgtEl>
                                        <p:attrNameLst>
                                          <p:attrName>style.visibility</p:attrName>
                                        </p:attrNameLst>
                                      </p:cBhvr>
                                      <p:to>
                                        <p:strVal val="visible"/>
                                      </p:to>
                                    </p:set>
                                    <p:animEffect transition="in" filter="checkerboard(across)">
                                      <p:cBhvr>
                                        <p:cTn id="31" dur="5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a:xfrm>
            <a:off x="468313" y="188913"/>
            <a:ext cx="8229600" cy="1143000"/>
          </a:xfrm>
        </p:spPr>
        <p:txBody>
          <a:bodyPr/>
          <a:lstStyle/>
          <a:p>
            <a:pPr eaLnBrk="1" hangingPunct="1"/>
            <a:r>
              <a:rPr lang="zh-TW" altLang="en-US" sz="5000" b="1"/>
              <a:t>問題</a:t>
            </a:r>
            <a:r>
              <a:rPr lang="en-US" altLang="zh-TW" sz="5000" b="1"/>
              <a:t>(</a:t>
            </a:r>
            <a:r>
              <a:rPr lang="zh-TW" altLang="en-US" sz="5000" b="1"/>
              <a:t>二</a:t>
            </a:r>
            <a:r>
              <a:rPr lang="en-US" altLang="zh-TW" sz="5000" b="1"/>
              <a:t>)-</a:t>
            </a:r>
            <a:r>
              <a:rPr lang="zh-TW" altLang="en-US" sz="5000" b="1"/>
              <a:t>結果</a:t>
            </a:r>
          </a:p>
        </p:txBody>
      </p:sp>
      <p:sp>
        <p:nvSpPr>
          <p:cNvPr id="96259" name="Rectangle 3"/>
          <p:cNvSpPr>
            <a:spLocks noGrp="1"/>
          </p:cNvSpPr>
          <p:nvPr>
            <p:ph type="body" sz="half" idx="1"/>
          </p:nvPr>
        </p:nvSpPr>
        <p:spPr>
          <a:xfrm>
            <a:off x="0" y="1268413"/>
            <a:ext cx="9144000" cy="504825"/>
          </a:xfrm>
        </p:spPr>
        <p:txBody>
          <a:bodyPr/>
          <a:lstStyle/>
          <a:p>
            <a:pPr algn="ctr" eaLnBrk="1" hangingPunct="1">
              <a:lnSpc>
                <a:spcPct val="80000"/>
              </a:lnSpc>
              <a:buFont typeface="Wingdings 2" pitchFamily="18" charset="2"/>
              <a:buNone/>
            </a:pPr>
            <a:r>
              <a:rPr lang="zh-TW" altLang="en-US" sz="2500"/>
              <a:t>不同光源強度投射在斑紋，會造成顏色變化！</a:t>
            </a:r>
            <a:endParaRPr lang="en-US" altLang="zh-TW" sz="4000"/>
          </a:p>
          <a:p>
            <a:pPr algn="ctr" eaLnBrk="1" hangingPunct="1">
              <a:lnSpc>
                <a:spcPct val="80000"/>
              </a:lnSpc>
              <a:buFont typeface="Wingdings 2" pitchFamily="18" charset="2"/>
              <a:buNone/>
            </a:pPr>
            <a:endParaRPr lang="zh-TW" altLang="en-US" sz="4000"/>
          </a:p>
        </p:txBody>
      </p:sp>
      <p:graphicFrame>
        <p:nvGraphicFramePr>
          <p:cNvPr id="96298" name="Group 42"/>
          <p:cNvGraphicFramePr>
            <a:graphicFrameLocks noGrp="1"/>
          </p:cNvGraphicFramePr>
          <p:nvPr>
            <p:ph sz="half" idx="2"/>
          </p:nvPr>
        </p:nvGraphicFramePr>
        <p:xfrm>
          <a:off x="395288" y="1700213"/>
          <a:ext cx="8353425" cy="4429062"/>
        </p:xfrm>
        <a:graphic>
          <a:graphicData uri="http://schemas.openxmlformats.org/drawingml/2006/table">
            <a:tbl>
              <a:tblPr/>
              <a:tblGrid>
                <a:gridCol w="2089150">
                  <a:extLst>
                    <a:ext uri="{9D8B030D-6E8A-4147-A177-3AD203B41FA5}">
                      <a16:colId xmlns:a16="http://schemas.microsoft.com/office/drawing/2014/main" val="20000"/>
                    </a:ext>
                  </a:extLst>
                </a:gridCol>
                <a:gridCol w="2087562">
                  <a:extLst>
                    <a:ext uri="{9D8B030D-6E8A-4147-A177-3AD203B41FA5}">
                      <a16:colId xmlns:a16="http://schemas.microsoft.com/office/drawing/2014/main" val="20001"/>
                    </a:ext>
                  </a:extLst>
                </a:gridCol>
                <a:gridCol w="2089150">
                  <a:extLst>
                    <a:ext uri="{9D8B030D-6E8A-4147-A177-3AD203B41FA5}">
                      <a16:colId xmlns:a16="http://schemas.microsoft.com/office/drawing/2014/main" val="20002"/>
                    </a:ext>
                  </a:extLst>
                </a:gridCol>
                <a:gridCol w="2087563">
                  <a:extLst>
                    <a:ext uri="{9D8B030D-6E8A-4147-A177-3AD203B41FA5}">
                      <a16:colId xmlns:a16="http://schemas.microsoft.com/office/drawing/2014/main" val="20003"/>
                    </a:ext>
                  </a:extLst>
                </a:gridCol>
              </a:tblGrid>
              <a:tr h="5095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光源強度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強度光源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中度光源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弱度光源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557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結果</a:t>
                      </a:r>
                    </a:p>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400" b="0" i="0" u="none" strike="noStrike" cap="none" normalizeH="0" baseline="0">
                          <a:ln>
                            <a:noFill/>
                          </a:ln>
                          <a:solidFill>
                            <a:schemeClr val="tx1"/>
                          </a:solidFill>
                          <a:effectLst/>
                          <a:latin typeface="Cambria" pitchFamily="18" charset="0"/>
                          <a:ea typeface="新細明體" charset="-120"/>
                        </a:rPr>
                        <a:t>（顏色數量、顏色）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４種</a:t>
                      </a:r>
                    </a:p>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（紅、黃綠、橘）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７種</a:t>
                      </a:r>
                    </a:p>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（紅、黃藍、綠、橘金、咖啡）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５種</a:t>
                      </a:r>
                    </a:p>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（紅、黃藍、綠、橘）</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272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結果</a:t>
                      </a:r>
                    </a:p>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r>
                        <a:rPr kumimoji="0" lang="zh-TW" altLang="en-US" sz="2800" b="0" i="0" u="none" strike="noStrike" cap="none" normalizeH="0" baseline="0">
                          <a:ln>
                            <a:noFill/>
                          </a:ln>
                          <a:solidFill>
                            <a:schemeClr val="tx1"/>
                          </a:solidFill>
                          <a:effectLst/>
                          <a:latin typeface="Cambria" pitchFamily="18" charset="0"/>
                          <a:ea typeface="新細明體" charset="-120"/>
                        </a:rPr>
                        <a:t>（圖片）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endParaRPr kumimoji="0" lang="zh-TW" altLang="en-US" sz="2800" b="0" i="0" u="none" strike="noStrike" cap="none" normalizeH="0" baseline="0">
                        <a:ln>
                          <a:noFill/>
                        </a:ln>
                        <a:solidFill>
                          <a:schemeClr val="tx1"/>
                        </a:solidFill>
                        <a:effectLst/>
                        <a:latin typeface="Cambria" pitchFamily="18"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endParaRPr kumimoji="0" lang="zh-TW" altLang="en-US" sz="2800" b="0" i="0" u="none" strike="noStrike" cap="none" normalizeH="0" baseline="0">
                        <a:ln>
                          <a:noFill/>
                        </a:ln>
                        <a:solidFill>
                          <a:schemeClr val="tx1"/>
                        </a:solidFill>
                        <a:effectLst/>
                        <a:latin typeface="Cambria" pitchFamily="18"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18" charset="2"/>
                        <a:buNone/>
                        <a:tabLst/>
                      </a:pPr>
                      <a:endParaRPr kumimoji="0" lang="zh-TW" altLang="en-US" sz="2800" b="0" i="0" u="none" strike="noStrike" cap="none" normalizeH="0" baseline="0">
                        <a:ln>
                          <a:noFill/>
                        </a:ln>
                        <a:solidFill>
                          <a:schemeClr val="tx1"/>
                        </a:solidFill>
                        <a:effectLst/>
                        <a:latin typeface="Cambria" pitchFamily="18"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96297" name="Group 41"/>
          <p:cNvGrpSpPr>
            <a:grpSpLocks/>
          </p:cNvGrpSpPr>
          <p:nvPr/>
        </p:nvGrpSpPr>
        <p:grpSpPr bwMode="auto">
          <a:xfrm>
            <a:off x="2484438" y="4076700"/>
            <a:ext cx="6264275" cy="2089150"/>
            <a:chOff x="1565" y="2568"/>
            <a:chExt cx="3946" cy="1316"/>
          </a:xfrm>
        </p:grpSpPr>
        <p:pic>
          <p:nvPicPr>
            <p:cNvPr id="27674" name="圖片 8" descr="C:\Users\user\AppData\Local\Microsoft\Windows\Temporary Internet Files\Content.Word\bji4ej;.jpg"/>
            <p:cNvPicPr>
              <a:picLocks noChangeAspect="1" noChangeArrowheads="1"/>
            </p:cNvPicPr>
            <p:nvPr/>
          </p:nvPicPr>
          <p:blipFill>
            <a:blip r:embed="rId2"/>
            <a:srcRect/>
            <a:stretch>
              <a:fillRect/>
            </a:stretch>
          </p:blipFill>
          <p:spPr bwMode="auto">
            <a:xfrm>
              <a:off x="1565" y="2568"/>
              <a:ext cx="1308" cy="1316"/>
            </a:xfrm>
            <a:prstGeom prst="rect">
              <a:avLst/>
            </a:prstGeom>
            <a:noFill/>
            <a:ln w="9525">
              <a:noFill/>
              <a:miter lim="800000"/>
              <a:headEnd/>
              <a:tailEnd/>
            </a:ln>
          </p:spPr>
        </p:pic>
        <p:pic>
          <p:nvPicPr>
            <p:cNvPr id="27675" name="圖片 9" descr="C:\Users\user\AppData\Local\Microsoft\Windows\Temporary Internet Files\Content.Word\15194391_1401755016531937_8472773467941650006_o.jpg"/>
            <p:cNvPicPr>
              <a:picLocks noChangeAspect="1" noChangeArrowheads="1"/>
            </p:cNvPicPr>
            <p:nvPr/>
          </p:nvPicPr>
          <p:blipFill>
            <a:blip r:embed="rId3"/>
            <a:srcRect/>
            <a:stretch>
              <a:fillRect/>
            </a:stretch>
          </p:blipFill>
          <p:spPr bwMode="auto">
            <a:xfrm>
              <a:off x="2835" y="2568"/>
              <a:ext cx="1360" cy="1316"/>
            </a:xfrm>
            <a:prstGeom prst="rect">
              <a:avLst/>
            </a:prstGeom>
            <a:noFill/>
            <a:ln w="9525">
              <a:noFill/>
              <a:miter lim="800000"/>
              <a:headEnd/>
              <a:tailEnd/>
            </a:ln>
          </p:spPr>
        </p:pic>
        <p:pic>
          <p:nvPicPr>
            <p:cNvPr id="27676" name="圖片 10" descr="C:\Users\user\AppData\Local\Microsoft\Windows\Temporary Internet Files\Content.Word\fu;6ej;.jpg"/>
            <p:cNvPicPr>
              <a:picLocks noChangeAspect="1" noChangeArrowheads="1"/>
            </p:cNvPicPr>
            <p:nvPr/>
          </p:nvPicPr>
          <p:blipFill>
            <a:blip r:embed="rId4"/>
            <a:srcRect/>
            <a:stretch>
              <a:fillRect/>
            </a:stretch>
          </p:blipFill>
          <p:spPr bwMode="auto">
            <a:xfrm>
              <a:off x="4195" y="2568"/>
              <a:ext cx="1316" cy="1316"/>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ppt_x</p:attrName>
                                        </p:attrNameLst>
                                      </p:cBhvr>
                                      <p:tavLst>
                                        <p:tav tm="0">
                                          <p:val>
                                            <p:strVal val="#ppt_x"/>
                                          </p:val>
                                        </p:tav>
                                        <p:tav tm="100000">
                                          <p:val>
                                            <p:strVal val="#ppt_x"/>
                                          </p:val>
                                        </p:tav>
                                      </p:tavLst>
                                    </p:anim>
                                    <p:anim calcmode="lin" valueType="num">
                                      <p:cBhvr>
                                        <p:cTn id="8" dur="1000" fill="hold"/>
                                        <p:tgtEl>
                                          <p:spTgt spid="96258"/>
                                        </p:tgtEl>
                                        <p:attrNameLst>
                                          <p:attrName>ppt_y</p:attrName>
                                        </p:attrNameLst>
                                      </p:cBhvr>
                                      <p:tavLst>
                                        <p:tav tm="0">
                                          <p:val>
                                            <p:strVal val="#ppt_y-#ppt_h/2"/>
                                          </p:val>
                                        </p:tav>
                                        <p:tav tm="100000">
                                          <p:val>
                                            <p:strVal val="#ppt_y"/>
                                          </p:val>
                                        </p:tav>
                                      </p:tavLst>
                                    </p:anim>
                                    <p:anim calcmode="lin" valueType="num">
                                      <p:cBhvr>
                                        <p:cTn id="9" dur="1000" fill="hold"/>
                                        <p:tgtEl>
                                          <p:spTgt spid="96258"/>
                                        </p:tgtEl>
                                        <p:attrNameLst>
                                          <p:attrName>ppt_w</p:attrName>
                                        </p:attrNameLst>
                                      </p:cBhvr>
                                      <p:tavLst>
                                        <p:tav tm="0">
                                          <p:val>
                                            <p:strVal val="#ppt_w"/>
                                          </p:val>
                                        </p:tav>
                                        <p:tav tm="100000">
                                          <p:val>
                                            <p:strVal val="#ppt_w"/>
                                          </p:val>
                                        </p:tav>
                                      </p:tavLst>
                                    </p:anim>
                                    <p:anim calcmode="lin" valueType="num">
                                      <p:cBhvr>
                                        <p:cTn id="10" dur="1000" fill="hold"/>
                                        <p:tgtEl>
                                          <p:spTgt spid="96258"/>
                                        </p:tgtEl>
                                        <p:attrNameLst>
                                          <p:attrName>ppt_h</p:attrName>
                                        </p:attrNameLst>
                                      </p:cBhvr>
                                      <p:tavLst>
                                        <p:tav tm="0">
                                          <p:val>
                                            <p:fltVal val="0"/>
                                          </p:val>
                                        </p:tav>
                                        <p:tav tm="100000">
                                          <p:val>
                                            <p:strVal val="#ppt_h"/>
                                          </p:val>
                                        </p:tav>
                                      </p:tavLst>
                                    </p:anim>
                                  </p:childTnLst>
                                </p:cTn>
                              </p:par>
                            </p:childTnLst>
                          </p:cTn>
                        </p:par>
                        <p:par>
                          <p:cTn id="11" fill="hold">
                            <p:stCondLst>
                              <p:cond delay="1000"/>
                            </p:stCondLst>
                            <p:childTnLst>
                              <p:par>
                                <p:cTn id="12" presetID="4" presetClass="entr" presetSubtype="32" fill="hold" grpId="0" nodeType="afterEffect">
                                  <p:stCondLst>
                                    <p:cond delay="0"/>
                                  </p:stCondLst>
                                  <p:childTnLst>
                                    <p:set>
                                      <p:cBhvr>
                                        <p:cTn id="13" dur="1" fill="hold">
                                          <p:stCondLst>
                                            <p:cond delay="0"/>
                                          </p:stCondLst>
                                        </p:cTn>
                                        <p:tgtEl>
                                          <p:spTgt spid="96259">
                                            <p:txEl>
                                              <p:pRg st="0" end="0"/>
                                            </p:txEl>
                                          </p:spTgt>
                                        </p:tgtEl>
                                        <p:attrNameLst>
                                          <p:attrName>style.visibility</p:attrName>
                                        </p:attrNameLst>
                                      </p:cBhvr>
                                      <p:to>
                                        <p:strVal val="visible"/>
                                      </p:to>
                                    </p:set>
                                    <p:animEffect transition="in" filter="box(out)">
                                      <p:cBhvr>
                                        <p:cTn id="14" dur="1000"/>
                                        <p:tgtEl>
                                          <p:spTgt spid="96259">
                                            <p:txEl>
                                              <p:pRg st="0" end="0"/>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96298"/>
                                        </p:tgtEl>
                                        <p:attrNameLst>
                                          <p:attrName>style.visibility</p:attrName>
                                        </p:attrNameLst>
                                      </p:cBhvr>
                                      <p:to>
                                        <p:strVal val="visible"/>
                                      </p:to>
                                    </p:set>
                                    <p:animEffect transition="in" filter="blinds(horizontal)">
                                      <p:cBhvr>
                                        <p:cTn id="17" dur="1000"/>
                                        <p:tgtEl>
                                          <p:spTgt spid="96298"/>
                                        </p:tgtEl>
                                      </p:cBhvr>
                                    </p:animEffect>
                                  </p:childTnLst>
                                </p:cTn>
                              </p:par>
                            </p:childTnLst>
                          </p:cTn>
                        </p:par>
                        <p:par>
                          <p:cTn id="18" fill="hold">
                            <p:stCondLst>
                              <p:cond delay="2000"/>
                            </p:stCondLst>
                            <p:childTnLst>
                              <p:par>
                                <p:cTn id="19" presetID="8" presetClass="entr" presetSubtype="16" fill="hold" nodeType="afterEffect">
                                  <p:stCondLst>
                                    <p:cond delay="0"/>
                                  </p:stCondLst>
                                  <p:childTnLst>
                                    <p:set>
                                      <p:cBhvr>
                                        <p:cTn id="20" dur="1" fill="hold">
                                          <p:stCondLst>
                                            <p:cond delay="0"/>
                                          </p:stCondLst>
                                        </p:cTn>
                                        <p:tgtEl>
                                          <p:spTgt spid="96297"/>
                                        </p:tgtEl>
                                        <p:attrNameLst>
                                          <p:attrName>style.visibility</p:attrName>
                                        </p:attrNameLst>
                                      </p:cBhvr>
                                      <p:to>
                                        <p:strVal val="visible"/>
                                      </p:to>
                                    </p:set>
                                    <p:animEffect transition="in" filter="diamond(in)">
                                      <p:cBhvr>
                                        <p:cTn id="21" dur="1000"/>
                                        <p:tgtEl>
                                          <p:spTgt spid="96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188" y="2205038"/>
            <a:ext cx="7772400" cy="1362075"/>
          </a:xfrm>
        </p:spPr>
        <p:txBody>
          <a:bodyPr>
            <a:normAutofit/>
          </a:bodyPr>
          <a:lstStyle/>
          <a:p>
            <a:pPr algn="ctr" eaLnBrk="1" hangingPunct="1">
              <a:defRPr/>
            </a:pPr>
            <a:r>
              <a:rPr lang="zh-TW" altLang="en-US" sz="7000" b="1" dirty="0"/>
              <a:t>討論一</a:t>
            </a:r>
            <a:endParaRPr lang="zh-TW" altLang="en-US" sz="70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0825" y="188913"/>
            <a:ext cx="8580438" cy="1143000"/>
          </a:xfrm>
        </p:spPr>
        <p:txBody>
          <a:bodyPr/>
          <a:lstStyle/>
          <a:p>
            <a:pPr eaLnBrk="1" hangingPunct="1"/>
            <a:r>
              <a:rPr lang="zh-TW" altLang="en-US" b="1"/>
              <a:t>球背象鼻蟲鞘翅班紋構造型態討論</a:t>
            </a:r>
            <a:endParaRPr lang="zh-TW" altLang="en-US"/>
          </a:p>
        </p:txBody>
      </p:sp>
      <p:graphicFrame>
        <p:nvGraphicFramePr>
          <p:cNvPr id="4" name="內容版面配置區 3"/>
          <p:cNvGraphicFramePr>
            <a:graphicFrameLocks noGrp="1"/>
          </p:cNvGraphicFramePr>
          <p:nvPr>
            <p:ph idx="1"/>
          </p:nvPr>
        </p:nvGraphicFramePr>
        <p:xfrm>
          <a:off x="107950" y="1196975"/>
          <a:ext cx="8928991" cy="5661249"/>
        </p:xfrm>
        <a:graphic>
          <a:graphicData uri="http://schemas.openxmlformats.org/drawingml/2006/table">
            <a:tbl>
              <a:tblPr firstRow="1" bandRow="1">
                <a:tableStyleId>{5C22544A-7EE6-4342-B048-85BDC9FD1C3A}</a:tableStyleId>
              </a:tblPr>
              <a:tblGrid>
                <a:gridCol w="2534652">
                  <a:extLst>
                    <a:ext uri="{9D8B030D-6E8A-4147-A177-3AD203B41FA5}">
                      <a16:colId xmlns:a16="http://schemas.microsoft.com/office/drawing/2014/main" val="20000"/>
                    </a:ext>
                  </a:extLst>
                </a:gridCol>
                <a:gridCol w="3153980">
                  <a:extLst>
                    <a:ext uri="{9D8B030D-6E8A-4147-A177-3AD203B41FA5}">
                      <a16:colId xmlns:a16="http://schemas.microsoft.com/office/drawing/2014/main" val="20001"/>
                    </a:ext>
                  </a:extLst>
                </a:gridCol>
                <a:gridCol w="3240359">
                  <a:extLst>
                    <a:ext uri="{9D8B030D-6E8A-4147-A177-3AD203B41FA5}">
                      <a16:colId xmlns:a16="http://schemas.microsoft.com/office/drawing/2014/main" val="20002"/>
                    </a:ext>
                  </a:extLst>
                </a:gridCol>
              </a:tblGrid>
              <a:tr h="761359">
                <a:tc>
                  <a:txBody>
                    <a:bodyPr/>
                    <a:lstStyle/>
                    <a:p>
                      <a:pPr algn="ctr"/>
                      <a:r>
                        <a:rPr lang="zh-TW" altLang="en-US" sz="4000" dirty="0"/>
                        <a:t>觀察方式</a:t>
                      </a:r>
                    </a:p>
                  </a:txBody>
                  <a:tcPr/>
                </a:tc>
                <a:tc>
                  <a:txBody>
                    <a:bodyPr/>
                    <a:lstStyle/>
                    <a:p>
                      <a:pPr algn="ctr"/>
                      <a:r>
                        <a:rPr lang="zh-TW" altLang="en-US" sz="4000" dirty="0"/>
                        <a:t>結果</a:t>
                      </a:r>
                    </a:p>
                  </a:txBody>
                  <a:tcPr/>
                </a:tc>
                <a:tc>
                  <a:txBody>
                    <a:bodyPr/>
                    <a:lstStyle/>
                    <a:p>
                      <a:pPr algn="ctr"/>
                      <a:r>
                        <a:rPr lang="zh-TW" altLang="en-US" sz="4000" dirty="0"/>
                        <a:t>圖片</a:t>
                      </a:r>
                    </a:p>
                  </a:txBody>
                  <a:tcPr/>
                </a:tc>
                <a:extLst>
                  <a:ext uri="{0D108BD9-81ED-4DB2-BD59-A6C34878D82A}">
                    <a16:rowId xmlns:a16="http://schemas.microsoft.com/office/drawing/2014/main" val="10000"/>
                  </a:ext>
                </a:extLst>
              </a:tr>
              <a:tr h="2449945">
                <a:tc>
                  <a:txBody>
                    <a:bodyPr/>
                    <a:lstStyle/>
                    <a:p>
                      <a:pPr algn="ctr"/>
                      <a:r>
                        <a:rPr lang="zh-TW" altLang="en-US" sz="3200" dirty="0"/>
                        <a:t>肉眼觀察</a:t>
                      </a:r>
                    </a:p>
                  </a:txBody>
                  <a:tcPr/>
                </a:tc>
                <a:tc>
                  <a:txBody>
                    <a:bodyPr/>
                    <a:lstStyle/>
                    <a:p>
                      <a:pPr algn="ctr"/>
                      <a:r>
                        <a:rPr lang="zh-TW" altLang="en-US" sz="3200" dirty="0"/>
                        <a:t>鞘翅斑紋是</a:t>
                      </a:r>
                      <a:endParaRPr lang="en-US" altLang="zh-TW" sz="3200" dirty="0"/>
                    </a:p>
                    <a:p>
                      <a:pPr algn="ctr"/>
                      <a:r>
                        <a:rPr lang="zh-TW" altLang="en-US" sz="3200" dirty="0"/>
                        <a:t>平的</a:t>
                      </a:r>
                    </a:p>
                  </a:txBody>
                  <a:tcPr/>
                </a:tc>
                <a:tc>
                  <a:txBody>
                    <a:bodyPr/>
                    <a:lstStyle/>
                    <a:p>
                      <a:pPr algn="ctr"/>
                      <a:endParaRPr lang="zh-TW" altLang="en-US" sz="3200" dirty="0"/>
                    </a:p>
                  </a:txBody>
                  <a:tcPr/>
                </a:tc>
                <a:extLst>
                  <a:ext uri="{0D108BD9-81ED-4DB2-BD59-A6C34878D82A}">
                    <a16:rowId xmlns:a16="http://schemas.microsoft.com/office/drawing/2014/main" val="10001"/>
                  </a:ext>
                </a:extLst>
              </a:tr>
              <a:tr h="2449945">
                <a:tc>
                  <a:txBody>
                    <a:bodyPr/>
                    <a:lstStyle/>
                    <a:p>
                      <a:pPr algn="ctr"/>
                      <a:r>
                        <a:rPr lang="zh-TW" altLang="en-US" sz="3200" dirty="0"/>
                        <a:t>使用</a:t>
                      </a:r>
                      <a:endParaRPr lang="en-US" altLang="zh-TW" sz="3200" dirty="0"/>
                    </a:p>
                    <a:p>
                      <a:pPr algn="ctr"/>
                      <a:r>
                        <a:rPr lang="zh-TW" altLang="en-US" sz="3200" dirty="0"/>
                        <a:t>解剖顯微鏡</a:t>
                      </a:r>
                      <a:endParaRPr lang="en-US" altLang="zh-TW" sz="3200" dirty="0"/>
                    </a:p>
                    <a:p>
                      <a:pPr algn="ctr"/>
                      <a:r>
                        <a:rPr lang="zh-TW" altLang="en-US" sz="3200" dirty="0"/>
                        <a:t>放大觀察</a:t>
                      </a:r>
                    </a:p>
                  </a:txBody>
                  <a:tcPr/>
                </a:tc>
                <a:tc>
                  <a:txBody>
                    <a:bodyPr/>
                    <a:lstStyle/>
                    <a:p>
                      <a:pPr marL="0" indent="0" algn="ctr">
                        <a:lnSpc>
                          <a:spcPct val="80000"/>
                        </a:lnSpc>
                        <a:buFont typeface="Wingdings 2" pitchFamily="18" charset="2"/>
                        <a:buNone/>
                      </a:pPr>
                      <a:r>
                        <a:rPr kumimoji="0" lang="zh-TW" altLang="en-US" sz="3200" dirty="0"/>
                        <a:t>鞘翅斑紋由許多</a:t>
                      </a:r>
                      <a:endParaRPr kumimoji="0" lang="en-US" altLang="zh-TW" sz="3200" dirty="0"/>
                    </a:p>
                    <a:p>
                      <a:pPr marL="0" indent="0" algn="ctr">
                        <a:lnSpc>
                          <a:spcPct val="80000"/>
                        </a:lnSpc>
                        <a:buFont typeface="Wingdings 2" pitchFamily="18" charset="2"/>
                        <a:buNone/>
                      </a:pPr>
                      <a:r>
                        <a:rPr kumimoji="0" lang="zh-TW" altLang="en-US" sz="3200" dirty="0"/>
                        <a:t>六角形晶體結構</a:t>
                      </a:r>
                      <a:endParaRPr kumimoji="0" lang="en-US" altLang="zh-TW" sz="3200" dirty="0"/>
                    </a:p>
                    <a:p>
                      <a:pPr marL="0" indent="0" algn="ctr">
                        <a:lnSpc>
                          <a:spcPct val="80000"/>
                        </a:lnSpc>
                        <a:buFont typeface="Wingdings 2" pitchFamily="18" charset="2"/>
                        <a:buNone/>
                      </a:pPr>
                      <a:r>
                        <a:rPr kumimoji="0" lang="zh-TW" altLang="en-US" sz="3200" dirty="0"/>
                        <a:t>整齊排列形成</a:t>
                      </a:r>
                      <a:endParaRPr kumimoji="0" lang="en-US" altLang="zh-TW" sz="3200" dirty="0"/>
                    </a:p>
                  </a:txBody>
                  <a:tcPr/>
                </a:tc>
                <a:tc>
                  <a:txBody>
                    <a:bodyPr/>
                    <a:lstStyle/>
                    <a:p>
                      <a:pPr algn="ctr"/>
                      <a:endParaRPr lang="zh-TW" altLang="en-US" sz="3200" dirty="0"/>
                    </a:p>
                  </a:txBody>
                  <a:tcPr/>
                </a:tc>
                <a:extLst>
                  <a:ext uri="{0D108BD9-81ED-4DB2-BD59-A6C34878D82A}">
                    <a16:rowId xmlns:a16="http://schemas.microsoft.com/office/drawing/2014/main" val="10002"/>
                  </a:ext>
                </a:extLst>
              </a:tr>
            </a:tbl>
          </a:graphicData>
        </a:graphic>
      </p:graphicFrame>
      <p:grpSp>
        <p:nvGrpSpPr>
          <p:cNvPr id="7" name="群組 6"/>
          <p:cNvGrpSpPr>
            <a:grpSpLocks/>
          </p:cNvGrpSpPr>
          <p:nvPr/>
        </p:nvGrpSpPr>
        <p:grpSpPr bwMode="auto">
          <a:xfrm>
            <a:off x="5795963" y="1844675"/>
            <a:ext cx="3348037" cy="5013325"/>
            <a:chOff x="5796136" y="1844824"/>
            <a:chExt cx="3347864" cy="5013178"/>
          </a:xfrm>
        </p:grpSpPr>
        <p:pic>
          <p:nvPicPr>
            <p:cNvPr id="29717" name="Picture 6" descr="15032764_1399143043459801_7552668292294882947_n"/>
            <p:cNvPicPr>
              <a:picLocks noChangeAspect="1" noChangeArrowheads="1"/>
            </p:cNvPicPr>
            <p:nvPr/>
          </p:nvPicPr>
          <p:blipFill>
            <a:blip r:embed="rId2"/>
            <a:srcRect l="27757" t="30611" r="35979" b="29195"/>
            <a:stretch>
              <a:fillRect/>
            </a:stretch>
          </p:blipFill>
          <p:spPr bwMode="auto">
            <a:xfrm>
              <a:off x="5796136" y="1844824"/>
              <a:ext cx="3240359" cy="2717856"/>
            </a:xfrm>
            <a:prstGeom prst="rect">
              <a:avLst/>
            </a:prstGeom>
            <a:noFill/>
            <a:ln w="9525">
              <a:noFill/>
              <a:miter lim="800000"/>
              <a:headEnd/>
              <a:tailEnd/>
            </a:ln>
          </p:spPr>
        </p:pic>
        <p:pic>
          <p:nvPicPr>
            <p:cNvPr id="29718" name="Picture 7" descr="18199482_1632048623502574_303124747214776795_n"/>
            <p:cNvPicPr>
              <a:picLocks noChangeAspect="1" noChangeArrowheads="1"/>
            </p:cNvPicPr>
            <p:nvPr/>
          </p:nvPicPr>
          <p:blipFill>
            <a:blip r:embed="rId3"/>
            <a:srcRect l="21268" r="15347"/>
            <a:stretch>
              <a:fillRect/>
            </a:stretch>
          </p:blipFill>
          <p:spPr bwMode="auto">
            <a:xfrm>
              <a:off x="5796136" y="4349984"/>
              <a:ext cx="3347864" cy="2508018"/>
            </a:xfrm>
            <a:prstGeom prst="rect">
              <a:avLst/>
            </a:prstGeom>
            <a:noFill/>
            <a:ln w="9525">
              <a:noFill/>
              <a:miter lim="800000"/>
              <a:headEnd/>
              <a:tailEnd/>
            </a:ln>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100000">
                                          <p:val>
                                            <p:strVal val="#ppt_x"/>
                                          </p:val>
                                        </p:tav>
                                      </p:tavLst>
                                    </p:anim>
                                    <p:anim calcmode="lin" valueType="num">
                                      <p:cBhvr>
                                        <p:cTn id="8" dur="1000" fill="hold"/>
                                        <p:tgtEl>
                                          <p:spTgt spid="2"/>
                                        </p:tgtEl>
                                        <p:attrNameLst>
                                          <p:attrName>ppt_y</p:attrName>
                                        </p:attrNameLst>
                                      </p:cBhvr>
                                      <p:tavLst>
                                        <p:tav tm="0">
                                          <p:val>
                                            <p:strVal val="#ppt_y-#ppt_h/2"/>
                                          </p:val>
                                        </p:tav>
                                        <p:tav tm="100000">
                                          <p:val>
                                            <p:strVal val="#ppt_y"/>
                                          </p:val>
                                        </p:tav>
                                      </p:tavLst>
                                    </p:anim>
                                    <p:anim calcmode="lin" valueType="num">
                                      <p:cBhvr>
                                        <p:cTn id="9" dur="1000" fill="hold"/>
                                        <p:tgtEl>
                                          <p:spTgt spid="2"/>
                                        </p:tgtEl>
                                        <p:attrNameLst>
                                          <p:attrName>ppt_w</p:attrName>
                                        </p:attrNameLst>
                                      </p:cBhvr>
                                      <p:tavLst>
                                        <p:tav tm="0">
                                          <p:val>
                                            <p:strVal val="#ppt_w"/>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188" y="2205038"/>
            <a:ext cx="7772400" cy="1362075"/>
          </a:xfrm>
        </p:spPr>
        <p:txBody>
          <a:bodyPr>
            <a:normAutofit/>
          </a:bodyPr>
          <a:lstStyle/>
          <a:p>
            <a:pPr algn="ctr" eaLnBrk="1" hangingPunct="1">
              <a:defRPr/>
            </a:pPr>
            <a:r>
              <a:rPr lang="zh-TW" altLang="en-US" sz="7000" b="1" dirty="0"/>
              <a:t>討論二</a:t>
            </a:r>
            <a:endParaRPr lang="zh-TW" altLang="en-US" sz="7000" dirty="0"/>
          </a:p>
        </p:txBody>
      </p:sp>
    </p:spTree>
  </p:cSld>
  <p:clrMapOvr>
    <a:masterClrMapping/>
  </p:clrMapOvr>
  <p:transition spd="slow">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標題 1"/>
          <p:cNvSpPr>
            <a:spLocks noGrp="1"/>
          </p:cNvSpPr>
          <p:nvPr>
            <p:ph type="title"/>
          </p:nvPr>
        </p:nvSpPr>
        <p:spPr>
          <a:xfrm>
            <a:off x="468313" y="188913"/>
            <a:ext cx="8229600" cy="1143000"/>
          </a:xfrm>
        </p:spPr>
        <p:txBody>
          <a:bodyPr/>
          <a:lstStyle/>
          <a:p>
            <a:pPr eaLnBrk="1" hangingPunct="1"/>
            <a:r>
              <a:rPr lang="zh-TW" altLang="en-US" sz="3200" b="1"/>
              <a:t>球背象鼻蟲鞘翅班紋在不同強度光源照射下所形成的顏色變化原因探討</a:t>
            </a:r>
            <a:endParaRPr lang="zh-TW" altLang="en-US" sz="3200"/>
          </a:p>
        </p:txBody>
      </p:sp>
      <p:sp>
        <p:nvSpPr>
          <p:cNvPr id="4" name="內容版面配置區 3"/>
          <p:cNvSpPr>
            <a:spLocks noGrp="1"/>
          </p:cNvSpPr>
          <p:nvPr>
            <p:ph sz="half" idx="2"/>
          </p:nvPr>
        </p:nvSpPr>
        <p:spPr>
          <a:xfrm>
            <a:off x="358775" y="1414463"/>
            <a:ext cx="4040188" cy="3951287"/>
          </a:xfrm>
        </p:spPr>
        <p:txBody>
          <a:bodyPr/>
          <a:lstStyle/>
          <a:p>
            <a:pPr marL="0" indent="0" eaLnBrk="1" hangingPunct="1">
              <a:lnSpc>
                <a:spcPct val="80000"/>
              </a:lnSpc>
              <a:buFont typeface="Wingdings 2" pitchFamily="18" charset="2"/>
              <a:buNone/>
            </a:pPr>
            <a:r>
              <a:rPr lang="zh-TW" altLang="en-US" sz="2900"/>
              <a:t>不同光源強度，會造成</a:t>
            </a:r>
            <a:endParaRPr lang="en-US" altLang="zh-TW" sz="2900"/>
          </a:p>
          <a:p>
            <a:pPr marL="0" indent="0" eaLnBrk="1" hangingPunct="1">
              <a:lnSpc>
                <a:spcPct val="80000"/>
              </a:lnSpc>
              <a:buFont typeface="Wingdings 2" pitchFamily="18" charset="2"/>
              <a:buNone/>
            </a:pPr>
            <a:r>
              <a:rPr lang="zh-TW" altLang="en-US" sz="2900"/>
              <a:t>斑紋鞘翅的顏色改變，</a:t>
            </a:r>
            <a:endParaRPr lang="en-US" altLang="zh-TW" sz="2900"/>
          </a:p>
          <a:p>
            <a:pPr marL="0" indent="0" eaLnBrk="1" hangingPunct="1">
              <a:lnSpc>
                <a:spcPct val="80000"/>
              </a:lnSpc>
              <a:buFont typeface="Wingdings 2" pitchFamily="18" charset="2"/>
              <a:buNone/>
            </a:pPr>
            <a:r>
              <a:rPr lang="zh-TW" altLang="en-US" sz="2900"/>
              <a:t>尤其中度光源效果最佳。</a:t>
            </a:r>
            <a:endParaRPr lang="en-US" altLang="zh-TW" sz="2900"/>
          </a:p>
          <a:p>
            <a:pPr marL="0" indent="0" eaLnBrk="1" hangingPunct="1">
              <a:lnSpc>
                <a:spcPct val="80000"/>
              </a:lnSpc>
              <a:buFont typeface="Wingdings 2" pitchFamily="18" charset="2"/>
              <a:buNone/>
            </a:pPr>
            <a:r>
              <a:rPr lang="zh-TW" altLang="en-US" sz="2900"/>
              <a:t>球背象鼻蟲鞘翅斑紋的</a:t>
            </a:r>
            <a:endParaRPr lang="en-US" altLang="zh-TW" sz="2900"/>
          </a:p>
          <a:p>
            <a:pPr marL="0" indent="0" eaLnBrk="1" hangingPunct="1">
              <a:lnSpc>
                <a:spcPct val="80000"/>
              </a:lnSpc>
              <a:buFont typeface="Wingdings 2" pitchFamily="18" charset="2"/>
              <a:buNone/>
            </a:pPr>
            <a:r>
              <a:rPr lang="zh-TW" altLang="en-US" sz="2900"/>
              <a:t>光子晶體結構達奈米等</a:t>
            </a:r>
            <a:endParaRPr lang="en-US" altLang="zh-TW" sz="2900"/>
          </a:p>
          <a:p>
            <a:pPr marL="0" indent="0" eaLnBrk="1" hangingPunct="1">
              <a:lnSpc>
                <a:spcPct val="80000"/>
              </a:lnSpc>
              <a:buFont typeface="Wingdings 2" pitchFamily="18" charset="2"/>
              <a:buNone/>
            </a:pPr>
            <a:r>
              <a:rPr lang="zh-TW" altLang="en-US" sz="2900"/>
              <a:t>級，能分解出不同波長</a:t>
            </a:r>
            <a:endParaRPr lang="en-US" altLang="zh-TW" sz="2900"/>
          </a:p>
          <a:p>
            <a:pPr marL="0" indent="0" eaLnBrk="1" hangingPunct="1">
              <a:lnSpc>
                <a:spcPct val="80000"/>
              </a:lnSpc>
              <a:buFont typeface="Wingdings 2" pitchFamily="18" charset="2"/>
              <a:buNone/>
            </a:pPr>
            <a:r>
              <a:rPr lang="zh-TW" altLang="en-US" sz="2900"/>
              <a:t>的光，真是讓我們大開</a:t>
            </a:r>
            <a:endParaRPr lang="en-US" altLang="zh-TW" sz="2900"/>
          </a:p>
          <a:p>
            <a:pPr marL="0" indent="0" eaLnBrk="1" hangingPunct="1">
              <a:lnSpc>
                <a:spcPct val="80000"/>
              </a:lnSpc>
              <a:buFont typeface="Wingdings 2" pitchFamily="18" charset="2"/>
              <a:buNone/>
            </a:pPr>
            <a:r>
              <a:rPr lang="zh-TW" altLang="en-US" sz="2900"/>
              <a:t>眼界啊。</a:t>
            </a:r>
          </a:p>
        </p:txBody>
      </p:sp>
      <p:grpSp>
        <p:nvGrpSpPr>
          <p:cNvPr id="29702" name="Group 6"/>
          <p:cNvGrpSpPr>
            <a:grpSpLocks/>
          </p:cNvGrpSpPr>
          <p:nvPr/>
        </p:nvGrpSpPr>
        <p:grpSpPr bwMode="auto">
          <a:xfrm>
            <a:off x="4427538" y="1414463"/>
            <a:ext cx="4716462" cy="5443537"/>
            <a:chOff x="2789" y="891"/>
            <a:chExt cx="2971" cy="3429"/>
          </a:xfrm>
        </p:grpSpPr>
        <p:pic>
          <p:nvPicPr>
            <p:cNvPr id="31748" name="Picture 4" descr="18301232_1632043593503077_1055791517216246325_n"/>
            <p:cNvPicPr>
              <a:picLocks noChangeAspect="1" noChangeArrowheads="1"/>
            </p:cNvPicPr>
            <p:nvPr/>
          </p:nvPicPr>
          <p:blipFill>
            <a:blip r:embed="rId2"/>
            <a:srcRect/>
            <a:stretch>
              <a:fillRect/>
            </a:stretch>
          </p:blipFill>
          <p:spPr bwMode="auto">
            <a:xfrm>
              <a:off x="2789" y="2649"/>
              <a:ext cx="2971" cy="1671"/>
            </a:xfrm>
            <a:prstGeom prst="rect">
              <a:avLst/>
            </a:prstGeom>
            <a:noFill/>
            <a:ln w="9525">
              <a:noFill/>
              <a:miter lim="800000"/>
              <a:headEnd/>
              <a:tailEnd/>
            </a:ln>
          </p:spPr>
        </p:pic>
        <p:pic>
          <p:nvPicPr>
            <p:cNvPr id="31749" name="Picture 5" descr="18199490_1632045653502871_6336468944169352965_n"/>
            <p:cNvPicPr>
              <a:picLocks noChangeAspect="1" noChangeArrowheads="1"/>
            </p:cNvPicPr>
            <p:nvPr/>
          </p:nvPicPr>
          <p:blipFill>
            <a:blip r:embed="rId3"/>
            <a:srcRect/>
            <a:stretch>
              <a:fillRect/>
            </a:stretch>
          </p:blipFill>
          <p:spPr bwMode="auto">
            <a:xfrm>
              <a:off x="2789" y="891"/>
              <a:ext cx="2971" cy="1779"/>
            </a:xfrm>
            <a:prstGeom prst="rect">
              <a:avLst/>
            </a:prstGeom>
            <a:noFill/>
            <a:ln w="9525">
              <a:noFill/>
              <a:miter lim="800000"/>
              <a:headEnd/>
              <a:tailEnd/>
            </a:ln>
          </p:spPr>
        </p:pic>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 calcmode="lin" valueType="num">
                                      <p:cBhvr>
                                        <p:cTn id="7" dur="1000" fill="hold"/>
                                        <p:tgtEl>
                                          <p:spTgt spid="29697"/>
                                        </p:tgtEl>
                                        <p:attrNameLst>
                                          <p:attrName>ppt_x</p:attrName>
                                        </p:attrNameLst>
                                      </p:cBhvr>
                                      <p:tavLst>
                                        <p:tav tm="0">
                                          <p:val>
                                            <p:strVal val="#ppt_x"/>
                                          </p:val>
                                        </p:tav>
                                        <p:tav tm="100000">
                                          <p:val>
                                            <p:strVal val="#ppt_x"/>
                                          </p:val>
                                        </p:tav>
                                      </p:tavLst>
                                    </p:anim>
                                    <p:anim calcmode="lin" valueType="num">
                                      <p:cBhvr>
                                        <p:cTn id="8" dur="1000" fill="hold"/>
                                        <p:tgtEl>
                                          <p:spTgt spid="29697"/>
                                        </p:tgtEl>
                                        <p:attrNameLst>
                                          <p:attrName>ppt_y</p:attrName>
                                        </p:attrNameLst>
                                      </p:cBhvr>
                                      <p:tavLst>
                                        <p:tav tm="0">
                                          <p:val>
                                            <p:strVal val="#ppt_y-#ppt_h/2"/>
                                          </p:val>
                                        </p:tav>
                                        <p:tav tm="100000">
                                          <p:val>
                                            <p:strVal val="#ppt_y"/>
                                          </p:val>
                                        </p:tav>
                                      </p:tavLst>
                                    </p:anim>
                                    <p:anim calcmode="lin" valueType="num">
                                      <p:cBhvr>
                                        <p:cTn id="9" dur="1000" fill="hold"/>
                                        <p:tgtEl>
                                          <p:spTgt spid="29697"/>
                                        </p:tgtEl>
                                        <p:attrNameLst>
                                          <p:attrName>ppt_w</p:attrName>
                                        </p:attrNameLst>
                                      </p:cBhvr>
                                      <p:tavLst>
                                        <p:tav tm="0">
                                          <p:val>
                                            <p:strVal val="#ppt_w"/>
                                          </p:val>
                                        </p:tav>
                                        <p:tav tm="100000">
                                          <p:val>
                                            <p:strVal val="#ppt_w"/>
                                          </p:val>
                                        </p:tav>
                                      </p:tavLst>
                                    </p:anim>
                                    <p:anim calcmode="lin" valueType="num">
                                      <p:cBhvr>
                                        <p:cTn id="10" dur="1000" fill="hold"/>
                                        <p:tgtEl>
                                          <p:spTgt spid="2969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amond(out)">
                                      <p:cBhvr>
                                        <p:cTn id="15" dur="500"/>
                                        <p:tgtEl>
                                          <p:spTgt spid="4">
                                            <p:txEl>
                                              <p:pRg st="0" end="0"/>
                                            </p:txEl>
                                          </p:spTgt>
                                        </p:tgtEl>
                                      </p:cBhvr>
                                    </p:animEffect>
                                  </p:childTnLst>
                                </p:cTn>
                              </p:par>
                            </p:childTnLst>
                          </p:cTn>
                        </p:par>
                        <p:par>
                          <p:cTn id="16" fill="hold">
                            <p:stCondLst>
                              <p:cond delay="500"/>
                            </p:stCondLst>
                            <p:childTnLst>
                              <p:par>
                                <p:cTn id="17" presetID="8" presetClass="entr" presetSubtype="32"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diamond(out)">
                                      <p:cBhvr>
                                        <p:cTn id="19" dur="500"/>
                                        <p:tgtEl>
                                          <p:spTgt spid="4">
                                            <p:txEl>
                                              <p:pRg st="1" end="1"/>
                                            </p:txEl>
                                          </p:spTgt>
                                        </p:tgtEl>
                                      </p:cBhvr>
                                    </p:animEffect>
                                  </p:childTnLst>
                                </p:cTn>
                              </p:par>
                            </p:childTnLst>
                          </p:cTn>
                        </p:par>
                        <p:par>
                          <p:cTn id="20" fill="hold">
                            <p:stCondLst>
                              <p:cond delay="1000"/>
                            </p:stCondLst>
                            <p:childTnLst>
                              <p:par>
                                <p:cTn id="21" presetID="8" presetClass="entr" presetSubtype="32"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amond(out)">
                                      <p:cBhvr>
                                        <p:cTn id="23" dur="500"/>
                                        <p:tgtEl>
                                          <p:spTgt spid="4">
                                            <p:txEl>
                                              <p:pRg st="2" end="2"/>
                                            </p:txEl>
                                          </p:spTgt>
                                        </p:tgtEl>
                                      </p:cBhvr>
                                    </p:animEffect>
                                  </p:childTnLst>
                                </p:cTn>
                              </p:par>
                            </p:childTnLst>
                          </p:cTn>
                        </p:par>
                        <p:par>
                          <p:cTn id="24" fill="hold">
                            <p:stCondLst>
                              <p:cond delay="1500"/>
                            </p:stCondLst>
                            <p:childTnLst>
                              <p:par>
                                <p:cTn id="25" presetID="8" presetClass="entr" presetSubtype="32"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amond(out)">
                                      <p:cBhvr>
                                        <p:cTn id="27" dur="500"/>
                                        <p:tgtEl>
                                          <p:spTgt spid="4">
                                            <p:txEl>
                                              <p:pRg st="3" end="3"/>
                                            </p:txEl>
                                          </p:spTgt>
                                        </p:tgtEl>
                                      </p:cBhvr>
                                    </p:animEffect>
                                  </p:childTnLst>
                                </p:cTn>
                              </p:par>
                            </p:childTnLst>
                          </p:cTn>
                        </p:par>
                        <p:par>
                          <p:cTn id="28" fill="hold">
                            <p:stCondLst>
                              <p:cond delay="2000"/>
                            </p:stCondLst>
                            <p:childTnLst>
                              <p:par>
                                <p:cTn id="29" presetID="8" presetClass="entr" presetSubtype="32"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diamond(out)">
                                      <p:cBhvr>
                                        <p:cTn id="31" dur="500"/>
                                        <p:tgtEl>
                                          <p:spTgt spid="4">
                                            <p:txEl>
                                              <p:pRg st="4" end="4"/>
                                            </p:txEl>
                                          </p:spTgt>
                                        </p:tgtEl>
                                      </p:cBhvr>
                                    </p:animEffect>
                                  </p:childTnLst>
                                </p:cTn>
                              </p:par>
                            </p:childTnLst>
                          </p:cTn>
                        </p:par>
                        <p:par>
                          <p:cTn id="32" fill="hold">
                            <p:stCondLst>
                              <p:cond delay="2500"/>
                            </p:stCondLst>
                            <p:childTnLst>
                              <p:par>
                                <p:cTn id="33" presetID="8" presetClass="entr" presetSubtype="32" fill="hold" grpId="0" nodeType="after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diamond(out)">
                                      <p:cBhvr>
                                        <p:cTn id="35" dur="500"/>
                                        <p:tgtEl>
                                          <p:spTgt spid="4">
                                            <p:txEl>
                                              <p:pRg st="5" end="5"/>
                                            </p:txEl>
                                          </p:spTgt>
                                        </p:tgtEl>
                                      </p:cBhvr>
                                    </p:animEffect>
                                  </p:childTnLst>
                                </p:cTn>
                              </p:par>
                            </p:childTnLst>
                          </p:cTn>
                        </p:par>
                        <p:par>
                          <p:cTn id="36" fill="hold">
                            <p:stCondLst>
                              <p:cond delay="3000"/>
                            </p:stCondLst>
                            <p:childTnLst>
                              <p:par>
                                <p:cTn id="37" presetID="8" presetClass="entr" presetSubtype="32" fill="hold" grpId="0" nodeType="after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diamond(out)">
                                      <p:cBhvr>
                                        <p:cTn id="39" dur="500"/>
                                        <p:tgtEl>
                                          <p:spTgt spid="4">
                                            <p:txEl>
                                              <p:pRg st="6" end="6"/>
                                            </p:txEl>
                                          </p:spTgt>
                                        </p:tgtEl>
                                      </p:cBhvr>
                                    </p:animEffect>
                                  </p:childTnLst>
                                </p:cTn>
                              </p:par>
                            </p:childTnLst>
                          </p:cTn>
                        </p:par>
                        <p:par>
                          <p:cTn id="40" fill="hold">
                            <p:stCondLst>
                              <p:cond delay="3500"/>
                            </p:stCondLst>
                            <p:childTnLst>
                              <p:par>
                                <p:cTn id="41" presetID="8" presetClass="entr" presetSubtype="32" fill="hold" grpId="0" nodeType="after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diamond(out)">
                                      <p:cBhvr>
                                        <p:cTn id="43" dur="500"/>
                                        <p:tgtEl>
                                          <p:spTgt spid="4">
                                            <p:txEl>
                                              <p:pRg st="7" end="7"/>
                                            </p:txEl>
                                          </p:spTgt>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29702"/>
                                        </p:tgtEl>
                                        <p:attrNameLst>
                                          <p:attrName>style.visibility</p:attrName>
                                        </p:attrNameLst>
                                      </p:cBhvr>
                                      <p:to>
                                        <p:strVal val="visible"/>
                                      </p:to>
                                    </p:set>
                                    <p:animEffect transition="in" filter="fade">
                                      <p:cBhvr>
                                        <p:cTn id="47" dur="1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1"/>
          <p:cNvSpPr>
            <a:spLocks noGrp="1"/>
          </p:cNvSpPr>
          <p:nvPr>
            <p:ph type="title"/>
          </p:nvPr>
        </p:nvSpPr>
        <p:spPr>
          <a:xfrm>
            <a:off x="684213" y="2565400"/>
            <a:ext cx="7772400" cy="1362075"/>
          </a:xfrm>
        </p:spPr>
        <p:txBody>
          <a:bodyPr/>
          <a:lstStyle/>
          <a:p>
            <a:pPr algn="ctr" eaLnBrk="1" hangingPunct="1"/>
            <a:r>
              <a:rPr lang="zh-TW" altLang="en-US" sz="7000" b="1" cap="none"/>
              <a:t>結論與建議</a:t>
            </a: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en-US" sz="5000" b="1"/>
              <a:t>結論一</a:t>
            </a:r>
            <a:endParaRPr lang="zh-TW" altLang="en-US" sz="5000"/>
          </a:p>
        </p:txBody>
      </p:sp>
      <p:sp>
        <p:nvSpPr>
          <p:cNvPr id="30722" name="內容版面配置區 3"/>
          <p:cNvSpPr>
            <a:spLocks noGrp="1"/>
          </p:cNvSpPr>
          <p:nvPr>
            <p:ph sz="half" idx="2"/>
          </p:nvPr>
        </p:nvSpPr>
        <p:spPr>
          <a:xfrm>
            <a:off x="1116013" y="1557338"/>
            <a:ext cx="7543800" cy="2376487"/>
          </a:xfrm>
        </p:spPr>
        <p:txBody>
          <a:bodyPr/>
          <a:lstStyle/>
          <a:p>
            <a:pPr eaLnBrk="1" hangingPunct="1">
              <a:buFont typeface="Arial" charset="0"/>
              <a:buNone/>
            </a:pPr>
            <a:r>
              <a:rPr lang="zh-TW" altLang="en-US" sz="3200"/>
              <a:t>不同的顯微鏡倍率，能觀察不同效果</a:t>
            </a:r>
            <a:r>
              <a:rPr lang="en-US" altLang="zh-TW" sz="3200"/>
              <a:t>:</a:t>
            </a:r>
          </a:p>
          <a:p>
            <a:pPr eaLnBrk="1" hangingPunct="1">
              <a:buFont typeface="Arial" charset="0"/>
              <a:buNone/>
            </a:pPr>
            <a:endParaRPr lang="zh-TW" altLang="en-US" sz="3200"/>
          </a:p>
        </p:txBody>
      </p:sp>
      <p:graphicFrame>
        <p:nvGraphicFramePr>
          <p:cNvPr id="5" name="表格 4"/>
          <p:cNvGraphicFramePr>
            <a:graphicFrameLocks noGrp="1"/>
          </p:cNvGraphicFramePr>
          <p:nvPr/>
        </p:nvGraphicFramePr>
        <p:xfrm>
          <a:off x="28575" y="2133600"/>
          <a:ext cx="9008260" cy="4336450"/>
        </p:xfrm>
        <a:graphic>
          <a:graphicData uri="http://schemas.openxmlformats.org/drawingml/2006/table">
            <a:tbl>
              <a:tblPr firstRow="1" bandRow="1">
                <a:tableStyleId>{5C22544A-7EE6-4342-B048-85BDC9FD1C3A}</a:tableStyleId>
              </a:tblPr>
              <a:tblGrid>
                <a:gridCol w="2252065">
                  <a:extLst>
                    <a:ext uri="{9D8B030D-6E8A-4147-A177-3AD203B41FA5}">
                      <a16:colId xmlns:a16="http://schemas.microsoft.com/office/drawing/2014/main" val="20000"/>
                    </a:ext>
                  </a:extLst>
                </a:gridCol>
                <a:gridCol w="2252065">
                  <a:extLst>
                    <a:ext uri="{9D8B030D-6E8A-4147-A177-3AD203B41FA5}">
                      <a16:colId xmlns:a16="http://schemas.microsoft.com/office/drawing/2014/main" val="20001"/>
                    </a:ext>
                  </a:extLst>
                </a:gridCol>
                <a:gridCol w="2252065">
                  <a:extLst>
                    <a:ext uri="{9D8B030D-6E8A-4147-A177-3AD203B41FA5}">
                      <a16:colId xmlns:a16="http://schemas.microsoft.com/office/drawing/2014/main" val="20002"/>
                    </a:ext>
                  </a:extLst>
                </a:gridCol>
                <a:gridCol w="2252065">
                  <a:extLst>
                    <a:ext uri="{9D8B030D-6E8A-4147-A177-3AD203B41FA5}">
                      <a16:colId xmlns:a16="http://schemas.microsoft.com/office/drawing/2014/main" val="20003"/>
                    </a:ext>
                  </a:extLst>
                </a:gridCol>
              </a:tblGrid>
              <a:tr h="504056">
                <a:tc>
                  <a:txBody>
                    <a:bodyPr/>
                    <a:lstStyle/>
                    <a:p>
                      <a:pPr algn="ctr"/>
                      <a:r>
                        <a:rPr lang="zh-TW" altLang="en-US" sz="3200" b="1" dirty="0">
                          <a:solidFill>
                            <a:schemeClr val="bg1"/>
                          </a:solidFill>
                          <a:effectLst>
                            <a:outerShdw blurRad="38100" dist="38100" dir="2700000" algn="tl">
                              <a:srgbClr val="000000">
                                <a:alpha val="43137"/>
                              </a:srgbClr>
                            </a:outerShdw>
                          </a:effectLst>
                        </a:rPr>
                        <a:t>放大倍率</a:t>
                      </a:r>
                    </a:p>
                  </a:txBody>
                  <a:tcPr>
                    <a:solidFill>
                      <a:schemeClr val="tx1"/>
                    </a:solidFill>
                  </a:tcPr>
                </a:tc>
                <a:tc>
                  <a:txBody>
                    <a:bodyPr/>
                    <a:lstStyle/>
                    <a:p>
                      <a:pPr algn="ctr"/>
                      <a:r>
                        <a:rPr lang="en-US" altLang="zh-TW" sz="3200" b="1" dirty="0">
                          <a:solidFill>
                            <a:schemeClr val="tx1"/>
                          </a:solidFill>
                          <a:effectLst>
                            <a:outerShdw blurRad="38100" dist="38100" dir="2700000" algn="tl">
                              <a:srgbClr val="000000">
                                <a:alpha val="43137"/>
                              </a:srgbClr>
                            </a:outerShdw>
                          </a:effectLst>
                        </a:rPr>
                        <a:t>6.5</a:t>
                      </a:r>
                      <a:r>
                        <a:rPr lang="zh-TW" altLang="en-US" sz="3200" b="1" dirty="0">
                          <a:solidFill>
                            <a:schemeClr val="tx1"/>
                          </a:solidFill>
                          <a:effectLst>
                            <a:outerShdw blurRad="38100" dist="38100" dir="2700000" algn="tl">
                              <a:srgbClr val="000000">
                                <a:alpha val="43137"/>
                              </a:srgbClr>
                            </a:outerShdw>
                          </a:effectLst>
                        </a:rPr>
                        <a:t>倍</a:t>
                      </a:r>
                    </a:p>
                  </a:txBody>
                  <a:tcPr/>
                </a:tc>
                <a:tc>
                  <a:txBody>
                    <a:bodyPr/>
                    <a:lstStyle/>
                    <a:p>
                      <a:pPr algn="ctr"/>
                      <a:r>
                        <a:rPr lang="en-US" altLang="zh-TW" sz="3200" b="1" dirty="0">
                          <a:solidFill>
                            <a:schemeClr val="tx1"/>
                          </a:solidFill>
                          <a:effectLst>
                            <a:outerShdw blurRad="38100" dist="38100" dir="2700000" algn="tl">
                              <a:srgbClr val="000000">
                                <a:alpha val="43137"/>
                              </a:srgbClr>
                            </a:outerShdw>
                          </a:effectLst>
                        </a:rPr>
                        <a:t>45</a:t>
                      </a:r>
                      <a:r>
                        <a:rPr lang="zh-TW" altLang="en-US" sz="3200" b="1" dirty="0">
                          <a:solidFill>
                            <a:schemeClr val="tx1"/>
                          </a:solidFill>
                          <a:effectLst>
                            <a:outerShdw blurRad="38100" dist="38100" dir="2700000" algn="tl">
                              <a:srgbClr val="000000">
                                <a:alpha val="43137"/>
                              </a:srgbClr>
                            </a:outerShdw>
                          </a:effectLst>
                        </a:rPr>
                        <a:t>倍</a:t>
                      </a:r>
                    </a:p>
                  </a:txBody>
                  <a:tcPr/>
                </a:tc>
                <a:tc>
                  <a:txBody>
                    <a:bodyPr/>
                    <a:lstStyle/>
                    <a:p>
                      <a:pPr algn="ctr"/>
                      <a:r>
                        <a:rPr lang="en-US" altLang="zh-TW" sz="3200" b="1" dirty="0">
                          <a:solidFill>
                            <a:schemeClr val="tx1"/>
                          </a:solidFill>
                          <a:effectLst>
                            <a:outerShdw blurRad="38100" dist="38100" dir="2700000" algn="tl">
                              <a:srgbClr val="000000">
                                <a:alpha val="43137"/>
                              </a:srgbClr>
                            </a:outerShdw>
                          </a:effectLst>
                        </a:rPr>
                        <a:t>90</a:t>
                      </a:r>
                      <a:r>
                        <a:rPr lang="zh-TW" altLang="en-US" sz="3200" b="1" dirty="0">
                          <a:solidFill>
                            <a:schemeClr val="tx1"/>
                          </a:solidFill>
                          <a:effectLst>
                            <a:outerShdw blurRad="38100" dist="38100" dir="2700000" algn="tl">
                              <a:srgbClr val="000000">
                                <a:alpha val="43137"/>
                              </a:srgbClr>
                            </a:outerShdw>
                          </a:effectLst>
                        </a:rPr>
                        <a:t>倍</a:t>
                      </a:r>
                    </a:p>
                  </a:txBody>
                  <a:tcPr/>
                </a:tc>
                <a:extLst>
                  <a:ext uri="{0D108BD9-81ED-4DB2-BD59-A6C34878D82A}">
                    <a16:rowId xmlns:a16="http://schemas.microsoft.com/office/drawing/2014/main" val="10000"/>
                  </a:ext>
                </a:extLst>
              </a:tr>
              <a:tr h="1077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chemeClr val="bg1"/>
                          </a:solidFill>
                          <a:effectLst>
                            <a:outerShdw blurRad="38100" dist="38100" dir="2700000" algn="tl">
                              <a:srgbClr val="000000">
                                <a:alpha val="43137"/>
                              </a:srgbClr>
                            </a:outerShdw>
                          </a:effectLst>
                        </a:rPr>
                        <a:t>觀察效果</a:t>
                      </a:r>
                      <a:endParaRPr lang="en-US" altLang="zh-TW" sz="3200" b="1" dirty="0">
                        <a:solidFill>
                          <a:schemeClr val="bg1"/>
                        </a:solidFill>
                        <a:effectLst>
                          <a:outerShdw blurRad="38100" dist="38100" dir="2700000" algn="tl">
                            <a:srgbClr val="000000">
                              <a:alpha val="43137"/>
                            </a:srgbClr>
                          </a:outerShdw>
                        </a:effectLst>
                      </a:endParaRP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dirty="0"/>
                        <a:t>球背象鼻蟲</a:t>
                      </a:r>
                      <a:endParaRPr lang="en-US" altLang="zh-TW" sz="3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dirty="0"/>
                        <a:t>整隻全景</a:t>
                      </a:r>
                      <a:endParaRPr lang="en-US" altLang="zh-TW" sz="3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dirty="0"/>
                        <a:t>一顆</a:t>
                      </a:r>
                      <a:endParaRPr lang="en-US" altLang="zh-TW" sz="3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dirty="0"/>
                        <a:t>完整的班紋</a:t>
                      </a:r>
                      <a:endParaRPr lang="en-US" altLang="zh-TW" sz="3200" dirty="0"/>
                    </a:p>
                  </a:txBody>
                  <a:tcPr/>
                </a:tc>
                <a:tc>
                  <a:txBody>
                    <a:bodyPr/>
                    <a:lstStyle/>
                    <a:p>
                      <a:pPr algn="ctr"/>
                      <a:r>
                        <a:rPr lang="zh-TW" altLang="en-US" sz="3200" dirty="0"/>
                        <a:t>一顆班紋的</a:t>
                      </a:r>
                      <a:endParaRPr lang="en-US" altLang="zh-TW" sz="3200" dirty="0"/>
                    </a:p>
                    <a:p>
                      <a:pPr algn="ctr"/>
                      <a:r>
                        <a:rPr lang="zh-TW" altLang="en-US" sz="3200" dirty="0"/>
                        <a:t>晶體結構</a:t>
                      </a:r>
                      <a:endParaRPr lang="zh-TW" altLang="en-US" sz="3200" b="1" dirty="0">
                        <a:solidFill>
                          <a:schemeClr val="tx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1"/>
                  </a:ext>
                </a:extLst>
              </a:tr>
              <a:tr h="2680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chemeClr val="bg1"/>
                          </a:solidFill>
                          <a:effectLst>
                            <a:outerShdw blurRad="38100" dist="38100" dir="2700000" algn="tl">
                              <a:srgbClr val="000000">
                                <a:alpha val="43137"/>
                              </a:srgbClr>
                            </a:outerShdw>
                          </a:effectLst>
                        </a:rPr>
                        <a:t>圖片</a:t>
                      </a:r>
                      <a:endParaRPr lang="en-US" altLang="zh-TW" sz="3200" b="1" dirty="0">
                        <a:solidFill>
                          <a:schemeClr val="bg1"/>
                        </a:solidFill>
                        <a:effectLst>
                          <a:outerShdw blurRad="38100" dist="38100" dir="2700000" algn="tl">
                            <a:srgbClr val="000000">
                              <a:alpha val="43137"/>
                            </a:srgbClr>
                          </a:outerShdw>
                        </a:effectLst>
                      </a:endParaRP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3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3200" dirty="0"/>
                    </a:p>
                  </a:txBody>
                  <a:tcPr/>
                </a:tc>
                <a:tc>
                  <a:txBody>
                    <a:bodyPr/>
                    <a:lstStyle/>
                    <a:p>
                      <a:pPr algn="ctr"/>
                      <a:endParaRPr lang="zh-TW" altLang="en-US" sz="3200" b="1" dirty="0">
                        <a:solidFill>
                          <a:schemeClr val="tx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2"/>
                  </a:ext>
                </a:extLst>
              </a:tr>
            </a:tbl>
          </a:graphicData>
        </a:graphic>
      </p:graphicFrame>
      <p:grpSp>
        <p:nvGrpSpPr>
          <p:cNvPr id="13" name="群組 12"/>
          <p:cNvGrpSpPr>
            <a:grpSpLocks/>
          </p:cNvGrpSpPr>
          <p:nvPr/>
        </p:nvGrpSpPr>
        <p:grpSpPr bwMode="auto">
          <a:xfrm>
            <a:off x="2268538" y="3608388"/>
            <a:ext cx="6956425" cy="2786062"/>
            <a:chOff x="2267744" y="3608006"/>
            <a:chExt cx="6957094" cy="2786082"/>
          </a:xfrm>
        </p:grpSpPr>
        <p:grpSp>
          <p:nvGrpSpPr>
            <p:cNvPr id="33818" name="群組 3"/>
            <p:cNvGrpSpPr>
              <a:grpSpLocks/>
            </p:cNvGrpSpPr>
            <p:nvPr/>
          </p:nvGrpSpPr>
          <p:grpSpPr bwMode="auto">
            <a:xfrm>
              <a:off x="2267744" y="3933056"/>
              <a:ext cx="2304256" cy="2304558"/>
              <a:chOff x="1942553" y="0"/>
              <a:chExt cx="1284730" cy="1056700"/>
            </a:xfrm>
          </p:grpSpPr>
          <p:sp>
            <p:nvSpPr>
              <p:cNvPr id="33821" name="橢圓 4"/>
              <p:cNvSpPr>
                <a:spLocks noChangeArrowheads="1"/>
              </p:cNvSpPr>
              <p:nvPr/>
            </p:nvSpPr>
            <p:spPr bwMode="auto">
              <a:xfrm>
                <a:off x="1942553" y="0"/>
                <a:ext cx="1284730" cy="1056700"/>
              </a:xfrm>
              <a:prstGeom prst="ellipse">
                <a:avLst/>
              </a:prstGeom>
              <a:solidFill>
                <a:srgbClr val="000000"/>
              </a:solidFill>
              <a:ln w="25400" algn="ctr">
                <a:solidFill>
                  <a:srgbClr val="000000"/>
                </a:solidFill>
                <a:round/>
                <a:headEnd/>
                <a:tailEnd/>
              </a:ln>
            </p:spPr>
            <p:txBody>
              <a:bodyPr anchor="ctr"/>
              <a:lstStyle/>
              <a:p>
                <a:endParaRPr kumimoji="0" lang="zh-TW" altLang="en-US">
                  <a:latin typeface="Calibri" pitchFamily="34" charset="0"/>
                </a:endParaRPr>
              </a:p>
            </p:txBody>
          </p:sp>
          <p:pic>
            <p:nvPicPr>
              <p:cNvPr id="33822" name="圖片 5"/>
              <p:cNvPicPr>
                <a:picLocks noChangeAspect="1"/>
              </p:cNvPicPr>
              <p:nvPr/>
            </p:nvPicPr>
            <p:blipFill>
              <a:blip r:embed="rId2"/>
              <a:srcRect/>
              <a:stretch>
                <a:fillRect/>
              </a:stretch>
            </p:blipFill>
            <p:spPr bwMode="auto">
              <a:xfrm>
                <a:off x="2367759" y="205266"/>
                <a:ext cx="434317" cy="637319"/>
              </a:xfrm>
              <a:prstGeom prst="rect">
                <a:avLst/>
              </a:prstGeom>
              <a:noFill/>
              <a:ln w="9525">
                <a:noFill/>
                <a:miter lim="800000"/>
                <a:headEnd/>
                <a:tailEnd/>
              </a:ln>
            </p:spPr>
          </p:pic>
        </p:grpSp>
        <p:pic>
          <p:nvPicPr>
            <p:cNvPr id="11" name="圖片 10"/>
            <p:cNvPicPr/>
            <p:nvPr/>
          </p:nvPicPr>
          <p:blipFill>
            <a:blip r:embed="rId3" cstate="print">
              <a:extLst/>
            </a:blip>
            <a:srcRect l="6520" t="3876" r="3502" b="37553"/>
            <a:stretch>
              <a:fillRect/>
            </a:stretch>
          </p:blipFill>
          <p:spPr bwMode="auto">
            <a:xfrm>
              <a:off x="4556668" y="3732922"/>
              <a:ext cx="2334126" cy="2536250"/>
            </a:xfrm>
            <a:prstGeom prst="rect">
              <a:avLst/>
            </a:prstGeom>
            <a:ln>
              <a:noFill/>
            </a:ln>
            <a:effectLst>
              <a:softEdge rad="112500"/>
            </a:effectLst>
            <a:extLst/>
          </p:spPr>
        </p:pic>
        <p:pic>
          <p:nvPicPr>
            <p:cNvPr id="12" name="圖片 11"/>
            <p:cNvPicPr/>
            <p:nvPr/>
          </p:nvPicPr>
          <p:blipFill>
            <a:blip r:embed="rId4" cstate="print">
              <a:extLst/>
            </a:blip>
            <a:srcRect l="5952" r="4762" b="35771"/>
            <a:stretch>
              <a:fillRect/>
            </a:stretch>
          </p:blipFill>
          <p:spPr bwMode="auto">
            <a:xfrm>
              <a:off x="6732240" y="3608006"/>
              <a:ext cx="2492598" cy="2786082"/>
            </a:xfrm>
            <a:prstGeom prst="rect">
              <a:avLst/>
            </a:prstGeom>
            <a:ln>
              <a:noFill/>
            </a:ln>
            <a:effectLst>
              <a:softEdge rad="112500"/>
            </a:effectLst>
            <a:extLst/>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100000">
                                          <p:val>
                                            <p:strVal val="#ppt_x"/>
                                          </p:val>
                                        </p:tav>
                                      </p:tavLst>
                                    </p:anim>
                                    <p:anim calcmode="lin" valueType="num">
                                      <p:cBhvr>
                                        <p:cTn id="8" dur="1000" fill="hold"/>
                                        <p:tgtEl>
                                          <p:spTgt spid="2"/>
                                        </p:tgtEl>
                                        <p:attrNameLst>
                                          <p:attrName>ppt_y</p:attrName>
                                        </p:attrNameLst>
                                      </p:cBhvr>
                                      <p:tavLst>
                                        <p:tav tm="0">
                                          <p:val>
                                            <p:strVal val="#ppt_y-#ppt_h/2"/>
                                          </p:val>
                                        </p:tav>
                                        <p:tav tm="100000">
                                          <p:val>
                                            <p:strVal val="#ppt_y"/>
                                          </p:val>
                                        </p:tav>
                                      </p:tavLst>
                                    </p:anim>
                                    <p:anim calcmode="lin" valueType="num">
                                      <p:cBhvr>
                                        <p:cTn id="9" dur="1000" fill="hold"/>
                                        <p:tgtEl>
                                          <p:spTgt spid="2"/>
                                        </p:tgtEl>
                                        <p:attrNameLst>
                                          <p:attrName>ppt_w</p:attrName>
                                        </p:attrNameLst>
                                      </p:cBhvr>
                                      <p:tavLst>
                                        <p:tav tm="0">
                                          <p:val>
                                            <p:strVal val="#ppt_w"/>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1000"/>
                            </p:stCondLst>
                            <p:childTnLst>
                              <p:par>
                                <p:cTn id="12" presetID="4" presetClass="entr" presetSubtype="32" fill="hold" grpId="0" nodeType="afterEffect">
                                  <p:stCondLst>
                                    <p:cond delay="0"/>
                                  </p:stCondLst>
                                  <p:childTnLst>
                                    <p:set>
                                      <p:cBhvr>
                                        <p:cTn id="13" dur="1" fill="hold">
                                          <p:stCondLst>
                                            <p:cond delay="0"/>
                                          </p:stCondLst>
                                        </p:cTn>
                                        <p:tgtEl>
                                          <p:spTgt spid="30722">
                                            <p:txEl>
                                              <p:pRg st="0" end="0"/>
                                            </p:txEl>
                                          </p:spTgt>
                                        </p:tgtEl>
                                        <p:attrNameLst>
                                          <p:attrName>style.visibility</p:attrName>
                                        </p:attrNameLst>
                                      </p:cBhvr>
                                      <p:to>
                                        <p:strVal val="visible"/>
                                      </p:to>
                                    </p:set>
                                    <p:animEffect transition="in" filter="box(out)">
                                      <p:cBhvr>
                                        <p:cTn id="14" dur="1000"/>
                                        <p:tgtEl>
                                          <p:spTgt spid="30722">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2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30175"/>
            <a:ext cx="8229600" cy="1143000"/>
          </a:xfrm>
        </p:spPr>
        <p:txBody>
          <a:bodyPr/>
          <a:lstStyle/>
          <a:p>
            <a:pPr eaLnBrk="1" hangingPunct="1"/>
            <a:r>
              <a:rPr lang="zh-TW" altLang="en-US" sz="5000" b="1"/>
              <a:t>結論二</a:t>
            </a:r>
            <a:endParaRPr lang="zh-TW" altLang="en-US" sz="5000"/>
          </a:p>
        </p:txBody>
      </p:sp>
      <p:sp>
        <p:nvSpPr>
          <p:cNvPr id="38915" name="內容版面配置區 3"/>
          <p:cNvSpPr>
            <a:spLocks noGrp="1"/>
          </p:cNvSpPr>
          <p:nvPr>
            <p:ph sz="half" idx="4294967295"/>
          </p:nvPr>
        </p:nvSpPr>
        <p:spPr>
          <a:xfrm>
            <a:off x="539750" y="806450"/>
            <a:ext cx="8181975" cy="1079500"/>
          </a:xfrm>
        </p:spPr>
        <p:txBody>
          <a:bodyPr/>
          <a:lstStyle/>
          <a:p>
            <a:pPr algn="ctr" eaLnBrk="1" hangingPunct="1">
              <a:buFont typeface="Arial" charset="0"/>
              <a:buNone/>
            </a:pPr>
            <a:r>
              <a:rPr lang="zh-TW" altLang="en-US"/>
              <a:t>不同光源強度投射在斑紋上，</a:t>
            </a:r>
            <a:endParaRPr lang="en-US" altLang="zh-TW"/>
          </a:p>
          <a:p>
            <a:pPr algn="ctr" eaLnBrk="1" hangingPunct="1">
              <a:buFont typeface="Arial" charset="0"/>
              <a:buNone/>
            </a:pPr>
            <a:r>
              <a:rPr lang="zh-TW" altLang="en-US"/>
              <a:t>會造成斑紋晶體上的顏色改變。</a:t>
            </a:r>
          </a:p>
        </p:txBody>
      </p:sp>
      <p:grpSp>
        <p:nvGrpSpPr>
          <p:cNvPr id="3" name="群組 2"/>
          <p:cNvGrpSpPr>
            <a:grpSpLocks/>
          </p:cNvGrpSpPr>
          <p:nvPr/>
        </p:nvGrpSpPr>
        <p:grpSpPr bwMode="auto">
          <a:xfrm>
            <a:off x="28575" y="1949450"/>
            <a:ext cx="4071938" cy="4630738"/>
            <a:chOff x="27511" y="2012035"/>
            <a:chExt cx="4071755" cy="4630501"/>
          </a:xfrm>
        </p:grpSpPr>
        <p:pic>
          <p:nvPicPr>
            <p:cNvPr id="34824" name="圖片 9" descr="C:\Users\user\AppData\Local\Microsoft\Windows\Temporary Internet Files\Content.Word\15194391_1401755016531937_8472773467941650006_o.jpg"/>
            <p:cNvPicPr>
              <a:picLocks noChangeAspect="1" noChangeArrowheads="1"/>
            </p:cNvPicPr>
            <p:nvPr/>
          </p:nvPicPr>
          <p:blipFill>
            <a:blip r:embed="rId2"/>
            <a:srcRect/>
            <a:stretch>
              <a:fillRect/>
            </a:stretch>
          </p:blipFill>
          <p:spPr bwMode="auto">
            <a:xfrm>
              <a:off x="27511" y="2012035"/>
              <a:ext cx="3960440" cy="3937245"/>
            </a:xfrm>
            <a:prstGeom prst="rect">
              <a:avLst/>
            </a:prstGeom>
            <a:noFill/>
            <a:ln w="9525">
              <a:noFill/>
              <a:miter lim="800000"/>
              <a:headEnd/>
              <a:tailEnd/>
            </a:ln>
          </p:spPr>
        </p:pic>
        <p:sp>
          <p:nvSpPr>
            <p:cNvPr id="34825" name="內容版面配置區 3"/>
            <p:cNvSpPr txBox="1">
              <a:spLocks/>
            </p:cNvSpPr>
            <p:nvPr/>
          </p:nvSpPr>
          <p:spPr bwMode="auto">
            <a:xfrm>
              <a:off x="57200" y="5963322"/>
              <a:ext cx="4042066" cy="679214"/>
            </a:xfrm>
            <a:prstGeom prst="rect">
              <a:avLst/>
            </a:prstGeom>
            <a:solidFill>
              <a:srgbClr val="FFFF00"/>
            </a:solidFill>
            <a:ln w="9525">
              <a:noFill/>
              <a:miter lim="800000"/>
              <a:headEnd/>
              <a:tailEnd/>
            </a:ln>
          </p:spPr>
          <p:txBody>
            <a:bodyPr/>
            <a:lstStyle/>
            <a:p>
              <a:pPr marL="342900" indent="-342900">
                <a:spcBef>
                  <a:spcPct val="20000"/>
                </a:spcBef>
                <a:buFont typeface="Arial" charset="0"/>
                <a:buNone/>
              </a:pPr>
              <a:r>
                <a:rPr kumimoji="0" lang="zh-TW" altLang="en-US" sz="3600">
                  <a:latin typeface="Cambria" pitchFamily="18" charset="0"/>
                </a:rPr>
                <a:t>中度光源效果最佳</a:t>
              </a:r>
            </a:p>
          </p:txBody>
        </p:sp>
      </p:grpSp>
      <p:grpSp>
        <p:nvGrpSpPr>
          <p:cNvPr id="9" name="群組 8"/>
          <p:cNvGrpSpPr>
            <a:grpSpLocks/>
          </p:cNvGrpSpPr>
          <p:nvPr/>
        </p:nvGrpSpPr>
        <p:grpSpPr bwMode="auto">
          <a:xfrm>
            <a:off x="4198938" y="2290763"/>
            <a:ext cx="4818062" cy="3905250"/>
            <a:chOff x="4199216" y="2291094"/>
            <a:chExt cx="4817069" cy="3905154"/>
          </a:xfrm>
        </p:grpSpPr>
        <p:pic>
          <p:nvPicPr>
            <p:cNvPr id="34821" name="圖片 8" descr="C:\Users\user\AppData\Local\Microsoft\Windows\Temporary Internet Files\Content.Word\bji4ej;.jpg"/>
            <p:cNvPicPr>
              <a:picLocks noChangeAspect="1" noChangeArrowheads="1"/>
            </p:cNvPicPr>
            <p:nvPr/>
          </p:nvPicPr>
          <p:blipFill>
            <a:blip r:embed="rId3"/>
            <a:srcRect/>
            <a:stretch>
              <a:fillRect/>
            </a:stretch>
          </p:blipFill>
          <p:spPr bwMode="auto">
            <a:xfrm>
              <a:off x="6676533" y="2291094"/>
              <a:ext cx="2339752" cy="2466571"/>
            </a:xfrm>
            <a:prstGeom prst="rect">
              <a:avLst/>
            </a:prstGeom>
            <a:noFill/>
            <a:ln w="9525">
              <a:noFill/>
              <a:miter lim="800000"/>
              <a:headEnd/>
              <a:tailEnd/>
            </a:ln>
          </p:spPr>
        </p:pic>
        <p:pic>
          <p:nvPicPr>
            <p:cNvPr id="34822" name="圖片 10" descr="C:\Users\user\AppData\Local\Microsoft\Windows\Temporary Internet Files\Content.Word\fu;6ej;.jpg"/>
            <p:cNvPicPr>
              <a:picLocks noChangeAspect="1" noChangeArrowheads="1"/>
            </p:cNvPicPr>
            <p:nvPr/>
          </p:nvPicPr>
          <p:blipFill>
            <a:blip r:embed="rId4"/>
            <a:srcRect/>
            <a:stretch>
              <a:fillRect/>
            </a:stretch>
          </p:blipFill>
          <p:spPr bwMode="auto">
            <a:xfrm>
              <a:off x="4199216" y="2291094"/>
              <a:ext cx="2477317" cy="2466571"/>
            </a:xfrm>
            <a:prstGeom prst="rect">
              <a:avLst/>
            </a:prstGeom>
            <a:noFill/>
            <a:ln w="9525">
              <a:noFill/>
              <a:miter lim="800000"/>
              <a:headEnd/>
              <a:tailEnd/>
            </a:ln>
          </p:spPr>
        </p:pic>
        <p:sp>
          <p:nvSpPr>
            <p:cNvPr id="34823" name="內容版面配置區 3"/>
            <p:cNvSpPr txBox="1">
              <a:spLocks/>
            </p:cNvSpPr>
            <p:nvPr/>
          </p:nvSpPr>
          <p:spPr bwMode="auto">
            <a:xfrm>
              <a:off x="4432636" y="4757665"/>
              <a:ext cx="4320480" cy="1438583"/>
            </a:xfrm>
            <a:prstGeom prst="rect">
              <a:avLst/>
            </a:prstGeom>
            <a:solidFill>
              <a:srgbClr val="FFFF00"/>
            </a:solidFill>
            <a:ln w="9525">
              <a:noFill/>
              <a:miter lim="800000"/>
              <a:headEnd/>
              <a:tailEnd/>
            </a:ln>
          </p:spPr>
          <p:txBody>
            <a:bodyPr/>
            <a:lstStyle/>
            <a:p>
              <a:pPr marL="342900" indent="-342900" algn="ctr">
                <a:spcBef>
                  <a:spcPct val="20000"/>
                </a:spcBef>
                <a:buFont typeface="Arial" charset="0"/>
                <a:buNone/>
              </a:pPr>
              <a:r>
                <a:rPr kumimoji="0" lang="zh-TW" altLang="en-US" sz="3600">
                  <a:latin typeface="Cambria" pitchFamily="18" charset="0"/>
                </a:rPr>
                <a:t>光線太強太弱都無法</a:t>
              </a:r>
              <a:endParaRPr kumimoji="0" lang="en-US" altLang="zh-TW" sz="3600">
                <a:latin typeface="Cambria" pitchFamily="18" charset="0"/>
              </a:endParaRPr>
            </a:p>
            <a:p>
              <a:pPr marL="342900" indent="-342900" algn="ctr">
                <a:spcBef>
                  <a:spcPct val="20000"/>
                </a:spcBef>
                <a:buFont typeface="Arial" charset="0"/>
                <a:buNone/>
              </a:pPr>
              <a:r>
                <a:rPr kumimoji="0" lang="zh-TW" altLang="en-US" sz="3600">
                  <a:latin typeface="Cambria" pitchFamily="18" charset="0"/>
                </a:rPr>
                <a:t>獲得最清晰的影像。</a:t>
              </a: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100000">
                                          <p:val>
                                            <p:strVal val="#ppt_x"/>
                                          </p:val>
                                        </p:tav>
                                      </p:tavLst>
                                    </p:anim>
                                    <p:anim calcmode="lin" valueType="num">
                                      <p:cBhvr>
                                        <p:cTn id="8" dur="1000" fill="hold"/>
                                        <p:tgtEl>
                                          <p:spTgt spid="2"/>
                                        </p:tgtEl>
                                        <p:attrNameLst>
                                          <p:attrName>ppt_y</p:attrName>
                                        </p:attrNameLst>
                                      </p:cBhvr>
                                      <p:tavLst>
                                        <p:tav tm="0">
                                          <p:val>
                                            <p:strVal val="#ppt_y-#ppt_h/2"/>
                                          </p:val>
                                        </p:tav>
                                        <p:tav tm="100000">
                                          <p:val>
                                            <p:strVal val="#ppt_y"/>
                                          </p:val>
                                        </p:tav>
                                      </p:tavLst>
                                    </p:anim>
                                    <p:anim calcmode="lin" valueType="num">
                                      <p:cBhvr>
                                        <p:cTn id="9" dur="1000" fill="hold"/>
                                        <p:tgtEl>
                                          <p:spTgt spid="2"/>
                                        </p:tgtEl>
                                        <p:attrNameLst>
                                          <p:attrName>ppt_w</p:attrName>
                                        </p:attrNameLst>
                                      </p:cBhvr>
                                      <p:tavLst>
                                        <p:tav tm="0">
                                          <p:val>
                                            <p:strVal val="#ppt_w"/>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14" dur="1000"/>
                                        <p:tgtEl>
                                          <p:spTgt spid="38915">
                                            <p:txEl>
                                              <p:pRg st="0" end="0"/>
                                            </p:txEl>
                                          </p:spTgt>
                                        </p:tgtEl>
                                      </p:cBhvr>
                                    </p:animEffect>
                                  </p:childTnLst>
                                </p:cTn>
                              </p:par>
                            </p:childTnLst>
                          </p:cTn>
                        </p:par>
                        <p:par>
                          <p:cTn id="15" fill="hold">
                            <p:stCondLst>
                              <p:cond delay="2000"/>
                            </p:stCondLst>
                            <p:childTnLst>
                              <p:par>
                                <p:cTn id="16" presetID="5" presetClass="entr" presetSubtype="10" fill="hold" grpId="0" nodeType="after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18" dur="1000"/>
                                        <p:tgtEl>
                                          <p:spTgt spid="38915">
                                            <p:txEl>
                                              <p:pRg st="1" end="1"/>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標題 1"/>
          <p:cNvSpPr>
            <a:spLocks noGrp="1"/>
          </p:cNvSpPr>
          <p:nvPr>
            <p:ph type="title"/>
          </p:nvPr>
        </p:nvSpPr>
        <p:spPr>
          <a:xfrm>
            <a:off x="468313" y="0"/>
            <a:ext cx="8229600" cy="1143000"/>
          </a:xfrm>
        </p:spPr>
        <p:txBody>
          <a:bodyPr/>
          <a:lstStyle/>
          <a:p>
            <a:pPr eaLnBrk="1" hangingPunct="1"/>
            <a:r>
              <a:rPr lang="zh-TW" altLang="en-US" sz="5000" b="1">
                <a:latin typeface="Algerian" pitchFamily="82" charset="0"/>
              </a:rPr>
              <a:t>研究動機</a:t>
            </a:r>
          </a:p>
        </p:txBody>
      </p:sp>
      <p:sp>
        <p:nvSpPr>
          <p:cNvPr id="14338" name="內容版面配置區 2"/>
          <p:cNvSpPr>
            <a:spLocks noGrp="1"/>
          </p:cNvSpPr>
          <p:nvPr>
            <p:ph idx="1"/>
          </p:nvPr>
        </p:nvSpPr>
        <p:spPr>
          <a:xfrm>
            <a:off x="468313" y="1052513"/>
            <a:ext cx="8229600" cy="4525962"/>
          </a:xfrm>
        </p:spPr>
        <p:txBody>
          <a:bodyPr/>
          <a:lstStyle/>
          <a:p>
            <a:pPr eaLnBrk="1" hangingPunct="1">
              <a:lnSpc>
                <a:spcPct val="80000"/>
              </a:lnSpc>
              <a:buFont typeface="Arial" charset="0"/>
              <a:buNone/>
            </a:pPr>
            <a:r>
              <a:rPr lang="en-US" altLang="zh-TW"/>
              <a:t>	</a:t>
            </a:r>
            <a:r>
              <a:rPr lang="zh-TW" altLang="en-US"/>
              <a:t>華萊士出版了</a:t>
            </a:r>
            <a:r>
              <a:rPr lang="en-US" altLang="zh-TW"/>
              <a:t>《</a:t>
            </a:r>
            <a:r>
              <a:rPr lang="zh-TW" altLang="en-US"/>
              <a:t>熱帶自然與評論</a:t>
            </a:r>
            <a:r>
              <a:rPr lang="en-US" altLang="zh-TW"/>
              <a:t>》</a:t>
            </a:r>
            <a:r>
              <a:rPr lang="zh-TW" altLang="en-US"/>
              <a:t>，記錄</a:t>
            </a:r>
            <a:endParaRPr lang="en-US" altLang="zh-TW"/>
          </a:p>
          <a:p>
            <a:pPr eaLnBrk="1" hangingPunct="1">
              <a:lnSpc>
                <a:spcPct val="80000"/>
              </a:lnSpc>
              <a:buFont typeface="Arial" charset="0"/>
              <a:buNone/>
            </a:pPr>
            <a:r>
              <a:rPr lang="zh-TW" altLang="en-US"/>
              <a:t>一類的球背象鼻蟲背板有亮麗的金屬斑紋。</a:t>
            </a:r>
            <a:endParaRPr lang="en-US" altLang="zh-TW"/>
          </a:p>
          <a:p>
            <a:pPr eaLnBrk="1" hangingPunct="1">
              <a:lnSpc>
                <a:spcPct val="80000"/>
              </a:lnSpc>
              <a:buFont typeface="Arial" charset="0"/>
              <a:buNone/>
            </a:pPr>
            <a:r>
              <a:rPr lang="zh-TW" altLang="en-US"/>
              <a:t>之後，有學者發現臺灣的蘭嶼、綠島也有</a:t>
            </a:r>
            <a:endParaRPr lang="en-US" altLang="zh-TW"/>
          </a:p>
          <a:p>
            <a:pPr eaLnBrk="1" hangingPunct="1">
              <a:lnSpc>
                <a:spcPct val="80000"/>
              </a:lnSpc>
              <a:buFont typeface="Arial" charset="0"/>
              <a:buNone/>
            </a:pPr>
            <a:r>
              <a:rPr lang="zh-TW" altLang="en-US"/>
              <a:t>一類球背象鼻蟲，因此將華萊士線調至臺灣</a:t>
            </a:r>
            <a:endParaRPr lang="en-US" altLang="zh-TW"/>
          </a:p>
          <a:p>
            <a:pPr eaLnBrk="1" hangingPunct="1">
              <a:lnSpc>
                <a:spcPct val="80000"/>
              </a:lnSpc>
              <a:buFont typeface="Arial" charset="0"/>
              <a:buNone/>
            </a:pPr>
            <a:r>
              <a:rPr lang="zh-TW" altLang="en-US"/>
              <a:t>的蘭嶼。</a:t>
            </a:r>
          </a:p>
        </p:txBody>
      </p:sp>
      <p:grpSp>
        <p:nvGrpSpPr>
          <p:cNvPr id="2" name="群組 1"/>
          <p:cNvGrpSpPr>
            <a:grpSpLocks/>
          </p:cNvGrpSpPr>
          <p:nvPr/>
        </p:nvGrpSpPr>
        <p:grpSpPr bwMode="auto">
          <a:xfrm>
            <a:off x="82550" y="3501008"/>
            <a:ext cx="9001125" cy="3024187"/>
            <a:chOff x="250825" y="3357563"/>
            <a:chExt cx="8642350" cy="2776537"/>
          </a:xfrm>
        </p:grpSpPr>
        <p:pic>
          <p:nvPicPr>
            <p:cNvPr id="15364" name="Picture 4" descr="18301680_1632048320169271_6369806062201589236_n"/>
            <p:cNvPicPr>
              <a:picLocks noChangeAspect="1" noChangeArrowheads="1"/>
            </p:cNvPicPr>
            <p:nvPr/>
          </p:nvPicPr>
          <p:blipFill>
            <a:blip r:embed="rId2"/>
            <a:srcRect/>
            <a:stretch>
              <a:fillRect/>
            </a:stretch>
          </p:blipFill>
          <p:spPr bwMode="auto">
            <a:xfrm>
              <a:off x="4500563" y="3357563"/>
              <a:ext cx="4392612" cy="2733675"/>
            </a:xfrm>
            <a:prstGeom prst="rect">
              <a:avLst/>
            </a:prstGeom>
            <a:noFill/>
            <a:ln w="9525">
              <a:noFill/>
              <a:miter lim="800000"/>
              <a:headEnd/>
              <a:tailEnd/>
            </a:ln>
          </p:spPr>
        </p:pic>
        <p:pic>
          <p:nvPicPr>
            <p:cNvPr id="15365" name="Picture 5" descr="18199482_1632048623502574_303124747214776795_n"/>
            <p:cNvPicPr>
              <a:picLocks noChangeAspect="1" noChangeArrowheads="1"/>
            </p:cNvPicPr>
            <p:nvPr/>
          </p:nvPicPr>
          <p:blipFill>
            <a:blip r:embed="rId3"/>
            <a:srcRect/>
            <a:stretch>
              <a:fillRect/>
            </a:stretch>
          </p:blipFill>
          <p:spPr bwMode="auto">
            <a:xfrm>
              <a:off x="250825" y="3357563"/>
              <a:ext cx="4176713" cy="2776537"/>
            </a:xfrm>
            <a:prstGeom prst="rect">
              <a:avLst/>
            </a:prstGeom>
            <a:noFill/>
            <a:ln w="9525">
              <a:noFill/>
              <a:miter lim="800000"/>
              <a:headEnd/>
              <a:tailEnd/>
            </a:ln>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p:cTn id="7" dur="1000" fill="hold"/>
                                        <p:tgtEl>
                                          <p:spTgt spid="14337"/>
                                        </p:tgtEl>
                                        <p:attrNameLst>
                                          <p:attrName>ppt_x</p:attrName>
                                        </p:attrNameLst>
                                      </p:cBhvr>
                                      <p:tavLst>
                                        <p:tav tm="0">
                                          <p:val>
                                            <p:strVal val="#ppt_x"/>
                                          </p:val>
                                        </p:tav>
                                        <p:tav tm="100000">
                                          <p:val>
                                            <p:strVal val="#ppt_x"/>
                                          </p:val>
                                        </p:tav>
                                      </p:tavLst>
                                    </p:anim>
                                    <p:anim calcmode="lin" valueType="num">
                                      <p:cBhvr>
                                        <p:cTn id="8" dur="1000" fill="hold"/>
                                        <p:tgtEl>
                                          <p:spTgt spid="14337"/>
                                        </p:tgtEl>
                                        <p:attrNameLst>
                                          <p:attrName>ppt_y</p:attrName>
                                        </p:attrNameLst>
                                      </p:cBhvr>
                                      <p:tavLst>
                                        <p:tav tm="0">
                                          <p:val>
                                            <p:strVal val="#ppt_y-#ppt_h/2"/>
                                          </p:val>
                                        </p:tav>
                                        <p:tav tm="100000">
                                          <p:val>
                                            <p:strVal val="#ppt_y"/>
                                          </p:val>
                                        </p:tav>
                                      </p:tavLst>
                                    </p:anim>
                                    <p:anim calcmode="lin" valueType="num">
                                      <p:cBhvr>
                                        <p:cTn id="9" dur="1000" fill="hold"/>
                                        <p:tgtEl>
                                          <p:spTgt spid="14337"/>
                                        </p:tgtEl>
                                        <p:attrNameLst>
                                          <p:attrName>ppt_w</p:attrName>
                                        </p:attrNameLst>
                                      </p:cBhvr>
                                      <p:tavLst>
                                        <p:tav tm="0">
                                          <p:val>
                                            <p:strVal val="#ppt_w"/>
                                          </p:val>
                                        </p:tav>
                                        <p:tav tm="100000">
                                          <p:val>
                                            <p:strVal val="#ppt_w"/>
                                          </p:val>
                                        </p:tav>
                                      </p:tavLst>
                                    </p:anim>
                                    <p:anim calcmode="lin" valueType="num">
                                      <p:cBhvr>
                                        <p:cTn id="10" dur="1000" fill="hold"/>
                                        <p:tgtEl>
                                          <p:spTgt spid="1433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4338">
                                            <p:txEl>
                                              <p:pRg st="0" end="0"/>
                                            </p:txEl>
                                          </p:spTgt>
                                        </p:tgtEl>
                                        <p:attrNameLst>
                                          <p:attrName>style.visibility</p:attrName>
                                        </p:attrNameLst>
                                      </p:cBhvr>
                                      <p:to>
                                        <p:strVal val="visible"/>
                                      </p:to>
                                    </p:set>
                                    <p:anim calcmode="lin" valueType="num">
                                      <p:cBhvr>
                                        <p:cTn id="15" dur="500" fill="hold"/>
                                        <p:tgtEl>
                                          <p:spTgt spid="14338">
                                            <p:txEl>
                                              <p:pRg st="0" end="0"/>
                                            </p:txEl>
                                          </p:spTgt>
                                        </p:tgtEl>
                                        <p:attrNameLst>
                                          <p:attrName>ppt_x</p:attrName>
                                        </p:attrNameLst>
                                      </p:cBhvr>
                                      <p:tavLst>
                                        <p:tav tm="0">
                                          <p:val>
                                            <p:strVal val="#ppt_x-#ppt_w/2"/>
                                          </p:val>
                                        </p:tav>
                                        <p:tav tm="100000">
                                          <p:val>
                                            <p:strVal val="#ppt_x"/>
                                          </p:val>
                                        </p:tav>
                                      </p:tavLst>
                                    </p:anim>
                                    <p:anim calcmode="lin" valueType="num">
                                      <p:cBhvr>
                                        <p:cTn id="16" dur="500" fill="hold"/>
                                        <p:tgtEl>
                                          <p:spTgt spid="14338">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1433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4338">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17" presetClass="entr" presetSubtype="8" fill="hold" grpId="0" nodeType="afterEffect">
                                  <p:stCondLst>
                                    <p:cond delay="0"/>
                                  </p:stCondLst>
                                  <p:childTnLst>
                                    <p:set>
                                      <p:cBhvr>
                                        <p:cTn id="21" dur="1" fill="hold">
                                          <p:stCondLst>
                                            <p:cond delay="0"/>
                                          </p:stCondLst>
                                        </p:cTn>
                                        <p:tgtEl>
                                          <p:spTgt spid="14338">
                                            <p:txEl>
                                              <p:pRg st="1" end="1"/>
                                            </p:txEl>
                                          </p:spTgt>
                                        </p:tgtEl>
                                        <p:attrNameLst>
                                          <p:attrName>style.visibility</p:attrName>
                                        </p:attrNameLst>
                                      </p:cBhvr>
                                      <p:to>
                                        <p:strVal val="visible"/>
                                      </p:to>
                                    </p:set>
                                    <p:anim calcmode="lin" valueType="num">
                                      <p:cBhvr>
                                        <p:cTn id="22" dur="500" fill="hold"/>
                                        <p:tgtEl>
                                          <p:spTgt spid="14338">
                                            <p:txEl>
                                              <p:pRg st="1" end="1"/>
                                            </p:txEl>
                                          </p:spTgt>
                                        </p:tgtEl>
                                        <p:attrNameLst>
                                          <p:attrName>ppt_x</p:attrName>
                                        </p:attrNameLst>
                                      </p:cBhvr>
                                      <p:tavLst>
                                        <p:tav tm="0">
                                          <p:val>
                                            <p:strVal val="#ppt_x-#ppt_w/2"/>
                                          </p:val>
                                        </p:tav>
                                        <p:tav tm="100000">
                                          <p:val>
                                            <p:strVal val="#ppt_x"/>
                                          </p:val>
                                        </p:tav>
                                      </p:tavLst>
                                    </p:anim>
                                    <p:anim calcmode="lin" valueType="num">
                                      <p:cBhvr>
                                        <p:cTn id="23" dur="500" fill="hold"/>
                                        <p:tgtEl>
                                          <p:spTgt spid="14338">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14338">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14338">
                                            <p:txEl>
                                              <p:pRg st="1" end="1"/>
                                            </p:txEl>
                                          </p:spTgt>
                                        </p:tgtEl>
                                        <p:attrNameLst>
                                          <p:attrName>ppt_h</p:attrName>
                                        </p:attrNameLst>
                                      </p:cBhvr>
                                      <p:tavLst>
                                        <p:tav tm="0">
                                          <p:val>
                                            <p:strVal val="#ppt_h"/>
                                          </p:val>
                                        </p:tav>
                                        <p:tav tm="100000">
                                          <p:val>
                                            <p:strVal val="#ppt_h"/>
                                          </p:val>
                                        </p:tav>
                                      </p:tavLst>
                                    </p:anim>
                                  </p:childTnLst>
                                </p:cTn>
                              </p:par>
                            </p:childTnLst>
                          </p:cTn>
                        </p:par>
                        <p:par>
                          <p:cTn id="26" fill="hold">
                            <p:stCondLst>
                              <p:cond delay="1000"/>
                            </p:stCondLst>
                            <p:childTnLst>
                              <p:par>
                                <p:cTn id="27" presetID="17" presetClass="entr" presetSubtype="8" fill="hold" grpId="0" nodeType="afterEffect">
                                  <p:stCondLst>
                                    <p:cond delay="0"/>
                                  </p:stCondLst>
                                  <p:childTnLst>
                                    <p:set>
                                      <p:cBhvr>
                                        <p:cTn id="28" dur="1" fill="hold">
                                          <p:stCondLst>
                                            <p:cond delay="0"/>
                                          </p:stCondLst>
                                        </p:cTn>
                                        <p:tgtEl>
                                          <p:spTgt spid="14338">
                                            <p:txEl>
                                              <p:pRg st="2" end="2"/>
                                            </p:txEl>
                                          </p:spTgt>
                                        </p:tgtEl>
                                        <p:attrNameLst>
                                          <p:attrName>style.visibility</p:attrName>
                                        </p:attrNameLst>
                                      </p:cBhvr>
                                      <p:to>
                                        <p:strVal val="visible"/>
                                      </p:to>
                                    </p:set>
                                    <p:anim calcmode="lin" valueType="num">
                                      <p:cBhvr>
                                        <p:cTn id="29" dur="500" fill="hold"/>
                                        <p:tgtEl>
                                          <p:spTgt spid="14338">
                                            <p:txEl>
                                              <p:pRg st="2" end="2"/>
                                            </p:txEl>
                                          </p:spTgt>
                                        </p:tgtEl>
                                        <p:attrNameLst>
                                          <p:attrName>ppt_x</p:attrName>
                                        </p:attrNameLst>
                                      </p:cBhvr>
                                      <p:tavLst>
                                        <p:tav tm="0">
                                          <p:val>
                                            <p:strVal val="#ppt_x-#ppt_w/2"/>
                                          </p:val>
                                        </p:tav>
                                        <p:tav tm="100000">
                                          <p:val>
                                            <p:strVal val="#ppt_x"/>
                                          </p:val>
                                        </p:tav>
                                      </p:tavLst>
                                    </p:anim>
                                    <p:anim calcmode="lin" valueType="num">
                                      <p:cBhvr>
                                        <p:cTn id="30" dur="500" fill="hold"/>
                                        <p:tgtEl>
                                          <p:spTgt spid="14338">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14338">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4338">
                                            <p:txEl>
                                              <p:pRg st="2" end="2"/>
                                            </p:txEl>
                                          </p:spTgt>
                                        </p:tgtEl>
                                        <p:attrNameLst>
                                          <p:attrName>ppt_h</p:attrName>
                                        </p:attrNameLst>
                                      </p:cBhvr>
                                      <p:tavLst>
                                        <p:tav tm="0">
                                          <p:val>
                                            <p:strVal val="#ppt_h"/>
                                          </p:val>
                                        </p:tav>
                                        <p:tav tm="100000">
                                          <p:val>
                                            <p:strVal val="#ppt_h"/>
                                          </p:val>
                                        </p:tav>
                                      </p:tavLst>
                                    </p:anim>
                                  </p:childTnLst>
                                </p:cTn>
                              </p:par>
                            </p:childTnLst>
                          </p:cTn>
                        </p:par>
                        <p:par>
                          <p:cTn id="33" fill="hold">
                            <p:stCondLst>
                              <p:cond delay="1500"/>
                            </p:stCondLst>
                            <p:childTnLst>
                              <p:par>
                                <p:cTn id="34" presetID="17" presetClass="entr" presetSubtype="8" fill="hold" grpId="0" nodeType="afterEffect">
                                  <p:stCondLst>
                                    <p:cond delay="0"/>
                                  </p:stCondLst>
                                  <p:childTnLst>
                                    <p:set>
                                      <p:cBhvr>
                                        <p:cTn id="35" dur="1" fill="hold">
                                          <p:stCondLst>
                                            <p:cond delay="0"/>
                                          </p:stCondLst>
                                        </p:cTn>
                                        <p:tgtEl>
                                          <p:spTgt spid="14338">
                                            <p:txEl>
                                              <p:pRg st="3" end="3"/>
                                            </p:txEl>
                                          </p:spTgt>
                                        </p:tgtEl>
                                        <p:attrNameLst>
                                          <p:attrName>style.visibility</p:attrName>
                                        </p:attrNameLst>
                                      </p:cBhvr>
                                      <p:to>
                                        <p:strVal val="visible"/>
                                      </p:to>
                                    </p:set>
                                    <p:anim calcmode="lin" valueType="num">
                                      <p:cBhvr>
                                        <p:cTn id="36" dur="500" fill="hold"/>
                                        <p:tgtEl>
                                          <p:spTgt spid="14338">
                                            <p:txEl>
                                              <p:pRg st="3" end="3"/>
                                            </p:txEl>
                                          </p:spTgt>
                                        </p:tgtEl>
                                        <p:attrNameLst>
                                          <p:attrName>ppt_x</p:attrName>
                                        </p:attrNameLst>
                                      </p:cBhvr>
                                      <p:tavLst>
                                        <p:tav tm="0">
                                          <p:val>
                                            <p:strVal val="#ppt_x-#ppt_w/2"/>
                                          </p:val>
                                        </p:tav>
                                        <p:tav tm="100000">
                                          <p:val>
                                            <p:strVal val="#ppt_x"/>
                                          </p:val>
                                        </p:tav>
                                      </p:tavLst>
                                    </p:anim>
                                    <p:anim calcmode="lin" valueType="num">
                                      <p:cBhvr>
                                        <p:cTn id="37" dur="500" fill="hold"/>
                                        <p:tgtEl>
                                          <p:spTgt spid="14338">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14338">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14338">
                                            <p:txEl>
                                              <p:pRg st="3" end="3"/>
                                            </p:txEl>
                                          </p:spTgt>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8" fill="hold" grpId="0" nodeType="afterEffect">
                                  <p:stCondLst>
                                    <p:cond delay="0"/>
                                  </p:stCondLst>
                                  <p:childTnLst>
                                    <p:set>
                                      <p:cBhvr>
                                        <p:cTn id="42" dur="1" fill="hold">
                                          <p:stCondLst>
                                            <p:cond delay="0"/>
                                          </p:stCondLst>
                                        </p:cTn>
                                        <p:tgtEl>
                                          <p:spTgt spid="14338">
                                            <p:txEl>
                                              <p:pRg st="4" end="4"/>
                                            </p:txEl>
                                          </p:spTgt>
                                        </p:tgtEl>
                                        <p:attrNameLst>
                                          <p:attrName>style.visibility</p:attrName>
                                        </p:attrNameLst>
                                      </p:cBhvr>
                                      <p:to>
                                        <p:strVal val="visible"/>
                                      </p:to>
                                    </p:set>
                                    <p:anim calcmode="lin" valueType="num">
                                      <p:cBhvr>
                                        <p:cTn id="43" dur="500" fill="hold"/>
                                        <p:tgtEl>
                                          <p:spTgt spid="14338">
                                            <p:txEl>
                                              <p:pRg st="4" end="4"/>
                                            </p:txEl>
                                          </p:spTgt>
                                        </p:tgtEl>
                                        <p:attrNameLst>
                                          <p:attrName>ppt_x</p:attrName>
                                        </p:attrNameLst>
                                      </p:cBhvr>
                                      <p:tavLst>
                                        <p:tav tm="0">
                                          <p:val>
                                            <p:strVal val="#ppt_x-#ppt_w/2"/>
                                          </p:val>
                                        </p:tav>
                                        <p:tav tm="100000">
                                          <p:val>
                                            <p:strVal val="#ppt_x"/>
                                          </p:val>
                                        </p:tav>
                                      </p:tavLst>
                                    </p:anim>
                                    <p:anim calcmode="lin" valueType="num">
                                      <p:cBhvr>
                                        <p:cTn id="44" dur="500" fill="hold"/>
                                        <p:tgtEl>
                                          <p:spTgt spid="14338">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4338">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14338">
                                            <p:txEl>
                                              <p:pRg st="4" end="4"/>
                                            </p:txEl>
                                          </p:spTgt>
                                        </p:tgtEl>
                                        <p:attrNameLst>
                                          <p:attrName>ppt_h</p:attrName>
                                        </p:attrNameLst>
                                      </p:cBhvr>
                                      <p:tavLst>
                                        <p:tav tm="0">
                                          <p:val>
                                            <p:strVal val="#ppt_h"/>
                                          </p:val>
                                        </p:tav>
                                        <p:tav tm="100000">
                                          <p:val>
                                            <p:strVal val="#ppt_h"/>
                                          </p:val>
                                        </p:tav>
                                      </p:tavLst>
                                    </p:anim>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476250"/>
            <a:ext cx="8229600" cy="1143000"/>
          </a:xfrm>
        </p:spPr>
        <p:txBody>
          <a:bodyPr/>
          <a:lstStyle/>
          <a:p>
            <a:pPr eaLnBrk="1" hangingPunct="1"/>
            <a:r>
              <a:rPr lang="zh-TW" altLang="en-US" sz="5000" b="1"/>
              <a:t>研究建議</a:t>
            </a:r>
            <a:br>
              <a:rPr lang="zh-TW" altLang="en-US" sz="5000" b="1"/>
            </a:br>
            <a:endParaRPr lang="zh-TW" altLang="en-US" sz="5000" b="1"/>
          </a:p>
        </p:txBody>
      </p:sp>
      <p:sp>
        <p:nvSpPr>
          <p:cNvPr id="31746" name="內容版面配置區 3"/>
          <p:cNvSpPr>
            <a:spLocks noGrp="1"/>
          </p:cNvSpPr>
          <p:nvPr>
            <p:ph sz="half" idx="2"/>
          </p:nvPr>
        </p:nvSpPr>
        <p:spPr>
          <a:xfrm>
            <a:off x="684213" y="1125538"/>
            <a:ext cx="7543800" cy="4895850"/>
          </a:xfrm>
        </p:spPr>
        <p:txBody>
          <a:bodyPr/>
          <a:lstStyle/>
          <a:p>
            <a:pPr eaLnBrk="1" hangingPunct="1">
              <a:buFont typeface="Wingdings" panose="05000000000000000000" pitchFamily="2" charset="2"/>
              <a:buChar char="Ø"/>
            </a:pPr>
            <a:r>
              <a:rPr lang="zh-TW" altLang="en-US" sz="3200" dirty="0"/>
              <a:t>繼續做完「不同光源角度」的實驗，並</a:t>
            </a:r>
            <a:endParaRPr lang="en-US" altLang="zh-TW" sz="3200" dirty="0"/>
          </a:p>
          <a:p>
            <a:pPr marL="0" indent="0" eaLnBrk="1" hangingPunct="1">
              <a:buNone/>
            </a:pPr>
            <a:r>
              <a:rPr lang="zh-TW" altLang="en-US" sz="3200" dirty="0"/>
              <a:t>    採集蝴蝶翅膀實驗觀察，以做為比對</a:t>
            </a:r>
            <a:endParaRPr lang="en-US" altLang="zh-TW" sz="3200" dirty="0"/>
          </a:p>
          <a:p>
            <a:pPr marL="0" indent="0" eaLnBrk="1" hangingPunct="1">
              <a:buNone/>
            </a:pPr>
            <a:r>
              <a:rPr lang="zh-TW" altLang="en-US" sz="3200" dirty="0"/>
              <a:t>    實驗，多方面驗證光晶效應的科學原理。</a:t>
            </a:r>
          </a:p>
          <a:p>
            <a:pPr eaLnBrk="1" hangingPunct="1">
              <a:buFont typeface="Wingdings" panose="05000000000000000000" pitchFamily="2" charset="2"/>
              <a:buChar char="Ø"/>
            </a:pPr>
            <a:r>
              <a:rPr lang="zh-TW" altLang="en-US" sz="3200" dirty="0"/>
              <a:t>生活中有許多甲蟲鞘翅都有顏色變化的</a:t>
            </a:r>
            <a:endParaRPr lang="en-US" altLang="zh-TW" sz="3200" dirty="0"/>
          </a:p>
          <a:p>
            <a:pPr marL="0" indent="0" eaLnBrk="1" hangingPunct="1">
              <a:buNone/>
            </a:pPr>
            <a:r>
              <a:rPr lang="zh-TW" altLang="en-US" sz="3200" dirty="0"/>
              <a:t>    現象，例如金龜子與彩虹鍬形蟲，我們</a:t>
            </a:r>
            <a:endParaRPr lang="en-US" altLang="zh-TW" sz="3200" dirty="0"/>
          </a:p>
          <a:p>
            <a:pPr marL="0" indent="0" eaLnBrk="1" hangingPunct="1">
              <a:buNone/>
            </a:pPr>
            <a:r>
              <a:rPr lang="zh-TW" altLang="en-US" sz="3200" dirty="0"/>
              <a:t>    也可以多進行這方面的研究，用顯微鏡</a:t>
            </a:r>
            <a:endParaRPr lang="en-US" altLang="zh-TW" sz="3200" dirty="0"/>
          </a:p>
          <a:p>
            <a:pPr marL="0" indent="0" eaLnBrk="1" hangingPunct="1">
              <a:buNone/>
            </a:pPr>
            <a:r>
              <a:rPr lang="zh-TW" altLang="en-US" sz="3200" dirty="0"/>
              <a:t>    觀察牠們的鞘翅，看看是不是也能看到</a:t>
            </a:r>
            <a:endParaRPr lang="en-US" altLang="zh-TW" sz="3200" dirty="0"/>
          </a:p>
          <a:p>
            <a:pPr marL="0" indent="0" eaLnBrk="1" hangingPunct="1">
              <a:buNone/>
            </a:pPr>
            <a:r>
              <a:rPr lang="zh-TW" altLang="en-US" sz="3200" dirty="0"/>
              <a:t>    牠們鞘翅上的斑紋構造。</a:t>
            </a:r>
          </a:p>
          <a:p>
            <a:pPr eaLnBrk="1" hangingPunct="1"/>
            <a:endParaRPr lang="zh-TW" altLang="en-US" sz="3200" dirty="0"/>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100000">
                                          <p:val>
                                            <p:strVal val="#ppt_x"/>
                                          </p:val>
                                        </p:tav>
                                      </p:tavLst>
                                    </p:anim>
                                    <p:anim calcmode="lin" valueType="num">
                                      <p:cBhvr>
                                        <p:cTn id="8" dur="1000" fill="hold"/>
                                        <p:tgtEl>
                                          <p:spTgt spid="2"/>
                                        </p:tgtEl>
                                        <p:attrNameLst>
                                          <p:attrName>ppt_y</p:attrName>
                                        </p:attrNameLst>
                                      </p:cBhvr>
                                      <p:tavLst>
                                        <p:tav tm="0">
                                          <p:val>
                                            <p:strVal val="#ppt_y-#ppt_h/2"/>
                                          </p:val>
                                        </p:tav>
                                        <p:tav tm="100000">
                                          <p:val>
                                            <p:strVal val="#ppt_y"/>
                                          </p:val>
                                        </p:tav>
                                      </p:tavLst>
                                    </p:anim>
                                    <p:anim calcmode="lin" valueType="num">
                                      <p:cBhvr>
                                        <p:cTn id="9" dur="1000" fill="hold"/>
                                        <p:tgtEl>
                                          <p:spTgt spid="2"/>
                                        </p:tgtEl>
                                        <p:attrNameLst>
                                          <p:attrName>ppt_w</p:attrName>
                                        </p:attrNameLst>
                                      </p:cBhvr>
                                      <p:tavLst>
                                        <p:tav tm="0">
                                          <p:val>
                                            <p:strVal val="#ppt_w"/>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31746">
                                            <p:txEl>
                                              <p:pRg st="0" end="0"/>
                                            </p:txEl>
                                          </p:spTgt>
                                        </p:tgtEl>
                                        <p:attrNameLst>
                                          <p:attrName>style.visibility</p:attrName>
                                        </p:attrNameLst>
                                      </p:cBhvr>
                                      <p:to>
                                        <p:strVal val="visible"/>
                                      </p:to>
                                    </p:set>
                                    <p:anim calcmode="discrete" valueType="clr">
                                      <p:cBhvr override="childStyle">
                                        <p:cTn id="15" dur="80"/>
                                        <p:tgtEl>
                                          <p:spTgt spid="317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1746">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31746">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31746">
                                            <p:txEl>
                                              <p:pRg st="1" end="1"/>
                                            </p:txEl>
                                          </p:spTgt>
                                        </p:tgtEl>
                                        <p:attrNameLst>
                                          <p:attrName>style.visibility</p:attrName>
                                        </p:attrNameLst>
                                      </p:cBhvr>
                                      <p:to>
                                        <p:strVal val="visible"/>
                                      </p:to>
                                    </p:set>
                                    <p:anim calcmode="discrete" valueType="clr">
                                      <p:cBhvr override="childStyle">
                                        <p:cTn id="22" dur="80"/>
                                        <p:tgtEl>
                                          <p:spTgt spid="3174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1746">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31746">
                                            <p:txEl>
                                              <p:pRg st="1" end="1"/>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1746">
                                            <p:txEl>
                                              <p:pRg st="2" end="2"/>
                                            </p:txEl>
                                          </p:spTgt>
                                        </p:tgtEl>
                                        <p:attrNameLst>
                                          <p:attrName>style.visibility</p:attrName>
                                        </p:attrNameLst>
                                      </p:cBhvr>
                                      <p:to>
                                        <p:strVal val="visible"/>
                                      </p:to>
                                    </p:set>
                                    <p:anim calcmode="discrete" valueType="clr">
                                      <p:cBhvr override="childStyle">
                                        <p:cTn id="29" dur="80"/>
                                        <p:tgtEl>
                                          <p:spTgt spid="3174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1746">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31746">
                                            <p:txEl>
                                              <p:pRg st="2" end="2"/>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31746">
                                            <p:txEl>
                                              <p:pRg st="3" end="3"/>
                                            </p:txEl>
                                          </p:spTgt>
                                        </p:tgtEl>
                                        <p:attrNameLst>
                                          <p:attrName>style.visibility</p:attrName>
                                        </p:attrNameLst>
                                      </p:cBhvr>
                                      <p:to>
                                        <p:strVal val="visible"/>
                                      </p:to>
                                    </p:set>
                                    <p:anim calcmode="discrete" valueType="clr">
                                      <p:cBhvr override="childStyle">
                                        <p:cTn id="36" dur="80"/>
                                        <p:tgtEl>
                                          <p:spTgt spid="3174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1746">
                                            <p:txEl>
                                              <p:pRg st="3" end="3"/>
                                            </p:txEl>
                                          </p:spTgt>
                                        </p:tgtEl>
                                        <p:attrNameLst>
                                          <p:attrName>fillcolor</p:attrName>
                                        </p:attrNameLst>
                                      </p:cBhvr>
                                      <p:tavLst>
                                        <p:tav tm="0">
                                          <p:val>
                                            <p:clrVal>
                                              <a:schemeClr val="accent2"/>
                                            </p:clrVal>
                                          </p:val>
                                        </p:tav>
                                        <p:tav tm="50000">
                                          <p:val>
                                            <p:clrVal>
                                              <a:schemeClr val="hlink"/>
                                            </p:clrVal>
                                          </p:val>
                                        </p:tav>
                                      </p:tavLst>
                                    </p:anim>
                                    <p:set>
                                      <p:cBhvr>
                                        <p:cTn id="38" dur="80"/>
                                        <p:tgtEl>
                                          <p:spTgt spid="31746">
                                            <p:txEl>
                                              <p:pRg st="3" end="3"/>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31746">
                                            <p:txEl>
                                              <p:pRg st="4" end="4"/>
                                            </p:txEl>
                                          </p:spTgt>
                                        </p:tgtEl>
                                        <p:attrNameLst>
                                          <p:attrName>style.visibility</p:attrName>
                                        </p:attrNameLst>
                                      </p:cBhvr>
                                      <p:to>
                                        <p:strVal val="visible"/>
                                      </p:to>
                                    </p:set>
                                    <p:anim calcmode="discrete" valueType="clr">
                                      <p:cBhvr override="childStyle">
                                        <p:cTn id="43" dur="80"/>
                                        <p:tgtEl>
                                          <p:spTgt spid="3174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1746">
                                            <p:txEl>
                                              <p:pRg st="4" end="4"/>
                                            </p:txEl>
                                          </p:spTgt>
                                        </p:tgtEl>
                                        <p:attrNameLst>
                                          <p:attrName>fillcolor</p:attrName>
                                        </p:attrNameLst>
                                      </p:cBhvr>
                                      <p:tavLst>
                                        <p:tav tm="0">
                                          <p:val>
                                            <p:clrVal>
                                              <a:schemeClr val="accent2"/>
                                            </p:clrVal>
                                          </p:val>
                                        </p:tav>
                                        <p:tav tm="50000">
                                          <p:val>
                                            <p:clrVal>
                                              <a:schemeClr val="hlink"/>
                                            </p:clrVal>
                                          </p:val>
                                        </p:tav>
                                      </p:tavLst>
                                    </p:anim>
                                    <p:set>
                                      <p:cBhvr>
                                        <p:cTn id="45" dur="80"/>
                                        <p:tgtEl>
                                          <p:spTgt spid="31746">
                                            <p:txEl>
                                              <p:pRg st="4" end="4"/>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31746">
                                            <p:txEl>
                                              <p:pRg st="5" end="5"/>
                                            </p:txEl>
                                          </p:spTgt>
                                        </p:tgtEl>
                                        <p:attrNameLst>
                                          <p:attrName>style.visibility</p:attrName>
                                        </p:attrNameLst>
                                      </p:cBhvr>
                                      <p:to>
                                        <p:strVal val="visible"/>
                                      </p:to>
                                    </p:set>
                                    <p:anim calcmode="discrete" valueType="clr">
                                      <p:cBhvr override="childStyle">
                                        <p:cTn id="50" dur="80"/>
                                        <p:tgtEl>
                                          <p:spTgt spid="3174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31746">
                                            <p:txEl>
                                              <p:pRg st="5" end="5"/>
                                            </p:txEl>
                                          </p:spTgt>
                                        </p:tgtEl>
                                        <p:attrNameLst>
                                          <p:attrName>fillcolor</p:attrName>
                                        </p:attrNameLst>
                                      </p:cBhvr>
                                      <p:tavLst>
                                        <p:tav tm="0">
                                          <p:val>
                                            <p:clrVal>
                                              <a:schemeClr val="accent2"/>
                                            </p:clrVal>
                                          </p:val>
                                        </p:tav>
                                        <p:tav tm="50000">
                                          <p:val>
                                            <p:clrVal>
                                              <a:schemeClr val="hlink"/>
                                            </p:clrVal>
                                          </p:val>
                                        </p:tav>
                                      </p:tavLst>
                                    </p:anim>
                                    <p:set>
                                      <p:cBhvr>
                                        <p:cTn id="52" dur="80"/>
                                        <p:tgtEl>
                                          <p:spTgt spid="31746">
                                            <p:txEl>
                                              <p:pRg st="5" end="5"/>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31746">
                                            <p:txEl>
                                              <p:pRg st="6" end="6"/>
                                            </p:txEl>
                                          </p:spTgt>
                                        </p:tgtEl>
                                        <p:attrNameLst>
                                          <p:attrName>style.visibility</p:attrName>
                                        </p:attrNameLst>
                                      </p:cBhvr>
                                      <p:to>
                                        <p:strVal val="visible"/>
                                      </p:to>
                                    </p:set>
                                    <p:anim calcmode="discrete" valueType="clr">
                                      <p:cBhvr override="childStyle">
                                        <p:cTn id="57" dur="80"/>
                                        <p:tgtEl>
                                          <p:spTgt spid="3174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31746">
                                            <p:txEl>
                                              <p:pRg st="6" end="6"/>
                                            </p:txEl>
                                          </p:spTgt>
                                        </p:tgtEl>
                                        <p:attrNameLst>
                                          <p:attrName>fillcolor</p:attrName>
                                        </p:attrNameLst>
                                      </p:cBhvr>
                                      <p:tavLst>
                                        <p:tav tm="0">
                                          <p:val>
                                            <p:clrVal>
                                              <a:schemeClr val="accent2"/>
                                            </p:clrVal>
                                          </p:val>
                                        </p:tav>
                                        <p:tav tm="50000">
                                          <p:val>
                                            <p:clrVal>
                                              <a:schemeClr val="hlink"/>
                                            </p:clrVal>
                                          </p:val>
                                        </p:tav>
                                      </p:tavLst>
                                    </p:anim>
                                    <p:set>
                                      <p:cBhvr>
                                        <p:cTn id="59" dur="80"/>
                                        <p:tgtEl>
                                          <p:spTgt spid="31746">
                                            <p:txEl>
                                              <p:pRg st="6" end="6"/>
                                            </p:txEl>
                                          </p:spTgt>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31746">
                                            <p:txEl>
                                              <p:pRg st="7" end="7"/>
                                            </p:txEl>
                                          </p:spTgt>
                                        </p:tgtEl>
                                        <p:attrNameLst>
                                          <p:attrName>style.visibility</p:attrName>
                                        </p:attrNameLst>
                                      </p:cBhvr>
                                      <p:to>
                                        <p:strVal val="visible"/>
                                      </p:to>
                                    </p:set>
                                    <p:anim calcmode="discrete" valueType="clr">
                                      <p:cBhvr override="childStyle">
                                        <p:cTn id="64" dur="80"/>
                                        <p:tgtEl>
                                          <p:spTgt spid="31746">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1746">
                                            <p:txEl>
                                              <p:pRg st="7" end="7"/>
                                            </p:txEl>
                                          </p:spTgt>
                                        </p:tgtEl>
                                        <p:attrNameLst>
                                          <p:attrName>fillcolor</p:attrName>
                                        </p:attrNameLst>
                                      </p:cBhvr>
                                      <p:tavLst>
                                        <p:tav tm="0">
                                          <p:val>
                                            <p:clrVal>
                                              <a:schemeClr val="accent2"/>
                                            </p:clrVal>
                                          </p:val>
                                        </p:tav>
                                        <p:tav tm="50000">
                                          <p:val>
                                            <p:clrVal>
                                              <a:schemeClr val="hlink"/>
                                            </p:clrVal>
                                          </p:val>
                                        </p:tav>
                                      </p:tavLst>
                                    </p:anim>
                                    <p:set>
                                      <p:cBhvr>
                                        <p:cTn id="66" dur="80"/>
                                        <p:tgtEl>
                                          <p:spTgt spid="31746">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74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fontScale="90000"/>
          </a:bodyPr>
          <a:lstStyle/>
          <a:p>
            <a:pPr eaLnBrk="1" fontAlgn="auto" hangingPunct="1">
              <a:spcAft>
                <a:spcPts val="0"/>
              </a:spcAft>
              <a:defRPr/>
            </a:pPr>
            <a:r>
              <a:rPr lang="zh-TW" altLang="en-US" sz="5600" b="1" dirty="0"/>
              <a:t>參考文獻</a:t>
            </a:r>
            <a:br>
              <a:rPr lang="zh-TW" altLang="en-US" dirty="0"/>
            </a:br>
            <a:endParaRPr lang="zh-TW" altLang="en-US" dirty="0"/>
          </a:p>
        </p:txBody>
      </p:sp>
      <p:sp>
        <p:nvSpPr>
          <p:cNvPr id="32770" name="內容版面配置區 3"/>
          <p:cNvSpPr>
            <a:spLocks noGrp="1"/>
          </p:cNvSpPr>
          <p:nvPr>
            <p:ph sz="half" idx="2"/>
          </p:nvPr>
        </p:nvSpPr>
        <p:spPr>
          <a:xfrm>
            <a:off x="457200" y="908050"/>
            <a:ext cx="8229600" cy="2982913"/>
          </a:xfrm>
        </p:spPr>
        <p:txBody>
          <a:bodyPr/>
          <a:lstStyle/>
          <a:p>
            <a:pPr marL="0" indent="0" eaLnBrk="1" hangingPunct="1">
              <a:buNone/>
            </a:pPr>
            <a:r>
              <a:rPr lang="zh-TW" altLang="en-US" sz="4000" dirty="0"/>
              <a:t>林大利</a:t>
            </a:r>
            <a:r>
              <a:rPr lang="en-US" altLang="zh-TW" sz="4000" dirty="0"/>
              <a:t>(2013)</a:t>
            </a:r>
            <a:r>
              <a:rPr lang="zh-TW" altLang="en-US" sz="4000" dirty="0"/>
              <a:t>。馬來群島的啟示：華萊士從生物分布發現什麼</a:t>
            </a:r>
            <a:r>
              <a:rPr lang="en-US" altLang="zh-TW" sz="4000" dirty="0"/>
              <a:t>?</a:t>
            </a:r>
            <a:r>
              <a:rPr lang="zh-TW" altLang="en-US" sz="4000" dirty="0"/>
              <a:t>臺灣博物季刊，</a:t>
            </a:r>
            <a:r>
              <a:rPr lang="en-US" altLang="zh-TW" sz="4000" dirty="0"/>
              <a:t>32</a:t>
            </a:r>
            <a:r>
              <a:rPr lang="zh-TW" altLang="en-US" sz="4000" dirty="0"/>
              <a:t>卷，第</a:t>
            </a:r>
            <a:r>
              <a:rPr lang="en-US" altLang="zh-TW" sz="4000" dirty="0"/>
              <a:t>4</a:t>
            </a:r>
            <a:r>
              <a:rPr lang="zh-TW" altLang="en-US" sz="4000" dirty="0"/>
              <a:t>期，</a:t>
            </a:r>
            <a:r>
              <a:rPr lang="en-US" altLang="zh-TW" sz="4000" dirty="0"/>
              <a:t>pp.72-79</a:t>
            </a:r>
            <a:r>
              <a:rPr lang="zh-TW" altLang="en-US" sz="4000" dirty="0"/>
              <a:t>。</a:t>
            </a:r>
          </a:p>
          <a:p>
            <a:pPr marL="0" indent="0" eaLnBrk="1" hangingPunct="1">
              <a:buNone/>
            </a:pPr>
            <a:r>
              <a:rPr lang="zh-TW" altLang="en-US" sz="4000" dirty="0"/>
              <a:t>楊維晟</a:t>
            </a:r>
            <a:r>
              <a:rPr lang="en-US" altLang="zh-TW" sz="4000" dirty="0"/>
              <a:t>(2008)</a:t>
            </a:r>
            <a:r>
              <a:rPr lang="zh-TW" altLang="en-US" sz="4000" dirty="0"/>
              <a:t>。探尋甲蟲之旅</a:t>
            </a:r>
            <a:r>
              <a:rPr lang="en-US" altLang="zh-TW" sz="4000" dirty="0"/>
              <a:t>-</a:t>
            </a:r>
            <a:r>
              <a:rPr lang="zh-TW" altLang="en-US" sz="4000" dirty="0"/>
              <a:t>蘭嶼與綠島。文章出自於甲蟲放大鏡，</a:t>
            </a:r>
            <a:r>
              <a:rPr lang="en-US" altLang="zh-TW" sz="4000" dirty="0"/>
              <a:t>pp.182-185</a:t>
            </a:r>
            <a:r>
              <a:rPr lang="zh-TW" altLang="en-US" sz="4000" dirty="0"/>
              <a:t>。臺北市，天下文化出版社。</a:t>
            </a:r>
          </a:p>
        </p:txBody>
      </p:sp>
    </p:spTree>
  </p:cSld>
  <p:clrMapOvr>
    <a:masterClrMapping/>
  </p:clrMapOvr>
  <p:transition spd="slow">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ctrTitle"/>
          </p:nvPr>
        </p:nvSpPr>
        <p:spPr>
          <a:xfrm>
            <a:off x="684213" y="4005263"/>
            <a:ext cx="7772400" cy="1470025"/>
          </a:xfrm>
        </p:spPr>
        <p:txBody>
          <a:bodyPr/>
          <a:lstStyle/>
          <a:p>
            <a:pPr algn="ctr" eaLnBrk="1" hangingPunct="1"/>
            <a:r>
              <a:rPr lang="zh-TW" altLang="en-US" sz="14000" b="1"/>
              <a:t>謝謝大家</a:t>
            </a:r>
            <a:br>
              <a:rPr lang="en-US" altLang="zh-TW" sz="14000" b="1"/>
            </a:br>
            <a:r>
              <a:rPr lang="en-US" altLang="zh-TW" sz="14000" b="1"/>
              <a:t>THE</a:t>
            </a:r>
            <a:r>
              <a:rPr lang="zh-TW" altLang="en-US" sz="14000" b="1"/>
              <a:t> </a:t>
            </a:r>
            <a:r>
              <a:rPr lang="en-US" altLang="zh-TW" sz="14000" b="1"/>
              <a:t>END</a:t>
            </a:r>
            <a:endParaRPr lang="zh-TW" altLang="en-US" sz="14000" b="1"/>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idx="1"/>
          </p:nvPr>
        </p:nvSpPr>
        <p:spPr>
          <a:xfrm>
            <a:off x="371475" y="1052513"/>
            <a:ext cx="8229600" cy="4525962"/>
          </a:xfrm>
        </p:spPr>
        <p:txBody>
          <a:bodyPr/>
          <a:lstStyle/>
          <a:p>
            <a:pPr eaLnBrk="1" hangingPunct="1">
              <a:lnSpc>
                <a:spcPct val="80000"/>
              </a:lnSpc>
              <a:buFont typeface="Arial" charset="0"/>
              <a:buNone/>
            </a:pPr>
            <a:r>
              <a:rPr lang="en-US" altLang="zh-TW"/>
              <a:t>	</a:t>
            </a:r>
            <a:r>
              <a:rPr lang="zh-TW" altLang="en-US"/>
              <a:t>球背象鼻蟲是無法飛行的甲蟲，除了蘭嶼、</a:t>
            </a:r>
            <a:endParaRPr lang="en-US" altLang="zh-TW"/>
          </a:p>
          <a:p>
            <a:pPr eaLnBrk="1" hangingPunct="1">
              <a:lnSpc>
                <a:spcPct val="80000"/>
              </a:lnSpc>
              <a:buFont typeface="Arial" charset="0"/>
              <a:buNone/>
            </a:pPr>
            <a:r>
              <a:rPr lang="zh-TW" altLang="en-US"/>
              <a:t>綠島外，也在菲律賓、印尼、新幾內亞等</a:t>
            </a:r>
            <a:endParaRPr lang="en-US" altLang="zh-TW"/>
          </a:p>
          <a:p>
            <a:pPr eaLnBrk="1" hangingPunct="1">
              <a:lnSpc>
                <a:spcPct val="80000"/>
              </a:lnSpc>
              <a:buFont typeface="Arial" charset="0"/>
              <a:buNone/>
            </a:pPr>
            <a:r>
              <a:rPr lang="zh-TW" altLang="en-US"/>
              <a:t>島嶼。由於牠喪失了飛行能力，應該會引來</a:t>
            </a:r>
            <a:endParaRPr lang="en-US" altLang="zh-TW"/>
          </a:p>
          <a:p>
            <a:pPr eaLnBrk="1" hangingPunct="1">
              <a:lnSpc>
                <a:spcPct val="80000"/>
              </a:lnSpc>
              <a:buFont typeface="Arial" charset="0"/>
              <a:buNone/>
            </a:pPr>
            <a:r>
              <a:rPr lang="zh-TW" altLang="en-US"/>
              <a:t>天敵攻擊，但牠演化出腹板堅硬如石的特點，</a:t>
            </a:r>
            <a:endParaRPr lang="en-US" altLang="zh-TW"/>
          </a:p>
          <a:p>
            <a:pPr eaLnBrk="1" hangingPunct="1">
              <a:lnSpc>
                <a:spcPct val="80000"/>
              </a:lnSpc>
              <a:buFont typeface="Arial" charset="0"/>
              <a:buNone/>
            </a:pPr>
            <a:r>
              <a:rPr lang="zh-TW" altLang="en-US"/>
              <a:t>讓天敵難以捕食。</a:t>
            </a:r>
          </a:p>
          <a:p>
            <a:pPr eaLnBrk="1" hangingPunct="1"/>
            <a:endParaRPr lang="zh-TW" altLang="en-US"/>
          </a:p>
        </p:txBody>
      </p:sp>
      <p:grpSp>
        <p:nvGrpSpPr>
          <p:cNvPr id="2" name="群組 1"/>
          <p:cNvGrpSpPr>
            <a:grpSpLocks/>
          </p:cNvGrpSpPr>
          <p:nvPr/>
        </p:nvGrpSpPr>
        <p:grpSpPr bwMode="auto">
          <a:xfrm>
            <a:off x="58738" y="3429000"/>
            <a:ext cx="8977312" cy="3313113"/>
            <a:chOff x="188914" y="3341688"/>
            <a:chExt cx="8573743" cy="3055937"/>
          </a:xfrm>
        </p:grpSpPr>
        <p:pic>
          <p:nvPicPr>
            <p:cNvPr id="16388" name="Picture 4" descr="18268518_1633648450009258_8917642345963421545_n"/>
            <p:cNvPicPr>
              <a:picLocks noChangeAspect="1" noChangeArrowheads="1"/>
            </p:cNvPicPr>
            <p:nvPr/>
          </p:nvPicPr>
          <p:blipFill>
            <a:blip r:embed="rId2"/>
            <a:srcRect/>
            <a:stretch>
              <a:fillRect/>
            </a:stretch>
          </p:blipFill>
          <p:spPr bwMode="auto">
            <a:xfrm>
              <a:off x="188914" y="3341688"/>
              <a:ext cx="4176712" cy="2976562"/>
            </a:xfrm>
            <a:prstGeom prst="rect">
              <a:avLst/>
            </a:prstGeom>
            <a:noFill/>
            <a:ln w="9525">
              <a:noFill/>
              <a:miter lim="800000"/>
              <a:headEnd/>
              <a:tailEnd/>
            </a:ln>
          </p:spPr>
        </p:pic>
        <p:pic>
          <p:nvPicPr>
            <p:cNvPr id="16389" name="Picture 5" descr="18237850_1632048863502550_8884553791733704268_o"/>
            <p:cNvPicPr>
              <a:picLocks noChangeAspect="1" noChangeArrowheads="1"/>
            </p:cNvPicPr>
            <p:nvPr/>
          </p:nvPicPr>
          <p:blipFill>
            <a:blip r:embed="rId3"/>
            <a:srcRect/>
            <a:stretch>
              <a:fillRect/>
            </a:stretch>
          </p:blipFill>
          <p:spPr bwMode="auto">
            <a:xfrm>
              <a:off x="4441482" y="3341688"/>
              <a:ext cx="4321175" cy="3055937"/>
            </a:xfrm>
            <a:prstGeom prst="rect">
              <a:avLst/>
            </a:prstGeom>
            <a:noFill/>
            <a:ln w="9525">
              <a:noFill/>
              <a:miter lim="800000"/>
              <a:headEnd/>
              <a:tailEnd/>
            </a:ln>
          </p:spPr>
        </p:pic>
      </p:grpSp>
      <p:sp>
        <p:nvSpPr>
          <p:cNvPr id="6" name="標題 1"/>
          <p:cNvSpPr>
            <a:spLocks noGrp="1"/>
          </p:cNvSpPr>
          <p:nvPr>
            <p:ph type="title"/>
          </p:nvPr>
        </p:nvSpPr>
        <p:spPr>
          <a:xfrm>
            <a:off x="371475" y="0"/>
            <a:ext cx="8229600" cy="1143000"/>
          </a:xfrm>
        </p:spPr>
        <p:txBody>
          <a:bodyPr/>
          <a:lstStyle/>
          <a:p>
            <a:pPr eaLnBrk="1" hangingPunct="1"/>
            <a:r>
              <a:rPr lang="zh-TW" altLang="en-US" sz="5000" b="1"/>
              <a:t>研究動機</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100000">
                                          <p:val>
                                            <p:strVal val="#ppt_x"/>
                                          </p:val>
                                        </p:tav>
                                      </p:tavLst>
                                    </p:anim>
                                    <p:anim calcmode="lin" valueType="num">
                                      <p:cBhvr>
                                        <p:cTn id="8" dur="1000" fill="hold"/>
                                        <p:tgtEl>
                                          <p:spTgt spid="6"/>
                                        </p:tgtEl>
                                        <p:attrNameLst>
                                          <p:attrName>ppt_y</p:attrName>
                                        </p:attrNameLst>
                                      </p:cBhvr>
                                      <p:tavLst>
                                        <p:tav tm="0">
                                          <p:val>
                                            <p:strVal val="#ppt_y-#ppt_h/2"/>
                                          </p:val>
                                        </p:tav>
                                        <p:tav tm="100000">
                                          <p:val>
                                            <p:strVal val="#ppt_y"/>
                                          </p:val>
                                        </p:tav>
                                      </p:tavLst>
                                    </p:anim>
                                    <p:anim calcmode="lin" valueType="num">
                                      <p:cBhvr>
                                        <p:cTn id="9" dur="1000" fill="hold"/>
                                        <p:tgtEl>
                                          <p:spTgt spid="6"/>
                                        </p:tgtEl>
                                        <p:attrNameLst>
                                          <p:attrName>ppt_w</p:attrName>
                                        </p:attrNameLst>
                                      </p:cBhvr>
                                      <p:tavLst>
                                        <p:tav tm="0">
                                          <p:val>
                                            <p:strVal val="#ppt_w"/>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3795">
                                            <p:txEl>
                                              <p:pRg st="0" end="0"/>
                                            </p:txEl>
                                          </p:spTgt>
                                        </p:tgtEl>
                                        <p:attrNameLst>
                                          <p:attrName>style.visibility</p:attrName>
                                        </p:attrNameLst>
                                      </p:cBhvr>
                                      <p:to>
                                        <p:strVal val="visible"/>
                                      </p:to>
                                    </p:set>
                                    <p:anim calcmode="lin" valueType="num">
                                      <p:cBhvr>
                                        <p:cTn id="15" dur="500" fill="hold"/>
                                        <p:tgtEl>
                                          <p:spTgt spid="3379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379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379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379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3795">
                                            <p:txEl>
                                              <p:pRg st="0" end="0"/>
                                            </p:txEl>
                                          </p:spTgt>
                                        </p:tgtEl>
                                      </p:cBhvr>
                                    </p:animEffect>
                                  </p:childTnLst>
                                </p:cTn>
                              </p:par>
                            </p:childTnLst>
                          </p:cTn>
                        </p:par>
                        <p:par>
                          <p:cTn id="20" fill="hold">
                            <p:stCondLst>
                              <p:cond delay="1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3795">
                                            <p:txEl>
                                              <p:pRg st="1" end="1"/>
                                            </p:txEl>
                                          </p:spTgt>
                                        </p:tgtEl>
                                        <p:attrNameLst>
                                          <p:attrName>style.visibility</p:attrName>
                                        </p:attrNameLst>
                                      </p:cBhvr>
                                      <p:to>
                                        <p:strVal val="visible"/>
                                      </p:to>
                                    </p:set>
                                    <p:anim calcmode="lin" valueType="num">
                                      <p:cBhvr>
                                        <p:cTn id="23" dur="500" fill="hold"/>
                                        <p:tgtEl>
                                          <p:spTgt spid="3379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3795">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379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379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3795">
                                            <p:txEl>
                                              <p:pRg st="1" end="1"/>
                                            </p:txEl>
                                          </p:spTgt>
                                        </p:tgtEl>
                                      </p:cBhvr>
                                    </p:animEffect>
                                  </p:childTnLst>
                                </p:cTn>
                              </p:par>
                            </p:childTnLst>
                          </p:cTn>
                        </p:par>
                        <p:par>
                          <p:cTn id="28" fill="hold">
                            <p:stCondLst>
                              <p:cond delay="2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3795">
                                            <p:txEl>
                                              <p:pRg st="2" end="2"/>
                                            </p:txEl>
                                          </p:spTgt>
                                        </p:tgtEl>
                                        <p:attrNameLst>
                                          <p:attrName>style.visibility</p:attrName>
                                        </p:attrNameLst>
                                      </p:cBhvr>
                                      <p:to>
                                        <p:strVal val="visible"/>
                                      </p:to>
                                    </p:set>
                                    <p:anim calcmode="lin" valueType="num">
                                      <p:cBhvr>
                                        <p:cTn id="31" dur="500" fill="hold"/>
                                        <p:tgtEl>
                                          <p:spTgt spid="3379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3795">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379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379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3795">
                                            <p:txEl>
                                              <p:pRg st="2" end="2"/>
                                            </p:txEl>
                                          </p:spTgt>
                                        </p:tgtEl>
                                      </p:cBhvr>
                                    </p:animEffect>
                                  </p:childTnLst>
                                </p:cTn>
                              </p:par>
                            </p:childTnLst>
                          </p:cTn>
                        </p:par>
                        <p:par>
                          <p:cTn id="36" fill="hold">
                            <p:stCondLst>
                              <p:cond delay="41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3795">
                                            <p:txEl>
                                              <p:pRg st="3" end="3"/>
                                            </p:txEl>
                                          </p:spTgt>
                                        </p:tgtEl>
                                        <p:attrNameLst>
                                          <p:attrName>style.visibility</p:attrName>
                                        </p:attrNameLst>
                                      </p:cBhvr>
                                      <p:to>
                                        <p:strVal val="visible"/>
                                      </p:to>
                                    </p:set>
                                    <p:anim calcmode="lin" valueType="num">
                                      <p:cBhvr>
                                        <p:cTn id="39" dur="500" fill="hold"/>
                                        <p:tgtEl>
                                          <p:spTgt spid="3379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3795">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379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379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3795">
                                            <p:txEl>
                                              <p:pRg st="3" end="3"/>
                                            </p:txEl>
                                          </p:spTgt>
                                        </p:tgtEl>
                                      </p:cBhvr>
                                    </p:animEffect>
                                  </p:childTnLst>
                                </p:cTn>
                              </p:par>
                            </p:childTnLst>
                          </p:cTn>
                        </p:par>
                        <p:par>
                          <p:cTn id="44" fill="hold">
                            <p:stCondLst>
                              <p:cond delay="56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3795">
                                            <p:txEl>
                                              <p:pRg st="4" end="4"/>
                                            </p:txEl>
                                          </p:spTgt>
                                        </p:tgtEl>
                                        <p:attrNameLst>
                                          <p:attrName>style.visibility</p:attrName>
                                        </p:attrNameLst>
                                      </p:cBhvr>
                                      <p:to>
                                        <p:strVal val="visible"/>
                                      </p:to>
                                    </p:set>
                                    <p:anim calcmode="lin" valueType="num">
                                      <p:cBhvr>
                                        <p:cTn id="47" dur="500" fill="hold"/>
                                        <p:tgtEl>
                                          <p:spTgt spid="3379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3795">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379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379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3795">
                                            <p:txEl>
                                              <p:pRg st="4" end="4"/>
                                            </p:txEl>
                                          </p:spTgt>
                                        </p:tgtEl>
                                      </p:cBhvr>
                                    </p:animEffect>
                                  </p:childTnLst>
                                </p:cTn>
                              </p:par>
                            </p:childTnLst>
                          </p:cTn>
                        </p:par>
                        <p:par>
                          <p:cTn id="52" fill="hold">
                            <p:stCondLst>
                              <p:cond delay="645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idx="1"/>
          </p:nvPr>
        </p:nvSpPr>
        <p:spPr>
          <a:xfrm>
            <a:off x="438150" y="908050"/>
            <a:ext cx="8229600" cy="4525963"/>
          </a:xfrm>
        </p:spPr>
        <p:txBody>
          <a:bodyPr/>
          <a:lstStyle/>
          <a:p>
            <a:pPr eaLnBrk="1" hangingPunct="1">
              <a:lnSpc>
                <a:spcPct val="80000"/>
              </a:lnSpc>
              <a:buFont typeface="Arial" charset="0"/>
              <a:buNone/>
            </a:pPr>
            <a:r>
              <a:rPr lang="en-US" altLang="zh-TW"/>
              <a:t>	</a:t>
            </a:r>
            <a:r>
              <a:rPr lang="zh-TW" altLang="en-US"/>
              <a:t>近幾年有學者指出，球背象鼻蟲的斑紋是</a:t>
            </a:r>
            <a:endParaRPr lang="en-US" altLang="zh-TW"/>
          </a:p>
          <a:p>
            <a:pPr eaLnBrk="1" hangingPunct="1">
              <a:lnSpc>
                <a:spcPct val="80000"/>
              </a:lnSpc>
              <a:buFont typeface="Arial" charset="0"/>
              <a:buNone/>
            </a:pPr>
            <a:r>
              <a:rPr lang="zh-TW" altLang="en-US"/>
              <a:t>種警戒色，來提醒掠食者</a:t>
            </a:r>
            <a:r>
              <a:rPr lang="en-US" altLang="zh-TW"/>
              <a:t>(</a:t>
            </a:r>
            <a:r>
              <a:rPr lang="zh-TW" altLang="en-US"/>
              <a:t>牠不好吃</a:t>
            </a:r>
            <a:r>
              <a:rPr lang="en-US" altLang="zh-TW"/>
              <a:t>)</a:t>
            </a:r>
            <a:r>
              <a:rPr lang="zh-TW" altLang="en-US"/>
              <a:t>，以</a:t>
            </a:r>
            <a:endParaRPr lang="en-US" altLang="zh-TW"/>
          </a:p>
          <a:p>
            <a:pPr eaLnBrk="1" hangingPunct="1">
              <a:lnSpc>
                <a:spcPct val="80000"/>
              </a:lnSpc>
              <a:buFont typeface="Arial" charset="0"/>
              <a:buNone/>
            </a:pPr>
            <a:r>
              <a:rPr lang="zh-TW" altLang="en-US"/>
              <a:t>降低被捕食的機率。</a:t>
            </a:r>
          </a:p>
          <a:p>
            <a:pPr eaLnBrk="1" hangingPunct="1">
              <a:lnSpc>
                <a:spcPct val="80000"/>
              </a:lnSpc>
              <a:buFont typeface="Arial" charset="0"/>
              <a:buNone/>
            </a:pPr>
            <a:r>
              <a:rPr lang="en-US" altLang="zh-TW"/>
              <a:t>	</a:t>
            </a:r>
            <a:r>
              <a:rPr lang="zh-TW" altLang="en-US"/>
              <a:t>本研究將用來觀察並探討球背象鼻蟲背板</a:t>
            </a:r>
            <a:endParaRPr lang="en-US" altLang="zh-TW"/>
          </a:p>
          <a:p>
            <a:pPr eaLnBrk="1" hangingPunct="1">
              <a:lnSpc>
                <a:spcPct val="80000"/>
              </a:lnSpc>
              <a:buFont typeface="Arial" charset="0"/>
              <a:buNone/>
            </a:pPr>
            <a:r>
              <a:rPr lang="zh-TW" altLang="en-US"/>
              <a:t>班紋的排列與光晶特性，以對球背象鼻蟲</a:t>
            </a:r>
            <a:endParaRPr lang="en-US" altLang="zh-TW"/>
          </a:p>
          <a:p>
            <a:pPr eaLnBrk="1" hangingPunct="1">
              <a:lnSpc>
                <a:spcPct val="80000"/>
              </a:lnSpc>
              <a:buFont typeface="Arial" charset="0"/>
              <a:buNone/>
            </a:pPr>
            <a:r>
              <a:rPr lang="zh-TW" altLang="en-US"/>
              <a:t>有所了解。</a:t>
            </a:r>
            <a:r>
              <a:rPr lang="en-US">
                <a:ea typeface="新細明體" charset="-120"/>
              </a:rPr>
              <a:t> </a:t>
            </a:r>
            <a:endParaRPr lang="zh-TW" altLang="en-US"/>
          </a:p>
          <a:p>
            <a:pPr eaLnBrk="1" hangingPunct="1">
              <a:lnSpc>
                <a:spcPct val="80000"/>
              </a:lnSpc>
              <a:buFont typeface="Arial" charset="0"/>
              <a:buNone/>
            </a:pPr>
            <a:endParaRPr lang="zh-TW" altLang="en-US"/>
          </a:p>
        </p:txBody>
      </p:sp>
      <p:grpSp>
        <p:nvGrpSpPr>
          <p:cNvPr id="2" name="群組 1"/>
          <p:cNvGrpSpPr>
            <a:grpSpLocks/>
          </p:cNvGrpSpPr>
          <p:nvPr/>
        </p:nvGrpSpPr>
        <p:grpSpPr bwMode="auto">
          <a:xfrm>
            <a:off x="250825" y="3946525"/>
            <a:ext cx="8604250" cy="2911475"/>
            <a:chOff x="179388" y="3429000"/>
            <a:chExt cx="8604250" cy="2911475"/>
          </a:xfrm>
        </p:grpSpPr>
        <p:pic>
          <p:nvPicPr>
            <p:cNvPr id="17412" name="Picture 4" descr="18275142_1632048206835949_2235259578811860420_n"/>
            <p:cNvPicPr>
              <a:picLocks noChangeAspect="1" noChangeArrowheads="1"/>
            </p:cNvPicPr>
            <p:nvPr/>
          </p:nvPicPr>
          <p:blipFill>
            <a:blip r:embed="rId2"/>
            <a:srcRect/>
            <a:stretch>
              <a:fillRect/>
            </a:stretch>
          </p:blipFill>
          <p:spPr bwMode="auto">
            <a:xfrm>
              <a:off x="4716463" y="3429000"/>
              <a:ext cx="4067175" cy="2911475"/>
            </a:xfrm>
            <a:prstGeom prst="rect">
              <a:avLst/>
            </a:prstGeom>
            <a:noFill/>
            <a:ln w="9525">
              <a:noFill/>
              <a:miter lim="800000"/>
              <a:headEnd/>
              <a:tailEnd/>
            </a:ln>
          </p:spPr>
        </p:pic>
        <p:pic>
          <p:nvPicPr>
            <p:cNvPr id="17413" name="Picture 5" descr="下載"/>
            <p:cNvPicPr>
              <a:picLocks noChangeAspect="1" noChangeArrowheads="1"/>
            </p:cNvPicPr>
            <p:nvPr/>
          </p:nvPicPr>
          <p:blipFill>
            <a:blip r:embed="rId3"/>
            <a:srcRect/>
            <a:stretch>
              <a:fillRect/>
            </a:stretch>
          </p:blipFill>
          <p:spPr bwMode="auto">
            <a:xfrm>
              <a:off x="179388" y="3429000"/>
              <a:ext cx="4248150" cy="2889250"/>
            </a:xfrm>
            <a:prstGeom prst="rect">
              <a:avLst/>
            </a:prstGeom>
            <a:noFill/>
            <a:ln w="9525">
              <a:noFill/>
              <a:miter lim="800000"/>
              <a:headEnd/>
              <a:tailEnd/>
            </a:ln>
          </p:spPr>
        </p:pic>
      </p:grpSp>
      <p:sp>
        <p:nvSpPr>
          <p:cNvPr id="6" name="標題 1"/>
          <p:cNvSpPr>
            <a:spLocks noGrp="1"/>
          </p:cNvSpPr>
          <p:nvPr>
            <p:ph type="title"/>
          </p:nvPr>
        </p:nvSpPr>
        <p:spPr>
          <a:xfrm>
            <a:off x="323850" y="-100013"/>
            <a:ext cx="8229600" cy="1143001"/>
          </a:xfrm>
        </p:spPr>
        <p:txBody>
          <a:bodyPr/>
          <a:lstStyle/>
          <a:p>
            <a:pPr eaLnBrk="1" hangingPunct="1"/>
            <a:r>
              <a:rPr lang="zh-TW" altLang="en-US" sz="5000" b="1"/>
              <a:t>研究動機</a:t>
            </a: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100000">
                                          <p:val>
                                            <p:strVal val="#ppt_x"/>
                                          </p:val>
                                        </p:tav>
                                      </p:tavLst>
                                    </p:anim>
                                    <p:anim calcmode="lin" valueType="num">
                                      <p:cBhvr>
                                        <p:cTn id="8" dur="1000" fill="hold"/>
                                        <p:tgtEl>
                                          <p:spTgt spid="6"/>
                                        </p:tgtEl>
                                        <p:attrNameLst>
                                          <p:attrName>ppt_y</p:attrName>
                                        </p:attrNameLst>
                                      </p:cBhvr>
                                      <p:tavLst>
                                        <p:tav tm="0">
                                          <p:val>
                                            <p:strVal val="#ppt_y-#ppt_h/2"/>
                                          </p:val>
                                        </p:tav>
                                        <p:tav tm="100000">
                                          <p:val>
                                            <p:strVal val="#ppt_y"/>
                                          </p:val>
                                        </p:tav>
                                      </p:tavLst>
                                    </p:anim>
                                    <p:anim calcmode="lin" valueType="num">
                                      <p:cBhvr>
                                        <p:cTn id="9" dur="1000" fill="hold"/>
                                        <p:tgtEl>
                                          <p:spTgt spid="6"/>
                                        </p:tgtEl>
                                        <p:attrNameLst>
                                          <p:attrName>ppt_w</p:attrName>
                                        </p:attrNameLst>
                                      </p:cBhvr>
                                      <p:tavLst>
                                        <p:tav tm="0">
                                          <p:val>
                                            <p:strVal val="#ppt_w"/>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819">
                                            <p:txEl>
                                              <p:pRg st="0" end="0"/>
                                            </p:txEl>
                                          </p:spTgt>
                                        </p:tgtEl>
                                        <p:attrNameLst>
                                          <p:attrName>style.visibility</p:attrName>
                                        </p:attrNameLst>
                                      </p:cBhvr>
                                      <p:to>
                                        <p:strVal val="visible"/>
                                      </p:to>
                                    </p:set>
                                    <p:animEffect transition="in" filter="fade">
                                      <p:cBhvr>
                                        <p:cTn id="15" dur="500"/>
                                        <p:tgtEl>
                                          <p:spTgt spid="34819">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500"/>
                                        <p:tgtEl>
                                          <p:spTgt spid="34819">
                                            <p:txEl>
                                              <p:pRg st="1" end="1"/>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Effect transition="in" filter="fade">
                                      <p:cBhvr>
                                        <p:cTn id="23" dur="500"/>
                                        <p:tgtEl>
                                          <p:spTgt spid="34819">
                                            <p:txEl>
                                              <p:pRg st="2" end="2"/>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fade">
                                      <p:cBhvr>
                                        <p:cTn id="27" dur="500"/>
                                        <p:tgtEl>
                                          <p:spTgt spid="34819">
                                            <p:txEl>
                                              <p:pRg st="3" end="3"/>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Effect transition="in" filter="fade">
                                      <p:cBhvr>
                                        <p:cTn id="31" dur="500"/>
                                        <p:tgtEl>
                                          <p:spTgt spid="34819">
                                            <p:txEl>
                                              <p:pRg st="4" end="4"/>
                                            </p:txEl>
                                          </p:spTgt>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34819">
                                            <p:txEl>
                                              <p:pRg st="5" end="5"/>
                                            </p:txEl>
                                          </p:spTgt>
                                        </p:tgtEl>
                                        <p:attrNameLst>
                                          <p:attrName>style.visibility</p:attrName>
                                        </p:attrNameLst>
                                      </p:cBhvr>
                                      <p:to>
                                        <p:strVal val="visible"/>
                                      </p:to>
                                    </p:set>
                                    <p:animEffect transition="in" filter="fade">
                                      <p:cBhvr>
                                        <p:cTn id="35" dur="500"/>
                                        <p:tgtEl>
                                          <p:spTgt spid="34819">
                                            <p:txEl>
                                              <p:pRg st="5" end="5"/>
                                            </p:txEl>
                                          </p:spTgt>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title"/>
          </p:nvPr>
        </p:nvSpPr>
        <p:spPr>
          <a:xfrm>
            <a:off x="468313" y="260350"/>
            <a:ext cx="8229600" cy="1143000"/>
          </a:xfrm>
        </p:spPr>
        <p:txBody>
          <a:bodyPr/>
          <a:lstStyle/>
          <a:p>
            <a:pPr eaLnBrk="1" hangingPunct="1"/>
            <a:r>
              <a:rPr lang="zh-TW" altLang="en-US" sz="5000" b="1"/>
              <a:t>研究目的</a:t>
            </a:r>
          </a:p>
        </p:txBody>
      </p:sp>
      <p:sp>
        <p:nvSpPr>
          <p:cNvPr id="15362" name="內容版面配置區 2"/>
          <p:cNvSpPr>
            <a:spLocks noGrp="1"/>
          </p:cNvSpPr>
          <p:nvPr>
            <p:ph idx="1"/>
          </p:nvPr>
        </p:nvSpPr>
        <p:spPr>
          <a:xfrm>
            <a:off x="357188" y="1357313"/>
            <a:ext cx="8340725" cy="2503487"/>
          </a:xfrm>
        </p:spPr>
        <p:txBody>
          <a:bodyPr/>
          <a:lstStyle/>
          <a:p>
            <a:pPr eaLnBrk="1" hangingPunct="1">
              <a:buFont typeface="Wingdings" pitchFamily="2" charset="2"/>
              <a:buChar char="Ø"/>
            </a:pPr>
            <a:r>
              <a:rPr lang="zh-TW" altLang="en-US" dirty="0"/>
              <a:t>瞭解球背象鼻蟲鞘翅班紋的構造，並分析</a:t>
            </a:r>
            <a:endParaRPr lang="en-US" altLang="zh-TW" dirty="0"/>
          </a:p>
          <a:p>
            <a:pPr marL="0" indent="0" eaLnBrk="1" hangingPunct="1">
              <a:buNone/>
            </a:pPr>
            <a:r>
              <a:rPr lang="zh-TW" altLang="en-US" dirty="0"/>
              <a:t>    班紋顏色變化的原因。</a:t>
            </a:r>
          </a:p>
          <a:p>
            <a:pPr eaLnBrk="1" hangingPunct="1">
              <a:buFont typeface="Wingdings" pitchFamily="2" charset="2"/>
              <a:buChar char="Ø"/>
            </a:pPr>
            <a:r>
              <a:rPr lang="zh-TW" altLang="en-US" dirty="0"/>
              <a:t>比較球背象鼻蟲鞘翅班紋與蝴蝶翅膀構造的異同，歸納光晶效應的原理。</a:t>
            </a:r>
          </a:p>
          <a:p>
            <a:pPr eaLnBrk="1" hangingPunct="1"/>
            <a:endParaRPr lang="zh-TW" altLang="en-US" dirty="0"/>
          </a:p>
        </p:txBody>
      </p:sp>
      <p:grpSp>
        <p:nvGrpSpPr>
          <p:cNvPr id="2" name="群組 1"/>
          <p:cNvGrpSpPr>
            <a:grpSpLocks/>
          </p:cNvGrpSpPr>
          <p:nvPr/>
        </p:nvGrpSpPr>
        <p:grpSpPr bwMode="auto">
          <a:xfrm>
            <a:off x="179512" y="3573016"/>
            <a:ext cx="8697474" cy="3115742"/>
            <a:chOff x="340372" y="3553618"/>
            <a:chExt cx="8697502" cy="3115741"/>
          </a:xfrm>
        </p:grpSpPr>
        <p:pic>
          <p:nvPicPr>
            <p:cNvPr id="18436" name="Picture 4" descr="18076925_286718718408021_812666682777786759_o"/>
            <p:cNvPicPr>
              <a:picLocks noChangeAspect="1" noChangeArrowheads="1"/>
            </p:cNvPicPr>
            <p:nvPr/>
          </p:nvPicPr>
          <p:blipFill>
            <a:blip r:embed="rId2">
              <a:lum bright="12000"/>
            </a:blip>
            <a:srcRect t="38484" r="3923" b="21257"/>
            <a:stretch>
              <a:fillRect/>
            </a:stretch>
          </p:blipFill>
          <p:spPr bwMode="auto">
            <a:xfrm>
              <a:off x="340372" y="3553618"/>
              <a:ext cx="4132237" cy="3115740"/>
            </a:xfrm>
            <a:prstGeom prst="rect">
              <a:avLst/>
            </a:prstGeom>
            <a:noFill/>
            <a:ln w="9525">
              <a:noFill/>
              <a:miter lim="800000"/>
              <a:headEnd/>
              <a:tailEnd/>
            </a:ln>
          </p:spPr>
        </p:pic>
        <p:pic>
          <p:nvPicPr>
            <p:cNvPr id="18437" name="Picture 5" descr="18301680_1632048320169271_6369806062201589236_n"/>
            <p:cNvPicPr>
              <a:picLocks noChangeAspect="1" noChangeArrowheads="1"/>
            </p:cNvPicPr>
            <p:nvPr/>
          </p:nvPicPr>
          <p:blipFill>
            <a:blip r:embed="rId3"/>
            <a:srcRect l="24245" t="22215" r="28073" b="18779"/>
            <a:stretch>
              <a:fillRect/>
            </a:stretch>
          </p:blipFill>
          <p:spPr bwMode="auto">
            <a:xfrm>
              <a:off x="4562408" y="3553619"/>
              <a:ext cx="4475466" cy="3115740"/>
            </a:xfrm>
            <a:prstGeom prst="rect">
              <a:avLst/>
            </a:prstGeom>
            <a:noFill/>
            <a:ln w="9525">
              <a:noFill/>
              <a:miter lim="800000"/>
              <a:headEnd/>
              <a:tailEnd/>
            </a:ln>
          </p:spPr>
        </p:pic>
      </p:gr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p:cTn id="7" dur="1000" fill="hold"/>
                                        <p:tgtEl>
                                          <p:spTgt spid="15361"/>
                                        </p:tgtEl>
                                        <p:attrNameLst>
                                          <p:attrName>ppt_x</p:attrName>
                                        </p:attrNameLst>
                                      </p:cBhvr>
                                      <p:tavLst>
                                        <p:tav tm="0">
                                          <p:val>
                                            <p:strVal val="#ppt_x"/>
                                          </p:val>
                                        </p:tav>
                                        <p:tav tm="100000">
                                          <p:val>
                                            <p:strVal val="#ppt_x"/>
                                          </p:val>
                                        </p:tav>
                                      </p:tavLst>
                                    </p:anim>
                                    <p:anim calcmode="lin" valueType="num">
                                      <p:cBhvr>
                                        <p:cTn id="8" dur="1000" fill="hold"/>
                                        <p:tgtEl>
                                          <p:spTgt spid="15361"/>
                                        </p:tgtEl>
                                        <p:attrNameLst>
                                          <p:attrName>ppt_y</p:attrName>
                                        </p:attrNameLst>
                                      </p:cBhvr>
                                      <p:tavLst>
                                        <p:tav tm="0">
                                          <p:val>
                                            <p:strVal val="#ppt_y-#ppt_h/2"/>
                                          </p:val>
                                        </p:tav>
                                        <p:tav tm="100000">
                                          <p:val>
                                            <p:strVal val="#ppt_y"/>
                                          </p:val>
                                        </p:tav>
                                      </p:tavLst>
                                    </p:anim>
                                    <p:anim calcmode="lin" valueType="num">
                                      <p:cBhvr>
                                        <p:cTn id="9" dur="1000" fill="hold"/>
                                        <p:tgtEl>
                                          <p:spTgt spid="15361"/>
                                        </p:tgtEl>
                                        <p:attrNameLst>
                                          <p:attrName>ppt_w</p:attrName>
                                        </p:attrNameLst>
                                      </p:cBhvr>
                                      <p:tavLst>
                                        <p:tav tm="0">
                                          <p:val>
                                            <p:strVal val="#ppt_w"/>
                                          </p:val>
                                        </p:tav>
                                        <p:tav tm="100000">
                                          <p:val>
                                            <p:strVal val="#ppt_w"/>
                                          </p:val>
                                        </p:tav>
                                      </p:tavLst>
                                    </p:anim>
                                    <p:anim calcmode="lin" valueType="num">
                                      <p:cBhvr>
                                        <p:cTn id="10" dur="1000" fill="hold"/>
                                        <p:tgtEl>
                                          <p:spTgt spid="1536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362">
                                            <p:txEl>
                                              <p:pRg st="0" end="0"/>
                                            </p:txEl>
                                          </p:spTgt>
                                        </p:tgtEl>
                                        <p:attrNameLst>
                                          <p:attrName>style.visibility</p:attrName>
                                        </p:attrNameLst>
                                      </p:cBhvr>
                                      <p:to>
                                        <p:strVal val="visible"/>
                                      </p:to>
                                    </p:set>
                                    <p:animEffect transition="in" filter="box(in)">
                                      <p:cBhvr>
                                        <p:cTn id="15" dur="1000"/>
                                        <p:tgtEl>
                                          <p:spTgt spid="1536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362">
                                            <p:txEl>
                                              <p:pRg st="1" end="1"/>
                                            </p:txEl>
                                          </p:spTgt>
                                        </p:tgtEl>
                                        <p:attrNameLst>
                                          <p:attrName>style.visibility</p:attrName>
                                        </p:attrNameLst>
                                      </p:cBhvr>
                                      <p:to>
                                        <p:strVal val="visible"/>
                                      </p:to>
                                    </p:set>
                                    <p:animEffect transition="in" filter="box(in)">
                                      <p:cBhvr>
                                        <p:cTn id="20" dur="1000"/>
                                        <p:tgtEl>
                                          <p:spTgt spid="15362">
                                            <p:txEl>
                                              <p:pRg st="1" end="1"/>
                                            </p:txEl>
                                          </p:spTgt>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15362">
                                            <p:txEl>
                                              <p:pRg st="2" end="2"/>
                                            </p:txEl>
                                          </p:spTgt>
                                        </p:tgtEl>
                                        <p:attrNameLst>
                                          <p:attrName>style.visibility</p:attrName>
                                        </p:attrNameLst>
                                      </p:cBhvr>
                                      <p:to>
                                        <p:strVal val="visible"/>
                                      </p:to>
                                    </p:set>
                                    <p:animEffect transition="in" filter="box(in)">
                                      <p:cBhvr>
                                        <p:cTn id="24" dur="1000"/>
                                        <p:tgtEl>
                                          <p:spTgt spid="15362">
                                            <p:txEl>
                                              <p:pRg st="2" end="2"/>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p:cNvSpPr>
            <a:spLocks noGrp="1"/>
          </p:cNvSpPr>
          <p:nvPr>
            <p:ph type="title"/>
          </p:nvPr>
        </p:nvSpPr>
        <p:spPr>
          <a:xfrm>
            <a:off x="468313" y="0"/>
            <a:ext cx="8229600" cy="1143000"/>
          </a:xfrm>
        </p:spPr>
        <p:txBody>
          <a:bodyPr/>
          <a:lstStyle/>
          <a:p>
            <a:pPr eaLnBrk="1" hangingPunct="1"/>
            <a:r>
              <a:rPr lang="zh-TW" altLang="en-US" sz="5000" b="1"/>
              <a:t>研究問題</a:t>
            </a:r>
          </a:p>
        </p:txBody>
      </p:sp>
      <p:sp>
        <p:nvSpPr>
          <p:cNvPr id="16386" name="內容版面配置區 2"/>
          <p:cNvSpPr>
            <a:spLocks noGrp="1"/>
          </p:cNvSpPr>
          <p:nvPr>
            <p:ph idx="1"/>
          </p:nvPr>
        </p:nvSpPr>
        <p:spPr>
          <a:xfrm>
            <a:off x="468313" y="1196975"/>
            <a:ext cx="8218487" cy="4929188"/>
          </a:xfrm>
        </p:spPr>
        <p:txBody>
          <a:bodyPr/>
          <a:lstStyle/>
          <a:p>
            <a:pPr eaLnBrk="1" hangingPunct="1">
              <a:buFont typeface="Wingdings" pitchFamily="2" charset="2"/>
              <a:buChar char="Ø"/>
            </a:pPr>
            <a:r>
              <a:rPr lang="zh-TW" altLang="en-US" dirty="0"/>
              <a:t>使用顯微鏡觀察球背象鼻蟲，哪種倍率</a:t>
            </a:r>
            <a:endParaRPr lang="en-US" altLang="zh-TW" dirty="0"/>
          </a:p>
          <a:p>
            <a:pPr marL="0" indent="0" eaLnBrk="1" hangingPunct="1">
              <a:buNone/>
            </a:pPr>
            <a:r>
              <a:rPr lang="zh-TW" altLang="en-US" dirty="0"/>
              <a:t>    適合用來觀察球背象鼻蟲的鞘翅斑紋呢</a:t>
            </a:r>
            <a:r>
              <a:rPr lang="en-US" altLang="zh-TW" dirty="0"/>
              <a:t>?</a:t>
            </a:r>
            <a:endParaRPr lang="zh-TW" altLang="en-US" dirty="0"/>
          </a:p>
          <a:p>
            <a:pPr eaLnBrk="1" hangingPunct="1">
              <a:buFont typeface="Wingdings" pitchFamily="2" charset="2"/>
              <a:buChar char="Ø"/>
            </a:pPr>
            <a:r>
              <a:rPr lang="zh-TW" altLang="en-US" dirty="0"/>
              <a:t>不同光源強度條件下，球背象鼻蟲鞘翅</a:t>
            </a:r>
            <a:endParaRPr lang="en-US" altLang="zh-TW" dirty="0"/>
          </a:p>
          <a:p>
            <a:pPr marL="0" indent="0" eaLnBrk="1" hangingPunct="1">
              <a:buNone/>
            </a:pPr>
            <a:r>
              <a:rPr lang="zh-TW" altLang="en-US" dirty="0"/>
              <a:t>    斑紋色彩是否會改變</a:t>
            </a:r>
            <a:r>
              <a:rPr lang="en-US" altLang="zh-TW" dirty="0"/>
              <a:t>?</a:t>
            </a:r>
            <a:endParaRPr lang="zh-TW" altLang="en-US" dirty="0"/>
          </a:p>
          <a:p>
            <a:pPr eaLnBrk="1" hangingPunct="1"/>
            <a:endParaRPr lang="zh-TW" altLang="en-US" dirty="0"/>
          </a:p>
        </p:txBody>
      </p:sp>
      <p:grpSp>
        <p:nvGrpSpPr>
          <p:cNvPr id="6" name="群組 5"/>
          <p:cNvGrpSpPr>
            <a:grpSpLocks/>
          </p:cNvGrpSpPr>
          <p:nvPr/>
        </p:nvGrpSpPr>
        <p:grpSpPr bwMode="auto">
          <a:xfrm>
            <a:off x="56918" y="2996952"/>
            <a:ext cx="8918098" cy="3384376"/>
            <a:chOff x="56918" y="2996952"/>
            <a:chExt cx="8918098" cy="3384376"/>
          </a:xfrm>
        </p:grpSpPr>
        <p:pic>
          <p:nvPicPr>
            <p:cNvPr id="19460" name="Picture 4" descr="18275142_1632048206835949_2235259578811860420_n"/>
            <p:cNvPicPr>
              <a:picLocks noChangeAspect="1" noChangeArrowheads="1"/>
            </p:cNvPicPr>
            <p:nvPr/>
          </p:nvPicPr>
          <p:blipFill>
            <a:blip r:embed="rId2"/>
            <a:srcRect l="18124" t="1091"/>
            <a:stretch>
              <a:fillRect/>
            </a:stretch>
          </p:blipFill>
          <p:spPr bwMode="auto">
            <a:xfrm>
              <a:off x="5061597" y="2996952"/>
              <a:ext cx="3913419" cy="3384376"/>
            </a:xfrm>
            <a:prstGeom prst="rect">
              <a:avLst/>
            </a:prstGeom>
            <a:noFill/>
            <a:ln w="9525">
              <a:noFill/>
              <a:miter lim="800000"/>
              <a:headEnd/>
              <a:tailEnd/>
            </a:ln>
          </p:spPr>
        </p:pic>
        <p:pic>
          <p:nvPicPr>
            <p:cNvPr id="19461" name="Picture 5" descr="18221706_1632040830170020_1224734585582413_n"/>
            <p:cNvPicPr>
              <a:picLocks noChangeAspect="1" noChangeArrowheads="1"/>
            </p:cNvPicPr>
            <p:nvPr/>
          </p:nvPicPr>
          <p:blipFill>
            <a:blip r:embed="rId3"/>
            <a:srcRect/>
            <a:stretch>
              <a:fillRect/>
            </a:stretch>
          </p:blipFill>
          <p:spPr bwMode="auto">
            <a:xfrm>
              <a:off x="56918" y="3561405"/>
              <a:ext cx="5013759" cy="2819923"/>
            </a:xfrm>
            <a:prstGeom prst="rect">
              <a:avLst/>
            </a:prstGeom>
            <a:noFill/>
            <a:ln w="9525">
              <a:noFill/>
              <a:miter lim="800000"/>
              <a:headEnd/>
              <a:tailEnd/>
            </a:ln>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1" nodeType="click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1000" fill="hold"/>
                                        <p:tgtEl>
                                          <p:spTgt spid="16385"/>
                                        </p:tgtEl>
                                        <p:attrNameLst>
                                          <p:attrName>ppt_x</p:attrName>
                                        </p:attrNameLst>
                                      </p:cBhvr>
                                      <p:tavLst>
                                        <p:tav tm="0">
                                          <p:val>
                                            <p:strVal val="#ppt_x"/>
                                          </p:val>
                                        </p:tav>
                                        <p:tav tm="100000">
                                          <p:val>
                                            <p:strVal val="#ppt_x"/>
                                          </p:val>
                                        </p:tav>
                                      </p:tavLst>
                                    </p:anim>
                                    <p:anim calcmode="lin" valueType="num">
                                      <p:cBhvr>
                                        <p:cTn id="8" dur="1000" fill="hold"/>
                                        <p:tgtEl>
                                          <p:spTgt spid="16385"/>
                                        </p:tgtEl>
                                        <p:attrNameLst>
                                          <p:attrName>ppt_y</p:attrName>
                                        </p:attrNameLst>
                                      </p:cBhvr>
                                      <p:tavLst>
                                        <p:tav tm="0">
                                          <p:val>
                                            <p:strVal val="#ppt_y-#ppt_h/2"/>
                                          </p:val>
                                        </p:tav>
                                        <p:tav tm="100000">
                                          <p:val>
                                            <p:strVal val="#ppt_y"/>
                                          </p:val>
                                        </p:tav>
                                      </p:tavLst>
                                    </p:anim>
                                    <p:anim calcmode="lin" valueType="num">
                                      <p:cBhvr>
                                        <p:cTn id="9" dur="1000" fill="hold"/>
                                        <p:tgtEl>
                                          <p:spTgt spid="16385"/>
                                        </p:tgtEl>
                                        <p:attrNameLst>
                                          <p:attrName>ppt_w</p:attrName>
                                        </p:attrNameLst>
                                      </p:cBhvr>
                                      <p:tavLst>
                                        <p:tav tm="0">
                                          <p:val>
                                            <p:strVal val="#ppt_w"/>
                                          </p:val>
                                        </p:tav>
                                        <p:tav tm="100000">
                                          <p:val>
                                            <p:strVal val="#ppt_w"/>
                                          </p:val>
                                        </p:tav>
                                      </p:tavLst>
                                    </p:anim>
                                    <p:anim calcmode="lin" valueType="num">
                                      <p:cBhvr>
                                        <p:cTn id="10" dur="1000" fill="hold"/>
                                        <p:tgtEl>
                                          <p:spTgt spid="16385"/>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6386">
                                            <p:txEl>
                                              <p:pRg st="0" end="0"/>
                                            </p:txEl>
                                          </p:spTgt>
                                        </p:tgtEl>
                                        <p:attrNameLst>
                                          <p:attrName>style.visibility</p:attrName>
                                        </p:attrNameLst>
                                      </p:cBhvr>
                                      <p:to>
                                        <p:strVal val="visible"/>
                                      </p:to>
                                    </p:set>
                                    <p:anim calcmode="lin" valueType="num">
                                      <p:cBhvr additive="base">
                                        <p:cTn id="15" dur="1000" fill="hold"/>
                                        <p:tgtEl>
                                          <p:spTgt spid="16386">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63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386">
                                            <p:txEl>
                                              <p:pRg st="1" end="1"/>
                                            </p:txEl>
                                          </p:spTgt>
                                        </p:tgtEl>
                                        <p:attrNameLst>
                                          <p:attrName>style.visibility</p:attrName>
                                        </p:attrNameLst>
                                      </p:cBhvr>
                                      <p:to>
                                        <p:strVal val="visible"/>
                                      </p:to>
                                    </p:set>
                                    <p:anim calcmode="lin" valueType="num">
                                      <p:cBhvr additive="base">
                                        <p:cTn id="21" dur="1000" fill="hold"/>
                                        <p:tgtEl>
                                          <p:spTgt spid="16386">
                                            <p:txEl>
                                              <p:pRg st="1" end="1"/>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16386">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16386">
                                            <p:txEl>
                                              <p:pRg st="2" end="2"/>
                                            </p:txEl>
                                          </p:spTgt>
                                        </p:tgtEl>
                                        <p:attrNameLst>
                                          <p:attrName>style.visibility</p:attrName>
                                        </p:attrNameLst>
                                      </p:cBhvr>
                                      <p:to>
                                        <p:strVal val="visible"/>
                                      </p:to>
                                    </p:set>
                                    <p:anim calcmode="lin" valueType="num">
                                      <p:cBhvr additive="base">
                                        <p:cTn id="26" dur="1000" fill="hold"/>
                                        <p:tgtEl>
                                          <p:spTgt spid="16386">
                                            <p:txEl>
                                              <p:pRg st="2" end="2"/>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6386">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16386">
                                            <p:txEl>
                                              <p:pRg st="3" end="3"/>
                                            </p:txEl>
                                          </p:spTgt>
                                        </p:tgtEl>
                                        <p:attrNameLst>
                                          <p:attrName>style.visibility</p:attrName>
                                        </p:attrNameLst>
                                      </p:cBhvr>
                                      <p:to>
                                        <p:strVal val="visible"/>
                                      </p:to>
                                    </p:set>
                                    <p:anim calcmode="lin" valueType="num">
                                      <p:cBhvr additive="base">
                                        <p:cTn id="31" dur="1000" fill="hold"/>
                                        <p:tgtEl>
                                          <p:spTgt spid="16386">
                                            <p:txEl>
                                              <p:pRg st="3" end="3"/>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6386">
                                            <p:txEl>
                                              <p:pRg st="3" end="3"/>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1"/>
      <p:bldP spid="1638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title"/>
          </p:nvPr>
        </p:nvSpPr>
        <p:spPr>
          <a:xfrm>
            <a:off x="539750" y="-100013"/>
            <a:ext cx="8229600" cy="1143001"/>
          </a:xfrm>
        </p:spPr>
        <p:txBody>
          <a:bodyPr/>
          <a:lstStyle/>
          <a:p>
            <a:pPr eaLnBrk="1" hangingPunct="1"/>
            <a:r>
              <a:rPr lang="zh-TW" altLang="en-US" sz="5000" b="1"/>
              <a:t>蘭嶼與綠島的球背象鼻蟲</a:t>
            </a:r>
            <a:endParaRPr lang="zh-TW" altLang="en-US" sz="5000"/>
          </a:p>
        </p:txBody>
      </p:sp>
      <p:pic>
        <p:nvPicPr>
          <p:cNvPr id="19458" name="內容版面配置區 3" descr="http://farm4.staticflickr.com/3767/10380067415_c92e4b47d5_o.jpg"/>
          <p:cNvPicPr>
            <a:picLocks noGrp="1"/>
          </p:cNvPicPr>
          <p:nvPr>
            <p:ph idx="1"/>
          </p:nvPr>
        </p:nvPicPr>
        <p:blipFill>
          <a:blip r:embed="rId2"/>
          <a:srcRect/>
          <a:stretch>
            <a:fillRect/>
          </a:stretch>
        </p:blipFill>
        <p:spPr>
          <a:xfrm>
            <a:off x="-3175" y="908050"/>
            <a:ext cx="9147175" cy="5949950"/>
          </a:xfrm>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p:cTn id="7" dur="1000" fill="hold"/>
                                        <p:tgtEl>
                                          <p:spTgt spid="19457"/>
                                        </p:tgtEl>
                                        <p:attrNameLst>
                                          <p:attrName>ppt_x</p:attrName>
                                        </p:attrNameLst>
                                      </p:cBhvr>
                                      <p:tavLst>
                                        <p:tav tm="0">
                                          <p:val>
                                            <p:strVal val="#ppt_x"/>
                                          </p:val>
                                        </p:tav>
                                        <p:tav tm="100000">
                                          <p:val>
                                            <p:strVal val="#ppt_x"/>
                                          </p:val>
                                        </p:tav>
                                      </p:tavLst>
                                    </p:anim>
                                    <p:anim calcmode="lin" valueType="num">
                                      <p:cBhvr>
                                        <p:cTn id="8" dur="1000" fill="hold"/>
                                        <p:tgtEl>
                                          <p:spTgt spid="19457"/>
                                        </p:tgtEl>
                                        <p:attrNameLst>
                                          <p:attrName>ppt_y</p:attrName>
                                        </p:attrNameLst>
                                      </p:cBhvr>
                                      <p:tavLst>
                                        <p:tav tm="0">
                                          <p:val>
                                            <p:strVal val="#ppt_y-#ppt_h/2"/>
                                          </p:val>
                                        </p:tav>
                                        <p:tav tm="100000">
                                          <p:val>
                                            <p:strVal val="#ppt_y"/>
                                          </p:val>
                                        </p:tav>
                                      </p:tavLst>
                                    </p:anim>
                                    <p:anim calcmode="lin" valueType="num">
                                      <p:cBhvr>
                                        <p:cTn id="9" dur="1000" fill="hold"/>
                                        <p:tgtEl>
                                          <p:spTgt spid="19457"/>
                                        </p:tgtEl>
                                        <p:attrNameLst>
                                          <p:attrName>ppt_w</p:attrName>
                                        </p:attrNameLst>
                                      </p:cBhvr>
                                      <p:tavLst>
                                        <p:tav tm="0">
                                          <p:val>
                                            <p:strVal val="#ppt_w"/>
                                          </p:val>
                                        </p:tav>
                                        <p:tav tm="100000">
                                          <p:val>
                                            <p:strVal val="#ppt_w"/>
                                          </p:val>
                                        </p:tav>
                                      </p:tavLst>
                                    </p:anim>
                                    <p:anim calcmode="lin" valueType="num">
                                      <p:cBhvr>
                                        <p:cTn id="10" dur="1000" fill="hold"/>
                                        <p:tgtEl>
                                          <p:spTgt spid="19457"/>
                                        </p:tgtEl>
                                        <p:attrNameLst>
                                          <p:attrName>ppt_h</p:attrName>
                                        </p:attrNameLst>
                                      </p:cBhvr>
                                      <p:tavLst>
                                        <p:tav tm="0">
                                          <p:val>
                                            <p:fltVal val="0"/>
                                          </p:val>
                                        </p:tav>
                                        <p:tav tm="100000">
                                          <p:val>
                                            <p:strVal val="#ppt_h"/>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fade">
                                      <p:cBhvr>
                                        <p:cTn id="14"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a:xfrm>
            <a:off x="395288" y="-234950"/>
            <a:ext cx="8229600" cy="1143000"/>
          </a:xfrm>
        </p:spPr>
        <p:txBody>
          <a:bodyPr/>
          <a:lstStyle/>
          <a:p>
            <a:pPr eaLnBrk="1" hangingPunct="1"/>
            <a:r>
              <a:rPr lang="zh-TW" altLang="en-US" b="1"/>
              <a:t>研究工具、設備與材料</a:t>
            </a:r>
          </a:p>
        </p:txBody>
      </p:sp>
      <p:grpSp>
        <p:nvGrpSpPr>
          <p:cNvPr id="11" name="群組 10"/>
          <p:cNvGrpSpPr/>
          <p:nvPr/>
        </p:nvGrpSpPr>
        <p:grpSpPr>
          <a:xfrm>
            <a:off x="-20338" y="625070"/>
            <a:ext cx="2995576" cy="3390401"/>
            <a:chOff x="2224403" y="2561041"/>
            <a:chExt cx="2995577" cy="3390402"/>
          </a:xfrm>
          <a:solidFill>
            <a:srgbClr val="FFFF00"/>
          </a:solidFill>
        </p:grpSpPr>
        <p:pic>
          <p:nvPicPr>
            <p:cNvPr id="8" name="圖片 7"/>
            <p:cNvPicPr>
              <a:picLocks noChangeAspect="1"/>
            </p:cNvPicPr>
            <p:nvPr/>
          </p:nvPicPr>
          <p:blipFill>
            <a:blip r:embed="rId2" cstate="print">
              <a:extLst/>
            </a:blip>
            <a:stretch>
              <a:fillRect/>
            </a:stretch>
          </p:blipFill>
          <p:spPr>
            <a:xfrm>
              <a:off x="2312032" y="2561041"/>
              <a:ext cx="2810012" cy="2810012"/>
            </a:xfrm>
            <a:prstGeom prst="rect">
              <a:avLst/>
            </a:prstGeom>
            <a:grpFill/>
          </p:spPr>
        </p:pic>
        <p:sp>
          <p:nvSpPr>
            <p:cNvPr id="12" name="內容版面配置區 2"/>
            <p:cNvSpPr txBox="1">
              <a:spLocks/>
            </p:cNvSpPr>
            <p:nvPr/>
          </p:nvSpPr>
          <p:spPr bwMode="auto">
            <a:xfrm>
              <a:off x="2224403" y="5371052"/>
              <a:ext cx="2995577" cy="580391"/>
            </a:xfrm>
            <a:prstGeom prst="rect">
              <a:avLst/>
            </a:prstGeom>
            <a:grpFill/>
            <a:ln w="9525">
              <a:noFill/>
              <a:miter lim="800000"/>
              <a:headEnd/>
              <a:tailEnd/>
            </a:ln>
          </p:spPr>
          <p:txBody>
            <a:bodyPr>
              <a:normAutofit/>
            </a:bodyPr>
            <a:lstStyle>
              <a:lvl1pPr marL="342900" indent="-342900" algn="l" rtl="0" eaLnBrk="1" fontAlgn="base" hangingPunct="1">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F8FA9"/>
                </a:buClr>
                <a:buSzPct val="6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5AA2AE"/>
                </a:buClr>
                <a:buSzPct val="45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9D90A0"/>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Wingdings 2" pitchFamily="18" charset="2"/>
                <a:buNone/>
                <a:defRPr/>
              </a:pPr>
              <a:r>
                <a:rPr kumimoji="0" lang="zh-TW" altLang="en-US" dirty="0"/>
                <a:t>標準色卡</a:t>
              </a:r>
              <a:r>
                <a:rPr kumimoji="0" lang="en-US" dirty="0"/>
                <a:t>(40</a:t>
              </a:r>
              <a:r>
                <a:rPr kumimoji="0" lang="zh-TW" altLang="en-US" dirty="0"/>
                <a:t>色</a:t>
              </a:r>
              <a:r>
                <a:rPr kumimoji="0" lang="en-US" dirty="0"/>
                <a:t>) </a:t>
              </a:r>
            </a:p>
          </p:txBody>
        </p:sp>
      </p:grpSp>
      <p:grpSp>
        <p:nvGrpSpPr>
          <p:cNvPr id="18" name="群組 17"/>
          <p:cNvGrpSpPr/>
          <p:nvPr/>
        </p:nvGrpSpPr>
        <p:grpSpPr>
          <a:xfrm>
            <a:off x="2994274" y="696271"/>
            <a:ext cx="2963509" cy="2735299"/>
            <a:chOff x="2303513" y="3820145"/>
            <a:chExt cx="2268487" cy="2444428"/>
          </a:xfrm>
          <a:solidFill>
            <a:srgbClr val="FFFF00"/>
          </a:solidFill>
        </p:grpSpPr>
        <p:pic>
          <p:nvPicPr>
            <p:cNvPr id="4" name="圖片 3" descr="15036364_1397851720255600_4703690871665645474_n.jpg"/>
            <p:cNvPicPr/>
            <p:nvPr/>
          </p:nvPicPr>
          <p:blipFill>
            <a:blip r:embed="rId3" cstate="print"/>
            <a:srcRect l="32314" b="-68"/>
            <a:stretch>
              <a:fillRect/>
            </a:stretch>
          </p:blipFill>
          <p:spPr>
            <a:xfrm>
              <a:off x="2405935" y="3820145"/>
              <a:ext cx="2063642" cy="2002470"/>
            </a:xfrm>
            <a:prstGeom prst="rect">
              <a:avLst/>
            </a:prstGeom>
            <a:grpFill/>
            <a:ln>
              <a:noFill/>
            </a:ln>
            <a:effectLst>
              <a:softEdge rad="112500"/>
            </a:effectLst>
          </p:spPr>
        </p:pic>
        <p:sp>
          <p:nvSpPr>
            <p:cNvPr id="13" name="內容版面配置區 2"/>
            <p:cNvSpPr txBox="1">
              <a:spLocks/>
            </p:cNvSpPr>
            <p:nvPr/>
          </p:nvSpPr>
          <p:spPr bwMode="auto">
            <a:xfrm>
              <a:off x="2303513" y="5688497"/>
              <a:ext cx="2268487" cy="576076"/>
            </a:xfrm>
            <a:prstGeom prst="rect">
              <a:avLst/>
            </a:prstGeom>
            <a:grpFill/>
            <a:ln w="9525">
              <a:noFill/>
              <a:miter lim="800000"/>
              <a:headEnd/>
              <a:tailEnd/>
            </a:ln>
          </p:spPr>
          <p:txBody>
            <a:bodyPr>
              <a:normAutofit/>
            </a:bodyPr>
            <a:lstStyle>
              <a:lvl1pPr marL="342900" indent="-342900" algn="l" rtl="0" eaLnBrk="1" fontAlgn="base" hangingPunct="1">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F8FA9"/>
                </a:buClr>
                <a:buSzPct val="6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5AA2AE"/>
                </a:buClr>
                <a:buSzPct val="45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9D90A0"/>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Wingdings 2" pitchFamily="18" charset="2"/>
                <a:buNone/>
                <a:defRPr/>
              </a:pPr>
              <a:r>
                <a:rPr kumimoji="0" lang="zh-TW" altLang="en-US" dirty="0"/>
                <a:t>解剖顯微鏡</a:t>
              </a:r>
              <a:endParaRPr kumimoji="0" lang="en-US" altLang="zh-TW" dirty="0"/>
            </a:p>
          </p:txBody>
        </p:sp>
      </p:grpSp>
      <p:grpSp>
        <p:nvGrpSpPr>
          <p:cNvPr id="21" name="群組 20"/>
          <p:cNvGrpSpPr/>
          <p:nvPr/>
        </p:nvGrpSpPr>
        <p:grpSpPr>
          <a:xfrm>
            <a:off x="5804284" y="3515757"/>
            <a:ext cx="3718919" cy="3334989"/>
            <a:chOff x="4922567" y="2770363"/>
            <a:chExt cx="3718919" cy="3334989"/>
          </a:xfrm>
          <a:noFill/>
        </p:grpSpPr>
        <p:pic>
          <p:nvPicPr>
            <p:cNvPr id="5" name="圖片 4" descr="一張含有 室內, 牆, 物品, 外殼 的圖片&#10;&#10;產生非常高可信度的描述"/>
            <p:cNvPicPr>
              <a:picLocks noChangeAspect="1"/>
            </p:cNvPicPr>
            <p:nvPr/>
          </p:nvPicPr>
          <p:blipFill>
            <a:blip r:embed="rId4" cstate="print">
              <a:clrChange>
                <a:clrFrom>
                  <a:srgbClr val="FFFFFF"/>
                </a:clrFrom>
                <a:clrTo>
                  <a:srgbClr val="FFFFFF">
                    <a:alpha val="0"/>
                  </a:srgbClr>
                </a:clrTo>
              </a:clrChange>
              <a:extLst/>
            </a:blip>
            <a:stretch>
              <a:fillRect/>
            </a:stretch>
          </p:blipFill>
          <p:spPr>
            <a:xfrm>
              <a:off x="4922567" y="2770363"/>
              <a:ext cx="3718919" cy="2789189"/>
            </a:xfrm>
            <a:prstGeom prst="rect">
              <a:avLst/>
            </a:prstGeom>
            <a:grpFill/>
          </p:spPr>
        </p:pic>
        <p:sp>
          <p:nvSpPr>
            <p:cNvPr id="14" name="內容版面配置區 2"/>
            <p:cNvSpPr txBox="1">
              <a:spLocks/>
            </p:cNvSpPr>
            <p:nvPr/>
          </p:nvSpPr>
          <p:spPr bwMode="auto">
            <a:xfrm>
              <a:off x="5658498" y="5562207"/>
              <a:ext cx="2247056" cy="543145"/>
            </a:xfrm>
            <a:prstGeom prst="rect">
              <a:avLst/>
            </a:prstGeom>
            <a:solidFill>
              <a:srgbClr val="FFFF00"/>
            </a:solidFill>
            <a:ln w="9525">
              <a:noFill/>
              <a:miter lim="800000"/>
              <a:headEnd/>
              <a:tailEnd/>
            </a:ln>
          </p:spPr>
          <p:txBody>
            <a:bodyPr>
              <a:normAutofit lnSpcReduction="10000"/>
            </a:bodyPr>
            <a:lstStyle>
              <a:lvl1pPr marL="342900" indent="-342900" algn="l" rtl="0" eaLnBrk="1" fontAlgn="base" hangingPunct="1">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F8FA9"/>
                </a:buClr>
                <a:buSzPct val="6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5AA2AE"/>
                </a:buClr>
                <a:buSzPct val="45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9D90A0"/>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Wingdings 2" pitchFamily="18" charset="2"/>
                <a:buNone/>
                <a:defRPr/>
              </a:pPr>
              <a:r>
                <a:rPr kumimoji="0" lang="zh-TW" altLang="en-US" dirty="0"/>
                <a:t>解剖器具組</a:t>
              </a:r>
            </a:p>
          </p:txBody>
        </p:sp>
      </p:grpSp>
      <p:grpSp>
        <p:nvGrpSpPr>
          <p:cNvPr id="20" name="群組 19"/>
          <p:cNvGrpSpPr>
            <a:grpSpLocks/>
          </p:cNvGrpSpPr>
          <p:nvPr/>
        </p:nvGrpSpPr>
        <p:grpSpPr bwMode="auto">
          <a:xfrm>
            <a:off x="3492500" y="3573463"/>
            <a:ext cx="2771775" cy="3122612"/>
            <a:chOff x="3762582" y="4148496"/>
            <a:chExt cx="2285490" cy="3156915"/>
          </a:xfrm>
        </p:grpSpPr>
        <p:pic>
          <p:nvPicPr>
            <p:cNvPr id="21516" name="圖片 5" descr="C:\Users\ACER\AppData\Local\Microsoft\Windows\INetCacheContent.Word\P_20161118_101238.jpg"/>
            <p:cNvPicPr>
              <a:picLocks noChangeAspect="1" noChangeArrowheads="1"/>
            </p:cNvPicPr>
            <p:nvPr/>
          </p:nvPicPr>
          <p:blipFill>
            <a:blip r:embed="rId5"/>
            <a:srcRect l="20866" t="14232" r="26540" b="3432"/>
            <a:stretch>
              <a:fillRect/>
            </a:stretch>
          </p:blipFill>
          <p:spPr bwMode="auto">
            <a:xfrm>
              <a:off x="3762582" y="4148496"/>
              <a:ext cx="2285490" cy="2127870"/>
            </a:xfrm>
            <a:prstGeom prst="rect">
              <a:avLst/>
            </a:prstGeom>
            <a:noFill/>
            <a:ln w="9525">
              <a:noFill/>
              <a:miter lim="800000"/>
              <a:headEnd/>
              <a:tailEnd/>
            </a:ln>
          </p:spPr>
        </p:pic>
        <p:sp>
          <p:nvSpPr>
            <p:cNvPr id="15" name="內容版面配置區 2"/>
            <p:cNvSpPr txBox="1">
              <a:spLocks/>
            </p:cNvSpPr>
            <p:nvPr/>
          </p:nvSpPr>
          <p:spPr bwMode="auto">
            <a:xfrm>
              <a:off x="3762582" y="6179641"/>
              <a:ext cx="2285490" cy="1125770"/>
            </a:xfrm>
            <a:prstGeom prst="rect">
              <a:avLst/>
            </a:prstGeom>
            <a:solidFill>
              <a:srgbClr val="FFFF00"/>
            </a:solidFill>
            <a:ln w="9525">
              <a:noFill/>
              <a:miter lim="800000"/>
              <a:headEnd/>
              <a:tailEnd/>
            </a:ln>
          </p:spPr>
          <p:txBody>
            <a:bodyPr/>
            <a:lstStyle>
              <a:lvl1pPr marL="342900" indent="-342900" algn="l" rtl="0" eaLnBrk="1" fontAlgn="base" hangingPunct="1">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F8FA9"/>
                </a:buClr>
                <a:buSzPct val="6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5AA2AE"/>
                </a:buClr>
                <a:buSzPct val="45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9D90A0"/>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Wingdings 2" pitchFamily="18" charset="2"/>
                <a:buNone/>
                <a:defRPr/>
              </a:pPr>
              <a:r>
                <a:rPr kumimoji="0" lang="zh-TW" altLang="en-US" dirty="0">
                  <a:highlight>
                    <a:srgbClr val="FFFF00"/>
                  </a:highlight>
                </a:rPr>
                <a:t>球背象鼻蟲</a:t>
              </a:r>
              <a:endParaRPr kumimoji="0" lang="en-US" altLang="zh-TW" dirty="0">
                <a:highlight>
                  <a:srgbClr val="FFFF00"/>
                </a:highlight>
              </a:endParaRPr>
            </a:p>
            <a:p>
              <a:pPr marL="0" indent="0" algn="ctr" fontAlgn="auto">
                <a:spcAft>
                  <a:spcPts val="0"/>
                </a:spcAft>
                <a:buFont typeface="Wingdings 2" pitchFamily="18" charset="2"/>
                <a:buNone/>
                <a:defRPr/>
              </a:pPr>
              <a:r>
                <a:rPr kumimoji="0" lang="zh-TW" altLang="en-US" dirty="0">
                  <a:highlight>
                    <a:srgbClr val="FFFF00"/>
                  </a:highlight>
                </a:rPr>
                <a:t>乾燥標本</a:t>
              </a:r>
              <a:endParaRPr kumimoji="0" lang="en-US" altLang="zh-TW" dirty="0">
                <a:highlight>
                  <a:srgbClr val="FFFF00"/>
                </a:highlight>
              </a:endParaRPr>
            </a:p>
          </p:txBody>
        </p:sp>
      </p:grpSp>
      <p:grpSp>
        <p:nvGrpSpPr>
          <p:cNvPr id="22" name="群組 21"/>
          <p:cNvGrpSpPr>
            <a:grpSpLocks/>
          </p:cNvGrpSpPr>
          <p:nvPr/>
        </p:nvGrpSpPr>
        <p:grpSpPr bwMode="auto">
          <a:xfrm>
            <a:off x="0" y="3917950"/>
            <a:ext cx="3373438" cy="2940050"/>
            <a:chOff x="0" y="3913547"/>
            <a:chExt cx="3373711" cy="2940608"/>
          </a:xfrm>
        </p:grpSpPr>
        <p:pic>
          <p:nvPicPr>
            <p:cNvPr id="7" name="圖片 6" descr="C:\Users\user\AppData\Local\Microsoft\Windows\Temporary Internet Files\Content.Word\ii22012713-1753470.jpg"/>
            <p:cNvPicPr/>
            <p:nvPr/>
          </p:nvPicPr>
          <p:blipFill>
            <a:blip r:embed="rId6" cstate="print">
              <a:clrChange>
                <a:clrFrom>
                  <a:srgbClr val="FEF8F8"/>
                </a:clrFrom>
                <a:clrTo>
                  <a:srgbClr val="FEF8F8">
                    <a:alpha val="0"/>
                  </a:srgbClr>
                </a:clrTo>
              </a:clrChange>
              <a:lum contrast="40000"/>
            </a:blip>
            <a:srcRect/>
            <a:stretch>
              <a:fillRect/>
            </a:stretch>
          </p:blipFill>
          <p:spPr bwMode="auto">
            <a:xfrm>
              <a:off x="543847" y="3913547"/>
              <a:ext cx="2286016" cy="2143140"/>
            </a:xfrm>
            <a:prstGeom prst="rect">
              <a:avLst/>
            </a:prstGeom>
            <a:ln>
              <a:noFill/>
            </a:ln>
            <a:effectLst>
              <a:softEdge rad="112500"/>
            </a:effectLst>
          </p:spPr>
        </p:pic>
        <p:sp>
          <p:nvSpPr>
            <p:cNvPr id="16" name="內容版面配置區 2"/>
            <p:cNvSpPr txBox="1">
              <a:spLocks/>
            </p:cNvSpPr>
            <p:nvPr/>
          </p:nvSpPr>
          <p:spPr bwMode="auto">
            <a:xfrm>
              <a:off x="0" y="5785565"/>
              <a:ext cx="3373711" cy="1068590"/>
            </a:xfrm>
            <a:prstGeom prst="rect">
              <a:avLst/>
            </a:prstGeom>
            <a:solidFill>
              <a:srgbClr val="FFFF00"/>
            </a:solidFill>
            <a:ln w="9525">
              <a:noFill/>
              <a:miter lim="800000"/>
              <a:headEnd/>
              <a:tailEnd/>
            </a:ln>
          </p:spPr>
          <p:txBody>
            <a:bodyPr>
              <a:normAutofit fontScale="85000" lnSpcReduction="10000"/>
            </a:bodyPr>
            <a:lstStyle>
              <a:lvl1pPr marL="342900" indent="-342900" algn="l" rtl="0" eaLnBrk="1" fontAlgn="base" hangingPunct="1">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F8FA9"/>
                </a:buClr>
                <a:buSzPct val="6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5AA2AE"/>
                </a:buClr>
                <a:buSzPct val="45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9D90A0"/>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Wingdings 2" pitchFamily="18" charset="2"/>
                <a:buNone/>
                <a:defRPr/>
              </a:pPr>
              <a:r>
                <a:rPr kumimoji="0" lang="zh-TW" altLang="en-US" dirty="0"/>
                <a:t>單眼數位相機</a:t>
              </a:r>
              <a:endParaRPr kumimoji="0" lang="en-US" altLang="zh-TW" dirty="0"/>
            </a:p>
            <a:p>
              <a:pPr marL="0" indent="0" algn="ctr" fontAlgn="auto">
                <a:spcAft>
                  <a:spcPts val="0"/>
                </a:spcAft>
                <a:buFont typeface="Wingdings 2" pitchFamily="18" charset="2"/>
                <a:buNone/>
                <a:defRPr/>
              </a:pPr>
              <a:r>
                <a:rPr kumimoji="0" lang="zh-TW" altLang="en-US" dirty="0"/>
                <a:t>轉接環</a:t>
              </a:r>
              <a:r>
                <a:rPr kumimoji="0" lang="en-US" dirty="0"/>
                <a:t>(</a:t>
              </a:r>
              <a:r>
                <a:rPr kumimoji="0" lang="zh-TW" altLang="en-US" dirty="0"/>
                <a:t>連接顯微鏡</a:t>
              </a:r>
              <a:r>
                <a:rPr kumimoji="0" lang="en-US" dirty="0"/>
                <a:t>)</a:t>
              </a:r>
              <a:endParaRPr kumimoji="0" lang="zh-TW" altLang="en-US" dirty="0"/>
            </a:p>
          </p:txBody>
        </p:sp>
      </p:grpSp>
      <p:grpSp>
        <p:nvGrpSpPr>
          <p:cNvPr id="19" name="群組 18"/>
          <p:cNvGrpSpPr>
            <a:grpSpLocks/>
          </p:cNvGrpSpPr>
          <p:nvPr/>
        </p:nvGrpSpPr>
        <p:grpSpPr bwMode="auto">
          <a:xfrm>
            <a:off x="6011863" y="549275"/>
            <a:ext cx="2825750" cy="2976563"/>
            <a:chOff x="3570722" y="3502897"/>
            <a:chExt cx="2825097" cy="2975552"/>
          </a:xfrm>
        </p:grpSpPr>
        <p:pic>
          <p:nvPicPr>
            <p:cNvPr id="21512" name="圖片 4"/>
            <p:cNvPicPr>
              <a:picLocks noChangeAspect="1" noChangeArrowheads="1"/>
            </p:cNvPicPr>
            <p:nvPr/>
          </p:nvPicPr>
          <p:blipFill>
            <a:blip r:embed="rId7"/>
            <a:srcRect l="-797" t="-1036" r="-636" b="7994"/>
            <a:stretch>
              <a:fillRect/>
            </a:stretch>
          </p:blipFill>
          <p:spPr bwMode="auto">
            <a:xfrm>
              <a:off x="3570722" y="3502897"/>
              <a:ext cx="2825097" cy="2421511"/>
            </a:xfrm>
            <a:prstGeom prst="rect">
              <a:avLst/>
            </a:prstGeom>
            <a:noFill/>
            <a:ln w="9525">
              <a:noFill/>
              <a:miter lim="800000"/>
              <a:headEnd/>
              <a:tailEnd/>
            </a:ln>
          </p:spPr>
        </p:pic>
        <p:sp>
          <p:nvSpPr>
            <p:cNvPr id="17" name="內容版面配置區 2"/>
            <p:cNvSpPr txBox="1">
              <a:spLocks/>
            </p:cNvSpPr>
            <p:nvPr/>
          </p:nvSpPr>
          <p:spPr bwMode="auto">
            <a:xfrm>
              <a:off x="3596927" y="5903645"/>
              <a:ext cx="2772688" cy="574804"/>
            </a:xfrm>
            <a:prstGeom prst="rect">
              <a:avLst/>
            </a:prstGeom>
            <a:noFill/>
            <a:ln w="9525">
              <a:noFill/>
              <a:miter lim="800000"/>
              <a:headEnd/>
              <a:tailEnd/>
            </a:ln>
          </p:spPr>
          <p:txBody>
            <a:bodyPr>
              <a:normAutofit lnSpcReduction="10000"/>
            </a:bodyPr>
            <a:lstStyle>
              <a:lvl1pPr marL="342900" indent="-342900" algn="l" rtl="0" eaLnBrk="1" fontAlgn="base" hangingPunct="1">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F8FA9"/>
                </a:buClr>
                <a:buSzPct val="6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5AA2AE"/>
                </a:buClr>
                <a:buSzPct val="45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9D90A0"/>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Wingdings 2" pitchFamily="18" charset="2"/>
                <a:buNone/>
                <a:defRPr/>
              </a:pPr>
              <a:r>
                <a:rPr kumimoji="0" lang="zh-TW" altLang="en-US" dirty="0">
                  <a:highlight>
                    <a:srgbClr val="FFFF00"/>
                  </a:highlight>
                </a:rPr>
                <a:t>單眼數位相機</a:t>
              </a:r>
              <a:endParaRPr kumimoji="0" lang="en-US" altLang="zh-TW" dirty="0">
                <a:highlight>
                  <a:srgbClr val="FFFF00"/>
                </a:highlight>
              </a:endParaRPr>
            </a:p>
          </p:txBody>
        </p:sp>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p:cTn id="7" dur="1000" fill="hold"/>
                                        <p:tgtEl>
                                          <p:spTgt spid="21505"/>
                                        </p:tgtEl>
                                        <p:attrNameLst>
                                          <p:attrName>ppt_x</p:attrName>
                                        </p:attrNameLst>
                                      </p:cBhvr>
                                      <p:tavLst>
                                        <p:tav tm="0">
                                          <p:val>
                                            <p:strVal val="#ppt_x"/>
                                          </p:val>
                                        </p:tav>
                                        <p:tav tm="100000">
                                          <p:val>
                                            <p:strVal val="#ppt_x"/>
                                          </p:val>
                                        </p:tav>
                                      </p:tavLst>
                                    </p:anim>
                                    <p:anim calcmode="lin" valueType="num">
                                      <p:cBhvr>
                                        <p:cTn id="8" dur="1000" fill="hold"/>
                                        <p:tgtEl>
                                          <p:spTgt spid="21505"/>
                                        </p:tgtEl>
                                        <p:attrNameLst>
                                          <p:attrName>ppt_y</p:attrName>
                                        </p:attrNameLst>
                                      </p:cBhvr>
                                      <p:tavLst>
                                        <p:tav tm="0">
                                          <p:val>
                                            <p:strVal val="#ppt_y-#ppt_h/2"/>
                                          </p:val>
                                        </p:tav>
                                        <p:tav tm="100000">
                                          <p:val>
                                            <p:strVal val="#ppt_y"/>
                                          </p:val>
                                        </p:tav>
                                      </p:tavLst>
                                    </p:anim>
                                    <p:anim calcmode="lin" valueType="num">
                                      <p:cBhvr>
                                        <p:cTn id="9" dur="1000" fill="hold"/>
                                        <p:tgtEl>
                                          <p:spTgt spid="21505"/>
                                        </p:tgtEl>
                                        <p:attrNameLst>
                                          <p:attrName>ppt_w</p:attrName>
                                        </p:attrNameLst>
                                      </p:cBhvr>
                                      <p:tavLst>
                                        <p:tav tm="0">
                                          <p:val>
                                            <p:strVal val="#ppt_w"/>
                                          </p:val>
                                        </p:tav>
                                        <p:tav tm="100000">
                                          <p:val>
                                            <p:strVal val="#ppt_w"/>
                                          </p:val>
                                        </p:tav>
                                      </p:tavLst>
                                    </p:anim>
                                    <p:anim calcmode="lin" valueType="num">
                                      <p:cBhvr>
                                        <p:cTn id="10" dur="1000" fill="hold"/>
                                        <p:tgtEl>
                                          <p:spTgt spid="21505"/>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title"/>
          </p:nvPr>
        </p:nvSpPr>
        <p:spPr>
          <a:xfrm>
            <a:off x="0" y="274638"/>
            <a:ext cx="9144000" cy="1143000"/>
          </a:xfrm>
        </p:spPr>
        <p:txBody>
          <a:bodyPr/>
          <a:lstStyle/>
          <a:p>
            <a:pPr eaLnBrk="1" hangingPunct="1"/>
            <a:r>
              <a:rPr lang="zh-TW" altLang="en-US" sz="3800" b="1" dirty="0">
                <a:latin typeface="+mj-ea"/>
              </a:rPr>
              <a:t>使用顯微鏡觀察時哪種倍率適合</a:t>
            </a:r>
            <a:br>
              <a:rPr lang="en-US" altLang="zh-TW" sz="3800" b="1" dirty="0">
                <a:latin typeface="+mj-ea"/>
              </a:rPr>
            </a:br>
            <a:r>
              <a:rPr lang="zh-TW" altLang="en-US" sz="3800" b="1" dirty="0">
                <a:latin typeface="+mj-ea"/>
              </a:rPr>
              <a:t>觀察球背象鼻蟲的鞘翅斑紋</a:t>
            </a:r>
            <a:r>
              <a:rPr lang="en-US" altLang="zh-TW" sz="3800" b="1" dirty="0">
                <a:latin typeface="+mj-ea"/>
              </a:rPr>
              <a:t>?</a:t>
            </a:r>
            <a:endParaRPr lang="zh-TW" altLang="en-US" sz="3800" b="1" dirty="0">
              <a:latin typeface="+mj-ea"/>
            </a:endParaRPr>
          </a:p>
        </p:txBody>
      </p:sp>
      <p:sp>
        <p:nvSpPr>
          <p:cNvPr id="22530" name="內容版面配置區 2"/>
          <p:cNvSpPr>
            <a:spLocks noGrp="1"/>
          </p:cNvSpPr>
          <p:nvPr>
            <p:ph idx="1"/>
          </p:nvPr>
        </p:nvSpPr>
        <p:spPr>
          <a:xfrm>
            <a:off x="-18395" y="1124744"/>
            <a:ext cx="4499992" cy="4572000"/>
          </a:xfrm>
        </p:spPr>
        <p:txBody>
          <a:bodyPr/>
          <a:lstStyle/>
          <a:p>
            <a:pPr marL="0" indent="0" eaLnBrk="1" hangingPunct="1">
              <a:lnSpc>
                <a:spcPct val="80000"/>
              </a:lnSpc>
              <a:buNone/>
            </a:pPr>
            <a:r>
              <a:rPr lang="zh-TW" altLang="en-US" dirty="0"/>
              <a:t>步驟 </a:t>
            </a:r>
            <a:r>
              <a:rPr lang="en-US" altLang="zh-TW" dirty="0"/>
              <a:t>:</a:t>
            </a:r>
          </a:p>
          <a:p>
            <a:pPr eaLnBrk="1" hangingPunct="1">
              <a:lnSpc>
                <a:spcPct val="80000"/>
              </a:lnSpc>
              <a:buFont typeface="Wingdings" panose="05000000000000000000" pitchFamily="2" charset="2"/>
              <a:buChar char="Ø"/>
            </a:pPr>
            <a:r>
              <a:rPr lang="zh-TW" altLang="en-US" dirty="0"/>
              <a:t>在顯微鏡目鏡裝上</a:t>
            </a:r>
            <a:endParaRPr lang="en-US" altLang="zh-TW" dirty="0"/>
          </a:p>
          <a:p>
            <a:pPr marL="0" indent="0" eaLnBrk="1" hangingPunct="1">
              <a:lnSpc>
                <a:spcPct val="80000"/>
              </a:lnSpc>
              <a:buNone/>
            </a:pPr>
            <a:r>
              <a:rPr lang="zh-TW" altLang="en-US" dirty="0"/>
              <a:t>    轉接環，連接數位</a:t>
            </a:r>
            <a:endParaRPr lang="en-US" altLang="zh-TW" dirty="0"/>
          </a:p>
          <a:p>
            <a:pPr marL="0" indent="0" eaLnBrk="1" hangingPunct="1">
              <a:lnSpc>
                <a:spcPct val="80000"/>
              </a:lnSpc>
              <a:buNone/>
            </a:pPr>
            <a:r>
              <a:rPr lang="zh-TW" altLang="en-US" dirty="0"/>
              <a:t>    相機</a:t>
            </a:r>
          </a:p>
          <a:p>
            <a:pPr eaLnBrk="1" hangingPunct="1">
              <a:lnSpc>
                <a:spcPct val="80000"/>
              </a:lnSpc>
              <a:buFont typeface="Wingdings" panose="05000000000000000000" pitchFamily="2" charset="2"/>
              <a:buChar char="Ø"/>
            </a:pPr>
            <a:r>
              <a:rPr lang="zh-TW" altLang="en-US" dirty="0"/>
              <a:t>將象鼻蟲固定在</a:t>
            </a:r>
            <a:endParaRPr lang="en-US" altLang="zh-TW" dirty="0"/>
          </a:p>
          <a:p>
            <a:pPr marL="0" indent="0" eaLnBrk="1" hangingPunct="1">
              <a:lnSpc>
                <a:spcPct val="80000"/>
              </a:lnSpc>
              <a:buNone/>
            </a:pPr>
            <a:r>
              <a:rPr lang="zh-TW" altLang="en-US" dirty="0"/>
              <a:t>    顯微鏡平台上</a:t>
            </a:r>
          </a:p>
          <a:p>
            <a:pPr eaLnBrk="1" hangingPunct="1">
              <a:lnSpc>
                <a:spcPct val="80000"/>
              </a:lnSpc>
              <a:buFont typeface="Wingdings" panose="05000000000000000000" pitchFamily="2" charset="2"/>
              <a:buChar char="Ø"/>
            </a:pPr>
            <a:r>
              <a:rPr lang="zh-TW" altLang="en-US" dirty="0"/>
              <a:t>固定光源強度為</a:t>
            </a:r>
            <a:r>
              <a:rPr lang="en-US" altLang="zh-TW" dirty="0"/>
              <a:t>1/2</a:t>
            </a:r>
            <a:r>
              <a:rPr lang="zh-TW" altLang="en-US" dirty="0"/>
              <a:t>圈，</a:t>
            </a:r>
            <a:endParaRPr lang="en-US" altLang="zh-TW" dirty="0"/>
          </a:p>
          <a:p>
            <a:pPr marL="0" indent="0" eaLnBrk="1" hangingPunct="1">
              <a:lnSpc>
                <a:spcPct val="80000"/>
              </a:lnSpc>
              <a:buNone/>
            </a:pPr>
            <a:r>
              <a:rPr lang="zh-TW" altLang="en-US" dirty="0"/>
              <a:t>    分別調整倍率</a:t>
            </a:r>
            <a:r>
              <a:rPr lang="en-US" altLang="zh-TW" dirty="0"/>
              <a:t>6.5</a:t>
            </a:r>
            <a:r>
              <a:rPr lang="zh-TW" altLang="en-US" dirty="0"/>
              <a:t>、</a:t>
            </a:r>
            <a:r>
              <a:rPr lang="en-US" altLang="zh-TW" dirty="0"/>
              <a:t>45</a:t>
            </a:r>
          </a:p>
          <a:p>
            <a:pPr marL="0" indent="0" eaLnBrk="1" hangingPunct="1">
              <a:lnSpc>
                <a:spcPct val="80000"/>
              </a:lnSpc>
              <a:buNone/>
            </a:pPr>
            <a:r>
              <a:rPr lang="zh-TW" altLang="en-US" dirty="0"/>
              <a:t>    及</a:t>
            </a:r>
            <a:r>
              <a:rPr lang="en-US" altLang="zh-TW" dirty="0"/>
              <a:t>90</a:t>
            </a:r>
            <a:r>
              <a:rPr lang="zh-TW" altLang="en-US" dirty="0"/>
              <a:t>倍</a:t>
            </a:r>
          </a:p>
          <a:p>
            <a:pPr eaLnBrk="1" hangingPunct="1">
              <a:lnSpc>
                <a:spcPct val="80000"/>
              </a:lnSpc>
              <a:buFont typeface="Wingdings" panose="05000000000000000000" pitchFamily="2" charset="2"/>
              <a:buChar char="Ø"/>
            </a:pPr>
            <a:r>
              <a:rPr lang="zh-TW" altLang="en-US" dirty="0"/>
              <a:t>攝影、觀察與記錄</a:t>
            </a:r>
            <a:endParaRPr lang="en-US" altLang="zh-TW" dirty="0"/>
          </a:p>
          <a:p>
            <a:pPr eaLnBrk="1" hangingPunct="1">
              <a:lnSpc>
                <a:spcPct val="80000"/>
              </a:lnSpc>
              <a:buFont typeface="Wingdings" panose="05000000000000000000" pitchFamily="2" charset="2"/>
              <a:buChar char="Ø"/>
            </a:pPr>
            <a:r>
              <a:rPr lang="zh-TW" altLang="en-US" dirty="0"/>
              <a:t>結果</a:t>
            </a:r>
          </a:p>
        </p:txBody>
      </p:sp>
      <p:grpSp>
        <p:nvGrpSpPr>
          <p:cNvPr id="9" name="群組 8"/>
          <p:cNvGrpSpPr>
            <a:grpSpLocks/>
          </p:cNvGrpSpPr>
          <p:nvPr/>
        </p:nvGrpSpPr>
        <p:grpSpPr bwMode="auto">
          <a:xfrm>
            <a:off x="4355975" y="1412874"/>
            <a:ext cx="4788025" cy="4149435"/>
            <a:chOff x="4049492" y="1268744"/>
            <a:chExt cx="5094508" cy="4293573"/>
          </a:xfrm>
        </p:grpSpPr>
        <p:pic>
          <p:nvPicPr>
            <p:cNvPr id="22532" name="圖片 3" descr="C:\Users\ACER\AppData\Local\Microsoft\Windows\INetCacheContent.Word\P_20170106_161516.jpg"/>
            <p:cNvPicPr>
              <a:picLocks noChangeAspect="1" noChangeArrowheads="1"/>
            </p:cNvPicPr>
            <p:nvPr/>
          </p:nvPicPr>
          <p:blipFill>
            <a:blip r:embed="rId2"/>
            <a:srcRect l="16161" r="9341" b="-5569"/>
            <a:stretch>
              <a:fillRect/>
            </a:stretch>
          </p:blipFill>
          <p:spPr bwMode="auto">
            <a:xfrm>
              <a:off x="4113243" y="1486799"/>
              <a:ext cx="2530270" cy="2016236"/>
            </a:xfrm>
            <a:prstGeom prst="rect">
              <a:avLst/>
            </a:prstGeom>
            <a:noFill/>
            <a:ln w="9525">
              <a:noFill/>
              <a:miter lim="800000"/>
              <a:headEnd/>
              <a:tailEnd/>
            </a:ln>
          </p:spPr>
        </p:pic>
        <p:pic>
          <p:nvPicPr>
            <p:cNvPr id="5" name="圖片 4" descr="圖像裡可能有1 人、坐下和室內"/>
            <p:cNvPicPr/>
            <p:nvPr/>
          </p:nvPicPr>
          <p:blipFill>
            <a:blip r:embed="rId3" cstate="print"/>
            <a:srcRect/>
            <a:stretch>
              <a:fillRect/>
            </a:stretch>
          </p:blipFill>
          <p:spPr bwMode="auto">
            <a:xfrm>
              <a:off x="6588395" y="1268744"/>
              <a:ext cx="2555605" cy="2452347"/>
            </a:xfrm>
            <a:prstGeom prst="rect">
              <a:avLst/>
            </a:prstGeom>
            <a:ln>
              <a:noFill/>
            </a:ln>
            <a:effectLst>
              <a:softEdge rad="112500"/>
            </a:effectLst>
          </p:spPr>
        </p:pic>
        <p:pic>
          <p:nvPicPr>
            <p:cNvPr id="22534" name="圖片 5" descr="C:\Users\ACER\AppData\Local\Microsoft\Windows\INetCacheContent.Word\P_20161230_164338.jpg"/>
            <p:cNvPicPr>
              <a:picLocks noChangeAspect="1" noChangeArrowheads="1"/>
            </p:cNvPicPr>
            <p:nvPr/>
          </p:nvPicPr>
          <p:blipFill>
            <a:blip r:embed="rId4"/>
            <a:srcRect/>
            <a:stretch>
              <a:fillRect/>
            </a:stretch>
          </p:blipFill>
          <p:spPr bwMode="auto">
            <a:xfrm>
              <a:off x="4049492" y="3925602"/>
              <a:ext cx="2657773" cy="1636715"/>
            </a:xfrm>
            <a:prstGeom prst="rect">
              <a:avLst/>
            </a:prstGeom>
            <a:noFill/>
            <a:ln w="9525">
              <a:noFill/>
              <a:miter lim="800000"/>
              <a:headEnd/>
              <a:tailEnd/>
            </a:ln>
          </p:spPr>
        </p:pic>
        <p:pic>
          <p:nvPicPr>
            <p:cNvPr id="22535" name="圖片 6" descr="C:\Users\ACER\AppData\Local\Microsoft\Windows\INetCacheContent.Word\P_20161230_164316.jpg"/>
            <p:cNvPicPr>
              <a:picLocks noChangeAspect="1" noChangeArrowheads="1"/>
            </p:cNvPicPr>
            <p:nvPr/>
          </p:nvPicPr>
          <p:blipFill>
            <a:blip r:embed="rId5"/>
            <a:srcRect l="14247" t="14108" r="18266" b="5333"/>
            <a:stretch>
              <a:fillRect/>
            </a:stretch>
          </p:blipFill>
          <p:spPr bwMode="auto">
            <a:xfrm>
              <a:off x="6729707" y="3861047"/>
              <a:ext cx="2414293" cy="1620580"/>
            </a:xfrm>
            <a:prstGeom prst="rect">
              <a:avLst/>
            </a:prstGeom>
            <a:noFill/>
            <a:ln w="9525">
              <a:noFill/>
              <a:miter lim="800000"/>
              <a:headEnd/>
              <a:tailEnd/>
            </a:ln>
          </p:spPr>
        </p:pic>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 calcmode="lin" valueType="num">
                                      <p:cBhvr>
                                        <p:cTn id="7" dur="1000" fill="hold"/>
                                        <p:tgtEl>
                                          <p:spTgt spid="22529"/>
                                        </p:tgtEl>
                                        <p:attrNameLst>
                                          <p:attrName>ppt_x</p:attrName>
                                        </p:attrNameLst>
                                      </p:cBhvr>
                                      <p:tavLst>
                                        <p:tav tm="0">
                                          <p:val>
                                            <p:strVal val="#ppt_x"/>
                                          </p:val>
                                        </p:tav>
                                        <p:tav tm="100000">
                                          <p:val>
                                            <p:strVal val="#ppt_x"/>
                                          </p:val>
                                        </p:tav>
                                      </p:tavLst>
                                    </p:anim>
                                    <p:anim calcmode="lin" valueType="num">
                                      <p:cBhvr>
                                        <p:cTn id="8" dur="1000" fill="hold"/>
                                        <p:tgtEl>
                                          <p:spTgt spid="22529"/>
                                        </p:tgtEl>
                                        <p:attrNameLst>
                                          <p:attrName>ppt_y</p:attrName>
                                        </p:attrNameLst>
                                      </p:cBhvr>
                                      <p:tavLst>
                                        <p:tav tm="0">
                                          <p:val>
                                            <p:strVal val="#ppt_y-#ppt_h/2"/>
                                          </p:val>
                                        </p:tav>
                                        <p:tav tm="100000">
                                          <p:val>
                                            <p:strVal val="#ppt_y"/>
                                          </p:val>
                                        </p:tav>
                                      </p:tavLst>
                                    </p:anim>
                                    <p:anim calcmode="lin" valueType="num">
                                      <p:cBhvr>
                                        <p:cTn id="9" dur="1000" fill="hold"/>
                                        <p:tgtEl>
                                          <p:spTgt spid="22529"/>
                                        </p:tgtEl>
                                        <p:attrNameLst>
                                          <p:attrName>ppt_w</p:attrName>
                                        </p:attrNameLst>
                                      </p:cBhvr>
                                      <p:tavLst>
                                        <p:tav tm="0">
                                          <p:val>
                                            <p:strVal val="#ppt_w"/>
                                          </p:val>
                                        </p:tav>
                                        <p:tav tm="100000">
                                          <p:val>
                                            <p:strVal val="#ppt_w"/>
                                          </p:val>
                                        </p:tav>
                                      </p:tavLst>
                                    </p:anim>
                                    <p:anim calcmode="lin" valueType="num">
                                      <p:cBhvr>
                                        <p:cTn id="10" dur="1000" fill="hold"/>
                                        <p:tgtEl>
                                          <p:spTgt spid="2252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5" fill="hold" grpId="0" nodeType="clickEffect">
                                  <p:stCondLst>
                                    <p:cond delay="0"/>
                                  </p:stCondLst>
                                  <p:childTnLst>
                                    <p:set>
                                      <p:cBhvr>
                                        <p:cTn id="14" dur="1" fill="hold">
                                          <p:stCondLst>
                                            <p:cond delay="0"/>
                                          </p:stCondLst>
                                        </p:cTn>
                                        <p:tgtEl>
                                          <p:spTgt spid="22530">
                                            <p:txEl>
                                              <p:pRg st="0" end="0"/>
                                            </p:txEl>
                                          </p:spTgt>
                                        </p:tgtEl>
                                        <p:attrNameLst>
                                          <p:attrName>style.visibility</p:attrName>
                                        </p:attrNameLst>
                                      </p:cBhvr>
                                      <p:to>
                                        <p:strVal val="visible"/>
                                      </p:to>
                                    </p:set>
                                    <p:animEffect transition="in" filter="checkerboard(down)">
                                      <p:cBhvr>
                                        <p:cTn id="15" dur="500"/>
                                        <p:tgtEl>
                                          <p:spTgt spid="2253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5" fill="hold" grpId="0" nodeType="clickEffect">
                                  <p:stCondLst>
                                    <p:cond delay="0"/>
                                  </p:stCondLst>
                                  <p:childTnLst>
                                    <p:set>
                                      <p:cBhvr>
                                        <p:cTn id="19" dur="1" fill="hold">
                                          <p:stCondLst>
                                            <p:cond delay="0"/>
                                          </p:stCondLst>
                                        </p:cTn>
                                        <p:tgtEl>
                                          <p:spTgt spid="22530">
                                            <p:txEl>
                                              <p:pRg st="1" end="1"/>
                                            </p:txEl>
                                          </p:spTgt>
                                        </p:tgtEl>
                                        <p:attrNameLst>
                                          <p:attrName>style.visibility</p:attrName>
                                        </p:attrNameLst>
                                      </p:cBhvr>
                                      <p:to>
                                        <p:strVal val="visible"/>
                                      </p:to>
                                    </p:set>
                                    <p:animEffect transition="in" filter="checkerboard(down)">
                                      <p:cBhvr>
                                        <p:cTn id="20" dur="500"/>
                                        <p:tgtEl>
                                          <p:spTgt spid="225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5" fill="hold" grpId="0" nodeType="clickEffect">
                                  <p:stCondLst>
                                    <p:cond delay="0"/>
                                  </p:stCondLst>
                                  <p:childTnLst>
                                    <p:set>
                                      <p:cBhvr>
                                        <p:cTn id="24" dur="1" fill="hold">
                                          <p:stCondLst>
                                            <p:cond delay="0"/>
                                          </p:stCondLst>
                                        </p:cTn>
                                        <p:tgtEl>
                                          <p:spTgt spid="22530">
                                            <p:txEl>
                                              <p:pRg st="2" end="2"/>
                                            </p:txEl>
                                          </p:spTgt>
                                        </p:tgtEl>
                                        <p:attrNameLst>
                                          <p:attrName>style.visibility</p:attrName>
                                        </p:attrNameLst>
                                      </p:cBhvr>
                                      <p:to>
                                        <p:strVal val="visible"/>
                                      </p:to>
                                    </p:set>
                                    <p:animEffect transition="in" filter="checkerboard(down)">
                                      <p:cBhvr>
                                        <p:cTn id="25" dur="500"/>
                                        <p:tgtEl>
                                          <p:spTgt spid="2253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5" fill="hold" grpId="0" nodeType="clickEffect">
                                  <p:stCondLst>
                                    <p:cond delay="0"/>
                                  </p:stCondLst>
                                  <p:childTnLst>
                                    <p:set>
                                      <p:cBhvr>
                                        <p:cTn id="29" dur="1" fill="hold">
                                          <p:stCondLst>
                                            <p:cond delay="0"/>
                                          </p:stCondLst>
                                        </p:cTn>
                                        <p:tgtEl>
                                          <p:spTgt spid="22530">
                                            <p:txEl>
                                              <p:pRg st="3" end="3"/>
                                            </p:txEl>
                                          </p:spTgt>
                                        </p:tgtEl>
                                        <p:attrNameLst>
                                          <p:attrName>style.visibility</p:attrName>
                                        </p:attrNameLst>
                                      </p:cBhvr>
                                      <p:to>
                                        <p:strVal val="visible"/>
                                      </p:to>
                                    </p:set>
                                    <p:animEffect transition="in" filter="checkerboard(down)">
                                      <p:cBhvr>
                                        <p:cTn id="30" dur="500"/>
                                        <p:tgtEl>
                                          <p:spTgt spid="22530">
                                            <p:txEl>
                                              <p:pRg st="3" end="3"/>
                                            </p:txEl>
                                          </p:spTgt>
                                        </p:tgtEl>
                                      </p:cBhvr>
                                    </p:animEffect>
                                  </p:childTnLst>
                                </p:cTn>
                              </p:par>
                            </p:childTnLst>
                          </p:cTn>
                        </p:par>
                        <p:par>
                          <p:cTn id="31" fill="hold">
                            <p:stCondLst>
                              <p:cond delay="500"/>
                            </p:stCondLst>
                            <p:childTnLst>
                              <p:par>
                                <p:cTn id="32" presetID="5" presetClass="entr" presetSubtype="5" fill="hold" grpId="0" nodeType="afterEffect">
                                  <p:stCondLst>
                                    <p:cond delay="0"/>
                                  </p:stCondLst>
                                  <p:childTnLst>
                                    <p:set>
                                      <p:cBhvr>
                                        <p:cTn id="33" dur="1" fill="hold">
                                          <p:stCondLst>
                                            <p:cond delay="0"/>
                                          </p:stCondLst>
                                        </p:cTn>
                                        <p:tgtEl>
                                          <p:spTgt spid="22530">
                                            <p:txEl>
                                              <p:pRg st="4" end="4"/>
                                            </p:txEl>
                                          </p:spTgt>
                                        </p:tgtEl>
                                        <p:attrNameLst>
                                          <p:attrName>style.visibility</p:attrName>
                                        </p:attrNameLst>
                                      </p:cBhvr>
                                      <p:to>
                                        <p:strVal val="visible"/>
                                      </p:to>
                                    </p:set>
                                    <p:animEffect transition="in" filter="checkerboard(down)">
                                      <p:cBhvr>
                                        <p:cTn id="34" dur="500"/>
                                        <p:tgtEl>
                                          <p:spTgt spid="22530">
                                            <p:txEl>
                                              <p:pRg st="4" end="4"/>
                                            </p:txEl>
                                          </p:spTgt>
                                        </p:tgtEl>
                                      </p:cBhvr>
                                    </p:animEffect>
                                  </p:childTnLst>
                                </p:cTn>
                              </p:par>
                            </p:childTnLst>
                          </p:cTn>
                        </p:par>
                        <p:par>
                          <p:cTn id="35" fill="hold">
                            <p:stCondLst>
                              <p:cond delay="1000"/>
                            </p:stCondLst>
                            <p:childTnLst>
                              <p:par>
                                <p:cTn id="36" presetID="5" presetClass="entr" presetSubtype="5" fill="hold" grpId="0" nodeType="afterEffect">
                                  <p:stCondLst>
                                    <p:cond delay="0"/>
                                  </p:stCondLst>
                                  <p:childTnLst>
                                    <p:set>
                                      <p:cBhvr>
                                        <p:cTn id="37" dur="1" fill="hold">
                                          <p:stCondLst>
                                            <p:cond delay="0"/>
                                          </p:stCondLst>
                                        </p:cTn>
                                        <p:tgtEl>
                                          <p:spTgt spid="22530">
                                            <p:txEl>
                                              <p:pRg st="5" end="5"/>
                                            </p:txEl>
                                          </p:spTgt>
                                        </p:tgtEl>
                                        <p:attrNameLst>
                                          <p:attrName>style.visibility</p:attrName>
                                        </p:attrNameLst>
                                      </p:cBhvr>
                                      <p:to>
                                        <p:strVal val="visible"/>
                                      </p:to>
                                    </p:set>
                                    <p:animEffect transition="in" filter="checkerboard(down)">
                                      <p:cBhvr>
                                        <p:cTn id="38" dur="500"/>
                                        <p:tgtEl>
                                          <p:spTgt spid="22530">
                                            <p:txEl>
                                              <p:pRg st="5" end="5"/>
                                            </p:txEl>
                                          </p:spTgt>
                                        </p:tgtEl>
                                      </p:cBhvr>
                                    </p:animEffect>
                                  </p:childTnLst>
                                </p:cTn>
                              </p:par>
                            </p:childTnLst>
                          </p:cTn>
                        </p:par>
                        <p:par>
                          <p:cTn id="39" fill="hold">
                            <p:stCondLst>
                              <p:cond delay="1500"/>
                            </p:stCondLst>
                            <p:childTnLst>
                              <p:par>
                                <p:cTn id="40" presetID="5" presetClass="entr" presetSubtype="5" fill="hold" grpId="0" nodeType="afterEffect">
                                  <p:stCondLst>
                                    <p:cond delay="0"/>
                                  </p:stCondLst>
                                  <p:childTnLst>
                                    <p:set>
                                      <p:cBhvr>
                                        <p:cTn id="41" dur="1" fill="hold">
                                          <p:stCondLst>
                                            <p:cond delay="0"/>
                                          </p:stCondLst>
                                        </p:cTn>
                                        <p:tgtEl>
                                          <p:spTgt spid="22530">
                                            <p:txEl>
                                              <p:pRg st="6" end="6"/>
                                            </p:txEl>
                                          </p:spTgt>
                                        </p:tgtEl>
                                        <p:attrNameLst>
                                          <p:attrName>style.visibility</p:attrName>
                                        </p:attrNameLst>
                                      </p:cBhvr>
                                      <p:to>
                                        <p:strVal val="visible"/>
                                      </p:to>
                                    </p:set>
                                    <p:animEffect transition="in" filter="checkerboard(down)">
                                      <p:cBhvr>
                                        <p:cTn id="42" dur="500"/>
                                        <p:tgtEl>
                                          <p:spTgt spid="22530">
                                            <p:txEl>
                                              <p:pRg st="6" end="6"/>
                                            </p:txEl>
                                          </p:spTgt>
                                        </p:tgtEl>
                                      </p:cBhvr>
                                    </p:animEffect>
                                  </p:childTnLst>
                                </p:cTn>
                              </p:par>
                            </p:childTnLst>
                          </p:cTn>
                        </p:par>
                        <p:par>
                          <p:cTn id="43" fill="hold">
                            <p:stCondLst>
                              <p:cond delay="2000"/>
                            </p:stCondLst>
                            <p:childTnLst>
                              <p:par>
                                <p:cTn id="44" presetID="5" presetClass="entr" presetSubtype="5" fill="hold" grpId="0" nodeType="afterEffect">
                                  <p:stCondLst>
                                    <p:cond delay="0"/>
                                  </p:stCondLst>
                                  <p:childTnLst>
                                    <p:set>
                                      <p:cBhvr>
                                        <p:cTn id="45" dur="1" fill="hold">
                                          <p:stCondLst>
                                            <p:cond delay="0"/>
                                          </p:stCondLst>
                                        </p:cTn>
                                        <p:tgtEl>
                                          <p:spTgt spid="22530">
                                            <p:txEl>
                                              <p:pRg st="7" end="7"/>
                                            </p:txEl>
                                          </p:spTgt>
                                        </p:tgtEl>
                                        <p:attrNameLst>
                                          <p:attrName>style.visibility</p:attrName>
                                        </p:attrNameLst>
                                      </p:cBhvr>
                                      <p:to>
                                        <p:strVal val="visible"/>
                                      </p:to>
                                    </p:set>
                                    <p:animEffect transition="in" filter="checkerboard(down)">
                                      <p:cBhvr>
                                        <p:cTn id="46" dur="500"/>
                                        <p:tgtEl>
                                          <p:spTgt spid="22530">
                                            <p:txEl>
                                              <p:pRg st="7" end="7"/>
                                            </p:txEl>
                                          </p:spTgt>
                                        </p:tgtEl>
                                      </p:cBhvr>
                                    </p:animEffect>
                                  </p:childTnLst>
                                </p:cTn>
                              </p:par>
                            </p:childTnLst>
                          </p:cTn>
                        </p:par>
                        <p:par>
                          <p:cTn id="47" fill="hold">
                            <p:stCondLst>
                              <p:cond delay="2500"/>
                            </p:stCondLst>
                            <p:childTnLst>
                              <p:par>
                                <p:cTn id="48" presetID="5" presetClass="entr" presetSubtype="5" fill="hold" grpId="0" nodeType="afterEffect">
                                  <p:stCondLst>
                                    <p:cond delay="0"/>
                                  </p:stCondLst>
                                  <p:childTnLst>
                                    <p:set>
                                      <p:cBhvr>
                                        <p:cTn id="49" dur="1" fill="hold">
                                          <p:stCondLst>
                                            <p:cond delay="0"/>
                                          </p:stCondLst>
                                        </p:cTn>
                                        <p:tgtEl>
                                          <p:spTgt spid="22530">
                                            <p:txEl>
                                              <p:pRg st="8" end="8"/>
                                            </p:txEl>
                                          </p:spTgt>
                                        </p:tgtEl>
                                        <p:attrNameLst>
                                          <p:attrName>style.visibility</p:attrName>
                                        </p:attrNameLst>
                                      </p:cBhvr>
                                      <p:to>
                                        <p:strVal val="visible"/>
                                      </p:to>
                                    </p:set>
                                    <p:animEffect transition="in" filter="checkerboard(down)">
                                      <p:cBhvr>
                                        <p:cTn id="50" dur="500"/>
                                        <p:tgtEl>
                                          <p:spTgt spid="22530">
                                            <p:txEl>
                                              <p:pRg st="8" end="8"/>
                                            </p:txEl>
                                          </p:spTgt>
                                        </p:tgtEl>
                                      </p:cBhvr>
                                    </p:animEffect>
                                  </p:childTnLst>
                                </p:cTn>
                              </p:par>
                            </p:childTnLst>
                          </p:cTn>
                        </p:par>
                        <p:par>
                          <p:cTn id="51" fill="hold">
                            <p:stCondLst>
                              <p:cond delay="3000"/>
                            </p:stCondLst>
                            <p:childTnLst>
                              <p:par>
                                <p:cTn id="52" presetID="5" presetClass="entr" presetSubtype="5" fill="hold" grpId="0" nodeType="afterEffect">
                                  <p:stCondLst>
                                    <p:cond delay="0"/>
                                  </p:stCondLst>
                                  <p:childTnLst>
                                    <p:set>
                                      <p:cBhvr>
                                        <p:cTn id="53" dur="1" fill="hold">
                                          <p:stCondLst>
                                            <p:cond delay="0"/>
                                          </p:stCondLst>
                                        </p:cTn>
                                        <p:tgtEl>
                                          <p:spTgt spid="22530">
                                            <p:txEl>
                                              <p:pRg st="9" end="9"/>
                                            </p:txEl>
                                          </p:spTgt>
                                        </p:tgtEl>
                                        <p:attrNameLst>
                                          <p:attrName>style.visibility</p:attrName>
                                        </p:attrNameLst>
                                      </p:cBhvr>
                                      <p:to>
                                        <p:strVal val="visible"/>
                                      </p:to>
                                    </p:set>
                                    <p:animEffect transition="in" filter="checkerboard(down)">
                                      <p:cBhvr>
                                        <p:cTn id="54" dur="500"/>
                                        <p:tgtEl>
                                          <p:spTgt spid="22530">
                                            <p:txEl>
                                              <p:pRg st="9" end="9"/>
                                            </p:txEl>
                                          </p:spTgt>
                                        </p:tgtEl>
                                      </p:cBhvr>
                                    </p:animEffect>
                                  </p:childTnLst>
                                </p:cTn>
                              </p:par>
                            </p:childTnLst>
                          </p:cTn>
                        </p:par>
                        <p:par>
                          <p:cTn id="55" fill="hold">
                            <p:stCondLst>
                              <p:cond delay="3500"/>
                            </p:stCondLst>
                            <p:childTnLst>
                              <p:par>
                                <p:cTn id="56" presetID="5" presetClass="entr" presetSubtype="5" fill="hold" grpId="0" nodeType="afterEffect">
                                  <p:stCondLst>
                                    <p:cond delay="0"/>
                                  </p:stCondLst>
                                  <p:childTnLst>
                                    <p:set>
                                      <p:cBhvr>
                                        <p:cTn id="57" dur="1" fill="hold">
                                          <p:stCondLst>
                                            <p:cond delay="0"/>
                                          </p:stCondLst>
                                        </p:cTn>
                                        <p:tgtEl>
                                          <p:spTgt spid="22530">
                                            <p:txEl>
                                              <p:pRg st="10" end="10"/>
                                            </p:txEl>
                                          </p:spTgt>
                                        </p:tgtEl>
                                        <p:attrNameLst>
                                          <p:attrName>style.visibility</p:attrName>
                                        </p:attrNameLst>
                                      </p:cBhvr>
                                      <p:to>
                                        <p:strVal val="visible"/>
                                      </p:to>
                                    </p:set>
                                    <p:animEffect transition="in" filter="checkerboard(down)">
                                      <p:cBhvr>
                                        <p:cTn id="58" dur="500"/>
                                        <p:tgtEl>
                                          <p:spTgt spid="22530">
                                            <p:txEl>
                                              <p:pRg st="10" end="10"/>
                                            </p:txEl>
                                          </p:spTgt>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自然力">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佈景主題1" id="{3A1DDC37-7826-429A-8566-1CFC85F40C03}" vid="{DE6D6BCE-3180-4681-A61E-405DCAFE807A}"/>
    </a:ext>
  </a:extLst>
</a:theme>
</file>

<file path=docProps/app.xml><?xml version="1.0" encoding="utf-8"?>
<Properties xmlns="http://schemas.openxmlformats.org/officeDocument/2006/extended-properties" xmlns:vt="http://schemas.openxmlformats.org/officeDocument/2006/docPropsVTypes">
  <Template>佈景主題1</Template>
  <TotalTime>711</TotalTime>
  <Words>703</Words>
  <Application>Microsoft Office PowerPoint</Application>
  <PresentationFormat>如螢幕大小 (4:3)</PresentationFormat>
  <Paragraphs>145</Paragraphs>
  <Slides>22</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22</vt:i4>
      </vt:variant>
    </vt:vector>
  </HeadingPairs>
  <TitlesOfParts>
    <vt:vector size="33" baseType="lpstr">
      <vt:lpstr>华文楷体</vt:lpstr>
      <vt:lpstr>微軟正黑體</vt:lpstr>
      <vt:lpstr>新細明體</vt:lpstr>
      <vt:lpstr>Algerian</vt:lpstr>
      <vt:lpstr>Arial</vt:lpstr>
      <vt:lpstr>Calibri</vt:lpstr>
      <vt:lpstr>Cambria</vt:lpstr>
      <vt:lpstr>Maiandra GD</vt:lpstr>
      <vt:lpstr>Wingdings</vt:lpstr>
      <vt:lpstr>Wingdings 2</vt:lpstr>
      <vt:lpstr>佈景主題1</vt:lpstr>
      <vt:lpstr>球背象鼻蟲鞘翅的 光晶效應探究</vt:lpstr>
      <vt:lpstr>研究動機</vt:lpstr>
      <vt:lpstr>研究動機</vt:lpstr>
      <vt:lpstr>研究動機</vt:lpstr>
      <vt:lpstr>研究目的</vt:lpstr>
      <vt:lpstr>研究問題</vt:lpstr>
      <vt:lpstr>蘭嶼與綠島的球背象鼻蟲</vt:lpstr>
      <vt:lpstr>研究工具、設備與材料</vt:lpstr>
      <vt:lpstr>使用顯微鏡觀察時哪種倍率適合 觀察球背象鼻蟲的鞘翅斑紋?</vt:lpstr>
      <vt:lpstr>觀察記錄</vt:lpstr>
      <vt:lpstr>不同光源強度球背象鼻蟲 鞘翅斑紋色彩是否會改變?</vt:lpstr>
      <vt:lpstr>問題(二)-結果</vt:lpstr>
      <vt:lpstr>討論一</vt:lpstr>
      <vt:lpstr>球背象鼻蟲鞘翅班紋構造型態討論</vt:lpstr>
      <vt:lpstr>討論二</vt:lpstr>
      <vt:lpstr>球背象鼻蟲鞘翅班紋在不同強度光源照射下所形成的顏色變化原因探討</vt:lpstr>
      <vt:lpstr>結論與建議</vt:lpstr>
      <vt:lpstr>結論一</vt:lpstr>
      <vt:lpstr>結論二</vt:lpstr>
      <vt:lpstr>研究建議 </vt:lpstr>
      <vt:lpstr>參考文獻 </vt:lpstr>
      <vt:lpstr>謝謝大家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徐嫚嬪</cp:lastModifiedBy>
  <cp:revision>87</cp:revision>
  <dcterms:created xsi:type="dcterms:W3CDTF">2017-05-04T23:41:43Z</dcterms:created>
  <dcterms:modified xsi:type="dcterms:W3CDTF">2017-06-22T15:18:43Z</dcterms:modified>
</cp:coreProperties>
</file>