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5" r:id="rId4"/>
    <p:sldId id="256" r:id="rId5"/>
    <p:sldId id="258" r:id="rId6"/>
    <p:sldId id="279" r:id="rId7"/>
    <p:sldId id="261" r:id="rId8"/>
    <p:sldId id="262" r:id="rId9"/>
    <p:sldId id="263" r:id="rId10"/>
    <p:sldId id="280" r:id="rId11"/>
    <p:sldId id="264" r:id="rId12"/>
    <p:sldId id="259" r:id="rId13"/>
    <p:sldId id="281" r:id="rId14"/>
    <p:sldId id="269" r:id="rId15"/>
    <p:sldId id="270" r:id="rId16"/>
    <p:sldId id="260" r:id="rId17"/>
    <p:sldId id="267" r:id="rId18"/>
    <p:sldId id="268" r:id="rId19"/>
    <p:sldId id="276" r:id="rId20"/>
    <p:sldId id="271" r:id="rId21"/>
    <p:sldId id="274" r:id="rId22"/>
    <p:sldId id="273" r:id="rId23"/>
    <p:sldId id="275" r:id="rId24"/>
    <p:sldId id="283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988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7D4F-C2B8-4EDE-AC0D-26BC8FDC234D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FF23-7D71-46F5-90A3-482E852777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477F-0664-42B7-97AD-403F42D3A667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A2B3-C67B-45C7-8DEC-77DCC45703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3B5-3AA9-481E-A508-D0B34C67183C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A78C-B99E-4A1D-A530-494D96C532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018B-16D0-4381-9D9A-94FA94D1F443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26C4-EC9A-4DB6-A92D-5F50C69727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590E-BCA7-4AA6-BF2F-B23F3CE89B99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AB36-1732-4019-9A99-95BE64824D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A6E0-7B71-4C07-9267-4457F4C528AC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2058-DB04-49FE-9FF1-FC887DD7FA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C519-DA56-448C-B980-0E3E9DACA941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97B5-BECE-476F-9197-214E31D90D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7394-732F-4114-9948-EBF23E2341F4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D529-D9DB-42EB-BFB5-19FF0B1B2A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B21D-B61F-4F2A-9285-0368393812C5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C3DB-78DB-4DE8-B17D-D70376FB35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A235-AB61-4082-9228-E1171D165D34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6334-F6A1-4328-86E9-082308D09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0861-BF78-4A0E-8FDE-D61A363CAFCD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C002-6A9B-4C2B-9A10-60D3B16B64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C9A7BF-70A4-4349-8E03-E150B4ADF415}" type="datetimeFigureOut">
              <a:rPr lang="zh-TW" altLang="en-US"/>
              <a:pPr>
                <a:defRPr/>
              </a:pPr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F135C6-9987-4A2F-8684-25DDC59A4A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today.net/news/20160723/740901.htm?from=fb_et_news_vide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7cfBmRW3isc&amp;oref=https://www.youtube.com/watch?time_continue=2&amp;v=7cfBmRW3isc&amp;has_verified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A5%BF%E5%8D%97%E4%BA%9A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zh.wikipedia.org/wiki/%E4%BA%9A%E6%B4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zh.wikipedia.org/wiki/%E5%9C%B0%E4%B8%AD%E6%B5%B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en.org.tw/donations/donations_project_detailed.php?donateid=IyQlKiYlMTc1JV4kKiY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C%8A%E6%96%AF%E8%98%AD%E5%9C%8B" TargetMode="External"/><Relationship Id="rId2" Type="http://schemas.openxmlformats.org/officeDocument/2006/relationships/hyperlink" Target="https://zh.wikipedia.org/wiki/%E5%8F%99%E5%88%A9%E4%BA%9A%E5%86%85%E6%88%9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h.wikipedia.org/wiki/%E6%AD%90%E6%B4%B2%E9%9B%A3%E6%B0%91%E5%8D%B1%E6%A9%9F" TargetMode="External"/><Relationship Id="rId5" Type="http://schemas.openxmlformats.org/officeDocument/2006/relationships/hyperlink" Target="https://zh.wikipedia.org/wiki/%E7%AC%AC%E4%BA%8C%E6%AC%A1%E4%B8%96%E7%95%8C%E5%A4%A7%E6%88%B0" TargetMode="External"/><Relationship Id="rId4" Type="http://schemas.openxmlformats.org/officeDocument/2006/relationships/hyperlink" Target="https://zh.wikipedia.org/wiki/%E6%95%98%E5%88%A9%E4%BA%9E%E5%85%A7%E6%88%B0%E9%9B%A3%E6%B0%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zRLWiWgMM" TargetMode="External"/><Relationship Id="rId2" Type="http://schemas.openxmlformats.org/officeDocument/2006/relationships/hyperlink" Target="https://www.youtube.com/watch?v=RueZ-iXNCi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7772400" cy="1470025"/>
          </a:xfrm>
        </p:spPr>
        <p:txBody>
          <a:bodyPr/>
          <a:lstStyle/>
          <a:p>
            <a:r>
              <a:rPr lang="zh-TW" altLang="en-US" smtClean="0"/>
              <a:t>了解   關懷   擁抱世界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敘利亞內戰之</a:t>
            </a:r>
            <a:r>
              <a:rPr lang="en-US" altLang="zh-TW" dirty="0" smtClean="0"/>
              <a:t>----</a:t>
            </a:r>
            <a:r>
              <a:rPr lang="zh-TW" altLang="en-US" dirty="0" smtClean="0"/>
              <a:t>我知我見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13315" name="AutoShape 2" descr="「地球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316" name="AutoShape 4" descr="「地球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13317" name="Picture 6" descr="「地球」的圖片搜尋結果"/>
          <p:cNvPicPr>
            <a:picLocks noChangeAspect="1" noChangeArrowheads="1"/>
          </p:cNvPicPr>
          <p:nvPr/>
        </p:nvPicPr>
        <p:blipFill>
          <a:blip r:embed="rId2"/>
          <a:srcRect t="4076"/>
          <a:stretch>
            <a:fillRect/>
          </a:stretch>
        </p:blipFill>
        <p:spPr bwMode="auto">
          <a:xfrm>
            <a:off x="3276600" y="3965575"/>
            <a:ext cx="25908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Tx/>
              <a:buChar char="•"/>
            </a:pPr>
            <a:r>
              <a:rPr lang="zh-TW" altLang="en-US" sz="3600" smtClean="0"/>
              <a:t>逃與不逃都是艱難的路，但逃難是他們生存的希望。</a:t>
            </a:r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2531" name="Picture 2" descr="C:\Users\CeagS2\Desktop\敘利亞-信義國中教學\29277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1381125"/>
            <a:ext cx="86153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內容版面配置區 2"/>
          <p:cNvSpPr>
            <a:spLocks noGrp="1"/>
          </p:cNvSpPr>
          <p:nvPr>
            <p:ph idx="1"/>
          </p:nvPr>
        </p:nvSpPr>
        <p:spPr>
          <a:xfrm>
            <a:off x="363538" y="188913"/>
            <a:ext cx="8229600" cy="1152525"/>
          </a:xfrm>
        </p:spPr>
        <p:txBody>
          <a:bodyPr/>
          <a:lstStyle/>
          <a:p>
            <a:r>
              <a:rPr lang="zh-TW" altLang="en-US" sz="2800" smtClean="0"/>
              <a:t>這張照片震驚了全世界。這名敘利亞</a:t>
            </a:r>
            <a:r>
              <a:rPr lang="en-US" altLang="zh-TW" sz="2800" smtClean="0"/>
              <a:t>3</a:t>
            </a:r>
            <a:r>
              <a:rPr lang="zh-TW" altLang="en-US" sz="2800" smtClean="0"/>
              <a:t>歲男童和家人要偷渡到希臘，結果不幸沉船，一家四口只有父親存活，男童的屍體被衝到土耳其一處沙灘上。</a:t>
            </a:r>
          </a:p>
        </p:txBody>
      </p:sp>
      <p:pic>
        <p:nvPicPr>
          <p:cNvPr id="23554" name="Picture 2" descr="http://image.wenweipo.com/2015/09/04/150904Csn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9738"/>
            <a:ext cx="6869112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14398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從敘利亞逃難到土耳其的</a:t>
            </a:r>
            <a:r>
              <a:rPr lang="en-US" altLang="zh-TW" dirty="0" smtClean="0"/>
              <a:t>11</a:t>
            </a:r>
            <a:r>
              <a:rPr lang="zh-TW" altLang="en-US" dirty="0" smtClean="0"/>
              <a:t>歲小男孩沿街販售紙巾，卻遭飯店老闆暴打。一些土耳其人認為難民是應遣返的乞丐。</a:t>
            </a:r>
            <a:endParaRPr lang="zh-TW" altLang="en-US" dirty="0"/>
          </a:p>
        </p:txBody>
      </p:sp>
      <p:pic>
        <p:nvPicPr>
          <p:cNvPr id="24578" name="Picture 2" descr="http://i1.mopimg.cn/img/dzh/2015-09/794/20150916084521402.jpg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640873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「你吃了嗎？」伊拉克女童微笑沉默</a:t>
            </a:r>
            <a:r>
              <a:rPr lang="en-US" altLang="zh-TW" dirty="0"/>
              <a:t>...</a:t>
            </a:r>
            <a:r>
              <a:rPr lang="zh-TW" altLang="en-US" dirty="0"/>
              <a:t>難民慘況令人</a:t>
            </a:r>
            <a:r>
              <a:rPr lang="zh-TW" altLang="en-US" dirty="0" smtClean="0"/>
              <a:t>鼻酸</a:t>
            </a:r>
            <a:endParaRPr lang="zh-TW" altLang="en-US" dirty="0"/>
          </a:p>
        </p:txBody>
      </p:sp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1473200"/>
          </a:xfrm>
        </p:spPr>
        <p:txBody>
          <a:bodyPr/>
          <a:lstStyle/>
          <a:p>
            <a:r>
              <a:rPr lang="en-US" altLang="zh-TW" smtClean="0">
                <a:hlinkClick r:id="rId2"/>
              </a:rPr>
              <a:t>http://www.ettoday.net/news/20160723/740901.htm?from=fb_et_news_video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孩子</a:t>
            </a:r>
            <a:r>
              <a:rPr lang="zh-TW" altLang="en-US" dirty="0"/>
              <a:t>在一片漆黑與混亂中被救出來，救援人員把他抱上</a:t>
            </a:r>
            <a:r>
              <a:rPr lang="zh-TW" altLang="en-US" dirty="0" smtClean="0"/>
              <a:t>救護車，</a:t>
            </a:r>
            <a:r>
              <a:rPr lang="zh-TW" altLang="en-US" dirty="0"/>
              <a:t>他看來大約只有</a:t>
            </a:r>
            <a:r>
              <a:rPr lang="en-US" altLang="zh-TW" dirty="0"/>
              <a:t>4-5</a:t>
            </a:r>
            <a:r>
              <a:rPr lang="zh-TW" altLang="en-US" dirty="0"/>
              <a:t>歲</a:t>
            </a:r>
            <a:r>
              <a:rPr lang="zh-TW" altLang="en-US" dirty="0" smtClean="0"/>
              <a:t>，全身</a:t>
            </a:r>
            <a:r>
              <a:rPr lang="zh-TW" altLang="en-US" dirty="0"/>
              <a:t>滿面都是灰塵</a:t>
            </a:r>
            <a:r>
              <a:rPr lang="zh-TW" altLang="en-US" dirty="0" smtClean="0"/>
              <a:t>，左邊有</a:t>
            </a:r>
            <a:r>
              <a:rPr lang="zh-TW" altLang="en-US" dirty="0"/>
              <a:t>一片血跡，椅背也染了血跡。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他很安靜</a:t>
            </a:r>
            <a:r>
              <a:rPr lang="zh-TW" altLang="en-US" dirty="0" smtClean="0"/>
              <a:t>，有點茫然不知要怎麼辦。</a:t>
            </a:r>
            <a:endParaRPr lang="en-US" altLang="zh-TW" dirty="0" smtClean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hlinkClick r:id="rId2"/>
              </a:rPr>
              <a:t>https://www.youtube.com/watch?v=7cfBm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hlinkClick r:id="rId2"/>
              </a:rPr>
              <a:t>RW3isc&amp;oref=https%3A%2F%2Fwww.youtu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hlinkClick r:id="rId2"/>
              </a:rPr>
              <a:t>be.com%2Fwatch%3Ftime_continue%3D2%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hlinkClick r:id="rId2"/>
              </a:rPr>
              <a:t>26v%3D7cfBmRW3isc&amp;has_verified=1</a:t>
            </a:r>
            <a:endParaRPr lang="en-US" altLang="zh-TW" sz="2200" dirty="0" smtClean="0"/>
          </a:p>
          <a:p>
            <a:pPr marL="0" inden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    </a:t>
            </a:r>
            <a:r>
              <a:rPr lang="en-US" altLang="zh-TW" dirty="0" smtClean="0"/>
              <a:t>2016/08/18</a:t>
            </a:r>
            <a:endParaRPr lang="zh-TW" alt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26626" name="Picture 2" descr="h90q4plhgz6o6t9932noyp87horkt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508500"/>
            <a:ext cx="26638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250825" y="19050"/>
            <a:ext cx="8642350" cy="1143000"/>
          </a:xfrm>
        </p:spPr>
        <p:txBody>
          <a:bodyPr/>
          <a:lstStyle/>
          <a:p>
            <a:r>
              <a:rPr lang="zh-TW" altLang="en-US" sz="3600" b="1" smtClean="0"/>
              <a:t> 一言不發的孩子，卻告訴我們戰爭的殘酷</a:t>
            </a:r>
            <a:endParaRPr lang="zh-TW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zh-TW" altLang="en-US" smtClean="0"/>
              <a:t>反思與關懷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135063"/>
            <a:ext cx="836295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來自紐約</a:t>
            </a:r>
            <a:r>
              <a:rPr lang="zh-TW" altLang="en-US" dirty="0" smtClean="0"/>
              <a:t>的</a:t>
            </a:r>
            <a:r>
              <a:rPr lang="en-US" altLang="zh-TW" dirty="0" smtClean="0"/>
              <a:t>6</a:t>
            </a:r>
            <a:r>
              <a:rPr lang="zh-TW" altLang="en-US" dirty="0" smtClean="0"/>
              <a:t>歲孩童亞</a:t>
            </a:r>
            <a:r>
              <a:rPr lang="zh-TW" altLang="en-US" dirty="0"/>
              <a:t>力克</a:t>
            </a:r>
            <a:r>
              <a:rPr lang="zh-TW" altLang="en-US" dirty="0" smtClean="0"/>
              <a:t>斯看見</a:t>
            </a:r>
            <a:r>
              <a:rPr lang="zh-TW" altLang="en-US" dirty="0"/>
              <a:t>敘利亞</a:t>
            </a:r>
            <a:r>
              <a:rPr lang="en-US" altLang="zh-TW" dirty="0"/>
              <a:t>5</a:t>
            </a:r>
            <a:r>
              <a:rPr lang="zh-TW" altLang="en-US" dirty="0"/>
              <a:t>歲男童達尼</a:t>
            </a:r>
            <a:r>
              <a:rPr lang="zh-TW" altLang="en-US" dirty="0" smtClean="0"/>
              <a:t>希在</a:t>
            </a:r>
            <a:r>
              <a:rPr lang="zh-TW" altLang="en-US" dirty="0"/>
              <a:t>救護車上滿臉是血、眼神呆滯的照片後，</a:t>
            </a:r>
            <a:r>
              <a:rPr lang="zh-TW" altLang="en-US" dirty="0">
                <a:solidFill>
                  <a:srgbClr val="FF0000"/>
                </a:solidFill>
              </a:rPr>
              <a:t>提筆寫信給美國總統歐巴馬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「親愛的歐巴馬總統，記得敘利亞救護車上的那個小男童嗎？能不能請你把他帶來我們家，我們將給他一個家，他將會成為我們的弟弟</a:t>
            </a:r>
            <a:r>
              <a:rPr lang="en-US" altLang="zh-TW" dirty="0"/>
              <a:t>…</a:t>
            </a:r>
            <a:r>
              <a:rPr lang="zh-TW" altLang="en-US" dirty="0" smtClean="0"/>
              <a:t>。」</a:t>
            </a:r>
            <a:endParaRPr lang="zh-TW" alt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    </a:t>
            </a:r>
            <a:r>
              <a:rPr lang="en-US" altLang="zh-TW" dirty="0" smtClean="0"/>
              <a:t>2016/09/22</a:t>
            </a:r>
            <a:endParaRPr lang="zh-TW" alt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pic>
        <p:nvPicPr>
          <p:cNvPr id="27651" name="Picture 2" descr="https://1.bp.blogspot.com/-0XBDP2GHCNQ/V-U3PaNbFuI/AAAAAAAAHsM/YNSIf80NzIMuUBkmqr35gCU3jro8MzxVQCLcB/s640/6yobo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2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內容版面配置區 2"/>
          <p:cNvSpPr>
            <a:spLocks noGrp="1"/>
          </p:cNvSpPr>
          <p:nvPr>
            <p:ph idx="1"/>
          </p:nvPr>
        </p:nvSpPr>
        <p:spPr>
          <a:xfrm>
            <a:off x="601663" y="404813"/>
            <a:ext cx="8229600" cy="647700"/>
          </a:xfrm>
        </p:spPr>
        <p:txBody>
          <a:bodyPr/>
          <a:lstStyle/>
          <a:p>
            <a:r>
              <a:rPr lang="zh-TW" altLang="en-US" smtClean="0"/>
              <a:t>德國志願者為難民準備的食品</a:t>
            </a:r>
          </a:p>
        </p:txBody>
      </p:sp>
      <p:pic>
        <p:nvPicPr>
          <p:cNvPr id="28674" name="Picture 2" descr="http://i1.mopimg.cn/img/dzh/2015-09/851/20150916084724602.jpg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16075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內容版面配置區 2"/>
          <p:cNvSpPr>
            <a:spLocks noGrp="1"/>
          </p:cNvSpPr>
          <p:nvPr>
            <p:ph idx="1"/>
          </p:nvPr>
        </p:nvSpPr>
        <p:spPr>
          <a:xfrm>
            <a:off x="827088" y="260350"/>
            <a:ext cx="8137525" cy="12969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b="1" smtClean="0"/>
              <a:t>強韌的生命力                   </a:t>
            </a:r>
            <a:r>
              <a:rPr lang="en-US" altLang="zh-TW" sz="2400" b="1" smtClean="0"/>
              <a:t>【</a:t>
            </a:r>
            <a:r>
              <a:rPr lang="zh-TW" altLang="en-US" sz="2400" b="1" smtClean="0"/>
              <a:t>里約奧運</a:t>
            </a:r>
            <a:r>
              <a:rPr lang="en-US" altLang="zh-TW" sz="2400" b="1" smtClean="0"/>
              <a:t>】</a:t>
            </a:r>
            <a:r>
              <a:rPr lang="en-US" altLang="zh-TW" sz="2400" smtClean="0"/>
              <a:t>2016.07.29.</a:t>
            </a:r>
            <a:endParaRPr lang="zh-TW" altLang="en-US" sz="2400" b="1" smtClean="0"/>
          </a:p>
          <a:p>
            <a:pPr marL="0" indent="0">
              <a:buFont typeface="Arial" charset="0"/>
              <a:buNone/>
            </a:pPr>
            <a:r>
              <a:rPr lang="en-US" altLang="zh-TW" b="1" smtClean="0"/>
              <a:t>18</a:t>
            </a:r>
            <a:r>
              <a:rPr lang="zh-TW" altLang="en-US" b="1" smtClean="0"/>
              <a:t>歲敘利亞難民　 游泳求生獲准參賽圓夢</a:t>
            </a:r>
            <a:endParaRPr lang="zh-TW" altLang="en-US" smtClean="0"/>
          </a:p>
        </p:txBody>
      </p:sp>
      <p:pic>
        <p:nvPicPr>
          <p:cNvPr id="29698" name="Picture 2" descr="http://twimg.edgesuite.net/images/ReNews/20160729/640_5e7203eef5e6aa8b9aaaed2b73721d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63700"/>
            <a:ext cx="74168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瑪迪妮曾</a:t>
            </a:r>
            <a:r>
              <a:rPr lang="zh-TW" altLang="en-US" dirty="0"/>
              <a:t>是敘利亞栽培的游泳</a:t>
            </a:r>
            <a:r>
              <a:rPr lang="zh-TW" altLang="en-US" dirty="0" smtClean="0"/>
              <a:t>選手，自</a:t>
            </a:r>
            <a:r>
              <a:rPr lang="en-US" altLang="zh-TW" dirty="0"/>
              <a:t>2011</a:t>
            </a:r>
            <a:r>
              <a:rPr lang="zh-TW" altLang="en-US" dirty="0"/>
              <a:t>年爆發敘利亞內戰，瑪迪</a:t>
            </a:r>
            <a:r>
              <a:rPr lang="zh-TW" altLang="en-US" dirty="0" smtClean="0"/>
              <a:t>妮的</a:t>
            </a:r>
            <a:r>
              <a:rPr lang="zh-TW" altLang="en-US" dirty="0"/>
              <a:t>家被炸彈炸毀，她跟姊姊和父親等人決定在去年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zh-TW" altLang="en-US" dirty="0" smtClean="0"/>
              <a:t>逃亡。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25</a:t>
            </a:r>
            <a:r>
              <a:rPr lang="zh-TW" altLang="en-US" dirty="0"/>
              <a:t>天逃難</a:t>
            </a:r>
            <a:r>
              <a:rPr lang="zh-TW" altLang="en-US" dirty="0" smtClean="0"/>
              <a:t>歷程，原本</a:t>
            </a:r>
            <a:r>
              <a:rPr lang="zh-TW" altLang="en-US" dirty="0"/>
              <a:t>只能坐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8</a:t>
            </a:r>
            <a:r>
              <a:rPr lang="zh-TW" altLang="en-US" dirty="0"/>
              <a:t>人的</a:t>
            </a:r>
            <a:r>
              <a:rPr lang="zh-TW" altLang="en-US" dirty="0" smtClean="0"/>
              <a:t>快艇擠了近</a:t>
            </a:r>
            <a:r>
              <a:rPr lang="en-US" altLang="zh-TW" dirty="0"/>
              <a:t>20</a:t>
            </a:r>
            <a:r>
              <a:rPr lang="zh-TW" altLang="en-US" dirty="0"/>
              <a:t>人，開到一半熄火</a:t>
            </a:r>
            <a:r>
              <a:rPr lang="zh-TW" altLang="en-US" dirty="0" smtClean="0"/>
              <a:t>，難民</a:t>
            </a:r>
            <a:r>
              <a:rPr lang="zh-TW" altLang="en-US" dirty="0"/>
              <a:t>中有超過半數以上的人不會游泳，瑪迪妮和姊姊只能跳下冰冷的海水，推著遊艇前進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經過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zh-TW" altLang="en-US" dirty="0">
                <a:solidFill>
                  <a:srgbClr val="FF0000"/>
                </a:solidFill>
              </a:rPr>
              <a:t>個多小時海上搏命</a:t>
            </a:r>
            <a:r>
              <a:rPr lang="zh-TW" altLang="en-US" dirty="0" smtClean="0">
                <a:solidFill>
                  <a:srgbClr val="FF0000"/>
                </a:solidFill>
              </a:rPr>
              <a:t>，終於到了</a:t>
            </a:r>
            <a:r>
              <a:rPr lang="zh-TW" altLang="en-US" dirty="0">
                <a:solidFill>
                  <a:srgbClr val="FF0000"/>
                </a:solidFill>
              </a:rPr>
              <a:t>德國慕尼黑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住</a:t>
            </a:r>
            <a:r>
              <a:rPr lang="zh-TW" altLang="en-US" dirty="0"/>
              <a:t>在難民營，當地的游泳</a:t>
            </a:r>
            <a:r>
              <a:rPr lang="zh-TW" altLang="en-US" dirty="0" smtClean="0"/>
              <a:t>俱樂部提供</a:t>
            </a:r>
            <a:r>
              <a:rPr lang="zh-TW" altLang="en-US" dirty="0"/>
              <a:t>她練習。瑪迪妮是由國際奧會組成的「奧運難民隊」獲得里約奧運參賽機會，她說：</a:t>
            </a:r>
            <a:r>
              <a:rPr lang="zh-TW" altLang="en-US" dirty="0">
                <a:solidFill>
                  <a:srgbClr val="FF0000"/>
                </a:solidFill>
              </a:rPr>
              <a:t>「我希望以我的經歷來激勵所有的人，參加奧運對我來說就像是夢想成真，參加奧運代表了所有的一切，一種與生命相關的機會。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333375"/>
            <a:ext cx="1908176" cy="79216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bg1"/>
                </a:solidFill>
              </a:rPr>
              <a:t>想一想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2195513" y="2636838"/>
            <a:ext cx="5616575" cy="2592387"/>
          </a:xfrm>
        </p:spPr>
        <p:txBody>
          <a:bodyPr/>
          <a:lstStyle/>
          <a:p>
            <a:r>
              <a:rPr lang="zh-TW" altLang="en-US" smtClean="0"/>
              <a:t>你覺得為什麼會有戰爭？</a:t>
            </a:r>
            <a:endParaRPr lang="en-US" altLang="zh-TW" smtClean="0"/>
          </a:p>
          <a:p>
            <a:r>
              <a:rPr lang="zh-TW" altLang="en-US" smtClean="0"/>
              <a:t>世界上需不需要戰爭？</a:t>
            </a:r>
            <a:endParaRPr lang="en-US" altLang="zh-TW" smtClean="0"/>
          </a:p>
          <a:p>
            <a:r>
              <a:rPr lang="zh-TW" altLang="en-US" smtClean="0"/>
              <a:t>戰爭所造成的影響？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敘利亞在哪？</a:t>
            </a:r>
          </a:p>
        </p:txBody>
      </p:sp>
      <p:sp>
        <p:nvSpPr>
          <p:cNvPr id="143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/>
              <a:t>敘利亞</a:t>
            </a:r>
            <a:r>
              <a:rPr lang="zh-TW" altLang="en-US" smtClean="0"/>
              <a:t>，位於</a:t>
            </a:r>
            <a:r>
              <a:rPr lang="zh-TW" altLang="en-US" smtClean="0">
                <a:hlinkClick r:id="rId2" tooltip="亞洲"/>
              </a:rPr>
              <a:t>亞洲</a:t>
            </a:r>
            <a:r>
              <a:rPr lang="zh-TW" altLang="en-US" smtClean="0">
                <a:hlinkClick r:id="rId3" tooltip="西南亞"/>
              </a:rPr>
              <a:t>西部</a:t>
            </a:r>
            <a:r>
              <a:rPr lang="zh-TW" altLang="en-US" smtClean="0"/>
              <a:t>，</a:t>
            </a:r>
            <a:r>
              <a:rPr lang="zh-TW" altLang="en-US" smtClean="0">
                <a:hlinkClick r:id="rId4" tooltip="地中海"/>
              </a:rPr>
              <a:t>地中海</a:t>
            </a:r>
            <a:r>
              <a:rPr lang="zh-TW" altLang="en-US" smtClean="0"/>
              <a:t>東岸，是是世界最古老文明發源地之一。</a:t>
            </a:r>
          </a:p>
        </p:txBody>
      </p:sp>
      <p:pic>
        <p:nvPicPr>
          <p:cNvPr id="14339" name="Picture 2" descr="http://www.wwn.tw/wp-content/uploads/2015/07/%E6%95%98%E5%88%A9%E4%BA%9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85975" y="2781300"/>
            <a:ext cx="87661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「世界地圖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2781300"/>
            <a:ext cx="49323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732588" y="3500438"/>
            <a:ext cx="1238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4342" name="Picture 2" descr="C:\Users\CeagS2\Desktop\250px-Flag_of_Syria.svg.png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8613" y="5213350"/>
            <a:ext cx="25019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333375"/>
            <a:ext cx="1908176" cy="79216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bg1"/>
                </a:solidFill>
              </a:rPr>
              <a:t>想一想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1368425"/>
          </a:xfrm>
        </p:spPr>
        <p:txBody>
          <a:bodyPr/>
          <a:lstStyle/>
          <a:p>
            <a:r>
              <a:rPr lang="zh-TW" altLang="en-US" smtClean="0"/>
              <a:t>上完敘利亞內戰的課程，想像如果你是該國國民，你會有什麼情緒與想法？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333375"/>
            <a:ext cx="1908176" cy="79216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bg1"/>
                </a:solidFill>
              </a:rPr>
              <a:t>想一想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2233613"/>
          </a:xfrm>
        </p:spPr>
        <p:txBody>
          <a:bodyPr/>
          <a:lstStyle/>
          <a:p>
            <a:r>
              <a:rPr lang="zh-TW" altLang="en-US" smtClean="0"/>
              <a:t>反思自己，覺得自己的生活與敘利亞的難民有何不同？</a:t>
            </a:r>
            <a:endParaRPr lang="en-US" altLang="zh-TW" smtClean="0"/>
          </a:p>
          <a:p>
            <a:r>
              <a:rPr lang="zh-TW" altLang="en-US" smtClean="0"/>
              <a:t>自己平日的想法與作為有何需要改變的地方？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333375"/>
            <a:ext cx="1908176" cy="79216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bg1"/>
                </a:solidFill>
              </a:rPr>
              <a:t>想一想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68313" y="2708275"/>
            <a:ext cx="8675687" cy="2808288"/>
          </a:xfrm>
        </p:spPr>
        <p:txBody>
          <a:bodyPr/>
          <a:lstStyle/>
          <a:p>
            <a:r>
              <a:rPr lang="zh-TW" altLang="en-US" smtClean="0"/>
              <a:t>你想要對敘利亞的難民說寫什麼話？</a:t>
            </a:r>
            <a:endParaRPr lang="en-US" altLang="zh-TW" smtClean="0"/>
          </a:p>
          <a:p>
            <a:r>
              <a:rPr lang="zh-TW" altLang="en-US" smtClean="0"/>
              <a:t>你覺得自己現階段可以怎麼做讓世界更美好？</a:t>
            </a:r>
            <a:endParaRPr lang="en-US" altLang="zh-TW" smtClean="0"/>
          </a:p>
          <a:p>
            <a:r>
              <a:rPr lang="zh-TW" altLang="en-US" smtClean="0"/>
              <a:t>可以怎麼幫助需要幫助的人</a:t>
            </a:r>
            <a:r>
              <a:rPr lang="zh-TW" altLang="en-US" sz="3600" smtClean="0"/>
              <a:t>？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333375"/>
            <a:ext cx="1908176" cy="792163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bg1"/>
                </a:solidFill>
              </a:rPr>
              <a:t>我可以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675688" cy="2160587"/>
          </a:xfrm>
        </p:spPr>
        <p:txBody>
          <a:bodyPr/>
          <a:lstStyle/>
          <a:p>
            <a:r>
              <a:rPr lang="zh-TW" altLang="en-US" smtClean="0"/>
              <a:t>用小小的零用錢，幫助社會上需要幫助的人</a:t>
            </a:r>
            <a:endParaRPr lang="en-US" altLang="zh-TW" smtClean="0"/>
          </a:p>
          <a:p>
            <a:r>
              <a:rPr lang="zh-TW" altLang="en-US" smtClean="0"/>
              <a:t>我可以少吃、少喝、少玩樂</a:t>
            </a:r>
            <a:endParaRPr lang="en-US" altLang="zh-TW" smtClean="0"/>
          </a:p>
          <a:p>
            <a:r>
              <a:rPr lang="zh-TW" altLang="en-US" smtClean="0"/>
              <a:t>他可以夠吃、夠學、夠生活</a:t>
            </a:r>
          </a:p>
        </p:txBody>
      </p:sp>
      <p:sp>
        <p:nvSpPr>
          <p:cNvPr id="35844" name="矩形 3"/>
          <p:cNvSpPr>
            <a:spLocks noChangeArrowheads="1"/>
          </p:cNvSpPr>
          <p:nvPr/>
        </p:nvSpPr>
        <p:spPr bwMode="auto">
          <a:xfrm>
            <a:off x="611188" y="4292600"/>
            <a:ext cx="81375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>
                <a:latin typeface="Calibri" pitchFamily="34" charset="0"/>
                <a:hlinkClick r:id="rId2"/>
              </a:rPr>
              <a:t>配合學校參與伊甸基金會 慢飛天使計畫</a:t>
            </a:r>
            <a:endParaRPr kumimoji="0" lang="en-US" altLang="zh-TW" sz="2800">
              <a:latin typeface="Calibri" pitchFamily="34" charset="0"/>
              <a:hlinkClick r:id="rId2"/>
            </a:endParaRPr>
          </a:p>
          <a:p>
            <a:pPr algn="ctr"/>
            <a:r>
              <a:rPr kumimoji="0" lang="zh-TW" altLang="en-US" sz="2800">
                <a:latin typeface="Calibri" pitchFamily="34" charset="0"/>
                <a:hlinkClick r:id="rId2"/>
              </a:rPr>
              <a:t>盡你的</a:t>
            </a:r>
            <a:r>
              <a:rPr kumimoji="0" lang="en-US" altLang="zh-TW" sz="2800">
                <a:latin typeface="Calibri" pitchFamily="34" charset="0"/>
                <a:hlinkClick r:id="rId2"/>
              </a:rPr>
              <a:t>&lt;</a:t>
            </a:r>
            <a:r>
              <a:rPr kumimoji="0" lang="zh-TW" altLang="en-US" sz="2800">
                <a:latin typeface="Calibri" pitchFamily="34" charset="0"/>
                <a:hlinkClick r:id="rId2"/>
              </a:rPr>
              <a:t>一幣之力</a:t>
            </a:r>
            <a:r>
              <a:rPr kumimoji="0" lang="en-US" altLang="zh-TW" sz="2800">
                <a:latin typeface="Calibri" pitchFamily="34" charset="0"/>
                <a:hlinkClick r:id="rId2"/>
              </a:rPr>
              <a:t>&gt;</a:t>
            </a:r>
          </a:p>
          <a:p>
            <a:pPr algn="ctr"/>
            <a:r>
              <a:rPr kumimoji="0" lang="en-US" altLang="zh-TW" sz="2800">
                <a:latin typeface="Calibri" pitchFamily="34" charset="0"/>
                <a:hlinkClick r:id="rId2"/>
              </a:rPr>
              <a:t>https://www.eden.org.tw/donations/donations_project_detailed.php?donateid=IyQlKiYlMTc1JV4kKiYq</a:t>
            </a:r>
            <a:endParaRPr kumimoji="0" lang="en-US" altLang="zh-TW" sz="2800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333375"/>
            <a:ext cx="1908176" cy="792163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bg1"/>
                </a:solidFill>
              </a:rPr>
              <a:t>做一做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54451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</a:rPr>
              <a:t>書信體：稱謂、問候語、正文、祝福語、署名、日期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800" b="1" dirty="0">
                <a:solidFill>
                  <a:srgbClr val="7030A0"/>
                </a:solidFill>
              </a:rPr>
              <a:t>第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一段：</a:t>
            </a:r>
            <a:r>
              <a:rPr lang="zh-TW" altLang="en-US" sz="2800" dirty="0" smtClean="0"/>
              <a:t>對敘利亞內戰的了解、對難民遭遇表達慰問，描述自己感受對方的心情。</a:t>
            </a:r>
            <a:endParaRPr lang="en-US" altLang="zh-TW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800" b="1" dirty="0">
                <a:solidFill>
                  <a:srgbClr val="7030A0"/>
                </a:solidFill>
              </a:rPr>
              <a:t>第二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段：</a:t>
            </a:r>
            <a:r>
              <a:rPr lang="zh-TW" altLang="en-US" sz="2800" dirty="0" smtClean="0"/>
              <a:t>提出生活上的疑問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食、住、安全、娛樂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，自己的判斷，並且同理對方的心情，給予對方鼓勵、意見與安慰。</a:t>
            </a:r>
            <a:endParaRPr lang="en-US" altLang="zh-TW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7030A0"/>
                </a:solidFill>
              </a:rPr>
              <a:t>第三段：</a:t>
            </a:r>
            <a:r>
              <a:rPr lang="zh-TW" altLang="en-US" sz="2800" dirty="0" smtClean="0"/>
              <a:t>介紹自己背景，描述自己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生活，對照自己跟難民生活的不同，反思覺得自己可以改進的地方、或是可以幫助別人的地方。</a:t>
            </a:r>
            <a:endParaRPr lang="en-US" altLang="zh-TW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800" b="1" dirty="0">
                <a:solidFill>
                  <a:srgbClr val="7030A0"/>
                </a:solidFill>
              </a:rPr>
              <a:t>第四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段：</a:t>
            </a:r>
            <a:r>
              <a:rPr lang="zh-TW" altLang="en-US" sz="2800" dirty="0" smtClean="0"/>
              <a:t>期望難民可以擺脫戰爭，祝福對方，希望難民可以享受怎樣的生活，並且與難民約定自己會做到怎樣的改變讓世界更美好。</a:t>
            </a:r>
            <a:endParaRPr lang="zh-TW" altLang="en-US" sz="2800" dirty="0"/>
          </a:p>
        </p:txBody>
      </p:sp>
      <p:sp>
        <p:nvSpPr>
          <p:cNvPr id="36868" name="矩形 3"/>
          <p:cNvSpPr>
            <a:spLocks noChangeArrowheads="1"/>
          </p:cNvSpPr>
          <p:nvPr/>
        </p:nvSpPr>
        <p:spPr bwMode="auto">
          <a:xfrm rot="245754">
            <a:off x="2916238" y="430213"/>
            <a:ext cx="4895850" cy="647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b="1">
                <a:solidFill>
                  <a:schemeClr val="bg1"/>
                </a:solidFill>
                <a:latin typeface="Calibri" pitchFamily="34" charset="0"/>
              </a:rPr>
              <a:t>給敘利亞難民的一封信</a:t>
            </a:r>
            <a:endParaRPr kumimoji="0" lang="en-US" altLang="zh-TW" sz="36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戰爭起因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557338"/>
            <a:ext cx="8507413" cy="51403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2011</a:t>
            </a:r>
            <a:r>
              <a:rPr lang="zh-TW" altLang="en-US" dirty="0" smtClean="0"/>
              <a:t>年，</a:t>
            </a:r>
            <a:r>
              <a:rPr lang="zh-TW" altLang="en-US" dirty="0"/>
              <a:t>敘利亞傳出有年輕人因為在學校牆上</a:t>
            </a:r>
            <a:r>
              <a:rPr lang="zh-TW" altLang="en-US" dirty="0">
                <a:solidFill>
                  <a:srgbClr val="FF0000"/>
                </a:solidFill>
              </a:rPr>
              <a:t>塗鴉革命的語句遭逮捕</a:t>
            </a:r>
            <a:r>
              <a:rPr lang="zh-TW" altLang="en-US" dirty="0"/>
              <a:t>並虐打，這讓支持民主的民眾憤怒，他們</a:t>
            </a:r>
            <a:r>
              <a:rPr lang="zh-TW" altLang="en-US" dirty="0" smtClean="0">
                <a:solidFill>
                  <a:srgbClr val="FF0000"/>
                </a:solidFill>
              </a:rPr>
              <a:t>集結抗議</a:t>
            </a:r>
            <a:r>
              <a:rPr lang="zh-TW" altLang="en-US" dirty="0"/>
              <a:t>，當時因為維安人員朝民眾開槍釀成死傷，更加激化民眾的抗議情緒，這場示威的規模越來越大。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民眾鼓譟</a:t>
            </a:r>
            <a:r>
              <a:rPr lang="zh-TW" altLang="en-US" dirty="0">
                <a:solidFill>
                  <a:srgbClr val="FF0000"/>
                </a:solidFill>
              </a:rPr>
              <a:t>要求現任總統阿薩德下台</a:t>
            </a:r>
            <a:r>
              <a:rPr lang="zh-TW" altLang="en-US" dirty="0"/>
              <a:t>，當時敘利亞政府一心想</a:t>
            </a:r>
            <a:r>
              <a:rPr lang="zh-TW" altLang="en-US" dirty="0">
                <a:solidFill>
                  <a:srgbClr val="FF0000"/>
                </a:solidFill>
              </a:rPr>
              <a:t>壓制抗議民眾</a:t>
            </a:r>
            <a:r>
              <a:rPr lang="zh-TW" altLang="en-US" dirty="0"/>
              <a:t>卻只讓他們反抗的決心更強。 </a:t>
            </a:r>
            <a:r>
              <a:rPr lang="en-US" altLang="zh-TW" dirty="0"/>
              <a:t>2011</a:t>
            </a:r>
            <a:r>
              <a:rPr lang="zh-TW" altLang="en-US" dirty="0"/>
              <a:t>年 </a:t>
            </a:r>
            <a:r>
              <a:rPr lang="en-US" altLang="zh-TW" dirty="0"/>
              <a:t>7</a:t>
            </a:r>
            <a:r>
              <a:rPr lang="zh-TW" altLang="en-US" dirty="0"/>
              <a:t>月時，數十萬民眾紛紛上街加入抗議，這時候也開始有</a:t>
            </a:r>
            <a:r>
              <a:rPr lang="zh-TW" altLang="en-US" dirty="0">
                <a:solidFill>
                  <a:srgbClr val="FF0000"/>
                </a:solidFill>
              </a:rPr>
              <a:t>反政府民眾拿起武器自衛</a:t>
            </a:r>
            <a:r>
              <a:rPr lang="zh-TW" altLang="en-US" dirty="0" smtClean="0"/>
              <a:t>，戰爭一觸即發。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r>
              <a:rPr lang="zh-TW" altLang="en-US" smtClean="0"/>
              <a:t>戰爭情況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850" y="1916113"/>
            <a:ext cx="8424863" cy="4752975"/>
          </a:xfrm>
        </p:spPr>
        <p:txBody>
          <a:bodyPr rtlCol="0">
            <a:normAutofit/>
          </a:bodyPr>
          <a:lstStyle/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2011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zh-TW" altLang="en-US" dirty="0" smtClean="0">
                <a:solidFill>
                  <a:schemeClr val="tx1"/>
                </a:solidFill>
                <a:hlinkClick r:id="rId2" tooltip="敘利亞內戰"/>
              </a:rPr>
              <a:t>敘利亞內戰</a:t>
            </a:r>
            <a:r>
              <a:rPr lang="zh-TW" altLang="en-US" dirty="0" smtClean="0">
                <a:solidFill>
                  <a:schemeClr val="tx1"/>
                </a:solidFill>
              </a:rPr>
              <a:t>至今，</a:t>
            </a:r>
            <a:r>
              <a:rPr lang="zh-TW" altLang="en-US" dirty="0" smtClean="0">
                <a:solidFill>
                  <a:schemeClr val="tx1"/>
                </a:solidFill>
                <a:hlinkClick r:id="rId3" tooltip="伊斯蘭國"/>
              </a:rPr>
              <a:t>伊斯蘭國</a:t>
            </a:r>
            <a:r>
              <a:rPr lang="zh-TW" altLang="en-US" dirty="0" smtClean="0">
                <a:solidFill>
                  <a:schemeClr val="tx1"/>
                </a:solidFill>
              </a:rPr>
              <a:t>組織利用敘利亞內戰之際陸續占領敘利亞領土，目前敘利亞一半以上領土已被伊斯蘭國占領。</a:t>
            </a:r>
            <a:endParaRPr lang="en-US" altLang="zh-TW" dirty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持續進行的敘利亞內戰與伊斯蘭國戰事，導致</a:t>
            </a:r>
            <a:r>
              <a:rPr lang="en-US" altLang="zh-TW" dirty="0" smtClean="0">
                <a:solidFill>
                  <a:schemeClr val="tx1"/>
                </a:solidFill>
              </a:rPr>
              <a:t>20</a:t>
            </a:r>
            <a:r>
              <a:rPr lang="zh-TW" altLang="en-US" dirty="0" smtClean="0">
                <a:solidFill>
                  <a:schemeClr val="tx1"/>
                </a:solidFill>
              </a:rPr>
              <a:t>多萬人死亡，超過</a:t>
            </a:r>
            <a:r>
              <a:rPr lang="en-US" altLang="zh-TW" dirty="0" smtClean="0">
                <a:solidFill>
                  <a:schemeClr val="tx1"/>
                </a:solidFill>
              </a:rPr>
              <a:t>1000</a:t>
            </a:r>
            <a:r>
              <a:rPr lang="zh-TW" altLang="en-US" dirty="0" smtClean="0">
                <a:solidFill>
                  <a:schemeClr val="tx1"/>
                </a:solidFill>
              </a:rPr>
              <a:t>萬人流離失所，超過</a:t>
            </a:r>
            <a:r>
              <a:rPr lang="en-US" altLang="zh-TW" dirty="0" smtClean="0">
                <a:solidFill>
                  <a:schemeClr val="tx1"/>
                </a:solidFill>
              </a:rPr>
              <a:t>400</a:t>
            </a:r>
            <a:r>
              <a:rPr lang="zh-TW" altLang="en-US" dirty="0" smtClean="0">
                <a:solidFill>
                  <a:schemeClr val="tx1"/>
                </a:solidFill>
              </a:rPr>
              <a:t>萬敘利亞人逃到國外成為</a:t>
            </a:r>
            <a:r>
              <a:rPr lang="zh-TW" altLang="en-US" dirty="0" smtClean="0">
                <a:solidFill>
                  <a:schemeClr val="tx1"/>
                </a:solidFill>
                <a:hlinkClick r:id="rId4" tooltip="敘利亞內戰難民"/>
              </a:rPr>
              <a:t>難民</a:t>
            </a:r>
            <a:r>
              <a:rPr lang="zh-TW" altLang="en-US" dirty="0" smtClean="0">
                <a:solidFill>
                  <a:schemeClr val="tx1"/>
                </a:solidFill>
              </a:rPr>
              <a:t>，是自</a:t>
            </a:r>
            <a:r>
              <a:rPr lang="zh-TW" altLang="en-US" dirty="0" smtClean="0">
                <a:solidFill>
                  <a:schemeClr val="tx1"/>
                </a:solidFill>
                <a:hlinkClick r:id="rId5" tooltip="第二次世界大戰"/>
              </a:rPr>
              <a:t>第二次世界大戰</a:t>
            </a:r>
            <a:r>
              <a:rPr lang="zh-TW" altLang="en-US" dirty="0" smtClean="0">
                <a:solidFill>
                  <a:schemeClr val="tx1"/>
                </a:solidFill>
              </a:rPr>
              <a:t>以來的最大一批</a:t>
            </a:r>
            <a:r>
              <a:rPr lang="zh-TW" altLang="en-US" dirty="0" smtClean="0">
                <a:solidFill>
                  <a:schemeClr val="tx1"/>
                </a:solidFill>
                <a:hlinkClick r:id="rId6" tooltip="歐洲難民危機"/>
              </a:rPr>
              <a:t>難民潮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敘利亞人口約</a:t>
            </a:r>
            <a:r>
              <a:rPr lang="en-US" altLang="zh-TW" dirty="0" smtClean="0">
                <a:solidFill>
                  <a:schemeClr val="tx1"/>
                </a:solidFill>
              </a:rPr>
              <a:t>2000</a:t>
            </a:r>
            <a:r>
              <a:rPr lang="zh-TW" altLang="en-US" dirty="0" smtClean="0">
                <a:solidFill>
                  <a:schemeClr val="tx1"/>
                </a:solidFill>
              </a:rPr>
              <a:t>多萬，面積約台灣</a:t>
            </a:r>
            <a:r>
              <a:rPr lang="en-US" altLang="zh-TW" dirty="0">
                <a:solidFill>
                  <a:schemeClr val="tx1"/>
                </a:solidFill>
              </a:rPr>
              <a:t>6</a:t>
            </a:r>
            <a:r>
              <a:rPr lang="zh-TW" altLang="en-US" dirty="0" smtClean="0">
                <a:solidFill>
                  <a:schemeClr val="tx1"/>
                </a:solidFill>
              </a:rPr>
              <a:t>倍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國土佔領情況</a:t>
            </a:r>
          </a:p>
        </p:txBody>
      </p:sp>
      <p:sp>
        <p:nvSpPr>
          <p:cNvPr id="1741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1" name="Picture 2" descr="https://www.hk01.com/media/images/58716/xlarge/805abe0a6fc0ce656f8a0711db1494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6408738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敘利亞內戰影片介紹</a:t>
            </a: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敘利亞悲歌</a:t>
            </a:r>
            <a:r>
              <a:rPr lang="en-US" altLang="zh-TW" smtClean="0"/>
              <a:t>》</a:t>
            </a:r>
            <a:r>
              <a:rPr lang="zh-TW" altLang="en-US" smtClean="0"/>
              <a:t>烽火煉獄四周年，一場看不見盡頭的人道災難</a:t>
            </a:r>
            <a:r>
              <a:rPr lang="en-US" altLang="zh-TW" smtClean="0">
                <a:hlinkClick r:id="rId2"/>
              </a:rPr>
              <a:t>https://www.youtube.com/watch?v=RueZ-iXNCio</a:t>
            </a:r>
            <a:endParaRPr lang="en-US" altLang="zh-TW" smtClean="0"/>
          </a:p>
          <a:p>
            <a:r>
              <a:rPr lang="zh-TW" altLang="en-US" smtClean="0"/>
              <a:t>敘利亞內戰五周年：前所未見的難民危機</a:t>
            </a:r>
            <a:endParaRPr lang="en-US" altLang="zh-TW" smtClean="0"/>
          </a:p>
          <a:p>
            <a:r>
              <a:rPr lang="en-US" altLang="zh-TW" smtClean="0">
                <a:hlinkClick r:id="rId3"/>
              </a:rPr>
              <a:t>https://www.youtube.com/watch?v=ZzzRLWiWgMM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內容版面配置區 2"/>
          <p:cNvSpPr>
            <a:spLocks noGrp="1"/>
          </p:cNvSpPr>
          <p:nvPr>
            <p:ph idx="1"/>
          </p:nvPr>
        </p:nvSpPr>
        <p:spPr>
          <a:xfrm>
            <a:off x="490538" y="417513"/>
            <a:ext cx="8201025" cy="1168400"/>
          </a:xfrm>
        </p:spPr>
        <p:txBody>
          <a:bodyPr/>
          <a:lstStyle/>
          <a:p>
            <a:r>
              <a:rPr lang="en-US" altLang="zh-TW" smtClean="0"/>
              <a:t>2015/12/24</a:t>
            </a:r>
            <a:r>
              <a:rPr lang="zh-TW" altLang="en-US" b="1" smtClean="0"/>
              <a:t>敘利亞首都郊區宛如鬼城</a:t>
            </a:r>
          </a:p>
          <a:p>
            <a:endParaRPr lang="zh-TW" altLang="en-US" smtClean="0"/>
          </a:p>
        </p:txBody>
      </p:sp>
      <p:pic>
        <p:nvPicPr>
          <p:cNvPr id="19458" name="Picture 2" descr="http://s.nownews.com/50/fb/50fb53d7207f6e6368c63b093c609d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657350"/>
            <a:ext cx="91630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5888"/>
            <a:ext cx="8424863" cy="1701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多年來慘遭戰火攻擊的敘利亞，經濟衰退、民不聊生；大量壯年男子人口衰退，也造成國內人口嚴重失衡，年輕女子找不到另一半者比比皆是。（美聯社）</a:t>
            </a:r>
          </a:p>
        </p:txBody>
      </p:sp>
      <p:pic>
        <p:nvPicPr>
          <p:cNvPr id="20482" name="Picture 2" descr="敘利亞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700213"/>
            <a:ext cx="895826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內容版面配置區 2"/>
          <p:cNvSpPr>
            <a:spLocks noGrp="1"/>
          </p:cNvSpPr>
          <p:nvPr>
            <p:ph idx="1"/>
          </p:nvPr>
        </p:nvSpPr>
        <p:spPr>
          <a:xfrm>
            <a:off x="107950" y="85725"/>
            <a:ext cx="9036050" cy="1830388"/>
          </a:xfrm>
        </p:spPr>
        <p:txBody>
          <a:bodyPr/>
          <a:lstStyle/>
          <a:p>
            <a:r>
              <a:rPr lang="zh-TW" altLang="en-US" smtClean="0"/>
              <a:t>敘利亞西南部小城馬達雅（</a:t>
            </a:r>
            <a:r>
              <a:rPr lang="en-US" altLang="zh-TW" smtClean="0"/>
              <a:t>Madaya</a:t>
            </a:r>
            <a:r>
              <a:rPr lang="zh-TW" altLang="en-US" smtClean="0"/>
              <a:t>），一個即將餓死的男孩。（美聯社）</a:t>
            </a:r>
          </a:p>
        </p:txBody>
      </p:sp>
      <p:pic>
        <p:nvPicPr>
          <p:cNvPr id="21506" name="Picture 2" descr="敘利亞西南部小城馬達雅（Madaya），一個即將餓死的男孩。（美聯社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7771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1594</Words>
  <Application>Microsoft Office PowerPoint</Application>
  <PresentationFormat>如螢幕大小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Calibri</vt:lpstr>
      <vt:lpstr>新細明體</vt:lpstr>
      <vt:lpstr>Arial</vt:lpstr>
      <vt:lpstr>Wingdings</vt:lpstr>
      <vt:lpstr>Office 佈景主題</vt:lpstr>
      <vt:lpstr>了解   關懷   擁抱世界</vt:lpstr>
      <vt:lpstr>敘利亞在哪？</vt:lpstr>
      <vt:lpstr>戰爭起因</vt:lpstr>
      <vt:lpstr>戰爭情況</vt:lpstr>
      <vt:lpstr>國土佔領情況</vt:lpstr>
      <vt:lpstr>敘利亞內戰影片介紹</vt:lpstr>
      <vt:lpstr>投影片 7</vt:lpstr>
      <vt:lpstr>投影片 8</vt:lpstr>
      <vt:lpstr>投影片 9</vt:lpstr>
      <vt:lpstr>逃與不逃都是艱難的路，但逃難是他們生存的希望。</vt:lpstr>
      <vt:lpstr>投影片 11</vt:lpstr>
      <vt:lpstr>投影片 12</vt:lpstr>
      <vt:lpstr>「你吃了嗎？」伊拉克女童微笑沉默...難民慘況令人鼻酸</vt:lpstr>
      <vt:lpstr> 一言不發的孩子，卻告訴我們戰爭的殘酷</vt:lpstr>
      <vt:lpstr>反思與關懷</vt:lpstr>
      <vt:lpstr>投影片 16</vt:lpstr>
      <vt:lpstr>投影片 17</vt:lpstr>
      <vt:lpstr>投影片 18</vt:lpstr>
      <vt:lpstr>想一想</vt:lpstr>
      <vt:lpstr>想一想</vt:lpstr>
      <vt:lpstr>想一想</vt:lpstr>
      <vt:lpstr>想一想</vt:lpstr>
      <vt:lpstr>我可以</vt:lpstr>
      <vt:lpstr>做一做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李淑蕙</dc:creator>
  <cp:lastModifiedBy>user</cp:lastModifiedBy>
  <cp:revision>50</cp:revision>
  <dcterms:created xsi:type="dcterms:W3CDTF">2016-08-18T14:03:42Z</dcterms:created>
  <dcterms:modified xsi:type="dcterms:W3CDTF">2018-08-18T06:51:36Z</dcterms:modified>
</cp:coreProperties>
</file>