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0" r:id="rId4"/>
    <p:sldId id="267" r:id="rId5"/>
    <p:sldId id="256" r:id="rId6"/>
    <p:sldId id="262" r:id="rId7"/>
    <p:sldId id="263" r:id="rId8"/>
    <p:sldId id="277" r:id="rId9"/>
    <p:sldId id="264" r:id="rId10"/>
    <p:sldId id="287" r:id="rId11"/>
    <p:sldId id="288" r:id="rId12"/>
    <p:sldId id="290" r:id="rId13"/>
    <p:sldId id="289" r:id="rId14"/>
    <p:sldId id="291" r:id="rId15"/>
    <p:sldId id="268" r:id="rId16"/>
    <p:sldId id="269" r:id="rId17"/>
    <p:sldId id="272" r:id="rId18"/>
    <p:sldId id="273" r:id="rId19"/>
    <p:sldId id="274" r:id="rId20"/>
    <p:sldId id="283" r:id="rId21"/>
    <p:sldId id="295" r:id="rId22"/>
    <p:sldId id="292" r:id="rId23"/>
    <p:sldId id="296" r:id="rId24"/>
    <p:sldId id="293" r:id="rId25"/>
    <p:sldId id="294" r:id="rId26"/>
    <p:sldId id="297" r:id="rId27"/>
    <p:sldId id="278" r:id="rId28"/>
    <p:sldId id="285" r:id="rId29"/>
    <p:sldId id="279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993300"/>
    <a:srgbClr val="CC00FF"/>
    <a:srgbClr val="FF6600"/>
    <a:srgbClr val="CC66FF"/>
    <a:srgbClr val="673105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F109-5244-427D-B579-3DB960B1A9E3}" type="datetimeFigureOut">
              <a:rPr lang="zh-TW" altLang="en-US" smtClean="0"/>
              <a:pPr/>
              <a:t>2018/7/31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DA73-5799-4769-B4C1-82E3BD9FDFE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F109-5244-427D-B579-3DB960B1A9E3}" type="datetimeFigureOut">
              <a:rPr lang="zh-TW" altLang="en-US" smtClean="0"/>
              <a:pPr/>
              <a:t>2018/7/31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DA73-5799-4769-B4C1-82E3BD9FDFE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F109-5244-427D-B579-3DB960B1A9E3}" type="datetimeFigureOut">
              <a:rPr lang="zh-TW" altLang="en-US" smtClean="0"/>
              <a:pPr/>
              <a:t>2018/7/31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DA73-5799-4769-B4C1-82E3BD9FDFE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F109-5244-427D-B579-3DB960B1A9E3}" type="datetimeFigureOut">
              <a:rPr lang="zh-TW" altLang="en-US" smtClean="0"/>
              <a:pPr/>
              <a:t>2018/7/31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DA73-5799-4769-B4C1-82E3BD9FDFE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F109-5244-427D-B579-3DB960B1A9E3}" type="datetimeFigureOut">
              <a:rPr lang="zh-TW" altLang="en-US" smtClean="0"/>
              <a:pPr/>
              <a:t>2018/7/31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DA73-5799-4769-B4C1-82E3BD9FDFE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F109-5244-427D-B579-3DB960B1A9E3}" type="datetimeFigureOut">
              <a:rPr lang="zh-TW" altLang="en-US" smtClean="0"/>
              <a:pPr/>
              <a:t>2018/7/31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DA73-5799-4769-B4C1-82E3BD9FDFE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F109-5244-427D-B579-3DB960B1A9E3}" type="datetimeFigureOut">
              <a:rPr lang="zh-TW" altLang="en-US" smtClean="0"/>
              <a:pPr/>
              <a:t>2018/7/31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DA73-5799-4769-B4C1-82E3BD9FDFE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F109-5244-427D-B579-3DB960B1A9E3}" type="datetimeFigureOut">
              <a:rPr lang="zh-TW" altLang="en-US" smtClean="0"/>
              <a:pPr/>
              <a:t>2018/7/31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DA73-5799-4769-B4C1-82E3BD9FDFE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F109-5244-427D-B579-3DB960B1A9E3}" type="datetimeFigureOut">
              <a:rPr lang="zh-TW" altLang="en-US" smtClean="0"/>
              <a:pPr/>
              <a:t>2018/7/31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DA73-5799-4769-B4C1-82E3BD9FDFE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F109-5244-427D-B579-3DB960B1A9E3}" type="datetimeFigureOut">
              <a:rPr lang="zh-TW" altLang="en-US" smtClean="0"/>
              <a:pPr/>
              <a:t>2018/7/31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DA73-5799-4769-B4C1-82E3BD9FDFE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F109-5244-427D-B579-3DB960B1A9E3}" type="datetimeFigureOut">
              <a:rPr lang="zh-TW" altLang="en-US" smtClean="0"/>
              <a:pPr/>
              <a:t>2018/7/31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DA73-5799-4769-B4C1-82E3BD9FDFE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0F109-5244-427D-B579-3DB960B1A9E3}" type="datetimeFigureOut">
              <a:rPr lang="zh-TW" altLang="en-US" smtClean="0"/>
              <a:pPr/>
              <a:t>2018/7/31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6DA73-5799-4769-B4C1-82E3BD9FDFE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.tw/url?sa=i&amp;rct=j&amp;q=&amp;esrc=s&amp;source=images&amp;cd=&amp;cad=rja&amp;uact=8&amp;ved=0ahUKEwiOwbTavobYAhWBi7wKHepJAEoQjRwIBw&amp;url=http://cabinet.gov.krd/p/page.aspx?l=12&amp;s=000000&amp;r=401&amp;p=401&amp;h=1&amp;t=407&amp;psig=AOvVaw2rGtpLRmGBr6QRWyzy2Gi4&amp;ust=1513237369002198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videoplayback8U4YSKP7.mp4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://www.google.com.tw/url?sa=i&amp;rct=j&amp;q=&amp;esrc=s&amp;source=images&amp;cd=&amp;cad=rja&amp;uact=8&amp;ved=0ahUKEwiS6ef61IbYAhUBLZQKHS1XD2kQjRwIBw&amp;url=http://www.freeflagicons.com/country/syria/round_icon/&amp;psig=AOvVaw0Fj4AFadLZESZ5NpTtx0h4&amp;ust=1513243351596758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Produce.avi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com.tw/url?sa=i&amp;rct=j&amp;q=&amp;esrc=s&amp;source=images&amp;cd=&amp;cad=rja&amp;uact=8&amp;ved=2ahUKEwjaq8fP6sjcAhUMfLwKHQZ7CYAQjRx6BAgBEAU&amp;url=https://www.mirrormedia.mg/tag/5a79debfd9981f0d0036951d&amp;psig=AOvVaw3jxV8TUWPw4HJLWDMhp_Pi&amp;ust=1533109083673423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tw/url?sa=i&amp;rct=j&amp;q=&amp;esrc=s&amp;source=images&amp;cd=&amp;cad=rja&amp;uact=8&amp;ved=0ahUKEwiS6ef61IbYAhUBLZQKHS1XD2kQjRwIBw&amp;url=http://www.freeflagicons.com/country/syria/round_icon/&amp;psig=AOvVaw0Fj4AFadLZESZ5NpTtx0h4&amp;ust=1513243351596758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hyperlink" Target="LINE_MOVIE_1531673317897.mp4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hyperlink" Target="http://www.google.com.tw/url?sa=i&amp;rct=j&amp;q=&amp;esrc=s&amp;source=images&amp;cd=&amp;cad=rja&amp;uact=8&amp;ved=0ahUKEwjq0Yfqx4bYAhWBp5QKHTASBGsQjRwIBw&amp;url=http://outlookaub.com/2017/09/12/syrian-refugees-scapegoated-community/&amp;psig=AOvVaw1xw47KiNDYVkXSEnDhBYv9&amp;ust=151323982456154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.tw/url?sa=i&amp;rct=j&amp;q=&amp;esrc=s&amp;source=images&amp;cd=&amp;cad=rja&amp;uact=8&amp;ved=0ahUKEwjd4_OuyIbYAhVFoJQKHTSeDWsQjRwIBw&amp;url=https://feistyredhair.wordpress.com/2015/09/30/this-is-how-you-can-help-the-syrian-refugee-crisis/&amp;psig=AOvVaw1xw47KiNDYVkXSEnDhBYv9&amp;ust=1513239824561548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www.google.com.tw/url?sa=i&amp;rct=j&amp;q=&amp;esrc=s&amp;source=images&amp;cd=&amp;cad=rja&amp;uact=8&amp;ved=0ahUKEwjerPGAyIbYAhUMHpQKHRvYDWgQjRwIBw&amp;url=http://www.aljazeera.com/news/2015/11/syrian-refugees-school-turkey-151109101947670.html&amp;psig=AOvVaw1xw47KiNDYVkXSEnDhBYv9&amp;ust=1513239824561548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google.com.tw/url?sa=i&amp;rct=j&amp;q=&amp;esrc=s&amp;source=images&amp;cd=&amp;cad=rja&amp;uact=8&amp;ved=0ahUKEwjxg4zd0obYAhVQv5QKHU7PAGUQjRwIBw&amp;url=http://www.independent.co.uk/news/world/europe/alan-kurdi-death-anniversary-refugee-crisis-8-charts-how-world-has-changed-a7220741.html&amp;psig=AOvVaw20JuiZK4XxxglTsjtnRcmF&amp;ust=1513242694365360" TargetMode="External"/><Relationship Id="rId7" Type="http://schemas.openxmlformats.org/officeDocument/2006/relationships/hyperlink" Target="http://www.google.com.tw/url?sa=i&amp;rct=j&amp;q=&amp;esrc=s&amp;source=images&amp;cd=&amp;cad=rja&amp;uact=8&amp;ved=0ahUKEwjnvfGt04bYAhUEjZQKHWk7AmMQjRwIBw&amp;url=http://www.un.org/apps/news/story.asp?NewsID=42925&amp;psig=AOvVaw0_XMQYdq53cQiBLOPc8sGl&amp;ust=1513242914494282" TargetMode="External"/><Relationship Id="rId2" Type="http://schemas.openxmlformats.org/officeDocument/2006/relationships/hyperlink" Target="&#24863;&#20154;&#20652;&#28122;&#21453;&#25136;&#30701;&#29255;&#65306;&#21482;&#35201;&#27963;&#19979;&#21435;&#65311;(&#19979;)&#12304;&#20013;&#33521;&#23383;&#24149;&#12305;(&#20633;&#22909;&#32025;&#24062;,&#20320;&#26371;&#28122;&#27969;&#19981;&#27490;).av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www.google.com.tw/url?sa=i&amp;rct=j&amp;q=&amp;esrc=s&amp;source=images&amp;cd=&amp;cad=rja&amp;uact=8&amp;ved=0ahUKEwjxg4zd0obYAhVQv5QKHU7PAGUQjRwIBw&amp;url=http://www.independent.co.uk/news/world/europe/the-difference-between-a-migrant-and-refugee-in-one-sentence-10476567.html&amp;psig=AOvVaw20JuiZK4XxxglTsjtnRcmF&amp;ust=1513242694365360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hyperlink" Target="http://www.google.com.tw/url?sa=i&amp;rct=j&amp;q=&amp;esrc=s&amp;source=images&amp;cd=&amp;cad=rja&amp;uact=8&amp;ved=0ahUKEwiE6qDtxI3XAhWCkZQKHbQwDFkQjRwIBw&amp;url=http://clipart-work.net/single/2234853.html&amp;psig=AOvVaw29h7zX28tjj2_rthqN-ufG&amp;ust=150908147134306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google.com.tw/url?sa=i&amp;rct=j&amp;q=&amp;esrc=s&amp;source=images&amp;cd=&amp;cad=rja&amp;uact=8&amp;ved=0ahUKEwj_3_fIxY3XAhWOQpQKHSxFCMkQjRwIBw&amp;url=https://commons.wikimedia.org/wiki/File:Circle_-_black_simple_fullpage.svg&amp;psig=AOvVaw3gea_N6v2qHE0IkipXVcPY&amp;ust=1509081686389296" TargetMode="Externa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20171101_105801.mp4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&amp;esrc=s&amp;source=images&amp;cd=&amp;cad=rja&amp;uact=8&amp;ved=0ahUKEwiS6ef61IbYAhUBLZQKHS1XD2kQjRwIBw&amp;url=http://www.freeflagicons.com/country/syria/round_icon/&amp;psig=AOvVaw0Fj4AFadLZESZ5NpTtx0h4&amp;ust=1513243351596758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「syrian refugee」的圖片搜尋結果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234" y="0"/>
            <a:ext cx="9156234" cy="6093296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0" y="5517232"/>
            <a:ext cx="9144000" cy="1015663"/>
          </a:xfrm>
          <a:prstGeom prst="rect">
            <a:avLst/>
          </a:prstGeom>
          <a:solidFill>
            <a:srgbClr val="996633">
              <a:alpha val="65098"/>
            </a:srgb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         讓愛延</a:t>
            </a:r>
            <a:r>
              <a:rPr lang="en-US" altLang="zh-TW" sz="6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6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敘</a:t>
            </a:r>
            <a:r>
              <a:rPr lang="en-US" altLang="zh-TW" sz="6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』</a:t>
            </a:r>
            <a:endParaRPr lang="zh-TW" altLang="en-US" sz="60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06-107五六年級班務\106素養教學成果簡報\馬夫拉克進修學校\WhatsApp Image 2017-12-31 at 11_00_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8780" y="0"/>
            <a:ext cx="5145220" cy="6858000"/>
          </a:xfrm>
          <a:prstGeom prst="rect">
            <a:avLst/>
          </a:prstGeom>
          <a:noFill/>
        </p:spPr>
      </p:pic>
      <p:pic>
        <p:nvPicPr>
          <p:cNvPr id="4" name="Picture 3" descr="D:\106-107五六年級班務\106素養教學成果簡報\馬夫拉克進修學校\WhatsApp Image 2017-12-31 at 11_00_03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8064" cy="6861791"/>
          </a:xfrm>
          <a:prstGeom prst="rect">
            <a:avLst/>
          </a:prstGeom>
          <a:noFill/>
        </p:spPr>
      </p:pic>
      <p:pic>
        <p:nvPicPr>
          <p:cNvPr id="5" name="Picture 4" descr="「syria flag」的圖片搜尋結果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1691680" cy="1268760"/>
          </a:xfrm>
          <a:prstGeom prst="rect">
            <a:avLst/>
          </a:prstGeom>
          <a:noFill/>
        </p:spPr>
      </p:pic>
      <p:sp>
        <p:nvSpPr>
          <p:cNvPr id="6" name="向右箭號 5">
            <a:hlinkClick r:id="rId6" action="ppaction://hlinkfile"/>
          </p:cNvPr>
          <p:cNvSpPr/>
          <p:nvPr/>
        </p:nvSpPr>
        <p:spPr>
          <a:xfrm>
            <a:off x="7812360" y="6165304"/>
            <a:ext cx="1008112" cy="54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0" y="5301208"/>
            <a:ext cx="9144000" cy="769441"/>
          </a:xfrm>
          <a:prstGeom prst="rect">
            <a:avLst/>
          </a:prstGeom>
          <a:solidFill>
            <a:srgbClr val="993300">
              <a:alpha val="58824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難民營的孩子們們一起繪製愛心國旗</a:t>
            </a:r>
            <a:endParaRPr lang="zh-TW" altLang="en-US" sz="4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06-107五六年級班務\106素養教學成果簡報\馬夫拉克進修學校\IMAG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06-107五六年級班務\106素養教學成果簡報\馬夫拉克進修學校\DSC05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52" y="836712"/>
            <a:ext cx="9122248" cy="5132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06-107五六年級班務\106素養教學成果簡報\馬夫拉克進修學校\DSC05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20688"/>
            <a:ext cx="9144001" cy="5256584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0" y="5445224"/>
            <a:ext cx="9144000" cy="630942"/>
          </a:xfrm>
          <a:prstGeom prst="rect">
            <a:avLst/>
          </a:prstGeom>
          <a:solidFill>
            <a:srgbClr val="993300">
              <a:alpha val="58824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35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一面愛心國旗懸掛在難民營馬夫拉克進修學校</a:t>
            </a:r>
            <a:endParaRPr lang="zh-TW" altLang="en-US" sz="35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106-107五六年級班務\106素養教學成果簡報\20180706_134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0" y="5445224"/>
            <a:ext cx="9144000" cy="677108"/>
          </a:xfrm>
          <a:prstGeom prst="rect">
            <a:avLst/>
          </a:prstGeom>
          <a:solidFill>
            <a:srgbClr val="993300">
              <a:alpha val="5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一面愛心國旗轉贈韓國姊妹校慈川國小</a:t>
            </a:r>
            <a:endParaRPr lang="zh-TW" altLang="en-US" sz="38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送愛到敘利亞\照片\small\20171128_164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送愛到敘利亞\照片\small\20171122_103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送愛到敘利亞\照片\small\20171129_095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送愛到敘利亞\照片\small\20171129_095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送愛到敘利亞\照片\small\20171204_102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87624" y="1124744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這是一個讓孩子們學習以愛來行動的實作課程</a:t>
            </a:r>
            <a:endParaRPr lang="zh-TW" altLang="en-US" sz="5400" dirty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3" name="Picture 1" descr="D:\送愛到敘利亞\照片\small\20171213_125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17132"/>
            <a:ext cx="2987824" cy="2240868"/>
          </a:xfrm>
          <a:prstGeom prst="rect">
            <a:avLst/>
          </a:prstGeom>
          <a:noFill/>
        </p:spPr>
      </p:pic>
      <p:pic>
        <p:nvPicPr>
          <p:cNvPr id="3074" name="Picture 2" descr="D:\送愛到敘利亞\照片\small\20171129_095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617132"/>
            <a:ext cx="2987824" cy="2240868"/>
          </a:xfrm>
          <a:prstGeom prst="rect">
            <a:avLst/>
          </a:prstGeom>
          <a:noFill/>
        </p:spPr>
      </p:pic>
      <p:pic>
        <p:nvPicPr>
          <p:cNvPr id="3075" name="Picture 3" descr="D:\送愛到敘利亞\照片\small\20171101_105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628964"/>
            <a:ext cx="3024336" cy="2229036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2411760" y="3284984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srgbClr val="FF0000"/>
                </a:solidFill>
              </a:rPr>
              <a:t>W</a:t>
            </a:r>
            <a:r>
              <a:rPr lang="en-US" altLang="zh-TW" sz="6000" dirty="0" smtClean="0">
                <a:solidFill>
                  <a:schemeClr val="accent1"/>
                </a:solidFill>
              </a:rPr>
              <a:t>e</a:t>
            </a:r>
            <a:r>
              <a:rPr lang="en-US" altLang="zh-TW" sz="6000" dirty="0" smtClean="0"/>
              <a:t> </a:t>
            </a:r>
            <a:r>
              <a:rPr lang="en-US" altLang="zh-TW" sz="6000" dirty="0" smtClean="0">
                <a:solidFill>
                  <a:srgbClr val="CC66FF"/>
                </a:solidFill>
              </a:rPr>
              <a:t>a</a:t>
            </a:r>
            <a:r>
              <a:rPr lang="en-US" altLang="zh-TW" sz="6000" dirty="0" smtClean="0">
                <a:solidFill>
                  <a:srgbClr val="00B050"/>
                </a:solidFill>
              </a:rPr>
              <a:t>r</a:t>
            </a:r>
            <a:r>
              <a:rPr lang="en-US" altLang="zh-TW" sz="6000" dirty="0" smtClean="0">
                <a:solidFill>
                  <a:srgbClr val="FFC000"/>
                </a:solidFill>
              </a:rPr>
              <a:t>e</a:t>
            </a:r>
            <a:r>
              <a:rPr lang="en-US" altLang="zh-TW" sz="6000" dirty="0" smtClean="0"/>
              <a:t> </a:t>
            </a:r>
            <a:r>
              <a:rPr lang="en-US" altLang="zh-TW" sz="6000" dirty="0" smtClean="0">
                <a:solidFill>
                  <a:srgbClr val="00B0F0"/>
                </a:solidFill>
              </a:rPr>
              <a:t>f</a:t>
            </a:r>
            <a:r>
              <a:rPr lang="en-US" altLang="zh-TW" sz="6000" dirty="0" smtClean="0">
                <a:solidFill>
                  <a:srgbClr val="FF0000"/>
                </a:solidFill>
              </a:rPr>
              <a:t>a</a:t>
            </a:r>
            <a:r>
              <a:rPr lang="en-US" altLang="zh-TW" sz="6000" dirty="0" smtClean="0">
                <a:solidFill>
                  <a:srgbClr val="92D050"/>
                </a:solidFill>
              </a:rPr>
              <a:t>m</a:t>
            </a:r>
            <a:r>
              <a:rPr lang="en-US" altLang="zh-TW" sz="6000" dirty="0" smtClean="0">
                <a:solidFill>
                  <a:srgbClr val="FF6600"/>
                </a:solidFill>
              </a:rPr>
              <a:t>i</a:t>
            </a:r>
            <a:r>
              <a:rPr lang="en-US" altLang="zh-TW" sz="6000" dirty="0" smtClean="0">
                <a:solidFill>
                  <a:srgbClr val="CC00FF"/>
                </a:solidFill>
              </a:rPr>
              <a:t>l</a:t>
            </a:r>
            <a:r>
              <a:rPr lang="en-US" altLang="zh-TW" sz="6000" dirty="0" smtClean="0">
                <a:solidFill>
                  <a:srgbClr val="00B050"/>
                </a:solidFill>
              </a:rPr>
              <a:t>y</a:t>
            </a:r>
            <a:r>
              <a:rPr lang="en-US" altLang="zh-TW" sz="6000" dirty="0" smtClean="0"/>
              <a:t>.</a:t>
            </a:r>
            <a:endParaRPr lang="zh-TW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106-107五六年級班務\Photo\五上\愛心菜園\20180118_095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向右箭號 2">
            <a:hlinkClick r:id="rId3" action="ppaction://hlinkfile"/>
          </p:cNvPr>
          <p:cNvSpPr/>
          <p:nvPr/>
        </p:nvSpPr>
        <p:spPr>
          <a:xfrm>
            <a:off x="611560" y="5949280"/>
            <a:ext cx="1008112" cy="620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0" y="5085184"/>
            <a:ext cx="9144000" cy="769441"/>
          </a:xfrm>
          <a:prstGeom prst="rect">
            <a:avLst/>
          </a:prstGeom>
          <a:solidFill>
            <a:srgbClr val="993300">
              <a:alpha val="5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一念心、一面旗真能改變什麼嗎？</a:t>
            </a:r>
            <a:endParaRPr lang="zh-TW" altLang="en-US" sz="4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D:\106-107五六年級班務\Photo\五上\讓愛延『敘』\we are family 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80728"/>
            <a:ext cx="4416152" cy="3312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5013176"/>
            <a:ext cx="9144000" cy="830997"/>
          </a:xfrm>
          <a:prstGeom prst="rect">
            <a:avLst/>
          </a:prstGeom>
          <a:solidFill>
            <a:srgbClr val="993300">
              <a:alpha val="5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0206</a:t>
            </a:r>
            <a:r>
              <a:rPr lang="zh-TW" altLang="en-US" sz="4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花蓮大地震後</a:t>
            </a:r>
            <a:r>
              <a:rPr lang="en-US" altLang="zh-TW" sz="4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……</a:t>
            </a:r>
            <a:endParaRPr lang="zh-TW" altLang="en-US" sz="48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098" name="Picture 2" descr="「花蓮大地震」的圖片搜尋結果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4664"/>
            <a:ext cx="6981825" cy="465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106-107五六年級班務\Photo\五上\讓愛延『敘』\馬夫拉克進修學校\20180316_105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46" y="108164"/>
            <a:ext cx="4405146" cy="3249853"/>
          </a:xfrm>
          <a:prstGeom prst="rect">
            <a:avLst/>
          </a:prstGeom>
          <a:noFill/>
        </p:spPr>
      </p:pic>
      <p:pic>
        <p:nvPicPr>
          <p:cNvPr id="40963" name="Picture 3" descr="D:\106-107五六年級班務\Photo\五上\讓愛延『敘』\馬夫拉克進修學校\20180316_11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429000"/>
            <a:ext cx="4392487" cy="3342638"/>
          </a:xfrm>
          <a:prstGeom prst="rect">
            <a:avLst/>
          </a:prstGeom>
          <a:noFill/>
        </p:spPr>
      </p:pic>
      <p:pic>
        <p:nvPicPr>
          <p:cNvPr id="40964" name="Picture 4" descr="D:\106-107五六年級班務\Photo\五上\讓愛延『敘』\馬夫拉克進修學校\20180316_105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6632"/>
            <a:ext cx="4392488" cy="3240360"/>
          </a:xfrm>
          <a:prstGeom prst="rect">
            <a:avLst/>
          </a:prstGeom>
          <a:noFill/>
        </p:spPr>
      </p:pic>
      <p:pic>
        <p:nvPicPr>
          <p:cNvPr id="40965" name="Picture 5" descr="D:\106-107五六年級班務\Photo\五上\讓愛延『敘』\馬夫拉克進修學校\20180316_1059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7509" y="3429000"/>
            <a:ext cx="4416491" cy="3312368"/>
          </a:xfrm>
          <a:prstGeom prst="rect">
            <a:avLst/>
          </a:prstGeom>
          <a:noFill/>
        </p:spPr>
      </p:pic>
      <p:pic>
        <p:nvPicPr>
          <p:cNvPr id="6" name="Picture 4" descr="「syria flag」的圖片搜尋結果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2780928"/>
            <a:ext cx="1691680" cy="126876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0" y="5733256"/>
            <a:ext cx="9144000" cy="769441"/>
          </a:xfrm>
          <a:prstGeom prst="rect">
            <a:avLst/>
          </a:prstGeom>
          <a:solidFill>
            <a:srgbClr val="993300">
              <a:alpha val="5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來自難民營馬夫拉克進修學校的祝福</a:t>
            </a:r>
            <a:endParaRPr lang="zh-TW" altLang="en-US" sz="4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D:\106-107五六年級班務\106素養教學成果簡報\20180706_104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irc_mi" descr="http://img.freeflagicons.com/thumb/glossy_round_icon/korea_south/korea_south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515216" cy="113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0" y="5373216"/>
            <a:ext cx="9144000" cy="769441"/>
          </a:xfrm>
          <a:prstGeom prst="rect">
            <a:avLst/>
          </a:prstGeom>
          <a:solidFill>
            <a:srgbClr val="993300">
              <a:alpha val="5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台韓三姊妹校為朝鮮半島和平祈福</a:t>
            </a:r>
            <a:endParaRPr lang="zh-TW" altLang="en-US" sz="4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D:\106-107五六年級班務\106素養教學成果簡報\20180706_113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000800" cy="3000600"/>
          </a:xfrm>
          <a:prstGeom prst="rect">
            <a:avLst/>
          </a:prstGeom>
          <a:noFill/>
        </p:spPr>
      </p:pic>
      <p:pic>
        <p:nvPicPr>
          <p:cNvPr id="2050" name="Picture 2" descr="D:\106-107五六年級班務\106素養教學成果簡報\20180706_114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032448" cy="3024336"/>
          </a:xfrm>
          <a:prstGeom prst="rect">
            <a:avLst/>
          </a:prstGeom>
          <a:noFill/>
        </p:spPr>
      </p:pic>
      <p:pic>
        <p:nvPicPr>
          <p:cNvPr id="2051" name="Picture 3" descr="D:\106-107五六年級班務\106素養教學成果簡報\20180706_0923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645024"/>
            <a:ext cx="4037312" cy="3027984"/>
          </a:xfrm>
          <a:prstGeom prst="rect">
            <a:avLst/>
          </a:prstGeom>
          <a:noFill/>
        </p:spPr>
      </p:pic>
      <p:pic>
        <p:nvPicPr>
          <p:cNvPr id="2052" name="Picture 4" descr="D:\106-107五六年級班務\Photo\暑假韓國交流107\20180706_1205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645024"/>
            <a:ext cx="4032448" cy="3024336"/>
          </a:xfrm>
          <a:prstGeom prst="rect">
            <a:avLst/>
          </a:prstGeom>
          <a:noFill/>
        </p:spPr>
      </p:pic>
      <p:pic>
        <p:nvPicPr>
          <p:cNvPr id="6" name="irc_mi" descr="http://img.freeflagicons.com/thumb/glossy_round_icon/korea_south/korea_south_6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2996952"/>
            <a:ext cx="1515216" cy="113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向右箭號 6">
            <a:hlinkClick r:id="rId7" action="ppaction://hlinkfile"/>
          </p:cNvPr>
          <p:cNvSpPr/>
          <p:nvPr/>
        </p:nvSpPr>
        <p:spPr>
          <a:xfrm>
            <a:off x="7812360" y="6093296"/>
            <a:ext cx="100811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106-107五六年級班務\106素養教學成果簡報\1531673248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D:\送愛到敘利亞\照片\small\20171213_125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17132"/>
            <a:ext cx="2987824" cy="2240868"/>
          </a:xfrm>
          <a:prstGeom prst="rect">
            <a:avLst/>
          </a:prstGeom>
          <a:noFill/>
        </p:spPr>
      </p:pic>
      <p:pic>
        <p:nvPicPr>
          <p:cNvPr id="3074" name="Picture 2" descr="D:\送愛到敘利亞\照片\small\20171129_095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617132"/>
            <a:ext cx="2987824" cy="2240868"/>
          </a:xfrm>
          <a:prstGeom prst="rect">
            <a:avLst/>
          </a:prstGeom>
          <a:noFill/>
        </p:spPr>
      </p:pic>
      <p:pic>
        <p:nvPicPr>
          <p:cNvPr id="3075" name="Picture 3" descr="D:\送愛到敘利亞\照片\small\20171101_105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628964"/>
            <a:ext cx="3024336" cy="2229036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2483768" y="3717032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 smtClean="0">
                <a:solidFill>
                  <a:srgbClr val="FF0000"/>
                </a:solidFill>
              </a:rPr>
              <a:t>W</a:t>
            </a:r>
            <a:r>
              <a:rPr lang="en-US" altLang="zh-TW" sz="5400" dirty="0" smtClean="0">
                <a:solidFill>
                  <a:schemeClr val="accent1"/>
                </a:solidFill>
              </a:rPr>
              <a:t>e</a:t>
            </a:r>
            <a:r>
              <a:rPr lang="en-US" altLang="zh-TW" sz="5400" dirty="0" smtClean="0"/>
              <a:t> </a:t>
            </a:r>
            <a:r>
              <a:rPr lang="en-US" altLang="zh-TW" sz="5400" dirty="0" smtClean="0">
                <a:solidFill>
                  <a:srgbClr val="CC66FF"/>
                </a:solidFill>
              </a:rPr>
              <a:t>a</a:t>
            </a:r>
            <a:r>
              <a:rPr lang="en-US" altLang="zh-TW" sz="5400" dirty="0" smtClean="0">
                <a:solidFill>
                  <a:srgbClr val="00B050"/>
                </a:solidFill>
              </a:rPr>
              <a:t>r</a:t>
            </a:r>
            <a:r>
              <a:rPr lang="en-US" altLang="zh-TW" sz="5400" dirty="0" smtClean="0">
                <a:solidFill>
                  <a:srgbClr val="FFC000"/>
                </a:solidFill>
              </a:rPr>
              <a:t>e</a:t>
            </a:r>
            <a:r>
              <a:rPr lang="en-US" altLang="zh-TW" sz="5400" dirty="0" smtClean="0"/>
              <a:t> </a:t>
            </a:r>
            <a:r>
              <a:rPr lang="en-US" altLang="zh-TW" sz="5400" dirty="0" smtClean="0">
                <a:solidFill>
                  <a:srgbClr val="00B0F0"/>
                </a:solidFill>
              </a:rPr>
              <a:t>f</a:t>
            </a:r>
            <a:r>
              <a:rPr lang="en-US" altLang="zh-TW" sz="5400" dirty="0" smtClean="0">
                <a:solidFill>
                  <a:srgbClr val="FF0000"/>
                </a:solidFill>
              </a:rPr>
              <a:t>a</a:t>
            </a:r>
            <a:r>
              <a:rPr lang="en-US" altLang="zh-TW" sz="5400" dirty="0" smtClean="0">
                <a:solidFill>
                  <a:srgbClr val="92D050"/>
                </a:solidFill>
              </a:rPr>
              <a:t>m</a:t>
            </a:r>
            <a:r>
              <a:rPr lang="en-US" altLang="zh-TW" sz="5400" dirty="0" smtClean="0">
                <a:solidFill>
                  <a:srgbClr val="FF6600"/>
                </a:solidFill>
              </a:rPr>
              <a:t>i</a:t>
            </a:r>
            <a:r>
              <a:rPr lang="en-US" altLang="zh-TW" sz="5400" dirty="0" smtClean="0">
                <a:solidFill>
                  <a:srgbClr val="CC00FF"/>
                </a:solidFill>
              </a:rPr>
              <a:t>l</a:t>
            </a:r>
            <a:r>
              <a:rPr lang="en-US" altLang="zh-TW" sz="5400" dirty="0" smtClean="0">
                <a:solidFill>
                  <a:srgbClr val="00B050"/>
                </a:solidFill>
              </a:rPr>
              <a:t>y</a:t>
            </a:r>
            <a:r>
              <a:rPr lang="en-US" altLang="zh-TW" sz="5400" dirty="0" smtClean="0"/>
              <a:t>.</a:t>
            </a:r>
            <a:endParaRPr lang="zh-TW" altLang="en-US" sz="5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11560" y="476672"/>
            <a:ext cx="799288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這個實作課程由一念心出發，</a:t>
            </a:r>
            <a:endParaRPr lang="en-US" altLang="zh-TW" sz="48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8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從做中學習；</a:t>
            </a:r>
            <a:endParaRPr lang="en-US" altLang="zh-TW" sz="48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8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教室延伸到世界其他角落，</a:t>
            </a:r>
            <a:endParaRPr lang="en-US" altLang="zh-TW" sz="48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8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持續並影響著</a:t>
            </a:r>
            <a:r>
              <a:rPr lang="en-US" altLang="zh-TW" sz="48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……</a:t>
            </a:r>
            <a:r>
              <a:rPr lang="zh-TW" altLang="en-US" sz="48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8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54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54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sz="5400" dirty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D:\送愛到敘利亞\照片\small\20171213_125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17132"/>
            <a:ext cx="2987824" cy="2240868"/>
          </a:xfrm>
          <a:prstGeom prst="rect">
            <a:avLst/>
          </a:prstGeom>
          <a:noFill/>
        </p:spPr>
      </p:pic>
      <p:pic>
        <p:nvPicPr>
          <p:cNvPr id="3074" name="Picture 2" descr="D:\送愛到敘利亞\照片\small\20171129_095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617132"/>
            <a:ext cx="2987824" cy="2240868"/>
          </a:xfrm>
          <a:prstGeom prst="rect">
            <a:avLst/>
          </a:prstGeom>
          <a:noFill/>
        </p:spPr>
      </p:pic>
      <p:pic>
        <p:nvPicPr>
          <p:cNvPr id="3075" name="Picture 3" descr="D:\送愛到敘利亞\照片\small\20171101_105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628964"/>
            <a:ext cx="3024336" cy="2229036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2411760" y="3645024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srgbClr val="FF0000"/>
                </a:solidFill>
              </a:rPr>
              <a:t>W</a:t>
            </a:r>
            <a:r>
              <a:rPr lang="en-US" altLang="zh-TW" sz="6000" dirty="0" smtClean="0">
                <a:solidFill>
                  <a:schemeClr val="accent1"/>
                </a:solidFill>
              </a:rPr>
              <a:t>e</a:t>
            </a:r>
            <a:r>
              <a:rPr lang="en-US" altLang="zh-TW" sz="6000" dirty="0" smtClean="0"/>
              <a:t> </a:t>
            </a:r>
            <a:r>
              <a:rPr lang="en-US" altLang="zh-TW" sz="6000" dirty="0" smtClean="0">
                <a:solidFill>
                  <a:srgbClr val="CC66FF"/>
                </a:solidFill>
              </a:rPr>
              <a:t>a</a:t>
            </a:r>
            <a:r>
              <a:rPr lang="en-US" altLang="zh-TW" sz="6000" dirty="0" smtClean="0">
                <a:solidFill>
                  <a:srgbClr val="00B050"/>
                </a:solidFill>
              </a:rPr>
              <a:t>r</a:t>
            </a:r>
            <a:r>
              <a:rPr lang="en-US" altLang="zh-TW" sz="6000" dirty="0" smtClean="0">
                <a:solidFill>
                  <a:srgbClr val="FFC000"/>
                </a:solidFill>
              </a:rPr>
              <a:t>e</a:t>
            </a:r>
            <a:r>
              <a:rPr lang="en-US" altLang="zh-TW" sz="6000" dirty="0" smtClean="0"/>
              <a:t> </a:t>
            </a:r>
            <a:r>
              <a:rPr lang="en-US" altLang="zh-TW" sz="6000" dirty="0" smtClean="0">
                <a:solidFill>
                  <a:srgbClr val="00B0F0"/>
                </a:solidFill>
              </a:rPr>
              <a:t>f</a:t>
            </a:r>
            <a:r>
              <a:rPr lang="en-US" altLang="zh-TW" sz="6000" dirty="0" smtClean="0">
                <a:solidFill>
                  <a:srgbClr val="FF0000"/>
                </a:solidFill>
              </a:rPr>
              <a:t>a</a:t>
            </a:r>
            <a:r>
              <a:rPr lang="en-US" altLang="zh-TW" sz="6000" dirty="0" smtClean="0">
                <a:solidFill>
                  <a:srgbClr val="92D050"/>
                </a:solidFill>
              </a:rPr>
              <a:t>m</a:t>
            </a:r>
            <a:r>
              <a:rPr lang="en-US" altLang="zh-TW" sz="6000" dirty="0" smtClean="0">
                <a:solidFill>
                  <a:srgbClr val="FF6600"/>
                </a:solidFill>
              </a:rPr>
              <a:t>i</a:t>
            </a:r>
            <a:r>
              <a:rPr lang="en-US" altLang="zh-TW" sz="6000" dirty="0" smtClean="0">
                <a:solidFill>
                  <a:srgbClr val="CC00FF"/>
                </a:solidFill>
              </a:rPr>
              <a:t>l</a:t>
            </a:r>
            <a:r>
              <a:rPr lang="en-US" altLang="zh-TW" sz="6000" dirty="0" smtClean="0">
                <a:solidFill>
                  <a:srgbClr val="00B050"/>
                </a:solidFill>
              </a:rPr>
              <a:t>y</a:t>
            </a:r>
            <a:r>
              <a:rPr lang="en-US" altLang="zh-TW" sz="6000" dirty="0" smtClean="0"/>
              <a:t>.</a:t>
            </a:r>
            <a:endParaRPr lang="zh-TW" altLang="en-US" sz="6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11560" y="260648"/>
            <a:ext cx="7992888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關心：</a:t>
            </a:r>
            <a:r>
              <a:rPr lang="zh-TW" altLang="en-US" sz="36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我們的周遭、我們的世界</a:t>
            </a:r>
            <a:endParaRPr lang="en-US" altLang="zh-TW" sz="36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40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54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觀心：</a:t>
            </a:r>
            <a:r>
              <a:rPr lang="zh-TW" altLang="en-US" sz="36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戰亂來自人心不調；</a:t>
            </a:r>
            <a:endParaRPr lang="en-US" altLang="zh-TW" sz="36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         祥和因為人心有愛。</a:t>
            </a:r>
            <a:endParaRPr lang="en-US" altLang="zh-TW" sz="36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54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54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    </a:t>
            </a:r>
            <a:endParaRPr lang="en-US" altLang="zh-TW" sz="54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54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54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sz="5400" dirty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D:\送愛到敘利亞\照片\small\20171213_125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17132"/>
            <a:ext cx="2987824" cy="2240868"/>
          </a:xfrm>
          <a:prstGeom prst="rect">
            <a:avLst/>
          </a:prstGeom>
          <a:noFill/>
        </p:spPr>
      </p:pic>
      <p:pic>
        <p:nvPicPr>
          <p:cNvPr id="3074" name="Picture 2" descr="D:\送愛到敘利亞\照片\small\20171129_095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617132"/>
            <a:ext cx="2987824" cy="2240868"/>
          </a:xfrm>
          <a:prstGeom prst="rect">
            <a:avLst/>
          </a:prstGeom>
          <a:noFill/>
        </p:spPr>
      </p:pic>
      <p:pic>
        <p:nvPicPr>
          <p:cNvPr id="3075" name="Picture 3" descr="D:\送愛到敘利亞\照片\small\20171101_105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628964"/>
            <a:ext cx="3024336" cy="2229036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2411760" y="3356992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srgbClr val="FF0000"/>
                </a:solidFill>
              </a:rPr>
              <a:t>W</a:t>
            </a:r>
            <a:r>
              <a:rPr lang="en-US" altLang="zh-TW" sz="6000" dirty="0" smtClean="0">
                <a:solidFill>
                  <a:schemeClr val="accent1"/>
                </a:solidFill>
              </a:rPr>
              <a:t>e</a:t>
            </a:r>
            <a:r>
              <a:rPr lang="en-US" altLang="zh-TW" sz="6000" dirty="0" smtClean="0"/>
              <a:t> </a:t>
            </a:r>
            <a:r>
              <a:rPr lang="en-US" altLang="zh-TW" sz="6000" dirty="0" smtClean="0">
                <a:solidFill>
                  <a:srgbClr val="CC66FF"/>
                </a:solidFill>
              </a:rPr>
              <a:t>a</a:t>
            </a:r>
            <a:r>
              <a:rPr lang="en-US" altLang="zh-TW" sz="6000" dirty="0" smtClean="0">
                <a:solidFill>
                  <a:srgbClr val="00B050"/>
                </a:solidFill>
              </a:rPr>
              <a:t>r</a:t>
            </a:r>
            <a:r>
              <a:rPr lang="en-US" altLang="zh-TW" sz="6000" dirty="0" smtClean="0">
                <a:solidFill>
                  <a:srgbClr val="FFC000"/>
                </a:solidFill>
              </a:rPr>
              <a:t>e</a:t>
            </a:r>
            <a:r>
              <a:rPr lang="en-US" altLang="zh-TW" sz="6000" dirty="0" smtClean="0"/>
              <a:t> </a:t>
            </a:r>
            <a:r>
              <a:rPr lang="en-US" altLang="zh-TW" sz="6000" dirty="0" smtClean="0">
                <a:solidFill>
                  <a:srgbClr val="00B0F0"/>
                </a:solidFill>
              </a:rPr>
              <a:t>f</a:t>
            </a:r>
            <a:r>
              <a:rPr lang="en-US" altLang="zh-TW" sz="6000" dirty="0" smtClean="0">
                <a:solidFill>
                  <a:srgbClr val="FF0000"/>
                </a:solidFill>
              </a:rPr>
              <a:t>a</a:t>
            </a:r>
            <a:r>
              <a:rPr lang="en-US" altLang="zh-TW" sz="6000" dirty="0" smtClean="0">
                <a:solidFill>
                  <a:srgbClr val="92D050"/>
                </a:solidFill>
              </a:rPr>
              <a:t>m</a:t>
            </a:r>
            <a:r>
              <a:rPr lang="en-US" altLang="zh-TW" sz="6000" dirty="0" smtClean="0">
                <a:solidFill>
                  <a:srgbClr val="FF6600"/>
                </a:solidFill>
              </a:rPr>
              <a:t>i</a:t>
            </a:r>
            <a:r>
              <a:rPr lang="en-US" altLang="zh-TW" sz="6000" dirty="0" smtClean="0">
                <a:solidFill>
                  <a:srgbClr val="CC00FF"/>
                </a:solidFill>
              </a:rPr>
              <a:t>l</a:t>
            </a:r>
            <a:r>
              <a:rPr lang="en-US" altLang="zh-TW" sz="6000" dirty="0" smtClean="0">
                <a:solidFill>
                  <a:srgbClr val="00B050"/>
                </a:solidFill>
              </a:rPr>
              <a:t>y</a:t>
            </a:r>
            <a:r>
              <a:rPr lang="en-US" altLang="zh-TW" sz="6000" dirty="0" smtClean="0"/>
              <a:t>.</a:t>
            </a:r>
            <a:endParaRPr lang="zh-TW" altLang="en-US" sz="6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11560" y="548680"/>
            <a:ext cx="799288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這個實作課程的核心就是</a:t>
            </a:r>
            <a:endParaRPr lang="en-US" altLang="zh-TW" sz="54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66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愛</a:t>
            </a:r>
            <a:endParaRPr lang="en-US" altLang="zh-TW" sz="66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54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54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sz="5400" dirty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「syrian refugee」的圖片搜尋結果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19349"/>
            <a:ext cx="9144000" cy="4438651"/>
          </a:xfrm>
          <a:prstGeom prst="rect">
            <a:avLst/>
          </a:prstGeom>
          <a:noFill/>
        </p:spPr>
      </p:pic>
      <p:pic>
        <p:nvPicPr>
          <p:cNvPr id="4100" name="Picture 4" descr="「syrian refugee」的圖片搜尋結果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652120" cy="3212976"/>
          </a:xfrm>
          <a:prstGeom prst="rect">
            <a:avLst/>
          </a:prstGeom>
          <a:noFill/>
        </p:spPr>
      </p:pic>
      <p:pic>
        <p:nvPicPr>
          <p:cNvPr id="4102" name="Picture 6" descr="「syrian refugee」的圖片搜尋結果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4537" y="0"/>
            <a:ext cx="4819463" cy="3212976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0" y="2852936"/>
            <a:ext cx="9144000" cy="923330"/>
          </a:xfrm>
          <a:prstGeom prst="rect">
            <a:avLst/>
          </a:prstGeom>
          <a:solidFill>
            <a:srgbClr val="996633">
              <a:alpha val="65098"/>
            </a:srgb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你願意為他們做一些事嗎？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43608" y="692696"/>
            <a:ext cx="70567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54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見苦才能知福。</a:t>
            </a:r>
            <a:endParaRPr lang="en-US" altLang="zh-TW" sz="54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54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激發孩子們的同理心。</a:t>
            </a:r>
            <a:r>
              <a:rPr lang="zh-TW" altLang="en-US" sz="40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  <a:hlinkClick r:id="rId2" action="ppaction://hlinkfile"/>
              </a:rPr>
              <a:t>（</a:t>
            </a:r>
            <a:r>
              <a:rPr lang="en-US" altLang="zh-TW" sz="40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  <a:hlinkClick r:id="rId2" action="ppaction://hlinkfile"/>
              </a:rPr>
              <a:t>A story of Lily)</a:t>
            </a:r>
            <a:endParaRPr lang="en-US" altLang="zh-TW" sz="40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5400" dirty="0" smtClean="0">
                <a:solidFill>
                  <a:srgbClr val="673105"/>
                </a:solidFill>
                <a:latin typeface="標楷體" pitchFamily="65" charset="-120"/>
                <a:ea typeface="標楷體" pitchFamily="65" charset="-120"/>
              </a:rPr>
              <a:t>持續關懷。</a:t>
            </a:r>
            <a:endParaRPr lang="en-US" altLang="zh-TW" sz="5400" dirty="0" smtClean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sz="5400" dirty="0">
              <a:solidFill>
                <a:srgbClr val="673105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1506" name="Picture 2" descr="「syrian refugee」的圖片搜尋結果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509120"/>
            <a:ext cx="3604169" cy="2348880"/>
          </a:xfrm>
          <a:prstGeom prst="rect">
            <a:avLst/>
          </a:prstGeom>
          <a:noFill/>
        </p:spPr>
      </p:pic>
      <p:pic>
        <p:nvPicPr>
          <p:cNvPr id="21512" name="Picture 8" descr="相關圖片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09118"/>
            <a:ext cx="3131840" cy="2348881"/>
          </a:xfrm>
          <a:prstGeom prst="rect">
            <a:avLst/>
          </a:prstGeom>
          <a:noFill/>
        </p:spPr>
      </p:pic>
      <p:pic>
        <p:nvPicPr>
          <p:cNvPr id="21514" name="Picture 10" descr="「syrian refugee」的圖片搜尋結果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18478" y="4509120"/>
            <a:ext cx="3525522" cy="2348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圖片搜尋結果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32656"/>
            <a:ext cx="5772150" cy="5257801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475656" y="5589240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 smtClean="0"/>
              <a:t>We are family.</a:t>
            </a:r>
            <a:endParaRPr lang="zh-TW" altLang="en-US" sz="6000" dirty="0"/>
          </a:p>
        </p:txBody>
      </p:sp>
      <p:pic>
        <p:nvPicPr>
          <p:cNvPr id="1030" name="Picture 6" descr="「circle」的圖片搜尋結果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412776"/>
            <a:ext cx="2232248" cy="2232249"/>
          </a:xfrm>
          <a:prstGeom prst="rect">
            <a:avLst/>
          </a:prstGeom>
          <a:noFill/>
        </p:spPr>
      </p:pic>
      <p:sp>
        <p:nvSpPr>
          <p:cNvPr id="11" name="弧形 10"/>
          <p:cNvSpPr/>
          <p:nvPr/>
        </p:nvSpPr>
        <p:spPr>
          <a:xfrm>
            <a:off x="4860032" y="2924944"/>
            <a:ext cx="1224136" cy="1224136"/>
          </a:xfrm>
          <a:prstGeom prst="arc">
            <a:avLst>
              <a:gd name="adj1" fmla="val 16200000"/>
              <a:gd name="adj2" fmla="val 32734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弧形 11"/>
          <p:cNvSpPr/>
          <p:nvPr/>
        </p:nvSpPr>
        <p:spPr>
          <a:xfrm rot="16200000">
            <a:off x="2771800" y="2996952"/>
            <a:ext cx="1224136" cy="1224136"/>
          </a:xfrm>
          <a:prstGeom prst="arc">
            <a:avLst>
              <a:gd name="adj1" fmla="val 16200000"/>
              <a:gd name="adj2" fmla="val 636245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49" name="irc_mi" descr="http://img.freeflagicons.com/thumb/glossy_round_icon/republic_of_china/republic_of_china_6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3717032"/>
            <a:ext cx="1437481" cy="107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irc_mi" descr="相關圖片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5922" y="1268760"/>
            <a:ext cx="1460334" cy="109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irc_mi" descr="http://img.freeflagicons.com/thumb/glossy_round_icon/korea_south/korea_south_64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1124744"/>
            <a:ext cx="1515216" cy="113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:\106-107五六年級班務\Photo\五上\讓愛延『敘』\s-l3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2060848"/>
            <a:ext cx="1356716" cy="890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送愛到敘利亞\照片\small\20171101_105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irc_mi" descr="http://img.freeflagicons.com/thumb/glossy_round_icon/republic_of_china/republic_of_china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1437481" cy="107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rc_mi" descr="http://img.freeflagicons.com/thumb/glossy_round_icon/korea_south/korea_south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16632"/>
            <a:ext cx="1515216" cy="113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0" y="5229200"/>
            <a:ext cx="9144000" cy="830997"/>
          </a:xfrm>
          <a:prstGeom prst="rect">
            <a:avLst/>
          </a:prstGeom>
          <a:solidFill>
            <a:srgbClr val="993300">
              <a:alpha val="58824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和韓國同學們一起繪製愛心國旗</a:t>
            </a:r>
            <a:endParaRPr lang="zh-TW" altLang="en-US" sz="48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送愛到敘利亞\照片\small\20171129_092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向右箭號 2">
            <a:hlinkClick r:id="rId3" action="ppaction://hlinkfile"/>
          </p:cNvPr>
          <p:cNvSpPr/>
          <p:nvPr/>
        </p:nvSpPr>
        <p:spPr>
          <a:xfrm>
            <a:off x="7884368" y="6165304"/>
            <a:ext cx="79208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irc_mi" descr="http://img.freeflagicons.com/thumb/glossy_round_icon/republic_of_china/republic_of_china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1437481" cy="107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相關圖片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16632"/>
            <a:ext cx="1460334" cy="109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0" y="5229200"/>
            <a:ext cx="9144000" cy="800219"/>
          </a:xfrm>
          <a:prstGeom prst="rect">
            <a:avLst/>
          </a:prstGeom>
          <a:solidFill>
            <a:srgbClr val="993300">
              <a:alpha val="58824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4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和新加坡同學們一起繪製愛心國旗</a:t>
            </a:r>
            <a:endParaRPr lang="zh-TW" altLang="en-US" sz="4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送愛到敘利亞\照片\small\20171129_093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D:\送愛到敘利亞\照片\small\20171129_123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80" name="Picture 4" descr="「syria flag」的圖片搜尋結果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484784"/>
            <a:ext cx="2375587" cy="1781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217</Words>
  <Application>Microsoft Office PowerPoint</Application>
  <PresentationFormat>如螢幕大小 (4:3)</PresentationFormat>
  <Paragraphs>35</Paragraphs>
  <Slides>29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admin</dc:creator>
  <cp:lastModifiedBy>admin</cp:lastModifiedBy>
  <cp:revision>61</cp:revision>
  <dcterms:created xsi:type="dcterms:W3CDTF">2017-10-26T05:18:13Z</dcterms:created>
  <dcterms:modified xsi:type="dcterms:W3CDTF">2018-07-31T08:34:02Z</dcterms:modified>
</cp:coreProperties>
</file>