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9" r:id="rId4"/>
    <p:sldId id="270" r:id="rId5"/>
    <p:sldId id="261" r:id="rId6"/>
    <p:sldId id="262" r:id="rId7"/>
    <p:sldId id="271" r:id="rId8"/>
    <p:sldId id="272" r:id="rId9"/>
    <p:sldId id="275" r:id="rId10"/>
    <p:sldId id="274" r:id="rId11"/>
    <p:sldId id="276" r:id="rId12"/>
    <p:sldId id="277" r:id="rId13"/>
    <p:sldId id="273" r:id="rId14"/>
    <p:sldId id="278" r:id="rId15"/>
    <p:sldId id="281" r:id="rId16"/>
    <p:sldId id="282" r:id="rId17"/>
    <p:sldId id="264" r:id="rId18"/>
    <p:sldId id="283" r:id="rId19"/>
    <p:sldId id="284" r:id="rId20"/>
    <p:sldId id="285" r:id="rId21"/>
    <p:sldId id="28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6843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320" autoAdjust="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0EA13-97FD-4B5B-9832-4108C5716A26}" type="datetimeFigureOut">
              <a:rPr lang="zh-TW" altLang="en-US" smtClean="0"/>
              <a:t>2019/10/31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3AA90-7A35-4ABF-BA74-18DC4115ED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2482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各位評審老師大家好我是曾播諺，我要報告的題目是花蓮縣七星潭遊客之行前期望、實際體驗與滿意度之研究。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3AA90-7A35-4ABF-BA74-18DC4115ED66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4552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花蓮的自然環境與風土民情，吸引了許多觀光客前來遊玩，因此觀光業也十分發達，有許多著名的景點，其中七星潭離家很近，是我一個很喜歡的景點。</a:t>
            </a: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但是，我也曾經在網路上或新聞中，看到觀光客對於花蓮或七星潭觀光旅遊的滿意度不佳。因此，我想了解那些去七星潭的遊客，是否對於他們在七星潭的旅遊體驗感到滿意，如果不滿意，又是因為什麼原因。</a:t>
            </a: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希望研究的結果，除了讓我自己了解到遊客心中的想法外，也能讓有興趣的人或相關單位做參考，作為改善觀光品質的建議。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3AA90-7A35-4ABF-BA74-18DC4115ED66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8656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mtClean="0"/>
              <a:t>以上是</a:t>
            </a:r>
            <a:r>
              <a:rPr lang="zh-TW" altLang="en-US" dirty="0" smtClean="0"/>
              <a:t>我的研究目的，請過目。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3AA90-7A35-4ABF-BA74-18DC4115ED66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332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以上使我的研究流程，請過目。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3AA90-7A35-4ABF-BA74-18DC4115ED66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2039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3AA90-7A35-4ABF-BA74-18DC4115ED66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7253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01261" y="1346204"/>
            <a:ext cx="9448800" cy="1825096"/>
          </a:xfrm>
        </p:spPr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花蓮七星潭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遊客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之行前期望、實際體驗與滿意度之研究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01261" y="3406876"/>
            <a:ext cx="9448800" cy="685800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組別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七星潭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BOY</a:t>
            </a: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報告者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曾柏諺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指導老師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李漢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昌</a:t>
            </a:r>
          </a:p>
        </p:txBody>
      </p:sp>
    </p:spTree>
    <p:extLst>
      <p:ext uri="{BB962C8B-B14F-4D97-AF65-F5344CB8AC3E}">
        <p14:creationId xmlns:p14="http://schemas.microsoft.com/office/powerpoint/2010/main" val="215020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圓角矩形 17"/>
          <p:cNvSpPr/>
          <p:nvPr/>
        </p:nvSpPr>
        <p:spPr>
          <a:xfrm>
            <a:off x="2573582" y="219807"/>
            <a:ext cx="9258300" cy="644476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grpSp>
        <p:nvGrpSpPr>
          <p:cNvPr id="7" name="群組 6"/>
          <p:cNvGrpSpPr/>
          <p:nvPr/>
        </p:nvGrpSpPr>
        <p:grpSpPr>
          <a:xfrm>
            <a:off x="520581" y="1700162"/>
            <a:ext cx="1938704" cy="4431324"/>
            <a:chOff x="3551359" y="1441941"/>
            <a:chExt cx="1938704" cy="4431324"/>
          </a:xfrm>
        </p:grpSpPr>
        <p:sp>
          <p:nvSpPr>
            <p:cNvPr id="11" name="梯形 10"/>
            <p:cNvSpPr/>
            <p:nvPr/>
          </p:nvSpPr>
          <p:spPr>
            <a:xfrm rot="16200000">
              <a:off x="2305049" y="2688251"/>
              <a:ext cx="4431324" cy="1938704"/>
            </a:xfrm>
            <a:prstGeom prst="trapezoid">
              <a:avLst/>
            </a:prstGeom>
            <a:solidFill>
              <a:srgbClr val="FFC0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4203088" y="1760435"/>
              <a:ext cx="975946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研究結果討</a:t>
              </a:r>
              <a:r>
                <a:rPr lang="zh-TW" altLang="en-US" sz="4000" dirty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論</a:t>
              </a:r>
            </a:p>
          </p:txBody>
        </p:sp>
      </p:grpSp>
      <p:sp>
        <p:nvSpPr>
          <p:cNvPr id="13" name="標題 1"/>
          <p:cNvSpPr>
            <a:spLocks noGrp="1"/>
          </p:cNvSpPr>
          <p:nvPr>
            <p:ph type="title"/>
          </p:nvPr>
        </p:nvSpPr>
        <p:spPr>
          <a:xfrm>
            <a:off x="2643920" y="536331"/>
            <a:ext cx="8961010" cy="730320"/>
          </a:xfrm>
        </p:spPr>
        <p:txBody>
          <a:bodyPr>
            <a:noAutofit/>
          </a:bodyPr>
          <a:lstStyle/>
          <a:p>
            <a:pPr lvl="0"/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遊客行前期望、實際體驗與整體滿意度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607548"/>
              </p:ext>
            </p:extLst>
          </p:nvPr>
        </p:nvGraphicFramePr>
        <p:xfrm>
          <a:off x="2878886" y="1700162"/>
          <a:ext cx="8647692" cy="3901440"/>
        </p:xfrm>
        <a:graphic>
          <a:graphicData uri="http://schemas.openxmlformats.org/drawingml/2006/table">
            <a:tbl>
              <a:tblPr firstRow="1" firstCol="1" bandRow="1"/>
              <a:tblGrid>
                <a:gridCol w="588789">
                  <a:extLst>
                    <a:ext uri="{9D8B030D-6E8A-4147-A177-3AD203B41FA5}">
                      <a16:colId xmlns:a16="http://schemas.microsoft.com/office/drawing/2014/main" val="2637167800"/>
                    </a:ext>
                  </a:extLst>
                </a:gridCol>
                <a:gridCol w="4701158">
                  <a:extLst>
                    <a:ext uri="{9D8B030D-6E8A-4147-A177-3AD203B41FA5}">
                      <a16:colId xmlns:a16="http://schemas.microsoft.com/office/drawing/2014/main" val="3759074716"/>
                    </a:ext>
                  </a:extLst>
                </a:gridCol>
                <a:gridCol w="984738">
                  <a:extLst>
                    <a:ext uri="{9D8B030D-6E8A-4147-A177-3AD203B41FA5}">
                      <a16:colId xmlns:a16="http://schemas.microsoft.com/office/drawing/2014/main" val="2970196466"/>
                    </a:ext>
                  </a:extLst>
                </a:gridCol>
                <a:gridCol w="1046285">
                  <a:extLst>
                    <a:ext uri="{9D8B030D-6E8A-4147-A177-3AD203B41FA5}">
                      <a16:colId xmlns:a16="http://schemas.microsoft.com/office/drawing/2014/main" val="2556392829"/>
                    </a:ext>
                  </a:extLst>
                </a:gridCol>
                <a:gridCol w="1326722">
                  <a:extLst>
                    <a:ext uri="{9D8B030D-6E8A-4147-A177-3AD203B41FA5}">
                      <a16:colId xmlns:a16="http://schemas.microsoft.com/office/drawing/2014/main" val="2313498736"/>
                    </a:ext>
                  </a:extLst>
                </a:gridCol>
              </a:tblGrid>
              <a:tr h="52133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015740" algn="l"/>
                        </a:tabLst>
                      </a:pPr>
                      <a:r>
                        <a:rPr lang="zh-TW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項目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015740" algn="l"/>
                        </a:tabLst>
                      </a:pPr>
                      <a:r>
                        <a:rPr lang="zh-TW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行前</a:t>
                      </a:r>
                      <a:r>
                        <a:rPr lang="zh-TW" sz="3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期望</a:t>
                      </a:r>
                      <a:endParaRPr lang="zh-TW" sz="3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015740" algn="l"/>
                        </a:tabLst>
                      </a:pPr>
                      <a:r>
                        <a:rPr lang="zh-TW" sz="3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實際</a:t>
                      </a:r>
                      <a:endParaRPr lang="en-US" altLang="zh-TW" sz="32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015740" algn="l"/>
                        </a:tabLst>
                      </a:pPr>
                      <a:r>
                        <a:rPr lang="zh-TW" sz="3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體驗</a:t>
                      </a:r>
                      <a:endParaRPr lang="zh-TW" sz="3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015740" algn="l"/>
                        </a:tabLst>
                      </a:pPr>
                      <a:r>
                        <a:rPr lang="zh-TW" sz="3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落差</a:t>
                      </a:r>
                      <a:endParaRPr lang="zh-TW" sz="3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3353660"/>
                  </a:ext>
                </a:extLst>
              </a:tr>
              <a:tr h="260666">
                <a:tc rowSpan="6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  <a:tabLst>
                          <a:tab pos="4015740" algn="l"/>
                        </a:tabLst>
                      </a:pPr>
                      <a:r>
                        <a:rPr lang="zh-TW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基礎設施</a:t>
                      </a:r>
                    </a:p>
                  </a:txBody>
                  <a:tcPr marL="68580" marR="68580" marT="0" marB="0" vert="ea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310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1.</a:t>
                      </a:r>
                      <a:r>
                        <a:rPr lang="zh-TW" sz="320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足夠</a:t>
                      </a:r>
                      <a:r>
                        <a:rPr lang="zh-TW" sz="32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的停車場</a:t>
                      </a:r>
                      <a:r>
                        <a:rPr lang="zh-TW" sz="320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空間</a:t>
                      </a:r>
                      <a:endParaRPr lang="zh-TW" sz="32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3.44 </a:t>
                      </a:r>
                      <a:endParaRPr lang="zh-TW" sz="32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3.81 </a:t>
                      </a:r>
                      <a:endParaRPr lang="zh-TW" sz="32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320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+</a:t>
                      </a:r>
                      <a:r>
                        <a:rPr lang="en-US" sz="320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0.38</a:t>
                      </a:r>
                      <a:endParaRPr lang="zh-TW" sz="32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2121122"/>
                  </a:ext>
                </a:extLst>
              </a:tr>
              <a:tr h="26066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31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2</a:t>
                      </a:r>
                      <a:r>
                        <a:rPr lang="en-US" altLang="zh-TW" sz="32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.</a:t>
                      </a:r>
                      <a:r>
                        <a:rPr lang="zh-TW" sz="32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乾淨</a:t>
                      </a:r>
                      <a:r>
                        <a:rPr lang="zh-TW" sz="3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充足的洗手間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3.81 </a:t>
                      </a:r>
                      <a:endParaRPr lang="zh-TW" sz="3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2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3.47 </a:t>
                      </a:r>
                      <a:endParaRPr lang="zh-TW" sz="3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-0.34</a:t>
                      </a:r>
                      <a:endParaRPr lang="zh-TW" sz="3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1864665"/>
                  </a:ext>
                </a:extLst>
              </a:tr>
              <a:tr h="26066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3100" kern="100" dirty="0" smtClean="0">
                          <a:solidFill>
                            <a:srgbClr val="000099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3</a:t>
                      </a:r>
                      <a:r>
                        <a:rPr lang="en-US" altLang="zh-TW" sz="3200" kern="100" dirty="0" smtClean="0">
                          <a:solidFill>
                            <a:srgbClr val="000099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.</a:t>
                      </a:r>
                      <a:r>
                        <a:rPr lang="zh-TW" sz="3200" kern="100" dirty="0" smtClean="0">
                          <a:solidFill>
                            <a:srgbClr val="000099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供應</a:t>
                      </a:r>
                      <a:r>
                        <a:rPr lang="zh-TW" sz="3200" kern="100" dirty="0">
                          <a:solidFill>
                            <a:srgbClr val="000099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充足的飲水設備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rgbClr val="000099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3.47 </a:t>
                      </a:r>
                      <a:endParaRPr lang="zh-TW" sz="3200" kern="100" dirty="0">
                        <a:solidFill>
                          <a:srgbClr val="000099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rgbClr val="000099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2.94 </a:t>
                      </a:r>
                      <a:endParaRPr lang="zh-TW" sz="3200" kern="100" dirty="0">
                        <a:solidFill>
                          <a:srgbClr val="000099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rgbClr val="000099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-0.53</a:t>
                      </a:r>
                      <a:endParaRPr lang="zh-TW" sz="3200" kern="100" dirty="0">
                        <a:solidFill>
                          <a:srgbClr val="000099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2787765"/>
                  </a:ext>
                </a:extLst>
              </a:tr>
              <a:tr h="26066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3100" kern="100" dirty="0" smtClean="0">
                          <a:solidFill>
                            <a:srgbClr val="000099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4</a:t>
                      </a:r>
                      <a:r>
                        <a:rPr lang="en-US" altLang="zh-TW" sz="3200" kern="100" dirty="0" smtClean="0">
                          <a:solidFill>
                            <a:srgbClr val="000099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.</a:t>
                      </a:r>
                      <a:r>
                        <a:rPr lang="zh-TW" sz="3200" kern="100" dirty="0" smtClean="0">
                          <a:solidFill>
                            <a:srgbClr val="000099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足夠</a:t>
                      </a:r>
                      <a:r>
                        <a:rPr lang="zh-TW" sz="3200" kern="100" dirty="0">
                          <a:solidFill>
                            <a:srgbClr val="000099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的遮陰場所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rgbClr val="000099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3.88 </a:t>
                      </a:r>
                      <a:endParaRPr lang="zh-TW" sz="3200" kern="100" dirty="0">
                        <a:solidFill>
                          <a:srgbClr val="000099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rgbClr val="000099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3.22 </a:t>
                      </a:r>
                      <a:endParaRPr lang="zh-TW" sz="3200" kern="100" dirty="0">
                        <a:solidFill>
                          <a:srgbClr val="000099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rgbClr val="000099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-0.66</a:t>
                      </a:r>
                      <a:endParaRPr lang="zh-TW" sz="3200" kern="100" dirty="0">
                        <a:solidFill>
                          <a:srgbClr val="000099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4333590"/>
                  </a:ext>
                </a:extLst>
              </a:tr>
              <a:tr h="26066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31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5</a:t>
                      </a:r>
                      <a:r>
                        <a:rPr lang="en-US" altLang="zh-TW" sz="32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.</a:t>
                      </a:r>
                      <a:r>
                        <a:rPr lang="zh-TW" sz="32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細明體" panose="02020509000000000000" pitchFamily="49" charset="-120"/>
                        </a:rPr>
                        <a:t>路線</a:t>
                      </a:r>
                      <a:r>
                        <a:rPr lang="zh-TW" sz="3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細明體" panose="02020509000000000000" pitchFamily="49" charset="-120"/>
                        </a:rPr>
                        <a:t>指標清楚</a:t>
                      </a:r>
                      <a:endParaRPr lang="zh-TW" sz="3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2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3.84 </a:t>
                      </a:r>
                      <a:endParaRPr lang="zh-TW" sz="3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3.63 </a:t>
                      </a:r>
                      <a:endParaRPr lang="zh-TW" sz="3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-0.22</a:t>
                      </a:r>
                      <a:endParaRPr lang="zh-TW" sz="3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2993508"/>
                  </a:ext>
                </a:extLst>
              </a:tr>
              <a:tr h="26066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31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6</a:t>
                      </a:r>
                      <a:r>
                        <a:rPr lang="en-US" altLang="zh-TW" sz="32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.</a:t>
                      </a:r>
                      <a:r>
                        <a:rPr lang="zh-TW" sz="3200" kern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完善</a:t>
                      </a:r>
                      <a:r>
                        <a:rPr lang="zh-TW" sz="32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的步道及自行車道</a:t>
                      </a:r>
                      <a:endParaRPr lang="zh-TW" sz="3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3.56 </a:t>
                      </a:r>
                      <a:endParaRPr lang="zh-TW" sz="3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3.84 </a:t>
                      </a:r>
                      <a:endParaRPr lang="zh-TW" sz="3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32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+</a:t>
                      </a:r>
                      <a:r>
                        <a:rPr lang="en-US" sz="32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0.28</a:t>
                      </a:r>
                      <a:endParaRPr lang="zh-TW" sz="3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9774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591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圓角矩形 17"/>
          <p:cNvSpPr/>
          <p:nvPr/>
        </p:nvSpPr>
        <p:spPr>
          <a:xfrm>
            <a:off x="2573582" y="219807"/>
            <a:ext cx="9258300" cy="644476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grpSp>
        <p:nvGrpSpPr>
          <p:cNvPr id="7" name="群組 6"/>
          <p:cNvGrpSpPr/>
          <p:nvPr/>
        </p:nvGrpSpPr>
        <p:grpSpPr>
          <a:xfrm>
            <a:off x="520581" y="1700162"/>
            <a:ext cx="1938704" cy="4431324"/>
            <a:chOff x="3551359" y="1441941"/>
            <a:chExt cx="1938704" cy="4431324"/>
          </a:xfrm>
        </p:grpSpPr>
        <p:sp>
          <p:nvSpPr>
            <p:cNvPr id="11" name="梯形 10"/>
            <p:cNvSpPr/>
            <p:nvPr/>
          </p:nvSpPr>
          <p:spPr>
            <a:xfrm rot="16200000">
              <a:off x="2305049" y="2688251"/>
              <a:ext cx="4431324" cy="1938704"/>
            </a:xfrm>
            <a:prstGeom prst="trapezoid">
              <a:avLst/>
            </a:prstGeom>
            <a:solidFill>
              <a:srgbClr val="FFC0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4203088" y="1760435"/>
              <a:ext cx="975946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研究結果討</a:t>
              </a:r>
              <a:r>
                <a:rPr lang="zh-TW" altLang="en-US" sz="4000" dirty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論</a:t>
              </a:r>
            </a:p>
          </p:txBody>
        </p:sp>
      </p:grpSp>
      <p:sp>
        <p:nvSpPr>
          <p:cNvPr id="13" name="標題 1"/>
          <p:cNvSpPr>
            <a:spLocks noGrp="1"/>
          </p:cNvSpPr>
          <p:nvPr>
            <p:ph type="title"/>
          </p:nvPr>
        </p:nvSpPr>
        <p:spPr>
          <a:xfrm>
            <a:off x="2643920" y="536331"/>
            <a:ext cx="8961010" cy="730320"/>
          </a:xfrm>
        </p:spPr>
        <p:txBody>
          <a:bodyPr>
            <a:noAutofit/>
          </a:bodyPr>
          <a:lstStyle/>
          <a:p>
            <a:pPr lvl="0"/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遊客行前期望、實際體驗與整體滿意度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696349"/>
              </p:ext>
            </p:extLst>
          </p:nvPr>
        </p:nvGraphicFramePr>
        <p:xfrm>
          <a:off x="2772691" y="2171700"/>
          <a:ext cx="8860081" cy="2926080"/>
        </p:xfrm>
        <a:graphic>
          <a:graphicData uri="http://schemas.openxmlformats.org/drawingml/2006/table">
            <a:tbl>
              <a:tblPr firstRow="1" firstCol="1" bandRow="1"/>
              <a:tblGrid>
                <a:gridCol w="773311">
                  <a:extLst>
                    <a:ext uri="{9D8B030D-6E8A-4147-A177-3AD203B41FA5}">
                      <a16:colId xmlns:a16="http://schemas.microsoft.com/office/drawing/2014/main" val="1730550480"/>
                    </a:ext>
                  </a:extLst>
                </a:gridCol>
                <a:gridCol w="4133181">
                  <a:extLst>
                    <a:ext uri="{9D8B030D-6E8A-4147-A177-3AD203B41FA5}">
                      <a16:colId xmlns:a16="http://schemas.microsoft.com/office/drawing/2014/main" val="2151844866"/>
                    </a:ext>
                  </a:extLst>
                </a:gridCol>
                <a:gridCol w="1017806">
                  <a:extLst>
                    <a:ext uri="{9D8B030D-6E8A-4147-A177-3AD203B41FA5}">
                      <a16:colId xmlns:a16="http://schemas.microsoft.com/office/drawing/2014/main" val="3331492925"/>
                    </a:ext>
                  </a:extLst>
                </a:gridCol>
                <a:gridCol w="1070910">
                  <a:extLst>
                    <a:ext uri="{9D8B030D-6E8A-4147-A177-3AD203B41FA5}">
                      <a16:colId xmlns:a16="http://schemas.microsoft.com/office/drawing/2014/main" val="3830633287"/>
                    </a:ext>
                  </a:extLst>
                </a:gridCol>
                <a:gridCol w="1864873">
                  <a:extLst>
                    <a:ext uri="{9D8B030D-6E8A-4147-A177-3AD203B41FA5}">
                      <a16:colId xmlns:a16="http://schemas.microsoft.com/office/drawing/2014/main" val="385713965"/>
                    </a:ext>
                  </a:extLst>
                </a:gridCol>
              </a:tblGrid>
              <a:tr h="86569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015740" algn="l"/>
                        </a:tabLst>
                      </a:pPr>
                      <a:r>
                        <a:rPr lang="zh-TW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項目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015740" algn="l"/>
                        </a:tabLst>
                      </a:pPr>
                      <a:r>
                        <a:rPr lang="zh-TW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行前</a:t>
                      </a:r>
                      <a:r>
                        <a:rPr lang="zh-TW" sz="3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期望</a:t>
                      </a:r>
                      <a:endParaRPr lang="zh-TW" sz="3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015740" algn="l"/>
                        </a:tabLst>
                      </a:pPr>
                      <a:r>
                        <a:rPr lang="zh-TW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實際</a:t>
                      </a:r>
                      <a:r>
                        <a:rPr lang="zh-TW" sz="3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體驗</a:t>
                      </a:r>
                      <a:endParaRPr lang="zh-TW" sz="3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015740" algn="l"/>
                        </a:tabLst>
                      </a:pPr>
                      <a:r>
                        <a:rPr lang="zh-TW" sz="3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落差</a:t>
                      </a:r>
                      <a:endParaRPr lang="zh-TW" sz="3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6457820"/>
                  </a:ext>
                </a:extLst>
              </a:tr>
              <a:tr h="260666">
                <a:tc rowSpan="4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  <a:tabLst>
                          <a:tab pos="4015740" algn="l"/>
                        </a:tabLst>
                      </a:pPr>
                      <a:r>
                        <a:rPr lang="zh-TW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主題活動</a:t>
                      </a:r>
                    </a:p>
                  </a:txBody>
                  <a:tcPr marL="68580" marR="68580" marT="0" marB="0" vert="ea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310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7</a:t>
                      </a:r>
                      <a:r>
                        <a:rPr lang="en-US" altLang="zh-TW" sz="320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.</a:t>
                      </a:r>
                      <a:r>
                        <a:rPr lang="zh-TW" sz="320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美麗</a:t>
                      </a:r>
                      <a:r>
                        <a:rPr lang="zh-TW" sz="32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的海景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4.59 </a:t>
                      </a:r>
                      <a:endParaRPr lang="zh-TW" sz="32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4.66 </a:t>
                      </a:r>
                      <a:endParaRPr lang="zh-TW" sz="32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320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+</a:t>
                      </a:r>
                      <a:r>
                        <a:rPr lang="en-US" sz="320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0.06</a:t>
                      </a:r>
                      <a:endParaRPr lang="zh-TW" sz="32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839000"/>
                  </a:ext>
                </a:extLst>
              </a:tr>
              <a:tr h="26066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3100" kern="100" dirty="0" smtClean="0">
                          <a:solidFill>
                            <a:srgbClr val="000099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8</a:t>
                      </a:r>
                      <a:r>
                        <a:rPr lang="en-US" altLang="zh-TW" sz="3200" kern="100" dirty="0" smtClean="0">
                          <a:solidFill>
                            <a:srgbClr val="000099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.</a:t>
                      </a:r>
                      <a:r>
                        <a:rPr lang="zh-TW" sz="3200" kern="100" dirty="0" smtClean="0">
                          <a:solidFill>
                            <a:srgbClr val="000099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海灘</a:t>
                      </a:r>
                      <a:r>
                        <a:rPr lang="zh-TW" sz="3200" kern="100" dirty="0">
                          <a:solidFill>
                            <a:srgbClr val="000099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娛樂活動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rgbClr val="000099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3.66 </a:t>
                      </a:r>
                      <a:endParaRPr lang="zh-TW" sz="3200" kern="100" dirty="0">
                        <a:solidFill>
                          <a:srgbClr val="000099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rgbClr val="000099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2.91 </a:t>
                      </a:r>
                      <a:endParaRPr lang="zh-TW" sz="3200" kern="100" dirty="0">
                        <a:solidFill>
                          <a:srgbClr val="000099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rgbClr val="000099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-0.75</a:t>
                      </a:r>
                      <a:endParaRPr lang="zh-TW" sz="3200" kern="100" dirty="0">
                        <a:solidFill>
                          <a:srgbClr val="000099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9926406"/>
                  </a:ext>
                </a:extLst>
              </a:tr>
              <a:tr h="26066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310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9</a:t>
                      </a:r>
                      <a:r>
                        <a:rPr lang="en-US" altLang="zh-TW" sz="320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.</a:t>
                      </a:r>
                      <a:r>
                        <a:rPr lang="zh-TW" sz="3200" kern="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拍攝</a:t>
                      </a:r>
                      <a:r>
                        <a:rPr lang="zh-TW" sz="3200" kern="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美麗的照片</a:t>
                      </a:r>
                      <a:endParaRPr lang="zh-TW" sz="32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4.44 </a:t>
                      </a:r>
                      <a:endParaRPr lang="zh-TW" sz="32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4.50 </a:t>
                      </a:r>
                      <a:endParaRPr lang="zh-TW" sz="32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320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+</a:t>
                      </a:r>
                      <a:r>
                        <a:rPr lang="en-US" sz="320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0.06</a:t>
                      </a:r>
                      <a:endParaRPr lang="zh-TW" sz="32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4368608"/>
                  </a:ext>
                </a:extLst>
              </a:tr>
              <a:tr h="26066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31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10</a:t>
                      </a:r>
                      <a:r>
                        <a:rPr lang="en-US" altLang="zh-TW" sz="32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.</a:t>
                      </a:r>
                      <a:r>
                        <a:rPr lang="zh-TW" sz="3200" kern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認識</a:t>
                      </a:r>
                      <a:r>
                        <a:rPr lang="zh-TW" sz="32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海洋相關知識</a:t>
                      </a:r>
                      <a:endParaRPr lang="zh-TW" sz="3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2.72 </a:t>
                      </a:r>
                      <a:endParaRPr lang="zh-TW" sz="3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2.72 </a:t>
                      </a:r>
                      <a:endParaRPr lang="zh-TW" sz="3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0.00</a:t>
                      </a:r>
                      <a:endParaRPr lang="zh-TW" sz="3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628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063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圓角矩形 17"/>
          <p:cNvSpPr/>
          <p:nvPr/>
        </p:nvSpPr>
        <p:spPr>
          <a:xfrm>
            <a:off x="2574864" y="131884"/>
            <a:ext cx="9258300" cy="644476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grpSp>
        <p:nvGrpSpPr>
          <p:cNvPr id="7" name="群組 6"/>
          <p:cNvGrpSpPr/>
          <p:nvPr/>
        </p:nvGrpSpPr>
        <p:grpSpPr>
          <a:xfrm>
            <a:off x="520581" y="1700162"/>
            <a:ext cx="1938704" cy="4431324"/>
            <a:chOff x="3551359" y="1441941"/>
            <a:chExt cx="1938704" cy="4431324"/>
          </a:xfrm>
        </p:grpSpPr>
        <p:sp>
          <p:nvSpPr>
            <p:cNvPr id="11" name="梯形 10"/>
            <p:cNvSpPr/>
            <p:nvPr/>
          </p:nvSpPr>
          <p:spPr>
            <a:xfrm rot="16200000">
              <a:off x="2305049" y="2688251"/>
              <a:ext cx="4431324" cy="1938704"/>
            </a:xfrm>
            <a:prstGeom prst="trapezoid">
              <a:avLst/>
            </a:prstGeom>
            <a:solidFill>
              <a:srgbClr val="FFC0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4203088" y="1760435"/>
              <a:ext cx="975946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研究結果討</a:t>
              </a:r>
              <a:r>
                <a:rPr lang="zh-TW" altLang="en-US" sz="4000" dirty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論</a:t>
              </a:r>
            </a:p>
          </p:txBody>
        </p:sp>
      </p:grpSp>
      <p:sp>
        <p:nvSpPr>
          <p:cNvPr id="13" name="標題 1"/>
          <p:cNvSpPr>
            <a:spLocks noGrp="1"/>
          </p:cNvSpPr>
          <p:nvPr>
            <p:ph type="title"/>
          </p:nvPr>
        </p:nvSpPr>
        <p:spPr>
          <a:xfrm>
            <a:off x="2643920" y="536331"/>
            <a:ext cx="8961010" cy="730320"/>
          </a:xfrm>
        </p:spPr>
        <p:txBody>
          <a:bodyPr>
            <a:noAutofit/>
          </a:bodyPr>
          <a:lstStyle/>
          <a:p>
            <a:pPr lvl="0"/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遊客行前期望、實際體驗與整體滿意度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152080"/>
              </p:ext>
            </p:extLst>
          </p:nvPr>
        </p:nvGraphicFramePr>
        <p:xfrm>
          <a:off x="2723509" y="1891225"/>
          <a:ext cx="8801832" cy="2926080"/>
        </p:xfrm>
        <a:graphic>
          <a:graphicData uri="http://schemas.openxmlformats.org/drawingml/2006/table">
            <a:tbl>
              <a:tblPr firstRow="1" firstCol="1" bandRow="1"/>
              <a:tblGrid>
                <a:gridCol w="608317">
                  <a:extLst>
                    <a:ext uri="{9D8B030D-6E8A-4147-A177-3AD203B41FA5}">
                      <a16:colId xmlns:a16="http://schemas.microsoft.com/office/drawing/2014/main" val="1083142894"/>
                    </a:ext>
                  </a:extLst>
                </a:gridCol>
                <a:gridCol w="4405405">
                  <a:extLst>
                    <a:ext uri="{9D8B030D-6E8A-4147-A177-3AD203B41FA5}">
                      <a16:colId xmlns:a16="http://schemas.microsoft.com/office/drawing/2014/main" val="4122058500"/>
                    </a:ext>
                  </a:extLst>
                </a:gridCol>
                <a:gridCol w="1046284">
                  <a:extLst>
                    <a:ext uri="{9D8B030D-6E8A-4147-A177-3AD203B41FA5}">
                      <a16:colId xmlns:a16="http://schemas.microsoft.com/office/drawing/2014/main" val="3581124408"/>
                    </a:ext>
                  </a:extLst>
                </a:gridCol>
                <a:gridCol w="1098581">
                  <a:extLst>
                    <a:ext uri="{9D8B030D-6E8A-4147-A177-3AD203B41FA5}">
                      <a16:colId xmlns:a16="http://schemas.microsoft.com/office/drawing/2014/main" val="1737468313"/>
                    </a:ext>
                  </a:extLst>
                </a:gridCol>
                <a:gridCol w="1643245">
                  <a:extLst>
                    <a:ext uri="{9D8B030D-6E8A-4147-A177-3AD203B41FA5}">
                      <a16:colId xmlns:a16="http://schemas.microsoft.com/office/drawing/2014/main" val="359195334"/>
                    </a:ext>
                  </a:extLst>
                </a:gridCol>
              </a:tblGrid>
              <a:tr h="26066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015740" algn="l"/>
                        </a:tabLst>
                      </a:pPr>
                      <a:r>
                        <a:rPr lang="zh-TW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項目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015740" algn="l"/>
                        </a:tabLst>
                      </a:pPr>
                      <a:r>
                        <a:rPr lang="zh-TW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行前</a:t>
                      </a:r>
                      <a:r>
                        <a:rPr lang="zh-TW" sz="3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期望</a:t>
                      </a:r>
                      <a:endParaRPr lang="zh-TW" sz="3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015740" algn="l"/>
                        </a:tabLst>
                      </a:pPr>
                      <a:r>
                        <a:rPr lang="zh-TW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實際</a:t>
                      </a:r>
                      <a:r>
                        <a:rPr lang="zh-TW" sz="3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體驗</a:t>
                      </a:r>
                      <a:endParaRPr lang="zh-TW" sz="3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015740" algn="l"/>
                        </a:tabLst>
                      </a:pPr>
                      <a:r>
                        <a:rPr lang="zh-TW" sz="3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落差</a:t>
                      </a:r>
                      <a:endParaRPr lang="zh-TW" sz="3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3928510"/>
                  </a:ext>
                </a:extLst>
              </a:tr>
              <a:tr h="260666">
                <a:tc rowSpan="4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  <a:tabLst>
                          <a:tab pos="4015740" algn="l"/>
                        </a:tabLst>
                      </a:pPr>
                      <a:r>
                        <a:rPr lang="zh-TW" sz="32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周邊服務</a:t>
                      </a:r>
                      <a:endParaRPr lang="zh-TW" sz="3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ea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31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11.</a:t>
                      </a:r>
                      <a:r>
                        <a:rPr lang="zh-TW" sz="32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具</a:t>
                      </a:r>
                      <a:r>
                        <a:rPr lang="zh-TW" sz="3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特色的紀念商品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3.06 </a:t>
                      </a:r>
                      <a:endParaRPr lang="zh-TW" sz="3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2.78 </a:t>
                      </a:r>
                      <a:endParaRPr lang="zh-TW" sz="3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-0.28</a:t>
                      </a:r>
                      <a:endParaRPr lang="zh-TW" sz="3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1599544"/>
                  </a:ext>
                </a:extLst>
              </a:tr>
              <a:tr h="26066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3100" kern="100" dirty="0" smtClean="0">
                          <a:solidFill>
                            <a:srgbClr val="000099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12.</a:t>
                      </a:r>
                      <a:r>
                        <a:rPr lang="zh-TW" sz="3200" kern="100" dirty="0" smtClean="0">
                          <a:solidFill>
                            <a:srgbClr val="000099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充足</a:t>
                      </a:r>
                      <a:r>
                        <a:rPr lang="zh-TW" sz="3200" kern="100" dirty="0">
                          <a:solidFill>
                            <a:srgbClr val="000099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而豐富的解說牌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rgbClr val="000099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3.41 </a:t>
                      </a:r>
                      <a:endParaRPr lang="zh-TW" sz="3200" kern="100" dirty="0">
                        <a:solidFill>
                          <a:srgbClr val="000099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rgbClr val="000099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2.97 </a:t>
                      </a:r>
                      <a:endParaRPr lang="zh-TW" sz="3200" kern="100" dirty="0">
                        <a:solidFill>
                          <a:srgbClr val="000099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rgbClr val="000099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-0.44</a:t>
                      </a:r>
                      <a:endParaRPr lang="zh-TW" sz="3200" kern="100" dirty="0">
                        <a:solidFill>
                          <a:srgbClr val="000099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1325847"/>
                  </a:ext>
                </a:extLst>
              </a:tr>
              <a:tr h="26066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31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標楷體" panose="03000509000000000000" pitchFamily="65" charset="-120"/>
                        </a:rPr>
                        <a:t>13.</a:t>
                      </a:r>
                      <a:r>
                        <a:rPr lang="zh-TW" sz="32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標楷體" panose="03000509000000000000" pitchFamily="65" charset="-120"/>
                        </a:rPr>
                        <a:t>多樣化</a:t>
                      </a:r>
                      <a:r>
                        <a:rPr lang="zh-TW" sz="3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標楷體" panose="03000509000000000000" pitchFamily="65" charset="-120"/>
                        </a:rPr>
                        <a:t>的小吃</a:t>
                      </a:r>
                      <a:endParaRPr lang="zh-TW" sz="3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2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3.38 </a:t>
                      </a:r>
                      <a:endParaRPr lang="zh-TW" sz="3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3.06 </a:t>
                      </a:r>
                      <a:endParaRPr lang="zh-TW" sz="3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-0.31</a:t>
                      </a:r>
                      <a:endParaRPr lang="zh-TW" sz="3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5436215"/>
                  </a:ext>
                </a:extLst>
              </a:tr>
              <a:tr h="26066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3100" kern="0" dirty="0" smtClean="0">
                          <a:solidFill>
                            <a:srgbClr val="000099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標楷體" panose="03000509000000000000" pitchFamily="65" charset="-120"/>
                        </a:rPr>
                        <a:t>14.</a:t>
                      </a:r>
                      <a:r>
                        <a:rPr lang="zh-TW" sz="3200" kern="0" dirty="0" smtClean="0">
                          <a:solidFill>
                            <a:srgbClr val="000099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標楷體" panose="03000509000000000000" pitchFamily="65" charset="-120"/>
                        </a:rPr>
                        <a:t>攤位</a:t>
                      </a:r>
                      <a:r>
                        <a:rPr lang="zh-TW" sz="3200" kern="0" dirty="0">
                          <a:solidFill>
                            <a:srgbClr val="000099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標楷體" panose="03000509000000000000" pitchFamily="65" charset="-120"/>
                        </a:rPr>
                        <a:t>價格合理</a:t>
                      </a:r>
                      <a:endParaRPr lang="zh-TW" sz="3200" kern="100" dirty="0">
                        <a:solidFill>
                          <a:srgbClr val="000099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rgbClr val="000099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3.53 </a:t>
                      </a:r>
                      <a:endParaRPr lang="zh-TW" sz="3200" kern="100" dirty="0">
                        <a:solidFill>
                          <a:srgbClr val="000099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rgbClr val="000099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3.00 </a:t>
                      </a:r>
                      <a:endParaRPr lang="zh-TW" sz="3200" kern="100" dirty="0">
                        <a:solidFill>
                          <a:srgbClr val="000099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rgbClr val="000099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-0.53</a:t>
                      </a:r>
                      <a:endParaRPr lang="zh-TW" sz="3200" kern="100" dirty="0">
                        <a:solidFill>
                          <a:srgbClr val="000099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9471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194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圓角矩形 17"/>
          <p:cNvSpPr/>
          <p:nvPr/>
        </p:nvSpPr>
        <p:spPr>
          <a:xfrm>
            <a:off x="2573582" y="298938"/>
            <a:ext cx="9258300" cy="644476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grpSp>
        <p:nvGrpSpPr>
          <p:cNvPr id="7" name="群組 6"/>
          <p:cNvGrpSpPr/>
          <p:nvPr/>
        </p:nvGrpSpPr>
        <p:grpSpPr>
          <a:xfrm>
            <a:off x="520581" y="1700162"/>
            <a:ext cx="1938704" cy="4431324"/>
            <a:chOff x="3551359" y="1441941"/>
            <a:chExt cx="1938704" cy="4431324"/>
          </a:xfrm>
        </p:grpSpPr>
        <p:sp>
          <p:nvSpPr>
            <p:cNvPr id="11" name="梯形 10"/>
            <p:cNvSpPr/>
            <p:nvPr/>
          </p:nvSpPr>
          <p:spPr>
            <a:xfrm rot="16200000">
              <a:off x="2305049" y="2688251"/>
              <a:ext cx="4431324" cy="1938704"/>
            </a:xfrm>
            <a:prstGeom prst="trapezoid">
              <a:avLst/>
            </a:prstGeom>
            <a:solidFill>
              <a:srgbClr val="FFC0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4203088" y="1760435"/>
              <a:ext cx="975946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研究結果討</a:t>
              </a:r>
              <a:r>
                <a:rPr lang="zh-TW" altLang="en-US" sz="4000" dirty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論</a:t>
              </a:r>
            </a:p>
          </p:txBody>
        </p:sp>
      </p:grpSp>
      <p:sp>
        <p:nvSpPr>
          <p:cNvPr id="13" name="標題 1"/>
          <p:cNvSpPr>
            <a:spLocks noGrp="1"/>
          </p:cNvSpPr>
          <p:nvPr>
            <p:ph type="title"/>
          </p:nvPr>
        </p:nvSpPr>
        <p:spPr>
          <a:xfrm>
            <a:off x="4708098" y="369277"/>
            <a:ext cx="4989268" cy="730320"/>
          </a:xfrm>
        </p:spPr>
        <p:txBody>
          <a:bodyPr/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問卷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內容及進行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方式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450970"/>
              </p:ext>
            </p:extLst>
          </p:nvPr>
        </p:nvGraphicFramePr>
        <p:xfrm>
          <a:off x="4297216" y="1213700"/>
          <a:ext cx="5963408" cy="1609912"/>
        </p:xfrm>
        <a:graphic>
          <a:graphicData uri="http://schemas.openxmlformats.org/drawingml/2006/table">
            <a:tbl>
              <a:tblPr firstRow="1" firstCol="1" bandRow="1"/>
              <a:tblGrid>
                <a:gridCol w="3782915">
                  <a:extLst>
                    <a:ext uri="{9D8B030D-6E8A-4147-A177-3AD203B41FA5}">
                      <a16:colId xmlns:a16="http://schemas.microsoft.com/office/drawing/2014/main" val="1344673919"/>
                    </a:ext>
                  </a:extLst>
                </a:gridCol>
                <a:gridCol w="2180493">
                  <a:extLst>
                    <a:ext uri="{9D8B030D-6E8A-4147-A177-3AD203B41FA5}">
                      <a16:colId xmlns:a16="http://schemas.microsoft.com/office/drawing/2014/main" val="1446769217"/>
                    </a:ext>
                  </a:extLst>
                </a:gridCol>
              </a:tblGrid>
              <a:tr h="4976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015740" algn="l"/>
                        </a:tabLst>
                      </a:pPr>
                      <a:r>
                        <a:rPr lang="zh-TW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項目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015740" algn="l"/>
                        </a:tabLst>
                      </a:pPr>
                      <a:r>
                        <a:rPr lang="zh-TW" sz="3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平均分數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8422854"/>
                  </a:ext>
                </a:extLst>
              </a:tr>
              <a:tr h="3123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015740" algn="l"/>
                        </a:tabLst>
                      </a:pPr>
                      <a:r>
                        <a:rPr lang="zh-TW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整體滿意度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015740" algn="l"/>
                        </a:tabLst>
                      </a:pPr>
                      <a:r>
                        <a:rPr lang="en-US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3.69</a:t>
                      </a:r>
                      <a:endParaRPr lang="zh-TW" sz="3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5761187"/>
                  </a:ext>
                </a:extLst>
              </a:tr>
              <a:tr h="624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015740" algn="l"/>
                        </a:tabLst>
                      </a:pPr>
                      <a:r>
                        <a:rPr lang="zh-TW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重遊七星潭的意願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015740" algn="l"/>
                        </a:tabLst>
                      </a:pPr>
                      <a:r>
                        <a:rPr lang="en-US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3.28</a:t>
                      </a:r>
                      <a:endParaRPr lang="zh-TW" sz="3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2838275"/>
                  </a:ext>
                </a:extLst>
              </a:tr>
            </a:tbl>
          </a:graphicData>
        </a:graphic>
      </p:graphicFrame>
      <p:pic>
        <p:nvPicPr>
          <p:cNvPr id="9" name="圖片 8"/>
          <p:cNvPicPr/>
          <p:nvPr/>
        </p:nvPicPr>
        <p:blipFill rotWithShape="1">
          <a:blip r:embed="rId2"/>
          <a:srcRect t="24039" b="4477"/>
          <a:stretch/>
        </p:blipFill>
        <p:spPr>
          <a:xfrm>
            <a:off x="3754938" y="2929481"/>
            <a:ext cx="7047963" cy="1617785"/>
          </a:xfrm>
          <a:prstGeom prst="rect">
            <a:avLst/>
          </a:prstGeom>
        </p:spPr>
      </p:pic>
      <p:pic>
        <p:nvPicPr>
          <p:cNvPr id="10" name="圖片 9"/>
          <p:cNvPicPr/>
          <p:nvPr/>
        </p:nvPicPr>
        <p:blipFill rotWithShape="1">
          <a:blip r:embed="rId3"/>
          <a:srcRect t="19363"/>
          <a:stretch/>
        </p:blipFill>
        <p:spPr>
          <a:xfrm>
            <a:off x="3754937" y="4653135"/>
            <a:ext cx="6901339" cy="1883586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3178977" y="3052573"/>
            <a:ext cx="461665" cy="13716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3293274" y="2768877"/>
            <a:ext cx="4616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000" kern="100" dirty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整體滿意度</a:t>
            </a:r>
          </a:p>
          <a:p>
            <a:endParaRPr lang="zh-TW" altLang="en-US" sz="20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3251219" y="4779320"/>
            <a:ext cx="4616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  <a:tabLst>
                <a:tab pos="4015740" algn="l"/>
              </a:tabLst>
            </a:pPr>
            <a:r>
              <a:rPr lang="zh-TW" altLang="zh-TW" sz="2000" kern="100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重遊意願</a:t>
            </a:r>
            <a:endParaRPr lang="zh-TW" altLang="zh-TW" sz="2000" kern="100" dirty="0">
              <a:latin typeface="標楷體" pitchFamily="65" charset="-120"/>
              <a:ea typeface="標楷體" pitchFamily="65" charset="-120"/>
              <a:cs typeface="Times New Roman" panose="02020603050405020304" pitchFamily="18" charset="0"/>
            </a:endParaRPr>
          </a:p>
          <a:p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0565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圓角矩形 17"/>
          <p:cNvSpPr/>
          <p:nvPr/>
        </p:nvSpPr>
        <p:spPr>
          <a:xfrm>
            <a:off x="2573582" y="298938"/>
            <a:ext cx="9258300" cy="644476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grpSp>
        <p:nvGrpSpPr>
          <p:cNvPr id="7" name="群組 6"/>
          <p:cNvGrpSpPr/>
          <p:nvPr/>
        </p:nvGrpSpPr>
        <p:grpSpPr>
          <a:xfrm>
            <a:off x="520581" y="1700162"/>
            <a:ext cx="1938704" cy="4431324"/>
            <a:chOff x="3551359" y="1441941"/>
            <a:chExt cx="1938704" cy="4431324"/>
          </a:xfrm>
        </p:grpSpPr>
        <p:sp>
          <p:nvSpPr>
            <p:cNvPr id="11" name="梯形 10"/>
            <p:cNvSpPr/>
            <p:nvPr/>
          </p:nvSpPr>
          <p:spPr>
            <a:xfrm rot="16200000">
              <a:off x="2305049" y="2688251"/>
              <a:ext cx="4431324" cy="1938704"/>
            </a:xfrm>
            <a:prstGeom prst="trapezoid">
              <a:avLst/>
            </a:prstGeom>
            <a:solidFill>
              <a:srgbClr val="FFC0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4203088" y="1760435"/>
              <a:ext cx="975946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研究結果討</a:t>
              </a:r>
              <a:r>
                <a:rPr lang="zh-TW" altLang="en-US" sz="4000" dirty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論</a:t>
              </a:r>
            </a:p>
          </p:txBody>
        </p:sp>
      </p:grpSp>
      <p:sp>
        <p:nvSpPr>
          <p:cNvPr id="13" name="標題 1"/>
          <p:cNvSpPr>
            <a:spLocks noGrp="1"/>
          </p:cNvSpPr>
          <p:nvPr>
            <p:ph type="title"/>
          </p:nvPr>
        </p:nvSpPr>
        <p:spPr>
          <a:xfrm>
            <a:off x="4708098" y="369277"/>
            <a:ext cx="6080064" cy="730320"/>
          </a:xfrm>
        </p:spPr>
        <p:txBody>
          <a:bodyPr>
            <a:noAutofit/>
          </a:bodyPr>
          <a:lstStyle/>
          <a:p>
            <a:pPr lvl="0" algn="ctr"/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重要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表現程度分析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法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(IPA)</a:t>
            </a:r>
            <a:endParaRPr lang="zh-TW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178977" y="3052573"/>
            <a:ext cx="461665" cy="13716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endParaRPr lang="zh-TW" altLang="en-US" dirty="0"/>
          </a:p>
        </p:txBody>
      </p:sp>
      <p:pic>
        <p:nvPicPr>
          <p:cNvPr id="15" name="圖片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977" y="1380396"/>
            <a:ext cx="8224646" cy="50621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文字方塊 1"/>
          <p:cNvSpPr txBox="1"/>
          <p:nvPr/>
        </p:nvSpPr>
        <p:spPr>
          <a:xfrm>
            <a:off x="9018801" y="2375970"/>
            <a:ext cx="2866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機會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，繼續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保持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4708098" y="2375970"/>
            <a:ext cx="2866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優勢，供給過度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4081461" y="4128570"/>
            <a:ext cx="2866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弱勢，優先順序低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8452522" y="4128570"/>
            <a:ext cx="2866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威脅，加強改善項目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8631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圓角矩形 17"/>
          <p:cNvSpPr/>
          <p:nvPr/>
        </p:nvSpPr>
        <p:spPr>
          <a:xfrm>
            <a:off x="2573582" y="298938"/>
            <a:ext cx="9258300" cy="644476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grpSp>
        <p:nvGrpSpPr>
          <p:cNvPr id="7" name="群組 6"/>
          <p:cNvGrpSpPr/>
          <p:nvPr/>
        </p:nvGrpSpPr>
        <p:grpSpPr>
          <a:xfrm>
            <a:off x="520581" y="1700162"/>
            <a:ext cx="1938704" cy="4431324"/>
            <a:chOff x="3551359" y="1441941"/>
            <a:chExt cx="1938704" cy="4431324"/>
          </a:xfrm>
        </p:grpSpPr>
        <p:sp>
          <p:nvSpPr>
            <p:cNvPr id="11" name="梯形 10"/>
            <p:cNvSpPr/>
            <p:nvPr/>
          </p:nvSpPr>
          <p:spPr>
            <a:xfrm rot="16200000">
              <a:off x="2305049" y="2688251"/>
              <a:ext cx="4431324" cy="1938704"/>
            </a:xfrm>
            <a:prstGeom prst="trapezoid">
              <a:avLst/>
            </a:prstGeom>
            <a:solidFill>
              <a:srgbClr val="FFC0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4203088" y="1760435"/>
              <a:ext cx="975946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研究結果討</a:t>
              </a:r>
              <a:r>
                <a:rPr lang="zh-TW" altLang="en-US" sz="4000" dirty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論</a:t>
              </a:r>
            </a:p>
          </p:txBody>
        </p:sp>
      </p:grpSp>
      <p:sp>
        <p:nvSpPr>
          <p:cNvPr id="13" name="標題 1"/>
          <p:cNvSpPr>
            <a:spLocks noGrp="1"/>
          </p:cNvSpPr>
          <p:nvPr>
            <p:ph type="title"/>
          </p:nvPr>
        </p:nvSpPr>
        <p:spPr>
          <a:xfrm>
            <a:off x="4708098" y="369277"/>
            <a:ext cx="6150402" cy="730320"/>
          </a:xfrm>
        </p:spPr>
        <p:txBody>
          <a:bodyPr>
            <a:normAutofit/>
          </a:bodyPr>
          <a:lstStyle/>
          <a:p>
            <a:pPr lvl="0" algn="ctr"/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重要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表現程度分析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法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(IPA)</a:t>
            </a:r>
            <a:endParaRPr lang="zh-TW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111014" y="1622904"/>
            <a:ext cx="8494831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tabLst>
                <a:tab pos="4015740" algn="l"/>
              </a:tabLst>
            </a:pPr>
            <a:r>
              <a:rPr lang="zh-TW" altLang="zh-TW" sz="2800" kern="100" dirty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Ａ象限</a:t>
            </a:r>
            <a:r>
              <a:rPr lang="en-US" altLang="zh-TW" sz="2800" kern="100" dirty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2800" kern="100" dirty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機會，繼續保持</a:t>
            </a:r>
            <a:r>
              <a:rPr lang="en-US" altLang="zh-TW" sz="2400" kern="100" dirty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)</a:t>
            </a:r>
            <a:endParaRPr lang="zh-TW" altLang="zh-TW" sz="2400" kern="100" dirty="0" smtClean="0">
              <a:latin typeface="標楷體" pitchFamily="65" charset="-120"/>
              <a:ea typeface="標楷體" pitchFamily="65" charset="-12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015740" algn="l"/>
              </a:tabLst>
            </a:pPr>
            <a:r>
              <a:rPr lang="zh-TW" altLang="zh-TW" sz="2400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『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(2)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乾淨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充足的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洗手間』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、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『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  <a:cs typeface="細明體" panose="02020509000000000000" pitchFamily="49" charset="-120"/>
              </a:rPr>
              <a:t>(5)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  <a:cs typeface="細明體" panose="02020509000000000000" pitchFamily="49" charset="-120"/>
              </a:rPr>
              <a:t>路線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  <a:cs typeface="細明體" panose="02020509000000000000" pitchFamily="49" charset="-120"/>
              </a:rPr>
              <a:t>指標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  <a:cs typeface="細明體" panose="02020509000000000000" pitchFamily="49" charset="-120"/>
              </a:rPr>
              <a:t>清楚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』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  <a:cs typeface="細明體" panose="02020509000000000000" pitchFamily="49" charset="-120"/>
              </a:rPr>
              <a:t>、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『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(7)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美麗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的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海景』、『</a:t>
            </a:r>
            <a:r>
              <a:rPr lang="en-US" altLang="zh-TW" sz="2400" kern="0" dirty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(9)</a:t>
            </a:r>
            <a:r>
              <a:rPr lang="zh-TW" altLang="zh-TW" sz="2400" kern="0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拍攝</a:t>
            </a:r>
            <a:r>
              <a:rPr lang="zh-TW" altLang="zh-TW" sz="2400" kern="0" dirty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美麗的</a:t>
            </a:r>
            <a:r>
              <a:rPr lang="zh-TW" altLang="zh-TW" sz="2400" kern="0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照片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』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，行前期望程度和實際體驗滿意程度</a:t>
            </a:r>
            <a:r>
              <a:rPr lang="zh-TW" altLang="zh-TW" sz="2400" kern="0" dirty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均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高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015740" algn="l"/>
              </a:tabLst>
            </a:pPr>
            <a:endParaRPr lang="en-US" altLang="zh-TW" sz="2400" kern="100" dirty="0" smtClean="0">
              <a:latin typeface="標楷體" pitchFamily="65" charset="-120"/>
              <a:ea typeface="標楷體" pitchFamily="65" charset="-120"/>
              <a:cs typeface="Times New Roman" panose="02020603050405020304" pitchFamily="18" charset="0"/>
            </a:endParaRPr>
          </a:p>
          <a:p>
            <a:pPr lvl="0">
              <a:spcAft>
                <a:spcPts val="1200"/>
              </a:spcAft>
              <a:tabLst>
                <a:tab pos="4015740" algn="l"/>
              </a:tabLst>
            </a:pPr>
            <a:r>
              <a:rPr lang="zh-TW" altLang="zh-TW" sz="2800" kern="100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Ｂ</a:t>
            </a:r>
            <a:r>
              <a:rPr lang="zh-TW" altLang="zh-TW" sz="2800" kern="100" dirty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象限</a:t>
            </a:r>
            <a:r>
              <a:rPr lang="en-US" altLang="zh-TW" sz="2800" kern="100" dirty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2800" kern="100" dirty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優勢，供給過度</a:t>
            </a:r>
            <a:r>
              <a:rPr lang="en-US" altLang="zh-TW" sz="2800" kern="100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)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015740" algn="l"/>
              </a:tabLst>
            </a:pPr>
            <a:r>
              <a:rPr lang="zh-TW" altLang="zh-TW" sz="2400" kern="100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『</a:t>
            </a:r>
            <a:r>
              <a:rPr lang="en-US" altLang="zh-TW" sz="2400" kern="100" dirty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(1)</a:t>
            </a:r>
            <a:r>
              <a:rPr lang="zh-TW" altLang="zh-TW" sz="2400" kern="100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足夠</a:t>
            </a:r>
            <a:r>
              <a:rPr lang="zh-TW" altLang="zh-TW" sz="2400" kern="100" dirty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的停車場</a:t>
            </a:r>
            <a:r>
              <a:rPr lang="zh-TW" altLang="zh-TW" sz="2400" kern="100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空間』</a:t>
            </a:r>
            <a:r>
              <a:rPr lang="zh-TW" altLang="zh-TW" sz="2400" kern="100" dirty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、</a:t>
            </a:r>
            <a:r>
              <a:rPr lang="zh-TW" altLang="zh-TW" sz="2400" kern="100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『</a:t>
            </a:r>
            <a:r>
              <a:rPr lang="en-US" altLang="zh-TW" sz="2400" kern="0" dirty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(6)</a:t>
            </a:r>
            <a:r>
              <a:rPr lang="zh-TW" altLang="zh-TW" sz="2400" kern="0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完善</a:t>
            </a:r>
            <a:r>
              <a:rPr lang="zh-TW" altLang="zh-TW" sz="2400" kern="0" dirty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的步道及自行</a:t>
            </a:r>
            <a:r>
              <a:rPr lang="zh-TW" altLang="zh-TW" sz="2400" kern="0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車道』</a:t>
            </a:r>
            <a:r>
              <a:rPr lang="zh-TW" altLang="zh-TW" sz="2400" kern="0" dirty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，行前期望雖低，但實際體驗滿意程度高，代表具有優勢的條件，但有可能供給過度。</a:t>
            </a:r>
            <a:endParaRPr lang="zh-TW" altLang="zh-TW" sz="2400" kern="100" dirty="0">
              <a:latin typeface="標楷體" pitchFamily="65" charset="-120"/>
              <a:ea typeface="標楷體" pitchFamily="65" charset="-12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4843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圓角矩形 17"/>
          <p:cNvSpPr/>
          <p:nvPr/>
        </p:nvSpPr>
        <p:spPr>
          <a:xfrm>
            <a:off x="2573582" y="298938"/>
            <a:ext cx="9258300" cy="644476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grpSp>
        <p:nvGrpSpPr>
          <p:cNvPr id="7" name="群組 6"/>
          <p:cNvGrpSpPr/>
          <p:nvPr/>
        </p:nvGrpSpPr>
        <p:grpSpPr>
          <a:xfrm>
            <a:off x="520581" y="1700162"/>
            <a:ext cx="1938704" cy="4431324"/>
            <a:chOff x="3551359" y="1441941"/>
            <a:chExt cx="1938704" cy="4431324"/>
          </a:xfrm>
        </p:grpSpPr>
        <p:sp>
          <p:nvSpPr>
            <p:cNvPr id="11" name="梯形 10"/>
            <p:cNvSpPr/>
            <p:nvPr/>
          </p:nvSpPr>
          <p:spPr>
            <a:xfrm rot="16200000">
              <a:off x="2305049" y="2688251"/>
              <a:ext cx="4431324" cy="1938704"/>
            </a:xfrm>
            <a:prstGeom prst="trapezoid">
              <a:avLst/>
            </a:prstGeom>
            <a:solidFill>
              <a:srgbClr val="FFC0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4203088" y="1760435"/>
              <a:ext cx="975946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研究結果討</a:t>
              </a:r>
              <a:r>
                <a:rPr lang="zh-TW" altLang="en-US" sz="4000" dirty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論</a:t>
              </a:r>
            </a:p>
          </p:txBody>
        </p:sp>
      </p:grpSp>
      <p:sp>
        <p:nvSpPr>
          <p:cNvPr id="13" name="標題 1"/>
          <p:cNvSpPr>
            <a:spLocks noGrp="1"/>
          </p:cNvSpPr>
          <p:nvPr>
            <p:ph type="title"/>
          </p:nvPr>
        </p:nvSpPr>
        <p:spPr>
          <a:xfrm>
            <a:off x="4708097" y="369277"/>
            <a:ext cx="6009726" cy="730320"/>
          </a:xfrm>
        </p:spPr>
        <p:txBody>
          <a:bodyPr>
            <a:normAutofit/>
          </a:bodyPr>
          <a:lstStyle/>
          <a:p>
            <a:pPr lvl="0" algn="ctr"/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重要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表現程度分析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法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(IPA)</a:t>
            </a:r>
            <a:endParaRPr lang="zh-TW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047999" y="1490008"/>
            <a:ext cx="857543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tabLst>
                <a:tab pos="4015740" algn="l"/>
              </a:tabLst>
            </a:pPr>
            <a:r>
              <a:rPr lang="zh-TW" altLang="zh-TW" sz="2800" kern="100" dirty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Ｃ象限</a:t>
            </a:r>
            <a:r>
              <a:rPr lang="en-US" altLang="zh-TW" sz="2800" kern="100" dirty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2800" kern="100" dirty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弱勢，優先順序低</a:t>
            </a:r>
            <a:r>
              <a:rPr lang="en-US" altLang="zh-TW" sz="2800" kern="100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)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015740" algn="l"/>
              </a:tabLst>
            </a:pPr>
            <a:r>
              <a:rPr lang="zh-TW" altLang="zh-TW" sz="2400" kern="100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『</a:t>
            </a:r>
            <a:r>
              <a:rPr lang="en-US" altLang="zh-TW" sz="2400" kern="100" dirty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(3)</a:t>
            </a:r>
            <a:r>
              <a:rPr lang="zh-TW" altLang="zh-TW" sz="2400" kern="100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供應</a:t>
            </a:r>
            <a:r>
              <a:rPr lang="zh-TW" altLang="zh-TW" sz="2400" kern="100" dirty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充足的飲水</a:t>
            </a:r>
            <a:r>
              <a:rPr lang="zh-TW" altLang="zh-TW" sz="2400" kern="100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設備』</a:t>
            </a:r>
            <a:r>
              <a:rPr lang="zh-TW" altLang="zh-TW" sz="2400" kern="100" dirty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、</a:t>
            </a:r>
            <a:r>
              <a:rPr lang="zh-TW" altLang="zh-TW" sz="2400" kern="100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『</a:t>
            </a:r>
            <a:r>
              <a:rPr lang="en-US" altLang="zh-TW" sz="2400" kern="0" dirty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(10)</a:t>
            </a:r>
            <a:r>
              <a:rPr lang="zh-TW" altLang="zh-TW" sz="2400" kern="0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認識</a:t>
            </a:r>
            <a:r>
              <a:rPr lang="zh-TW" altLang="zh-TW" sz="2400" kern="0" dirty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海洋相關</a:t>
            </a:r>
            <a:r>
              <a:rPr lang="zh-TW" altLang="zh-TW" sz="2400" kern="0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知識</a:t>
            </a:r>
            <a:r>
              <a:rPr lang="zh-TW" altLang="zh-TW" sz="2400" kern="100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』、『</a:t>
            </a:r>
            <a:r>
              <a:rPr lang="en-US" altLang="zh-TW" sz="2400" kern="1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(11)</a:t>
            </a:r>
            <a:r>
              <a:rPr lang="zh-TW" altLang="zh-TW" sz="2400" kern="1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具</a:t>
            </a:r>
            <a:r>
              <a:rPr lang="zh-TW" altLang="zh-TW" sz="2400" kern="1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特色的紀念</a:t>
            </a:r>
            <a:r>
              <a:rPr lang="zh-TW" altLang="zh-TW" sz="2400" kern="1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商品</a:t>
            </a:r>
            <a:r>
              <a:rPr lang="zh-TW" altLang="zh-TW" sz="2400" kern="100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』</a:t>
            </a:r>
            <a:r>
              <a:rPr lang="zh-TW" altLang="zh-TW" sz="2400" kern="100" dirty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、</a:t>
            </a:r>
            <a:r>
              <a:rPr lang="zh-TW" altLang="zh-TW" sz="2400" kern="100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『</a:t>
            </a:r>
            <a:r>
              <a:rPr lang="en-US" altLang="zh-TW" sz="2400" kern="100" dirty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(12)</a:t>
            </a:r>
            <a:r>
              <a:rPr lang="zh-TW" altLang="zh-TW" sz="2400" kern="100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充足</a:t>
            </a:r>
            <a:r>
              <a:rPr lang="zh-TW" altLang="zh-TW" sz="2400" kern="100" dirty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而豐富的解說</a:t>
            </a:r>
            <a:r>
              <a:rPr lang="zh-TW" altLang="zh-TW" sz="2400" kern="100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牌』、『</a:t>
            </a:r>
            <a:r>
              <a:rPr lang="en-US" altLang="zh-TW" sz="2400" kern="0" dirty="0">
                <a:latin typeface="標楷體" pitchFamily="65" charset="-120"/>
                <a:ea typeface="標楷體" pitchFamily="65" charset="-120"/>
                <a:cs typeface="標楷體" panose="03000509000000000000" pitchFamily="65" charset="-120"/>
              </a:rPr>
              <a:t>(13)</a:t>
            </a:r>
            <a:r>
              <a:rPr lang="zh-TW" altLang="zh-TW" sz="2400" kern="0" dirty="0" smtClean="0">
                <a:latin typeface="標楷體" pitchFamily="65" charset="-120"/>
                <a:ea typeface="標楷體" pitchFamily="65" charset="-120"/>
                <a:cs typeface="標楷體" panose="03000509000000000000" pitchFamily="65" charset="-120"/>
              </a:rPr>
              <a:t>多樣化</a:t>
            </a:r>
            <a:r>
              <a:rPr lang="zh-TW" altLang="zh-TW" sz="2400" kern="0" dirty="0">
                <a:latin typeface="標楷體" pitchFamily="65" charset="-120"/>
                <a:ea typeface="標楷體" pitchFamily="65" charset="-120"/>
                <a:cs typeface="標楷體" panose="03000509000000000000" pitchFamily="65" charset="-120"/>
              </a:rPr>
              <a:t>的</a:t>
            </a:r>
            <a:r>
              <a:rPr lang="zh-TW" altLang="zh-TW" sz="2400" kern="0" dirty="0" smtClean="0">
                <a:latin typeface="標楷體" pitchFamily="65" charset="-120"/>
                <a:ea typeface="標楷體" pitchFamily="65" charset="-120"/>
                <a:cs typeface="標楷體" panose="03000509000000000000" pitchFamily="65" charset="-120"/>
              </a:rPr>
              <a:t>小吃</a:t>
            </a:r>
            <a:r>
              <a:rPr lang="zh-TW" altLang="zh-TW" sz="2400" kern="100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』</a:t>
            </a:r>
            <a:r>
              <a:rPr lang="zh-TW" altLang="zh-TW" sz="2400" kern="0" dirty="0">
                <a:latin typeface="標楷體" pitchFamily="65" charset="-120"/>
                <a:ea typeface="標楷體" pitchFamily="65" charset="-120"/>
                <a:cs typeface="標楷體" panose="03000509000000000000" pitchFamily="65" charset="-120"/>
              </a:rPr>
              <a:t>、</a:t>
            </a:r>
            <a:r>
              <a:rPr lang="zh-TW" altLang="zh-TW" sz="2400" kern="100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『</a:t>
            </a:r>
            <a:r>
              <a:rPr lang="en-US" altLang="zh-TW" sz="2400" kern="0" dirty="0">
                <a:latin typeface="標楷體" pitchFamily="65" charset="-120"/>
                <a:ea typeface="標楷體" pitchFamily="65" charset="-120"/>
                <a:cs typeface="標楷體" panose="03000509000000000000" pitchFamily="65" charset="-120"/>
              </a:rPr>
              <a:t>(14)</a:t>
            </a:r>
            <a:r>
              <a:rPr lang="zh-TW" altLang="zh-TW" sz="2400" kern="0" dirty="0" smtClean="0">
                <a:latin typeface="標楷體" pitchFamily="65" charset="-120"/>
                <a:ea typeface="標楷體" pitchFamily="65" charset="-120"/>
                <a:cs typeface="標楷體" panose="03000509000000000000" pitchFamily="65" charset="-120"/>
              </a:rPr>
              <a:t>攤位</a:t>
            </a:r>
            <a:r>
              <a:rPr lang="zh-TW" altLang="zh-TW" sz="2400" kern="0" dirty="0">
                <a:latin typeface="標楷體" pitchFamily="65" charset="-120"/>
                <a:ea typeface="標楷體" pitchFamily="65" charset="-120"/>
                <a:cs typeface="標楷體" panose="03000509000000000000" pitchFamily="65" charset="-120"/>
              </a:rPr>
              <a:t>價格</a:t>
            </a:r>
            <a:r>
              <a:rPr lang="zh-TW" altLang="zh-TW" sz="2400" kern="0" dirty="0" smtClean="0">
                <a:latin typeface="標楷體" pitchFamily="65" charset="-120"/>
                <a:ea typeface="標楷體" pitchFamily="65" charset="-120"/>
                <a:cs typeface="標楷體" panose="03000509000000000000" pitchFamily="65" charset="-120"/>
              </a:rPr>
              <a:t>合理</a:t>
            </a:r>
            <a:r>
              <a:rPr lang="zh-TW" altLang="zh-TW" sz="2400" kern="100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』</a:t>
            </a:r>
            <a:r>
              <a:rPr lang="zh-TW" altLang="zh-TW" sz="2400" kern="100" dirty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，行前期望和實際體驗程度皆較低，顯示這些項目為七星潭目前的弱勢，對管理單位來說處理上的優先順序較低。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015740" algn="l"/>
              </a:tabLst>
            </a:pPr>
            <a:endParaRPr lang="en-US" altLang="zh-TW" sz="2400" kern="100" dirty="0" smtClean="0">
              <a:latin typeface="標楷體" pitchFamily="65" charset="-120"/>
              <a:ea typeface="標楷體" pitchFamily="65" charset="-120"/>
              <a:cs typeface="Times New Roman" panose="02020603050405020304" pitchFamily="18" charset="0"/>
            </a:endParaRPr>
          </a:p>
          <a:p>
            <a:pPr lvl="0">
              <a:spcAft>
                <a:spcPts val="1200"/>
              </a:spcAft>
              <a:tabLst>
                <a:tab pos="4015740" algn="l"/>
              </a:tabLst>
            </a:pPr>
            <a:r>
              <a:rPr lang="zh-TW" altLang="zh-TW" sz="2800" kern="100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Ｄ</a:t>
            </a:r>
            <a:r>
              <a:rPr lang="zh-TW" altLang="zh-TW" sz="2800" kern="100" dirty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象限</a:t>
            </a:r>
            <a:r>
              <a:rPr lang="en-US" altLang="zh-TW" sz="2800" kern="100" dirty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2800" kern="100" dirty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威脅，加強改善項目</a:t>
            </a:r>
            <a:r>
              <a:rPr lang="en-US" altLang="zh-TW" sz="2800" kern="100" dirty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) </a:t>
            </a:r>
            <a:endParaRPr lang="en-US" altLang="zh-TW" sz="2800" kern="100" dirty="0" smtClean="0">
              <a:latin typeface="標楷體" pitchFamily="65" charset="-120"/>
              <a:ea typeface="標楷體" pitchFamily="65" charset="-12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015740" algn="l"/>
              </a:tabLst>
            </a:pPr>
            <a:r>
              <a:rPr lang="zh-TW" altLang="zh-TW" sz="2400" kern="100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『</a:t>
            </a:r>
            <a:r>
              <a:rPr lang="en-US" altLang="zh-TW" sz="2400" kern="100" dirty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(4)</a:t>
            </a:r>
            <a:r>
              <a:rPr lang="zh-TW" altLang="zh-TW" sz="2400" kern="100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足夠</a:t>
            </a:r>
            <a:r>
              <a:rPr lang="zh-TW" altLang="zh-TW" sz="2400" kern="100" dirty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的遮陰</a:t>
            </a:r>
            <a:r>
              <a:rPr lang="zh-TW" altLang="zh-TW" sz="2400" kern="100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場所』</a:t>
            </a:r>
            <a:r>
              <a:rPr lang="zh-TW" altLang="zh-TW" sz="2400" kern="100" dirty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、</a:t>
            </a:r>
            <a:r>
              <a:rPr lang="zh-TW" altLang="zh-TW" sz="2400" kern="100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『</a:t>
            </a:r>
            <a:r>
              <a:rPr lang="en-US" altLang="zh-TW" sz="2400" kern="100" dirty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(8)</a:t>
            </a:r>
            <a:r>
              <a:rPr lang="zh-TW" altLang="zh-TW" sz="2400" kern="100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海灘</a:t>
            </a:r>
            <a:r>
              <a:rPr lang="zh-TW" altLang="zh-TW" sz="2400" kern="100" dirty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娛樂</a:t>
            </a:r>
            <a:r>
              <a:rPr lang="zh-TW" altLang="zh-TW" sz="2400" kern="100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活動』</a:t>
            </a:r>
            <a:r>
              <a:rPr lang="zh-TW" altLang="zh-TW" sz="2400" kern="100" dirty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，行前期望高，但是實際體驗程度低，顯示受訪者對於這兩項的滿意度較差，可能帶來威脅，因此是需要加強改善的項目。</a:t>
            </a:r>
          </a:p>
        </p:txBody>
      </p:sp>
    </p:spTree>
    <p:extLst>
      <p:ext uri="{BB962C8B-B14F-4D97-AF65-F5344CB8AC3E}">
        <p14:creationId xmlns:p14="http://schemas.microsoft.com/office/powerpoint/2010/main" val="233090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/>
          <p:cNvGrpSpPr/>
          <p:nvPr/>
        </p:nvGrpSpPr>
        <p:grpSpPr>
          <a:xfrm>
            <a:off x="9686192" y="1371600"/>
            <a:ext cx="1938704" cy="4431324"/>
            <a:chOff x="5849814" y="1441939"/>
            <a:chExt cx="1938704" cy="4431324"/>
          </a:xfrm>
        </p:grpSpPr>
        <p:sp>
          <p:nvSpPr>
            <p:cNvPr id="12" name="梯形 11"/>
            <p:cNvSpPr/>
            <p:nvPr/>
          </p:nvSpPr>
          <p:spPr>
            <a:xfrm rot="16200000">
              <a:off x="4603504" y="2688249"/>
              <a:ext cx="4431324" cy="1938704"/>
            </a:xfrm>
            <a:prstGeom prst="trapezoi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6377353" y="2257218"/>
              <a:ext cx="814754" cy="3077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400" dirty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實際走訪</a:t>
              </a:r>
            </a:p>
            <a:p>
              <a:endParaRPr lang="zh-TW" altLang="en-US" dirty="0"/>
            </a:p>
          </p:txBody>
        </p:sp>
      </p:grpSp>
      <p:sp>
        <p:nvSpPr>
          <p:cNvPr id="7" name="圓角矩形 6"/>
          <p:cNvSpPr/>
          <p:nvPr/>
        </p:nvSpPr>
        <p:spPr>
          <a:xfrm>
            <a:off x="285748" y="325315"/>
            <a:ext cx="9258300" cy="638321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875" y="896816"/>
            <a:ext cx="3679581" cy="490610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33" y="896816"/>
            <a:ext cx="3705958" cy="494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9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9669340" y="1371600"/>
            <a:ext cx="1938704" cy="4431324"/>
            <a:chOff x="8148269" y="1441939"/>
            <a:chExt cx="1938704" cy="4431324"/>
          </a:xfrm>
        </p:grpSpPr>
        <p:sp>
          <p:nvSpPr>
            <p:cNvPr id="6" name="梯形 5"/>
            <p:cNvSpPr/>
            <p:nvPr/>
          </p:nvSpPr>
          <p:spPr>
            <a:xfrm rot="16200000">
              <a:off x="6901959" y="2688249"/>
              <a:ext cx="4431324" cy="1938704"/>
            </a:xfrm>
            <a:prstGeom prst="trapezoid">
              <a:avLst/>
            </a:prstGeom>
            <a:solidFill>
              <a:srgbClr val="684316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8704385" y="2257217"/>
              <a:ext cx="1028700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4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研究結</a:t>
              </a:r>
              <a:r>
                <a:rPr lang="zh-TW" altLang="en-US" sz="4400" dirty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論</a:t>
              </a:r>
            </a:p>
          </p:txBody>
        </p:sp>
      </p:grpSp>
      <p:sp>
        <p:nvSpPr>
          <p:cNvPr id="8" name="圓角矩形 7"/>
          <p:cNvSpPr/>
          <p:nvPr/>
        </p:nvSpPr>
        <p:spPr>
          <a:xfrm>
            <a:off x="349129" y="228600"/>
            <a:ext cx="9258300" cy="644476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矩形 1"/>
          <p:cNvSpPr/>
          <p:nvPr/>
        </p:nvSpPr>
        <p:spPr>
          <a:xfrm>
            <a:off x="667301" y="2312207"/>
            <a:ext cx="8971084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015740" algn="l"/>
              </a:tabLst>
            </a:pPr>
            <a:r>
              <a:rPr lang="zh-TW" altLang="zh-TW" sz="2800" kern="100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遊客</a:t>
            </a:r>
            <a:r>
              <a:rPr lang="zh-TW" altLang="zh-TW" sz="2800" kern="100" dirty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對基礎設施滿意度評價不一，有些需要改善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015740" algn="l"/>
              </a:tabLst>
            </a:pPr>
            <a:r>
              <a:rPr lang="zh-TW" altLang="zh-TW" sz="2800" kern="100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海景</a:t>
            </a:r>
            <a:r>
              <a:rPr lang="zh-TW" altLang="zh-TW" sz="2800" kern="100" dirty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風光為七星潭最吸引人的部分，但可再加強配套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015740" algn="l"/>
              </a:tabLst>
            </a:pPr>
            <a:r>
              <a:rPr lang="zh-TW" altLang="zh-TW" sz="2800" kern="100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遊客</a:t>
            </a:r>
            <a:r>
              <a:rPr lang="zh-TW" altLang="zh-TW" sz="2800" kern="100" dirty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對七星潭周邊服務評價普遍較低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015740" algn="l"/>
              </a:tabLst>
            </a:pPr>
            <a:r>
              <a:rPr lang="zh-TW" altLang="zh-TW" sz="2800" kern="100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遊客</a:t>
            </a:r>
            <a:r>
              <a:rPr lang="zh-TW" altLang="zh-TW" sz="2800" kern="100" dirty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之整體滿意</a:t>
            </a:r>
            <a:r>
              <a:rPr lang="zh-TW" altLang="zh-TW" sz="2800" kern="100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度</a:t>
            </a:r>
            <a:r>
              <a:rPr lang="zh-TW" altLang="en-US" sz="2800" kern="100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雖高，但重遊意願偏低</a:t>
            </a:r>
            <a:endParaRPr lang="zh-TW" altLang="zh-TW" sz="2800" kern="100" dirty="0">
              <a:latin typeface="標楷體" pitchFamily="65" charset="-12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4149970" y="905244"/>
            <a:ext cx="1503484" cy="730320"/>
          </a:xfrm>
        </p:spPr>
        <p:txBody>
          <a:bodyPr>
            <a:noAutofit/>
          </a:bodyPr>
          <a:lstStyle/>
          <a:p>
            <a:pPr lvl="0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結論</a:t>
            </a:r>
            <a:endParaRPr lang="zh-TW" altLang="zh-TW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0269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9669340" y="1371600"/>
            <a:ext cx="1938704" cy="4431324"/>
            <a:chOff x="8148269" y="1441939"/>
            <a:chExt cx="1938704" cy="4431324"/>
          </a:xfrm>
        </p:grpSpPr>
        <p:sp>
          <p:nvSpPr>
            <p:cNvPr id="6" name="梯形 5"/>
            <p:cNvSpPr/>
            <p:nvPr/>
          </p:nvSpPr>
          <p:spPr>
            <a:xfrm rot="16200000">
              <a:off x="6901959" y="2688249"/>
              <a:ext cx="4431324" cy="1938704"/>
            </a:xfrm>
            <a:prstGeom prst="trapezoid">
              <a:avLst/>
            </a:prstGeom>
            <a:solidFill>
              <a:srgbClr val="684316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8704385" y="2257217"/>
              <a:ext cx="1028700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4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研究結</a:t>
              </a:r>
              <a:r>
                <a:rPr lang="zh-TW" altLang="en-US" sz="4400" dirty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論</a:t>
              </a:r>
            </a:p>
          </p:txBody>
        </p:sp>
      </p:grpSp>
      <p:sp>
        <p:nvSpPr>
          <p:cNvPr id="8" name="圓角矩形 7"/>
          <p:cNvSpPr/>
          <p:nvPr/>
        </p:nvSpPr>
        <p:spPr>
          <a:xfrm>
            <a:off x="349129" y="228600"/>
            <a:ext cx="9258300" cy="644476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矩形 1"/>
          <p:cNvSpPr/>
          <p:nvPr/>
        </p:nvSpPr>
        <p:spPr>
          <a:xfrm>
            <a:off x="542102" y="1927487"/>
            <a:ext cx="887235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zh-TW" altLang="zh-TW" sz="3200" dirty="0">
                <a:latin typeface="標楷體" pitchFamily="65" charset="-120"/>
                <a:ea typeface="標楷體" pitchFamily="65" charset="-120"/>
              </a:rPr>
              <a:t>提供更多遮陰場所，避免遊客曬傷。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zh-TW" altLang="zh-TW" sz="3200" dirty="0">
                <a:latin typeface="標楷體" pitchFamily="65" charset="-120"/>
                <a:ea typeface="標楷體" pitchFamily="65" charset="-120"/>
              </a:rPr>
              <a:t>在步道兩側增設解說牌與路線指標。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zh-TW" altLang="zh-TW" sz="3200" dirty="0">
                <a:latin typeface="標楷體" pitchFamily="65" charset="-120"/>
                <a:ea typeface="標楷體" pitchFamily="65" charset="-120"/>
              </a:rPr>
              <a:t>聘請相關解說人員。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zh-TW" altLang="zh-TW" sz="3200" dirty="0">
                <a:latin typeface="標楷體" pitchFamily="65" charset="-120"/>
                <a:ea typeface="標楷體" pitchFamily="65" charset="-120"/>
              </a:rPr>
              <a:t>販賣與七星潭相關產品，並請攤販合理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競爭。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增加部分岸邊遊憩設施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增加</a:t>
            </a:r>
            <a:r>
              <a:rPr lang="zh-TW" altLang="zh-TW" sz="3200" dirty="0">
                <a:latin typeface="標楷體" pitchFamily="65" charset="-120"/>
                <a:ea typeface="標楷體" pitchFamily="65" charset="-120"/>
              </a:rPr>
              <a:t>飲水設備</a:t>
            </a:r>
          </a:p>
        </p:txBody>
      </p:sp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4149970" y="905244"/>
            <a:ext cx="1503484" cy="730320"/>
          </a:xfrm>
        </p:spPr>
        <p:txBody>
          <a:bodyPr>
            <a:noAutofit/>
          </a:bodyPr>
          <a:lstStyle/>
          <a:p>
            <a:pPr lvl="0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建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議</a:t>
            </a:r>
            <a:endParaRPr lang="zh-TW" altLang="zh-TW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1119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52042" y="509396"/>
            <a:ext cx="8472854" cy="589642"/>
          </a:xfrm>
        </p:spPr>
        <p:txBody>
          <a:bodyPr>
            <a:normAutofit fontScale="90000"/>
          </a:bodyPr>
          <a:lstStyle/>
          <a:p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研究動機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65992" y="1534181"/>
            <a:ext cx="5372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七星潭風景秀麗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1680" y="2057401"/>
            <a:ext cx="5383003" cy="3577593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5980644" y="1512092"/>
            <a:ext cx="4077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距離我家很近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92" y="2057401"/>
            <a:ext cx="5354171" cy="357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56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41431" y="148912"/>
            <a:ext cx="8610600" cy="1293028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參考文獻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2562" y="1441940"/>
            <a:ext cx="1149154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04800">
              <a:spcBef>
                <a:spcPts val="1200"/>
              </a:spcBef>
              <a:spcAft>
                <a:spcPts val="0"/>
              </a:spcAft>
            </a:pPr>
            <a:r>
              <a:rPr lang="zh-TW" altLang="zh-TW" sz="16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新細明體" panose="02020500000000000000" pitchFamily="18" charset="-120"/>
              </a:rPr>
              <a:t>交通部觀光局</a:t>
            </a:r>
            <a:r>
              <a:rPr lang="en-US" altLang="zh-TW" sz="16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新細明體" panose="02020500000000000000" pitchFamily="18" charset="-120"/>
              </a:rPr>
              <a:t>(2019)</a:t>
            </a:r>
            <a:r>
              <a:rPr lang="zh-TW" altLang="zh-TW" sz="16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新細明體" panose="02020500000000000000" pitchFamily="18" charset="-120"/>
              </a:rPr>
              <a:t>。</a:t>
            </a:r>
            <a:r>
              <a:rPr lang="en-US" altLang="zh-TW" sz="16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新細明體" panose="02020500000000000000" pitchFamily="18" charset="-120"/>
              </a:rPr>
              <a:t>2018</a:t>
            </a:r>
            <a:r>
              <a:rPr lang="zh-TW" altLang="zh-TW" sz="16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新細明體" panose="02020500000000000000" pitchFamily="18" charset="-120"/>
              </a:rPr>
              <a:t>年 國內主要觀光遊憩據點遊客人數月別統計【電子檔案】。取自</a:t>
            </a:r>
            <a:r>
              <a:rPr lang="en-US" altLang="zh-TW" sz="16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新細明體" panose="02020500000000000000" pitchFamily="18" charset="-120"/>
              </a:rPr>
              <a:t>https://admin.taiwan.net.tw</a:t>
            </a:r>
            <a:endParaRPr lang="zh-TW" altLang="zh-TW" sz="1600" kern="100" dirty="0">
              <a:latin typeface="標楷體" pitchFamily="65" charset="-120"/>
              <a:ea typeface="標楷體" pitchFamily="65" charset="-120"/>
              <a:cs typeface="Times New Roman" panose="02020603050405020304" pitchFamily="18" charset="0"/>
            </a:endParaRPr>
          </a:p>
          <a:p>
            <a:pPr marL="457200" indent="-304800">
              <a:spcBef>
                <a:spcPts val="1200"/>
              </a:spcBef>
              <a:spcAft>
                <a:spcPts val="0"/>
              </a:spcAft>
            </a:pPr>
            <a:r>
              <a:rPr lang="zh-TW" altLang="zh-TW" sz="1600" kern="100" dirty="0">
                <a:solidFill>
                  <a:srgbClr val="333333"/>
                </a:solidFill>
                <a:latin typeface="標楷體" pitchFamily="65" charset="-120"/>
                <a:ea typeface="標楷體" pitchFamily="65" charset="-120"/>
                <a:cs typeface="Arial" panose="020B0604020202020204" pitchFamily="34" charset="0"/>
              </a:rPr>
              <a:t>李志恭</a:t>
            </a:r>
            <a:r>
              <a:rPr lang="en-US" altLang="zh-TW" sz="1600" kern="100" dirty="0">
                <a:solidFill>
                  <a:srgbClr val="333333"/>
                </a:solidFill>
                <a:latin typeface="標楷體" pitchFamily="65" charset="-120"/>
                <a:ea typeface="標楷體" pitchFamily="65" charset="-120"/>
                <a:cs typeface="Arial" panose="020B0604020202020204" pitchFamily="34" charset="0"/>
              </a:rPr>
              <a:t>(</a:t>
            </a:r>
            <a:r>
              <a:rPr lang="en-US" altLang="zh-TW" sz="1600" kern="100" dirty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2007</a:t>
            </a:r>
            <a:r>
              <a:rPr lang="en-US" altLang="zh-TW" sz="1600" kern="100" dirty="0">
                <a:solidFill>
                  <a:srgbClr val="333333"/>
                </a:solidFill>
                <a:latin typeface="標楷體" pitchFamily="65" charset="-120"/>
                <a:ea typeface="標楷體" pitchFamily="65" charset="-120"/>
                <a:cs typeface="Arial" panose="020B0604020202020204" pitchFamily="34" charset="0"/>
              </a:rPr>
              <a:t>)</a:t>
            </a:r>
            <a:r>
              <a:rPr lang="zh-TW" altLang="zh-TW" sz="1600" kern="100" dirty="0">
                <a:solidFill>
                  <a:srgbClr val="333333"/>
                </a:solidFill>
                <a:latin typeface="標楷體" pitchFamily="65" charset="-120"/>
                <a:ea typeface="標楷體" pitchFamily="65" charset="-120"/>
                <a:cs typeface="Arial" panose="020B0604020202020204" pitchFamily="34" charset="0"/>
              </a:rPr>
              <a:t>。遊客前往情人碼頭旅遊活動之行前期望與實際體驗滿意度分析。嘉大體育健康休閒期刊第六卷一期。</a:t>
            </a:r>
            <a:endParaRPr lang="zh-TW" altLang="zh-TW" sz="1600" kern="100" dirty="0">
              <a:latin typeface="標楷體" pitchFamily="65" charset="-120"/>
              <a:ea typeface="標楷體" pitchFamily="65" charset="-120"/>
              <a:cs typeface="Times New Roman" panose="02020603050405020304" pitchFamily="18" charset="0"/>
            </a:endParaRPr>
          </a:p>
          <a:p>
            <a:pPr marL="457200" indent="-304800">
              <a:spcBef>
                <a:spcPts val="1200"/>
              </a:spcBef>
              <a:spcAft>
                <a:spcPts val="0"/>
              </a:spcAft>
            </a:pPr>
            <a:r>
              <a:rPr lang="zh-TW" altLang="zh-TW" sz="1600" kern="100" dirty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李珮雲</a:t>
            </a:r>
            <a:r>
              <a:rPr lang="en-US" altLang="zh-TW" sz="1600" kern="100" dirty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(2018)</a:t>
            </a:r>
            <a:r>
              <a:rPr lang="zh-TW" altLang="zh-TW" sz="1600" kern="100" dirty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。花蓮七星潭「大腸包小腸」比天龍國貴！老闆揭主因【中時電子報】。取自</a:t>
            </a:r>
            <a:r>
              <a:rPr lang="en-US" altLang="zh-TW" sz="1600" kern="100" dirty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https://www.chinatimes.com</a:t>
            </a:r>
            <a:endParaRPr lang="zh-TW" altLang="zh-TW" sz="1600" kern="100" dirty="0">
              <a:latin typeface="標楷體" pitchFamily="65" charset="-120"/>
              <a:ea typeface="標楷體" pitchFamily="65" charset="-120"/>
              <a:cs typeface="Times New Roman" panose="02020603050405020304" pitchFamily="18" charset="0"/>
            </a:endParaRPr>
          </a:p>
          <a:p>
            <a:pPr marL="457200" indent="-304800">
              <a:spcBef>
                <a:spcPts val="1200"/>
              </a:spcBef>
              <a:spcAft>
                <a:spcPts val="0"/>
              </a:spcAft>
            </a:pPr>
            <a:r>
              <a:rPr lang="zh-TW" altLang="zh-TW" sz="1600" kern="100" dirty="0">
                <a:solidFill>
                  <a:srgbClr val="333333"/>
                </a:solidFill>
                <a:latin typeface="標楷體" pitchFamily="65" charset="-120"/>
                <a:ea typeface="標楷體" pitchFamily="65" charset="-120"/>
                <a:cs typeface="Arial" panose="020B0604020202020204" pitchFamily="34" charset="0"/>
              </a:rPr>
              <a:t>林永森、林博文、周少凱</a:t>
            </a:r>
            <a:r>
              <a:rPr lang="en-US" altLang="zh-TW" sz="1600" kern="100" dirty="0">
                <a:solidFill>
                  <a:srgbClr val="333333"/>
                </a:solidFill>
                <a:latin typeface="標楷體" pitchFamily="65" charset="-120"/>
                <a:ea typeface="標楷體" pitchFamily="65" charset="-120"/>
                <a:cs typeface="Arial" panose="020B0604020202020204" pitchFamily="34" charset="0"/>
              </a:rPr>
              <a:t>(2006)</a:t>
            </a:r>
            <a:r>
              <a:rPr lang="zh-TW" altLang="zh-TW" sz="1600" kern="100" dirty="0">
                <a:solidFill>
                  <a:srgbClr val="333333"/>
                </a:solidFill>
                <a:latin typeface="標楷體" pitchFamily="65" charset="-120"/>
                <a:ea typeface="標楷體" pitchFamily="65" charset="-120"/>
                <a:cs typeface="Arial" panose="020B0604020202020204" pitchFamily="34" charset="0"/>
              </a:rPr>
              <a:t>。運動與宗教觀光動機、行前期望、重視程度、滿意度與忠誠度之研究。運動休閒餐旅研究，</a:t>
            </a:r>
            <a:r>
              <a:rPr lang="en-US" altLang="zh-TW" sz="1600" kern="100" dirty="0">
                <a:solidFill>
                  <a:srgbClr val="333333"/>
                </a:solidFill>
                <a:latin typeface="標楷體" pitchFamily="65" charset="-120"/>
                <a:ea typeface="標楷體" pitchFamily="65" charset="-120"/>
                <a:cs typeface="Arial" panose="020B0604020202020204" pitchFamily="34" charset="0"/>
              </a:rPr>
              <a:t>1(2)</a:t>
            </a:r>
            <a:r>
              <a:rPr lang="zh-TW" altLang="zh-TW" sz="1600" kern="100" dirty="0">
                <a:solidFill>
                  <a:srgbClr val="333333"/>
                </a:solidFill>
                <a:latin typeface="標楷體" pitchFamily="65" charset="-120"/>
                <a:ea typeface="標楷體" pitchFamily="65" charset="-120"/>
                <a:cs typeface="Arial" panose="020B0604020202020204" pitchFamily="34" charset="0"/>
              </a:rPr>
              <a:t>。</a:t>
            </a:r>
            <a:endParaRPr lang="zh-TW" altLang="zh-TW" sz="1600" kern="100" dirty="0">
              <a:latin typeface="標楷體" pitchFamily="65" charset="-120"/>
              <a:ea typeface="標楷體" pitchFamily="65" charset="-120"/>
              <a:cs typeface="Times New Roman" panose="02020603050405020304" pitchFamily="18" charset="0"/>
            </a:endParaRPr>
          </a:p>
          <a:p>
            <a:pPr marL="457200" indent="-304800">
              <a:spcBef>
                <a:spcPts val="1200"/>
              </a:spcBef>
              <a:spcAft>
                <a:spcPts val="0"/>
              </a:spcAft>
            </a:pPr>
            <a:r>
              <a:rPr lang="zh-TW" altLang="zh-TW" sz="1600" kern="100" dirty="0">
                <a:solidFill>
                  <a:srgbClr val="333333"/>
                </a:solidFill>
                <a:latin typeface="標楷體" pitchFamily="65" charset="-120"/>
                <a:ea typeface="標楷體" pitchFamily="65" charset="-120"/>
                <a:cs typeface="Arial" panose="020B0604020202020204" pitchFamily="34" charset="0"/>
              </a:rPr>
              <a:t>林郁欽、程仁宏</a:t>
            </a:r>
            <a:r>
              <a:rPr lang="en-US" altLang="zh-TW" sz="1600" kern="100" dirty="0">
                <a:solidFill>
                  <a:srgbClr val="333333"/>
                </a:solidFill>
                <a:latin typeface="標楷體" pitchFamily="65" charset="-120"/>
                <a:ea typeface="標楷體" pitchFamily="65" charset="-120"/>
                <a:cs typeface="Arial" panose="020B0604020202020204" pitchFamily="34" charset="0"/>
              </a:rPr>
              <a:t>(2006) </a:t>
            </a:r>
            <a:r>
              <a:rPr lang="zh-TW" altLang="zh-TW" sz="1600" kern="100" dirty="0">
                <a:solidFill>
                  <a:srgbClr val="333333"/>
                </a:solidFill>
                <a:latin typeface="標楷體" pitchFamily="65" charset="-120"/>
                <a:ea typeface="標楷體" pitchFamily="65" charset="-120"/>
                <a:cs typeface="Arial" panose="020B0604020202020204" pitchFamily="34" charset="0"/>
              </a:rPr>
              <a:t>。花蓮主要觀光遊憩據點遊客規模之研究。德霖學報第</a:t>
            </a:r>
            <a:r>
              <a:rPr lang="en-US" altLang="zh-TW" sz="1600" kern="100" dirty="0">
                <a:solidFill>
                  <a:srgbClr val="333333"/>
                </a:solidFill>
                <a:latin typeface="標楷體" pitchFamily="65" charset="-120"/>
                <a:ea typeface="標楷體" pitchFamily="65" charset="-120"/>
                <a:cs typeface="Arial" panose="020B0604020202020204" pitchFamily="34" charset="0"/>
              </a:rPr>
              <a:t> 29 </a:t>
            </a:r>
            <a:r>
              <a:rPr lang="zh-TW" altLang="zh-TW" sz="1600" kern="100" dirty="0">
                <a:solidFill>
                  <a:srgbClr val="333333"/>
                </a:solidFill>
                <a:latin typeface="標楷體" pitchFamily="65" charset="-120"/>
                <a:ea typeface="標楷體" pitchFamily="65" charset="-120"/>
                <a:cs typeface="Arial" panose="020B0604020202020204" pitchFamily="34" charset="0"/>
              </a:rPr>
              <a:t>期。</a:t>
            </a:r>
            <a:endParaRPr lang="zh-TW" altLang="zh-TW" sz="1600" kern="100" dirty="0">
              <a:latin typeface="標楷體" pitchFamily="65" charset="-120"/>
              <a:ea typeface="標楷體" pitchFamily="65" charset="-120"/>
              <a:cs typeface="Times New Roman" panose="02020603050405020304" pitchFamily="18" charset="0"/>
            </a:endParaRPr>
          </a:p>
          <a:p>
            <a:pPr marL="457200" indent="-304800">
              <a:spcBef>
                <a:spcPts val="1200"/>
              </a:spcBef>
              <a:spcAft>
                <a:spcPts val="0"/>
              </a:spcAft>
            </a:pPr>
            <a:r>
              <a:rPr lang="zh-TW" altLang="zh-TW" sz="1600" kern="100" dirty="0">
                <a:solidFill>
                  <a:srgbClr val="333333"/>
                </a:solidFill>
                <a:latin typeface="標楷體" pitchFamily="65" charset="-120"/>
                <a:ea typeface="標楷體" pitchFamily="65" charset="-120"/>
                <a:cs typeface="Arial" panose="020B0604020202020204" pitchFamily="34" charset="0"/>
              </a:rPr>
              <a:t>陳純斌</a:t>
            </a:r>
            <a:r>
              <a:rPr lang="en-US" altLang="zh-TW" sz="1600" kern="100" dirty="0">
                <a:solidFill>
                  <a:srgbClr val="333333"/>
                </a:solidFill>
                <a:latin typeface="標楷體" pitchFamily="65" charset="-120"/>
                <a:ea typeface="標楷體" pitchFamily="65" charset="-120"/>
                <a:cs typeface="Arial" panose="020B0604020202020204" pitchFamily="34" charset="0"/>
              </a:rPr>
              <a:t>(2012)</a:t>
            </a:r>
            <a:r>
              <a:rPr lang="zh-TW" altLang="zh-TW" sz="1600" kern="100" dirty="0">
                <a:solidFill>
                  <a:srgbClr val="333333"/>
                </a:solidFill>
                <a:latin typeface="標楷體" pitchFamily="65" charset="-120"/>
                <a:ea typeface="標楷體" pitchFamily="65" charset="-120"/>
                <a:cs typeface="Arial" panose="020B0604020202020204" pitchFamily="34" charset="0"/>
              </a:rPr>
              <a:t>。大陸遊客來花蓮旅遊動機、滿意度與未來重遊意願之研究。明新科技大學服務事業管理研究所碩士論文。</a:t>
            </a:r>
            <a:endParaRPr lang="zh-TW" altLang="zh-TW" sz="1600" kern="100" dirty="0">
              <a:latin typeface="標楷體" pitchFamily="65" charset="-120"/>
              <a:ea typeface="標楷體" pitchFamily="65" charset="-120"/>
              <a:cs typeface="Times New Roman" panose="02020603050405020304" pitchFamily="18" charset="0"/>
            </a:endParaRPr>
          </a:p>
          <a:p>
            <a:pPr marL="457200" indent="-304800">
              <a:spcBef>
                <a:spcPts val="1200"/>
              </a:spcBef>
              <a:spcAft>
                <a:spcPts val="0"/>
              </a:spcAft>
            </a:pPr>
            <a:r>
              <a:rPr lang="zh-TW" altLang="zh-TW" sz="1600" kern="100" dirty="0">
                <a:solidFill>
                  <a:srgbClr val="333333"/>
                </a:solidFill>
                <a:latin typeface="標楷體" pitchFamily="65" charset="-120"/>
                <a:ea typeface="標楷體" pitchFamily="65" charset="-120"/>
                <a:cs typeface="Arial" panose="020B0604020202020204" pitchFamily="34" charset="0"/>
              </a:rPr>
              <a:t>陳健銘</a:t>
            </a:r>
            <a:r>
              <a:rPr lang="en-US" altLang="zh-TW" sz="1600" kern="100" dirty="0">
                <a:solidFill>
                  <a:srgbClr val="333333"/>
                </a:solidFill>
                <a:latin typeface="標楷體" pitchFamily="65" charset="-120"/>
                <a:ea typeface="標楷體" pitchFamily="65" charset="-120"/>
                <a:cs typeface="Arial" panose="020B0604020202020204" pitchFamily="34" charset="0"/>
              </a:rPr>
              <a:t>(2012)</a:t>
            </a:r>
            <a:r>
              <a:rPr lang="zh-TW" altLang="zh-TW" sz="1600" kern="100" dirty="0">
                <a:solidFill>
                  <a:srgbClr val="333333"/>
                </a:solidFill>
                <a:latin typeface="標楷體" pitchFamily="65" charset="-120"/>
                <a:ea typeface="標楷體" pitchFamily="65" charset="-120"/>
                <a:cs typeface="Arial" panose="020B0604020202020204" pitchFamily="34" charset="0"/>
              </a:rPr>
              <a:t>。旅遊動機、遊後滿意度與忠誠度之研究</a:t>
            </a:r>
            <a:r>
              <a:rPr lang="en-US" altLang="zh-TW" sz="1600" kern="100" dirty="0">
                <a:solidFill>
                  <a:srgbClr val="333333"/>
                </a:solidFill>
                <a:latin typeface="標楷體" pitchFamily="65" charset="-120"/>
                <a:ea typeface="標楷體" pitchFamily="65" charset="-120"/>
                <a:cs typeface="Arial" panose="020B0604020202020204" pitchFamily="34" charset="0"/>
              </a:rPr>
              <a:t> -</a:t>
            </a:r>
            <a:r>
              <a:rPr lang="zh-TW" altLang="zh-TW" sz="1600" kern="100" dirty="0">
                <a:solidFill>
                  <a:srgbClr val="333333"/>
                </a:solidFill>
                <a:latin typeface="標楷體" pitchFamily="65" charset="-120"/>
                <a:ea typeface="標楷體" pitchFamily="65" charset="-120"/>
                <a:cs typeface="Arial" panose="020B0604020202020204" pitchFamily="34" charset="0"/>
              </a:rPr>
              <a:t>以不同出國旅遊方式為例。國立交通大學經營管理研究所碩士論文。</a:t>
            </a:r>
            <a:endParaRPr lang="zh-TW" altLang="zh-TW" sz="1600" kern="100" dirty="0">
              <a:latin typeface="標楷體" pitchFamily="65" charset="-120"/>
              <a:ea typeface="標楷體" pitchFamily="65" charset="-120"/>
              <a:cs typeface="Times New Roman" panose="02020603050405020304" pitchFamily="18" charset="0"/>
            </a:endParaRPr>
          </a:p>
          <a:p>
            <a:pPr marL="457200" indent="-304800">
              <a:spcBef>
                <a:spcPts val="1200"/>
              </a:spcBef>
              <a:spcAft>
                <a:spcPts val="0"/>
              </a:spcAft>
            </a:pPr>
            <a:r>
              <a:rPr lang="zh-TW" altLang="zh-TW" sz="1600" kern="100" dirty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游太郎</a:t>
            </a:r>
            <a:r>
              <a:rPr lang="en-US" altLang="zh-TW" sz="1600" kern="100" dirty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(2011)</a:t>
            </a:r>
            <a:r>
              <a:rPr lang="zh-TW" altLang="zh-TW" sz="1600" kern="100" dirty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。遊客中心關門 七星潭遊客罵翻【自由電子報】。取自</a:t>
            </a:r>
            <a:r>
              <a:rPr lang="en-US" altLang="zh-TW" sz="1600" kern="100" dirty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https://news.ltn.com.tw</a:t>
            </a:r>
            <a:endParaRPr lang="zh-TW" altLang="zh-TW" sz="1600" kern="100" dirty="0">
              <a:latin typeface="標楷體" pitchFamily="65" charset="-120"/>
              <a:ea typeface="標楷體" pitchFamily="65" charset="-120"/>
              <a:cs typeface="Times New Roman" panose="02020603050405020304" pitchFamily="18" charset="0"/>
            </a:endParaRPr>
          </a:p>
          <a:p>
            <a:pPr marL="457200" indent="-304800">
              <a:spcBef>
                <a:spcPts val="1200"/>
              </a:spcBef>
              <a:spcAft>
                <a:spcPts val="0"/>
              </a:spcAft>
            </a:pPr>
            <a:r>
              <a:rPr lang="zh-TW" altLang="zh-TW" sz="1600" kern="100" dirty="0">
                <a:solidFill>
                  <a:srgbClr val="333333"/>
                </a:solidFill>
                <a:latin typeface="標楷體" pitchFamily="65" charset="-120"/>
                <a:ea typeface="標楷體" pitchFamily="65" charset="-120"/>
                <a:cs typeface="Arial" panose="020B0604020202020204" pitchFamily="34" charset="0"/>
              </a:rPr>
              <a:t>蔡進發、黃清雲、謝登源、張良漢</a:t>
            </a:r>
            <a:r>
              <a:rPr lang="en-US" altLang="zh-TW" sz="1600" kern="100" dirty="0">
                <a:solidFill>
                  <a:srgbClr val="333333"/>
                </a:solidFill>
                <a:latin typeface="標楷體" pitchFamily="65" charset="-120"/>
                <a:ea typeface="標楷體" pitchFamily="65" charset="-120"/>
                <a:cs typeface="Arial" panose="020B0604020202020204" pitchFamily="34" charset="0"/>
              </a:rPr>
              <a:t>(2007)</a:t>
            </a:r>
            <a:r>
              <a:rPr lang="zh-TW" altLang="zh-TW" sz="1600" kern="100" dirty="0">
                <a:solidFill>
                  <a:srgbClr val="333333"/>
                </a:solidFill>
                <a:latin typeface="標楷體" pitchFamily="65" charset="-120"/>
                <a:ea typeface="標楷體" pitchFamily="65" charset="-120"/>
                <a:cs typeface="Arial" panose="020B0604020202020204" pitchFamily="34" charset="0"/>
              </a:rPr>
              <a:t>。台灣觀光客至澳門旅遊動機、阻礙、期望、體驗與滿意度之研究。運動與遊憩研究</a:t>
            </a:r>
            <a:r>
              <a:rPr lang="en-US" altLang="zh-TW" sz="1600" kern="100" dirty="0">
                <a:solidFill>
                  <a:srgbClr val="333333"/>
                </a:solidFill>
                <a:latin typeface="標楷體" pitchFamily="65" charset="-120"/>
                <a:ea typeface="標楷體" pitchFamily="65" charset="-120"/>
                <a:cs typeface="Arial" panose="020B0604020202020204" pitchFamily="34" charset="0"/>
              </a:rPr>
              <a:t> </a:t>
            </a:r>
            <a:r>
              <a:rPr lang="zh-TW" altLang="zh-TW" sz="1600" kern="100" dirty="0">
                <a:solidFill>
                  <a:srgbClr val="333333"/>
                </a:solidFill>
                <a:latin typeface="標楷體" pitchFamily="65" charset="-120"/>
                <a:ea typeface="標楷體" pitchFamily="65" charset="-120"/>
                <a:cs typeface="Arial" panose="020B0604020202020204" pitchFamily="34" charset="0"/>
              </a:rPr>
              <a:t>，</a:t>
            </a:r>
            <a:r>
              <a:rPr lang="en-US" altLang="zh-TW" sz="1600" kern="100" dirty="0">
                <a:solidFill>
                  <a:srgbClr val="333333"/>
                </a:solidFill>
                <a:latin typeface="標楷體" pitchFamily="65" charset="-120"/>
                <a:ea typeface="標楷體" pitchFamily="65" charset="-120"/>
                <a:cs typeface="Arial" panose="020B0604020202020204" pitchFamily="34" charset="0"/>
              </a:rPr>
              <a:t>1(3)</a:t>
            </a:r>
            <a:r>
              <a:rPr lang="zh-TW" altLang="zh-TW" sz="1600" kern="100" dirty="0">
                <a:solidFill>
                  <a:srgbClr val="333333"/>
                </a:solidFill>
                <a:latin typeface="標楷體" pitchFamily="65" charset="-120"/>
                <a:ea typeface="標楷體" pitchFamily="65" charset="-120"/>
                <a:cs typeface="Arial" panose="020B0604020202020204" pitchFamily="34" charset="0"/>
              </a:rPr>
              <a:t>。</a:t>
            </a:r>
            <a:endParaRPr lang="zh-TW" altLang="zh-TW" sz="1600" kern="100" dirty="0">
              <a:latin typeface="標楷體" pitchFamily="65" charset="-120"/>
              <a:ea typeface="標楷體" pitchFamily="65" charset="-120"/>
              <a:cs typeface="Times New Roman" panose="02020603050405020304" pitchFamily="18" charset="0"/>
            </a:endParaRPr>
          </a:p>
          <a:p>
            <a:pPr marL="457200" indent="-304800">
              <a:spcBef>
                <a:spcPts val="1200"/>
              </a:spcBef>
              <a:spcAft>
                <a:spcPts val="0"/>
              </a:spcAft>
            </a:pPr>
            <a:r>
              <a:rPr lang="zh-TW" altLang="zh-TW" sz="1600" kern="100" dirty="0">
                <a:solidFill>
                  <a:srgbClr val="333333"/>
                </a:solidFill>
                <a:latin typeface="標楷體" pitchFamily="65" charset="-120"/>
                <a:ea typeface="標楷體" pitchFamily="65" charset="-120"/>
                <a:cs typeface="Arial" panose="020B0604020202020204" pitchFamily="34" charset="0"/>
              </a:rPr>
              <a:t>黃任億、張文榮、殷育士、顏瑞棋</a:t>
            </a:r>
            <a:r>
              <a:rPr lang="en-US" altLang="zh-TW" sz="1600" kern="100" dirty="0">
                <a:solidFill>
                  <a:srgbClr val="333333"/>
                </a:solidFill>
                <a:latin typeface="標楷體" pitchFamily="65" charset="-120"/>
                <a:ea typeface="標楷體" pitchFamily="65" charset="-120"/>
                <a:cs typeface="Arial" panose="020B0604020202020204" pitchFamily="34" charset="0"/>
              </a:rPr>
              <a:t>(2016)</a:t>
            </a:r>
            <a:r>
              <a:rPr lang="zh-TW" altLang="zh-TW" sz="1600" kern="100" dirty="0">
                <a:solidFill>
                  <a:srgbClr val="333333"/>
                </a:solidFill>
                <a:latin typeface="標楷體" pitchFamily="65" charset="-120"/>
                <a:ea typeface="標楷體" pitchFamily="65" charset="-120"/>
                <a:cs typeface="Arial" panose="020B0604020202020204" pitchFamily="34" charset="0"/>
              </a:rPr>
              <a:t>。陽明山國家公園遊客旅遊動機、行前期望、實際體驗與重遊意願之研究。德霖學報第</a:t>
            </a:r>
            <a:r>
              <a:rPr lang="en-US" altLang="zh-TW" sz="1600" kern="100" dirty="0">
                <a:solidFill>
                  <a:srgbClr val="333333"/>
                </a:solidFill>
                <a:latin typeface="標楷體" pitchFamily="65" charset="-120"/>
                <a:ea typeface="標楷體" pitchFamily="65" charset="-120"/>
                <a:cs typeface="Arial" panose="020B0604020202020204" pitchFamily="34" charset="0"/>
              </a:rPr>
              <a:t> 29 </a:t>
            </a:r>
            <a:r>
              <a:rPr lang="zh-TW" altLang="zh-TW" sz="1600" kern="100" dirty="0">
                <a:solidFill>
                  <a:srgbClr val="333333"/>
                </a:solidFill>
                <a:latin typeface="標楷體" pitchFamily="65" charset="-120"/>
                <a:ea typeface="標楷體" pitchFamily="65" charset="-120"/>
                <a:cs typeface="Arial" panose="020B0604020202020204" pitchFamily="34" charset="0"/>
              </a:rPr>
              <a:t>期。</a:t>
            </a:r>
            <a:endParaRPr lang="zh-TW" altLang="zh-TW" sz="1600" kern="100" dirty="0">
              <a:latin typeface="標楷體" pitchFamily="65" charset="-120"/>
              <a:ea typeface="標楷體" pitchFamily="65" charset="-120"/>
              <a:cs typeface="Times New Roman" panose="02020603050405020304" pitchFamily="18" charset="0"/>
            </a:endParaRPr>
          </a:p>
          <a:p>
            <a:pPr marL="457200" indent="-304800">
              <a:spcBef>
                <a:spcPts val="1200"/>
              </a:spcBef>
              <a:spcAft>
                <a:spcPts val="0"/>
              </a:spcAft>
            </a:pPr>
            <a:r>
              <a:rPr lang="zh-TW" altLang="zh-TW" sz="1600" kern="100" dirty="0">
                <a:solidFill>
                  <a:srgbClr val="333333"/>
                </a:solidFill>
                <a:latin typeface="標楷體" pitchFamily="65" charset="-120"/>
                <a:ea typeface="標楷體" pitchFamily="65" charset="-120"/>
                <a:cs typeface="Arial" panose="020B0604020202020204" pitchFamily="34" charset="0"/>
              </a:rPr>
              <a:t>康尚德</a:t>
            </a:r>
            <a:r>
              <a:rPr lang="en-US" altLang="zh-TW" sz="1600" kern="100" dirty="0">
                <a:solidFill>
                  <a:srgbClr val="333333"/>
                </a:solidFill>
                <a:latin typeface="標楷體" pitchFamily="65" charset="-120"/>
                <a:ea typeface="標楷體" pitchFamily="65" charset="-120"/>
                <a:cs typeface="Arial" panose="020B0604020202020204" pitchFamily="34" charset="0"/>
              </a:rPr>
              <a:t>(2015)</a:t>
            </a:r>
            <a:r>
              <a:rPr lang="zh-TW" altLang="zh-TW" sz="1600" kern="100" dirty="0">
                <a:solidFill>
                  <a:srgbClr val="333333"/>
                </a:solidFill>
                <a:latin typeface="標楷體" pitchFamily="65" charset="-120"/>
                <a:ea typeface="標楷體" pitchFamily="65" charset="-120"/>
                <a:cs typeface="Arial" panose="020B0604020202020204" pitchFamily="34" charset="0"/>
              </a:rPr>
              <a:t>。客家桐花祭遊客遊憩動機、行前期待、體驗滿意度與重遊意願之調查研究</a:t>
            </a:r>
            <a:r>
              <a:rPr lang="en-US" altLang="zh-TW" sz="1600" kern="100" dirty="0">
                <a:solidFill>
                  <a:srgbClr val="333333"/>
                </a:solidFill>
                <a:latin typeface="標楷體" pitchFamily="65" charset="-120"/>
                <a:ea typeface="標楷體" pitchFamily="65" charset="-120"/>
                <a:cs typeface="Arial" panose="020B0604020202020204" pitchFamily="34" charset="0"/>
              </a:rPr>
              <a:t>-</a:t>
            </a:r>
            <a:r>
              <a:rPr lang="zh-TW" altLang="zh-TW" sz="1600" kern="100" dirty="0">
                <a:solidFill>
                  <a:srgbClr val="333333"/>
                </a:solidFill>
                <a:latin typeface="標楷體" pitchFamily="65" charset="-120"/>
                <a:ea typeface="標楷體" pitchFamily="65" charset="-120"/>
                <a:cs typeface="Arial" panose="020B0604020202020204" pitchFamily="34" charset="0"/>
              </a:rPr>
              <a:t>以新北市土城區活動為例。德霖學報第</a:t>
            </a:r>
            <a:r>
              <a:rPr lang="en-US" altLang="zh-TW" sz="1600" kern="100" dirty="0">
                <a:solidFill>
                  <a:srgbClr val="333333"/>
                </a:solidFill>
                <a:latin typeface="標楷體" pitchFamily="65" charset="-120"/>
                <a:ea typeface="標楷體" pitchFamily="65" charset="-120"/>
                <a:cs typeface="Arial" panose="020B0604020202020204" pitchFamily="34" charset="0"/>
              </a:rPr>
              <a:t> 28 </a:t>
            </a:r>
            <a:r>
              <a:rPr lang="zh-TW" altLang="zh-TW" sz="1600" kern="100" dirty="0">
                <a:solidFill>
                  <a:srgbClr val="333333"/>
                </a:solidFill>
                <a:latin typeface="標楷體" pitchFamily="65" charset="-120"/>
                <a:ea typeface="標楷體" pitchFamily="65" charset="-120"/>
                <a:cs typeface="Arial" panose="020B0604020202020204" pitchFamily="34" charset="0"/>
              </a:rPr>
              <a:t>期</a:t>
            </a:r>
            <a:endParaRPr lang="zh-TW" altLang="zh-TW" sz="1600" kern="100" dirty="0">
              <a:latin typeface="標楷體" pitchFamily="65" charset="-120"/>
              <a:ea typeface="標楷體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94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75184" y="2575589"/>
            <a:ext cx="4495800" cy="1293028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謝謝各位評審聆聽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7470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研究目的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360486" y="2444263"/>
            <a:ext cx="106826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探討七星潭遊客的背景資料、行前期望、實際體驗與整體滿意度。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探討七星潭的服務品質與相關規劃是否良好。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以重要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表現程度分析法，探討擬定提升服務品質策略。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623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研究流程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文字方塊 20"/>
          <p:cNvSpPr txBox="1">
            <a:spLocks noChangeArrowheads="1"/>
          </p:cNvSpPr>
          <p:nvPr/>
        </p:nvSpPr>
        <p:spPr bwMode="auto">
          <a:xfrm>
            <a:off x="1213338" y="2184538"/>
            <a:ext cx="2620108" cy="84791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確定研究動機</a:t>
            </a:r>
            <a:endParaRPr kumimoji="0" lang="en-US" altLang="zh-TW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及目的</a:t>
            </a:r>
            <a:endParaRPr kumimoji="0" lang="zh-TW" altLang="zh-TW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21"/>
          <p:cNvSpPr txBox="1">
            <a:spLocks noChangeArrowheads="1"/>
          </p:cNvSpPr>
          <p:nvPr/>
        </p:nvSpPr>
        <p:spPr bwMode="auto">
          <a:xfrm>
            <a:off x="4678972" y="2173426"/>
            <a:ext cx="2620108" cy="84791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尋找文獻</a:t>
            </a:r>
            <a:endParaRPr kumimoji="0" lang="zh-TW" altLang="zh-TW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24"/>
          <p:cNvSpPr txBox="1">
            <a:spLocks noChangeArrowheads="1"/>
          </p:cNvSpPr>
          <p:nvPr/>
        </p:nvSpPr>
        <p:spPr bwMode="auto">
          <a:xfrm>
            <a:off x="8140211" y="2184537"/>
            <a:ext cx="2620108" cy="84791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文獻探討</a:t>
            </a:r>
            <a:endParaRPr kumimoji="0" lang="zh-TW" altLang="zh-TW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文字方塊 28"/>
          <p:cNvSpPr txBox="1">
            <a:spLocks noChangeArrowheads="1"/>
          </p:cNvSpPr>
          <p:nvPr/>
        </p:nvSpPr>
        <p:spPr bwMode="auto">
          <a:xfrm>
            <a:off x="8140211" y="3718080"/>
            <a:ext cx="2620108" cy="84791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問卷設計</a:t>
            </a:r>
            <a:endParaRPr kumimoji="0" lang="zh-TW" altLang="zh-TW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文字方塊 31"/>
          <p:cNvSpPr txBox="1">
            <a:spLocks noChangeArrowheads="1"/>
          </p:cNvSpPr>
          <p:nvPr/>
        </p:nvSpPr>
        <p:spPr bwMode="auto">
          <a:xfrm>
            <a:off x="4678972" y="3718080"/>
            <a:ext cx="2620108" cy="84791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問卷發布及回收</a:t>
            </a:r>
            <a:endParaRPr kumimoji="0" lang="zh-TW" altLang="zh-TW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" name="文字方塊 32"/>
          <p:cNvSpPr txBox="1">
            <a:spLocks noChangeArrowheads="1"/>
          </p:cNvSpPr>
          <p:nvPr/>
        </p:nvSpPr>
        <p:spPr bwMode="auto">
          <a:xfrm>
            <a:off x="1213338" y="3718080"/>
            <a:ext cx="2620108" cy="84791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資料處理及分析</a:t>
            </a:r>
            <a:endParaRPr kumimoji="0" lang="zh-TW" altLang="zh-TW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" name="文字方塊 34"/>
          <p:cNvSpPr txBox="1">
            <a:spLocks noChangeArrowheads="1"/>
          </p:cNvSpPr>
          <p:nvPr/>
        </p:nvSpPr>
        <p:spPr bwMode="auto">
          <a:xfrm>
            <a:off x="1213338" y="5262735"/>
            <a:ext cx="2620108" cy="84791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結果與討論</a:t>
            </a:r>
            <a:endParaRPr kumimoji="0" lang="zh-TW" altLang="zh-TW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7" name="文字方塊 36"/>
          <p:cNvSpPr txBox="1">
            <a:spLocks noChangeArrowheads="1"/>
          </p:cNvSpPr>
          <p:nvPr/>
        </p:nvSpPr>
        <p:spPr bwMode="auto">
          <a:xfrm>
            <a:off x="4678972" y="5262735"/>
            <a:ext cx="2620108" cy="84791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結論與建議</a:t>
            </a:r>
            <a:endParaRPr kumimoji="0" lang="zh-TW" altLang="zh-TW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2" name="向右箭號 21"/>
          <p:cNvSpPr/>
          <p:nvPr/>
        </p:nvSpPr>
        <p:spPr>
          <a:xfrm>
            <a:off x="3906715" y="2273674"/>
            <a:ext cx="694593" cy="6474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3" name="向右箭號 22"/>
          <p:cNvSpPr/>
          <p:nvPr/>
        </p:nvSpPr>
        <p:spPr>
          <a:xfrm>
            <a:off x="7372349" y="2284785"/>
            <a:ext cx="694593" cy="6474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4" name="向右箭號 23"/>
          <p:cNvSpPr/>
          <p:nvPr/>
        </p:nvSpPr>
        <p:spPr>
          <a:xfrm rot="10800000">
            <a:off x="3906715" y="3818328"/>
            <a:ext cx="694593" cy="6474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5" name="向右箭號 24"/>
          <p:cNvSpPr/>
          <p:nvPr/>
        </p:nvSpPr>
        <p:spPr>
          <a:xfrm rot="10800000">
            <a:off x="7372349" y="3818328"/>
            <a:ext cx="694593" cy="6474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6" name="向右箭號 25"/>
          <p:cNvSpPr/>
          <p:nvPr/>
        </p:nvSpPr>
        <p:spPr>
          <a:xfrm>
            <a:off x="3906714" y="5362982"/>
            <a:ext cx="694593" cy="6474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8" name="向右箭號 27"/>
          <p:cNvSpPr/>
          <p:nvPr/>
        </p:nvSpPr>
        <p:spPr>
          <a:xfrm rot="5400000">
            <a:off x="9139845" y="3051557"/>
            <a:ext cx="620839" cy="6474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0" name="向右箭號 29"/>
          <p:cNvSpPr/>
          <p:nvPr/>
        </p:nvSpPr>
        <p:spPr>
          <a:xfrm rot="5400000">
            <a:off x="2212972" y="4590656"/>
            <a:ext cx="620839" cy="6474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8063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群組 22"/>
          <p:cNvGrpSpPr/>
          <p:nvPr/>
        </p:nvGrpSpPr>
        <p:grpSpPr>
          <a:xfrm>
            <a:off x="1648557" y="1565033"/>
            <a:ext cx="1938704" cy="4431324"/>
            <a:chOff x="1252903" y="1441941"/>
            <a:chExt cx="1938704" cy="4431324"/>
          </a:xfrm>
        </p:grpSpPr>
        <p:sp>
          <p:nvSpPr>
            <p:cNvPr id="33" name="梯形 32"/>
            <p:cNvSpPr/>
            <p:nvPr/>
          </p:nvSpPr>
          <p:spPr>
            <a:xfrm rot="16200000">
              <a:off x="6593" y="2688251"/>
              <a:ext cx="4431324" cy="1938704"/>
            </a:xfrm>
            <a:prstGeom prst="trapezoid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1778976" y="1914322"/>
              <a:ext cx="1107831" cy="347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4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七星潭簡介</a:t>
              </a:r>
              <a:endParaRPr lang="zh-TW" altLang="en-US" sz="4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3947013" y="1565031"/>
            <a:ext cx="1938704" cy="4431324"/>
            <a:chOff x="3551359" y="1441941"/>
            <a:chExt cx="1938704" cy="4431324"/>
          </a:xfrm>
        </p:grpSpPr>
        <p:sp>
          <p:nvSpPr>
            <p:cNvPr id="31" name="梯形 30"/>
            <p:cNvSpPr/>
            <p:nvPr/>
          </p:nvSpPr>
          <p:spPr>
            <a:xfrm rot="16200000">
              <a:off x="2305049" y="2688251"/>
              <a:ext cx="4431324" cy="1938704"/>
            </a:xfrm>
            <a:prstGeom prst="trapezoid">
              <a:avLst/>
            </a:prstGeom>
            <a:solidFill>
              <a:srgbClr val="FFC0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4203088" y="1760435"/>
              <a:ext cx="975946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研究結果討</a:t>
              </a:r>
              <a:r>
                <a:rPr lang="zh-TW" altLang="en-US" sz="4000" dirty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論</a:t>
              </a:r>
            </a:p>
          </p:txBody>
        </p:sp>
      </p:grpSp>
      <p:grpSp>
        <p:nvGrpSpPr>
          <p:cNvPr id="25" name="群組 24"/>
          <p:cNvGrpSpPr/>
          <p:nvPr/>
        </p:nvGrpSpPr>
        <p:grpSpPr>
          <a:xfrm>
            <a:off x="6245468" y="1565031"/>
            <a:ext cx="1938704" cy="4431324"/>
            <a:chOff x="5849814" y="1441939"/>
            <a:chExt cx="1938704" cy="4431324"/>
          </a:xfrm>
        </p:grpSpPr>
        <p:sp>
          <p:nvSpPr>
            <p:cNvPr id="29" name="梯形 28"/>
            <p:cNvSpPr/>
            <p:nvPr/>
          </p:nvSpPr>
          <p:spPr>
            <a:xfrm rot="16200000">
              <a:off x="4603504" y="2688249"/>
              <a:ext cx="4431324" cy="1938704"/>
            </a:xfrm>
            <a:prstGeom prst="trapezoi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6377353" y="2257218"/>
              <a:ext cx="814754" cy="3077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400" dirty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實際走訪</a:t>
              </a:r>
            </a:p>
            <a:p>
              <a:endParaRPr lang="zh-TW" altLang="en-US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8543923" y="1565031"/>
            <a:ext cx="1938704" cy="4431324"/>
            <a:chOff x="8148269" y="1441939"/>
            <a:chExt cx="1938704" cy="4431324"/>
          </a:xfrm>
        </p:grpSpPr>
        <p:sp>
          <p:nvSpPr>
            <p:cNvPr id="27" name="梯形 26"/>
            <p:cNvSpPr/>
            <p:nvPr/>
          </p:nvSpPr>
          <p:spPr>
            <a:xfrm rot="16200000">
              <a:off x="6901959" y="2688249"/>
              <a:ext cx="4431324" cy="1938704"/>
            </a:xfrm>
            <a:prstGeom prst="trapezoid">
              <a:avLst/>
            </a:prstGeom>
            <a:solidFill>
              <a:srgbClr val="684316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8704385" y="2257217"/>
              <a:ext cx="1028700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4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研究結</a:t>
              </a:r>
              <a:r>
                <a:rPr lang="zh-TW" altLang="en-US" sz="4400" dirty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論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366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圓角矩形 17"/>
          <p:cNvSpPr/>
          <p:nvPr/>
        </p:nvSpPr>
        <p:spPr>
          <a:xfrm>
            <a:off x="2573582" y="931984"/>
            <a:ext cx="9258300" cy="565984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2654183" y="1362811"/>
            <a:ext cx="917660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七星潭原位於今日花蓮機場東側位置，為南北縱向長條湖泊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，約略北斗七星，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故名七星潭，日治時期，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日本為了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建設花蓮港北飛行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場填平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了七星潭，現今只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剩四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個零星湖泊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七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星潭居民被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日本遷居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的地方為月牙灣，由於他們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自認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是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七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星潭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人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並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懷念七星潭，就將新遷居之地稱為七星潭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七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星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潭沿岸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的海水深且湍急，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近海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域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魚群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便在此匯集成天然漁場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zh-TW" sz="2400" dirty="0"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近年來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，花蓮縣政府於七星潭興建賞星廣場、觀日樓、濱海自行車道等休憩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設施，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已成為花蓮縣境內著名的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旅遊景點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2018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年來七星潭的旅遊人次高達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1,062,621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人</a:t>
            </a:r>
            <a:endParaRPr lang="zh-TW" altLang="zh-TW" sz="2400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511786" y="1704506"/>
            <a:ext cx="1938704" cy="4431324"/>
            <a:chOff x="1252903" y="1441941"/>
            <a:chExt cx="1938704" cy="4431324"/>
          </a:xfrm>
        </p:grpSpPr>
        <p:sp>
          <p:nvSpPr>
            <p:cNvPr id="9" name="梯形 8"/>
            <p:cNvSpPr/>
            <p:nvPr/>
          </p:nvSpPr>
          <p:spPr>
            <a:xfrm rot="16200000">
              <a:off x="6593" y="2688251"/>
              <a:ext cx="4431324" cy="1938704"/>
            </a:xfrm>
            <a:prstGeom prst="trapezoid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1778976" y="1914322"/>
              <a:ext cx="1107831" cy="347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4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七星潭簡介</a:t>
              </a:r>
              <a:endParaRPr lang="zh-TW" altLang="en-US" sz="4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179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圓角矩形 17"/>
          <p:cNvSpPr/>
          <p:nvPr/>
        </p:nvSpPr>
        <p:spPr>
          <a:xfrm>
            <a:off x="2573582" y="298938"/>
            <a:ext cx="9258300" cy="644476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520581" y="1700162"/>
            <a:ext cx="1938704" cy="4431324"/>
            <a:chOff x="3551359" y="1441941"/>
            <a:chExt cx="1938704" cy="4431324"/>
          </a:xfrm>
        </p:grpSpPr>
        <p:sp>
          <p:nvSpPr>
            <p:cNvPr id="11" name="梯形 10"/>
            <p:cNvSpPr/>
            <p:nvPr/>
          </p:nvSpPr>
          <p:spPr>
            <a:xfrm rot="16200000">
              <a:off x="2305049" y="2688251"/>
              <a:ext cx="4431324" cy="1938704"/>
            </a:xfrm>
            <a:prstGeom prst="trapezoid">
              <a:avLst/>
            </a:prstGeom>
            <a:solidFill>
              <a:srgbClr val="FFC0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4203088" y="1760435"/>
              <a:ext cx="975946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研究結果討</a:t>
              </a:r>
              <a:r>
                <a:rPr lang="zh-TW" altLang="en-US" sz="4000" dirty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論</a:t>
              </a:r>
            </a:p>
          </p:txBody>
        </p:sp>
      </p:grpSp>
      <p:sp>
        <p:nvSpPr>
          <p:cNvPr id="13" name="標題 1"/>
          <p:cNvSpPr>
            <a:spLocks noGrp="1"/>
          </p:cNvSpPr>
          <p:nvPr>
            <p:ph type="title"/>
          </p:nvPr>
        </p:nvSpPr>
        <p:spPr>
          <a:xfrm>
            <a:off x="4708098" y="369277"/>
            <a:ext cx="4989268" cy="730320"/>
          </a:xfrm>
        </p:spPr>
        <p:txBody>
          <a:bodyPr/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問卷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內容及進行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方式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73582" y="1649324"/>
            <a:ext cx="919052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問卷內容主要參考自康尚德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(2015) 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、李志恭 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(2007)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的問卷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設計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以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Google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表單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方式製作，並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於民國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108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13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日～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15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日於七星潭對遊客進行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問卷調查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樣本人數為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32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人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問卷題數為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28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題。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分為四大部分「基本資料」、「行前期望」、「實際體驗」、「整體滿意度」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7507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圓角矩形 17"/>
          <p:cNvSpPr/>
          <p:nvPr/>
        </p:nvSpPr>
        <p:spPr>
          <a:xfrm>
            <a:off x="2459285" y="202222"/>
            <a:ext cx="9296030" cy="6453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520581" y="1700162"/>
            <a:ext cx="1938704" cy="4431324"/>
            <a:chOff x="3551359" y="1441941"/>
            <a:chExt cx="1938704" cy="4431324"/>
          </a:xfrm>
        </p:grpSpPr>
        <p:sp>
          <p:nvSpPr>
            <p:cNvPr id="11" name="梯形 10"/>
            <p:cNvSpPr/>
            <p:nvPr/>
          </p:nvSpPr>
          <p:spPr>
            <a:xfrm rot="16200000">
              <a:off x="2305049" y="2688251"/>
              <a:ext cx="4431324" cy="1938704"/>
            </a:xfrm>
            <a:prstGeom prst="trapezoid">
              <a:avLst/>
            </a:prstGeom>
            <a:solidFill>
              <a:srgbClr val="FFC0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4203088" y="1760435"/>
              <a:ext cx="975946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研究結果討</a:t>
              </a:r>
              <a:r>
                <a:rPr lang="zh-TW" altLang="en-US" sz="4000" dirty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論</a:t>
              </a:r>
            </a:p>
          </p:txBody>
        </p:sp>
      </p:grpSp>
      <p:sp>
        <p:nvSpPr>
          <p:cNvPr id="13" name="標題 1"/>
          <p:cNvSpPr>
            <a:spLocks noGrp="1"/>
          </p:cNvSpPr>
          <p:nvPr>
            <p:ph type="title"/>
          </p:nvPr>
        </p:nvSpPr>
        <p:spPr>
          <a:xfrm>
            <a:off x="4708098" y="369277"/>
            <a:ext cx="4989268" cy="730320"/>
          </a:xfrm>
        </p:spPr>
        <p:txBody>
          <a:bodyPr/>
          <a:lstStyle/>
          <a:p>
            <a:pPr algn="ctr"/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遊客基本資料分析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" name="圖片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9" t="10792" r="4456" b="3333"/>
          <a:stretch/>
        </p:blipFill>
        <p:spPr bwMode="auto">
          <a:xfrm>
            <a:off x="2717339" y="1124013"/>
            <a:ext cx="3068397" cy="26394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圖片 9"/>
          <p:cNvPicPr/>
          <p:nvPr/>
        </p:nvPicPr>
        <p:blipFill rotWithShape="1">
          <a:blip r:embed="rId3"/>
          <a:srcRect l="2864" t="7440"/>
          <a:stretch/>
        </p:blipFill>
        <p:spPr bwMode="auto">
          <a:xfrm>
            <a:off x="6997395" y="1124013"/>
            <a:ext cx="3975405" cy="2647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/>
          <a:srcRect l="-527" t="3144" r="-1" b="774"/>
          <a:stretch/>
        </p:blipFill>
        <p:spPr>
          <a:xfrm>
            <a:off x="2717339" y="3885804"/>
            <a:ext cx="3692253" cy="2612522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5"/>
          <a:srcRect l="2728" t="1289" r="3322" b="1076"/>
          <a:stretch/>
        </p:blipFill>
        <p:spPr>
          <a:xfrm>
            <a:off x="7085320" y="3885804"/>
            <a:ext cx="4151249" cy="254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21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圓角矩形 17"/>
          <p:cNvSpPr/>
          <p:nvPr/>
        </p:nvSpPr>
        <p:spPr>
          <a:xfrm>
            <a:off x="2573582" y="298938"/>
            <a:ext cx="9258300" cy="644476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520581" y="1700162"/>
            <a:ext cx="1938704" cy="4431324"/>
            <a:chOff x="3551359" y="1441941"/>
            <a:chExt cx="1938704" cy="4431324"/>
          </a:xfrm>
        </p:grpSpPr>
        <p:sp>
          <p:nvSpPr>
            <p:cNvPr id="11" name="梯形 10"/>
            <p:cNvSpPr/>
            <p:nvPr/>
          </p:nvSpPr>
          <p:spPr>
            <a:xfrm rot="16200000">
              <a:off x="2305049" y="2688251"/>
              <a:ext cx="4431324" cy="1938704"/>
            </a:xfrm>
            <a:prstGeom prst="trapezoid">
              <a:avLst/>
            </a:prstGeom>
            <a:solidFill>
              <a:srgbClr val="FFC0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4203088" y="1760435"/>
              <a:ext cx="975946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研究結果討</a:t>
              </a:r>
              <a:r>
                <a:rPr lang="zh-TW" altLang="en-US" sz="4000" dirty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論</a:t>
              </a:r>
            </a:p>
          </p:txBody>
        </p:sp>
      </p:grpSp>
      <p:sp>
        <p:nvSpPr>
          <p:cNvPr id="13" name="標題 1"/>
          <p:cNvSpPr>
            <a:spLocks noGrp="1"/>
          </p:cNvSpPr>
          <p:nvPr>
            <p:ph type="title"/>
          </p:nvPr>
        </p:nvSpPr>
        <p:spPr>
          <a:xfrm>
            <a:off x="4708098" y="369277"/>
            <a:ext cx="4989268" cy="730320"/>
          </a:xfrm>
        </p:spPr>
        <p:txBody>
          <a:bodyPr/>
          <a:lstStyle/>
          <a:p>
            <a:pPr algn="ctr"/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遊客基本資料分析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9" name="圖片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8" t="7730" r="4771" b="3318"/>
          <a:stretch/>
        </p:blipFill>
        <p:spPr bwMode="auto">
          <a:xfrm>
            <a:off x="7342783" y="3911482"/>
            <a:ext cx="3581201" cy="24794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圖片 9"/>
          <p:cNvPicPr/>
          <p:nvPr/>
        </p:nvPicPr>
        <p:blipFill rotWithShape="1">
          <a:blip r:embed="rId3"/>
          <a:srcRect l="5185" t="2464" r="1" b="1403"/>
          <a:stretch/>
        </p:blipFill>
        <p:spPr bwMode="auto">
          <a:xfrm>
            <a:off x="2856033" y="3911482"/>
            <a:ext cx="3704130" cy="25772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699" y="1077132"/>
            <a:ext cx="3916860" cy="2705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511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飛機雲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TM04033937[[fn=飛機雲]]</Template>
  <TotalTime>936</TotalTime>
  <Words>1594</Words>
  <Application>Microsoft Office PowerPoint</Application>
  <PresentationFormat>寬螢幕</PresentationFormat>
  <Paragraphs>199</Paragraphs>
  <Slides>21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30" baseType="lpstr">
      <vt:lpstr>細明體</vt:lpstr>
      <vt:lpstr>微軟正黑體</vt:lpstr>
      <vt:lpstr>新細明體</vt:lpstr>
      <vt:lpstr>標楷體</vt:lpstr>
      <vt:lpstr>Arial</vt:lpstr>
      <vt:lpstr>Calibri</vt:lpstr>
      <vt:lpstr>Century Gothic</vt:lpstr>
      <vt:lpstr>Times New Roman</vt:lpstr>
      <vt:lpstr>飛機雲</vt:lpstr>
      <vt:lpstr>花蓮七星潭遊客之行前期望、實際體驗與滿意度之研究</vt:lpstr>
      <vt:lpstr>研究動機</vt:lpstr>
      <vt:lpstr>研究目的</vt:lpstr>
      <vt:lpstr>研究流程</vt:lpstr>
      <vt:lpstr>PowerPoint 簡報</vt:lpstr>
      <vt:lpstr>PowerPoint 簡報</vt:lpstr>
      <vt:lpstr>問卷內容及進行方式</vt:lpstr>
      <vt:lpstr>遊客基本資料分析</vt:lpstr>
      <vt:lpstr>遊客基本資料分析</vt:lpstr>
      <vt:lpstr>遊客行前期望、實際體驗與整體滿意度</vt:lpstr>
      <vt:lpstr>遊客行前期望、實際體驗與整體滿意度</vt:lpstr>
      <vt:lpstr>遊客行前期望、實際體驗與整體滿意度</vt:lpstr>
      <vt:lpstr>問卷內容及進行方式</vt:lpstr>
      <vt:lpstr>重要-表現程度分析法(IPA)</vt:lpstr>
      <vt:lpstr>重要-表現程度分析法(IPA)</vt:lpstr>
      <vt:lpstr>重要-表現程度分析法(IPA)</vt:lpstr>
      <vt:lpstr>PowerPoint 簡報</vt:lpstr>
      <vt:lpstr>結論</vt:lpstr>
      <vt:lpstr>建議</vt:lpstr>
      <vt:lpstr>參考文獻</vt:lpstr>
      <vt:lpstr>謝謝各位評審聆聽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七星潭BOY</dc:title>
  <dc:creator>柏諺 曾</dc:creator>
  <cp:lastModifiedBy>柏諺 曾</cp:lastModifiedBy>
  <cp:revision>71</cp:revision>
  <dcterms:created xsi:type="dcterms:W3CDTF">2019-10-22T11:14:32Z</dcterms:created>
  <dcterms:modified xsi:type="dcterms:W3CDTF">2019-10-31T12:05:01Z</dcterms:modified>
</cp:coreProperties>
</file>