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3" r:id="rId2"/>
    <p:sldId id="310" r:id="rId3"/>
    <p:sldId id="259" r:id="rId4"/>
    <p:sldId id="260" r:id="rId5"/>
    <p:sldId id="313" r:id="rId6"/>
    <p:sldId id="262" r:id="rId7"/>
    <p:sldId id="263" r:id="rId8"/>
    <p:sldId id="264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12" r:id="rId22"/>
    <p:sldId id="314" r:id="rId23"/>
    <p:sldId id="295" r:id="rId24"/>
    <p:sldId id="308" r:id="rId25"/>
    <p:sldId id="309" r:id="rId26"/>
  </p:sldIdLst>
  <p:sldSz cx="12192000" cy="6858000"/>
  <p:notesSz cx="6735763" cy="98694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CC"/>
    <a:srgbClr val="009900"/>
    <a:srgbClr val="FF6600"/>
    <a:srgbClr val="0066FF"/>
    <a:srgbClr val="000099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4" autoAdjust="0"/>
    <p:restoredTop sz="94629" autoAdjust="0"/>
  </p:normalViewPr>
  <p:slideViewPr>
    <p:cSldViewPr snapToGrid="0">
      <p:cViewPr>
        <p:scale>
          <a:sx n="61" d="100"/>
          <a:sy n="61" d="100"/>
        </p:scale>
        <p:origin x="-138" y="-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B88A21-B67D-4FCD-AAE6-BDB4C5FE24A9}" type="doc">
      <dgm:prSet loTypeId="urn:microsoft.com/office/officeart/2005/8/layout/StepDownProcess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TW" altLang="en-US"/>
        </a:p>
      </dgm:t>
    </dgm:pt>
    <dgm:pt modelId="{48BB9004-1642-4F1D-A609-CFABA76B1A13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研究動機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7E6E826F-D118-4D4E-BBF8-9A3CD36EC366}" type="parTrans" cxnId="{02C6E94A-0AB4-4399-9DD4-234F643EA9F0}">
      <dgm:prSet/>
      <dgm:spPr/>
      <dgm:t>
        <a:bodyPr/>
        <a:lstStyle/>
        <a:p>
          <a:endParaRPr lang="zh-TW" altLang="en-US"/>
        </a:p>
      </dgm:t>
    </dgm:pt>
    <dgm:pt modelId="{BF588498-66E9-4E64-9117-7F4BEC3E7DA8}" type="sibTrans" cxnId="{02C6E94A-0AB4-4399-9DD4-234F643EA9F0}">
      <dgm:prSet/>
      <dgm:spPr/>
      <dgm:t>
        <a:bodyPr/>
        <a:lstStyle/>
        <a:p>
          <a:endParaRPr lang="zh-TW" altLang="en-US"/>
        </a:p>
      </dgm:t>
    </dgm:pt>
    <dgm:pt modelId="{15C75963-5C53-4DB8-B725-1AC9A836E0CD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研究方法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8A7C3D93-5731-46C4-9131-B71D5CDC0C1E}" type="parTrans" cxnId="{C22388C5-1054-48E5-8F47-196956F9B5C2}">
      <dgm:prSet/>
      <dgm:spPr/>
      <dgm:t>
        <a:bodyPr/>
        <a:lstStyle/>
        <a:p>
          <a:endParaRPr lang="zh-TW" altLang="en-US"/>
        </a:p>
      </dgm:t>
    </dgm:pt>
    <dgm:pt modelId="{2DFE8C26-3D14-4B12-9534-A7E3B6B1C3A9}" type="sibTrans" cxnId="{C22388C5-1054-48E5-8F47-196956F9B5C2}">
      <dgm:prSet/>
      <dgm:spPr/>
      <dgm:t>
        <a:bodyPr/>
        <a:lstStyle/>
        <a:p>
          <a:endParaRPr lang="zh-TW" altLang="en-US"/>
        </a:p>
      </dgm:t>
    </dgm:pt>
    <dgm:pt modelId="{CF587AE4-0533-41E2-A436-4EDE9394868C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分析比較討論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3E0DB190-BB06-4545-BDD2-DC47E2DD7466}" type="parTrans" cxnId="{B77A7C81-FD8F-4412-B706-7B31A7E8E080}">
      <dgm:prSet/>
      <dgm:spPr/>
      <dgm:t>
        <a:bodyPr/>
        <a:lstStyle/>
        <a:p>
          <a:endParaRPr lang="zh-TW" altLang="en-US"/>
        </a:p>
      </dgm:t>
    </dgm:pt>
    <dgm:pt modelId="{96488C96-7FA0-45F4-9269-231ACC3A39FD}" type="sibTrans" cxnId="{B77A7C81-FD8F-4412-B706-7B31A7E8E080}">
      <dgm:prSet/>
      <dgm:spPr/>
      <dgm:t>
        <a:bodyPr/>
        <a:lstStyle/>
        <a:p>
          <a:endParaRPr lang="zh-TW" altLang="en-US"/>
        </a:p>
      </dgm:t>
    </dgm:pt>
    <dgm:pt modelId="{B3CA6CE5-8B3F-4282-ACBB-86B004A3E9AA}">
      <dgm:prSet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結論報告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94234BC0-0966-492E-855D-E5948B558013}" type="parTrans" cxnId="{0B0BDF34-5D34-4B33-94B7-F362975F78A3}">
      <dgm:prSet/>
      <dgm:spPr/>
      <dgm:t>
        <a:bodyPr/>
        <a:lstStyle/>
        <a:p>
          <a:endParaRPr lang="zh-TW" altLang="en-US"/>
        </a:p>
      </dgm:t>
    </dgm:pt>
    <dgm:pt modelId="{DADCC338-B481-4C25-9289-DDEE4917B8CF}" type="sibTrans" cxnId="{0B0BDF34-5D34-4B33-94B7-F362975F78A3}">
      <dgm:prSet/>
      <dgm:spPr/>
      <dgm:t>
        <a:bodyPr/>
        <a:lstStyle/>
        <a:p>
          <a:endParaRPr lang="zh-TW" altLang="en-US"/>
        </a:p>
      </dgm:t>
    </dgm:pt>
    <dgm:pt modelId="{6E611B87-EF57-4059-925B-9D77DA880172}">
      <dgm:prSet custT="1"/>
      <dgm:spPr/>
      <dgm:t>
        <a:bodyPr/>
        <a:lstStyle/>
        <a:p>
          <a:r>
            <a:rPr lang="zh-TW" altLang="en-US" sz="28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研究問題 </a:t>
          </a:r>
          <a:endParaRPr lang="zh-TW" altLang="en-US" sz="2800" dirty="0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1A05E658-2333-4B9D-AED8-23AB75D20D3C}" type="parTrans" cxnId="{6E7F7EAC-1AC6-467B-8ADA-3EA179CAA799}">
      <dgm:prSet/>
      <dgm:spPr/>
      <dgm:t>
        <a:bodyPr/>
        <a:lstStyle/>
        <a:p>
          <a:endParaRPr lang="zh-TW" altLang="en-US"/>
        </a:p>
      </dgm:t>
    </dgm:pt>
    <dgm:pt modelId="{375A9F5F-E257-49DE-AFB9-5E5739447D15}" type="sibTrans" cxnId="{6E7F7EAC-1AC6-467B-8ADA-3EA179CAA799}">
      <dgm:prSet/>
      <dgm:spPr/>
      <dgm:t>
        <a:bodyPr/>
        <a:lstStyle/>
        <a:p>
          <a:endParaRPr lang="zh-TW" altLang="en-US"/>
        </a:p>
      </dgm:t>
    </dgm:pt>
    <dgm:pt modelId="{E115BC44-20C0-486A-BE62-D837B2012558}" type="pres">
      <dgm:prSet presAssocID="{7AB88A21-B67D-4FCD-AAE6-BDB4C5FE24A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01F9EAA0-91A0-4821-9AC0-35CD009E8FC0}" type="pres">
      <dgm:prSet presAssocID="{48BB9004-1642-4F1D-A609-CFABA76B1A13}" presName="composite" presStyleCnt="0"/>
      <dgm:spPr/>
    </dgm:pt>
    <dgm:pt modelId="{611D1612-1A31-4823-B30B-109E3B9D1B1F}" type="pres">
      <dgm:prSet presAssocID="{48BB9004-1642-4F1D-A609-CFABA76B1A13}" presName="bentUpArrow1" presStyleLbl="alignImgPlace1" presStyleIdx="0" presStyleCnt="4"/>
      <dgm:spPr/>
    </dgm:pt>
    <dgm:pt modelId="{9510F529-6B23-40E9-82A2-FD9A9EDB0917}" type="pres">
      <dgm:prSet presAssocID="{48BB9004-1642-4F1D-A609-CFABA76B1A13}" presName="ParentText" presStyleLbl="node1" presStyleIdx="0" presStyleCnt="5" custScaleX="263578" custLinFactNeighborX="3031" custLinFactNeighborY="-21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071389-4BB7-4DD7-B0C1-B368E907E5D4}" type="pres">
      <dgm:prSet presAssocID="{48BB9004-1642-4F1D-A609-CFABA76B1A13}" presName="ChildText" presStyleLbl="revTx" presStyleIdx="0" presStyleCnt="4" custScaleX="1935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370958-9D5D-4461-8CEF-BE2632BBA079}" type="pres">
      <dgm:prSet presAssocID="{BF588498-66E9-4E64-9117-7F4BEC3E7DA8}" presName="sibTrans" presStyleCnt="0"/>
      <dgm:spPr/>
    </dgm:pt>
    <dgm:pt modelId="{87B4A064-D878-4330-83E1-AA75E1675146}" type="pres">
      <dgm:prSet presAssocID="{6E611B87-EF57-4059-925B-9D77DA880172}" presName="composite" presStyleCnt="0"/>
      <dgm:spPr/>
    </dgm:pt>
    <dgm:pt modelId="{6D49DC28-CB76-4753-B0A9-7F413BFBE763}" type="pres">
      <dgm:prSet presAssocID="{6E611B87-EF57-4059-925B-9D77DA880172}" presName="bentUpArrow1" presStyleLbl="alignImgPlace1" presStyleIdx="1" presStyleCnt="4"/>
      <dgm:spPr/>
    </dgm:pt>
    <dgm:pt modelId="{E3C59391-28C9-4EF5-9C40-E5EC1428E0A5}" type="pres">
      <dgm:prSet presAssocID="{6E611B87-EF57-4059-925B-9D77DA880172}" presName="ParentText" presStyleLbl="node1" presStyleIdx="1" presStyleCnt="5" custScaleX="2748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EFDEE0-54A6-44DB-9875-4DCCF1F6B315}" type="pres">
      <dgm:prSet presAssocID="{6E611B87-EF57-4059-925B-9D77DA880172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23155E5-EE90-442A-A2D7-2D67ED2E02FF}" type="pres">
      <dgm:prSet presAssocID="{375A9F5F-E257-49DE-AFB9-5E5739447D15}" presName="sibTrans" presStyleCnt="0"/>
      <dgm:spPr/>
    </dgm:pt>
    <dgm:pt modelId="{0535B2C8-974D-45AB-A6C5-F6ADCD73F570}" type="pres">
      <dgm:prSet presAssocID="{15C75963-5C53-4DB8-B725-1AC9A836E0CD}" presName="composite" presStyleCnt="0"/>
      <dgm:spPr/>
    </dgm:pt>
    <dgm:pt modelId="{97E59B28-E433-4D7C-AC80-14BBBF78A587}" type="pres">
      <dgm:prSet presAssocID="{15C75963-5C53-4DB8-B725-1AC9A836E0CD}" presName="bentUpArrow1" presStyleLbl="alignImgPlace1" presStyleIdx="2" presStyleCnt="4"/>
      <dgm:spPr/>
    </dgm:pt>
    <dgm:pt modelId="{7D259418-0FBD-4C36-AF60-AC0C5C6145AA}" type="pres">
      <dgm:prSet presAssocID="{15C75963-5C53-4DB8-B725-1AC9A836E0CD}" presName="ParentText" presStyleLbl="node1" presStyleIdx="2" presStyleCnt="5" custScaleX="2612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80452A-6FA0-49FC-B622-D4CED0142103}" type="pres">
      <dgm:prSet presAssocID="{15C75963-5C53-4DB8-B725-1AC9A836E0CD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EEFA06-A4F4-46C4-AE15-5EF74D400C26}" type="pres">
      <dgm:prSet presAssocID="{2DFE8C26-3D14-4B12-9534-A7E3B6B1C3A9}" presName="sibTrans" presStyleCnt="0"/>
      <dgm:spPr/>
    </dgm:pt>
    <dgm:pt modelId="{B49E14E9-C3BF-4C24-B5A3-7AC698F74ACE}" type="pres">
      <dgm:prSet presAssocID="{CF587AE4-0533-41E2-A436-4EDE9394868C}" presName="composite" presStyleCnt="0"/>
      <dgm:spPr/>
    </dgm:pt>
    <dgm:pt modelId="{30CD0E09-90C1-451F-8316-958472277CC0}" type="pres">
      <dgm:prSet presAssocID="{CF587AE4-0533-41E2-A436-4EDE9394868C}" presName="bentUpArrow1" presStyleLbl="alignImgPlace1" presStyleIdx="3" presStyleCnt="4"/>
      <dgm:spPr/>
    </dgm:pt>
    <dgm:pt modelId="{F2A42867-D57F-47E4-AA8B-457286AE579D}" type="pres">
      <dgm:prSet presAssocID="{CF587AE4-0533-41E2-A436-4EDE9394868C}" presName="ParentText" presStyleLbl="node1" presStyleIdx="3" presStyleCnt="5" custScaleX="28229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CB4CFC2-D102-44EC-A18F-F31E80DAA106}" type="pres">
      <dgm:prSet presAssocID="{CF587AE4-0533-41E2-A436-4EDE9394868C}" presName="ChildText" presStyleLbl="revTx" presStyleIdx="3" presStyleCnt="4" custScaleX="1419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C02BCC-4349-403D-B52A-076387AA9466}" type="pres">
      <dgm:prSet presAssocID="{96488C96-7FA0-45F4-9269-231ACC3A39FD}" presName="sibTrans" presStyleCnt="0"/>
      <dgm:spPr/>
    </dgm:pt>
    <dgm:pt modelId="{031EA621-A8FD-422A-BEE4-824D7A158B9C}" type="pres">
      <dgm:prSet presAssocID="{B3CA6CE5-8B3F-4282-ACBB-86B004A3E9AA}" presName="composite" presStyleCnt="0"/>
      <dgm:spPr/>
    </dgm:pt>
    <dgm:pt modelId="{FDC85CA9-BD3F-4BA7-8AD8-ACB00D467047}" type="pres">
      <dgm:prSet presAssocID="{B3CA6CE5-8B3F-4282-ACBB-86B004A3E9AA}" presName="ParentText" presStyleLbl="node1" presStyleIdx="4" presStyleCnt="5" custScaleX="2833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9D6B928-4417-414E-9CC9-9BE53F36ED57}" type="presOf" srcId="{48BB9004-1642-4F1D-A609-CFABA76B1A13}" destId="{9510F529-6B23-40E9-82A2-FD9A9EDB0917}" srcOrd="0" destOrd="0" presId="urn:microsoft.com/office/officeart/2005/8/layout/StepDownProcess"/>
    <dgm:cxn modelId="{46429AE3-774B-4A85-9122-5D74BEFCAAE6}" type="presOf" srcId="{CF587AE4-0533-41E2-A436-4EDE9394868C}" destId="{F2A42867-D57F-47E4-AA8B-457286AE579D}" srcOrd="0" destOrd="0" presId="urn:microsoft.com/office/officeart/2005/8/layout/StepDownProcess"/>
    <dgm:cxn modelId="{9B0641AB-BBCE-46F5-876C-8E1485D7D239}" type="presOf" srcId="{B3CA6CE5-8B3F-4282-ACBB-86B004A3E9AA}" destId="{FDC85CA9-BD3F-4BA7-8AD8-ACB00D467047}" srcOrd="0" destOrd="0" presId="urn:microsoft.com/office/officeart/2005/8/layout/StepDownProcess"/>
    <dgm:cxn modelId="{A2A77686-43C2-4E22-96B2-2DDCBA94C555}" type="presOf" srcId="{15C75963-5C53-4DB8-B725-1AC9A836E0CD}" destId="{7D259418-0FBD-4C36-AF60-AC0C5C6145AA}" srcOrd="0" destOrd="0" presId="urn:microsoft.com/office/officeart/2005/8/layout/StepDownProcess"/>
    <dgm:cxn modelId="{0B0BDF34-5D34-4B33-94B7-F362975F78A3}" srcId="{7AB88A21-B67D-4FCD-AAE6-BDB4C5FE24A9}" destId="{B3CA6CE5-8B3F-4282-ACBB-86B004A3E9AA}" srcOrd="4" destOrd="0" parTransId="{94234BC0-0966-492E-855D-E5948B558013}" sibTransId="{DADCC338-B481-4C25-9289-DDEE4917B8CF}"/>
    <dgm:cxn modelId="{4A00D4ED-1E2F-4596-AEF4-C5962A332417}" type="presOf" srcId="{7AB88A21-B67D-4FCD-AAE6-BDB4C5FE24A9}" destId="{E115BC44-20C0-486A-BE62-D837B2012558}" srcOrd="0" destOrd="0" presId="urn:microsoft.com/office/officeart/2005/8/layout/StepDownProcess"/>
    <dgm:cxn modelId="{C22388C5-1054-48E5-8F47-196956F9B5C2}" srcId="{7AB88A21-B67D-4FCD-AAE6-BDB4C5FE24A9}" destId="{15C75963-5C53-4DB8-B725-1AC9A836E0CD}" srcOrd="2" destOrd="0" parTransId="{8A7C3D93-5731-46C4-9131-B71D5CDC0C1E}" sibTransId="{2DFE8C26-3D14-4B12-9534-A7E3B6B1C3A9}"/>
    <dgm:cxn modelId="{3899AB09-A6A6-432C-B88B-66BF8404EE63}" type="presOf" srcId="{6E611B87-EF57-4059-925B-9D77DA880172}" destId="{E3C59391-28C9-4EF5-9C40-E5EC1428E0A5}" srcOrd="0" destOrd="0" presId="urn:microsoft.com/office/officeart/2005/8/layout/StepDownProcess"/>
    <dgm:cxn modelId="{B77A7C81-FD8F-4412-B706-7B31A7E8E080}" srcId="{7AB88A21-B67D-4FCD-AAE6-BDB4C5FE24A9}" destId="{CF587AE4-0533-41E2-A436-4EDE9394868C}" srcOrd="3" destOrd="0" parTransId="{3E0DB190-BB06-4545-BDD2-DC47E2DD7466}" sibTransId="{96488C96-7FA0-45F4-9269-231ACC3A39FD}"/>
    <dgm:cxn modelId="{02C6E94A-0AB4-4399-9DD4-234F643EA9F0}" srcId="{7AB88A21-B67D-4FCD-AAE6-BDB4C5FE24A9}" destId="{48BB9004-1642-4F1D-A609-CFABA76B1A13}" srcOrd="0" destOrd="0" parTransId="{7E6E826F-D118-4D4E-BBF8-9A3CD36EC366}" sibTransId="{BF588498-66E9-4E64-9117-7F4BEC3E7DA8}"/>
    <dgm:cxn modelId="{6E7F7EAC-1AC6-467B-8ADA-3EA179CAA799}" srcId="{7AB88A21-B67D-4FCD-AAE6-BDB4C5FE24A9}" destId="{6E611B87-EF57-4059-925B-9D77DA880172}" srcOrd="1" destOrd="0" parTransId="{1A05E658-2333-4B9D-AED8-23AB75D20D3C}" sibTransId="{375A9F5F-E257-49DE-AFB9-5E5739447D15}"/>
    <dgm:cxn modelId="{FF2078B4-7E1D-41EF-B90A-056CA86468A9}" type="presParOf" srcId="{E115BC44-20C0-486A-BE62-D837B2012558}" destId="{01F9EAA0-91A0-4821-9AC0-35CD009E8FC0}" srcOrd="0" destOrd="0" presId="urn:microsoft.com/office/officeart/2005/8/layout/StepDownProcess"/>
    <dgm:cxn modelId="{AB9A7955-FBF8-4EEC-93DC-A39B6149AA2E}" type="presParOf" srcId="{01F9EAA0-91A0-4821-9AC0-35CD009E8FC0}" destId="{611D1612-1A31-4823-B30B-109E3B9D1B1F}" srcOrd="0" destOrd="0" presId="urn:microsoft.com/office/officeart/2005/8/layout/StepDownProcess"/>
    <dgm:cxn modelId="{40722687-032C-4BE9-9C1A-EE043316EEFC}" type="presParOf" srcId="{01F9EAA0-91A0-4821-9AC0-35CD009E8FC0}" destId="{9510F529-6B23-40E9-82A2-FD9A9EDB0917}" srcOrd="1" destOrd="0" presId="urn:microsoft.com/office/officeart/2005/8/layout/StepDownProcess"/>
    <dgm:cxn modelId="{DD5D2CB7-1FEB-4AEF-A99A-E183BA847EE3}" type="presParOf" srcId="{01F9EAA0-91A0-4821-9AC0-35CD009E8FC0}" destId="{76071389-4BB7-4DD7-B0C1-B368E907E5D4}" srcOrd="2" destOrd="0" presId="urn:microsoft.com/office/officeart/2005/8/layout/StepDownProcess"/>
    <dgm:cxn modelId="{0A9F3276-7A6E-430E-925B-1871FCF0AE3C}" type="presParOf" srcId="{E115BC44-20C0-486A-BE62-D837B2012558}" destId="{DE370958-9D5D-4461-8CEF-BE2632BBA079}" srcOrd="1" destOrd="0" presId="urn:microsoft.com/office/officeart/2005/8/layout/StepDownProcess"/>
    <dgm:cxn modelId="{587954A9-83F3-471A-BCEA-0A2DF123B84B}" type="presParOf" srcId="{E115BC44-20C0-486A-BE62-D837B2012558}" destId="{87B4A064-D878-4330-83E1-AA75E1675146}" srcOrd="2" destOrd="0" presId="urn:microsoft.com/office/officeart/2005/8/layout/StepDownProcess"/>
    <dgm:cxn modelId="{43EB2986-DEDF-4932-8F2F-DC5AEC2EA959}" type="presParOf" srcId="{87B4A064-D878-4330-83E1-AA75E1675146}" destId="{6D49DC28-CB76-4753-B0A9-7F413BFBE763}" srcOrd="0" destOrd="0" presId="urn:microsoft.com/office/officeart/2005/8/layout/StepDownProcess"/>
    <dgm:cxn modelId="{660041C1-1495-4FF1-A77B-49417B905273}" type="presParOf" srcId="{87B4A064-D878-4330-83E1-AA75E1675146}" destId="{E3C59391-28C9-4EF5-9C40-E5EC1428E0A5}" srcOrd="1" destOrd="0" presId="urn:microsoft.com/office/officeart/2005/8/layout/StepDownProcess"/>
    <dgm:cxn modelId="{B61DCD32-2D78-43D4-8382-7B286D3AD52B}" type="presParOf" srcId="{87B4A064-D878-4330-83E1-AA75E1675146}" destId="{D1EFDEE0-54A6-44DB-9875-4DCCF1F6B315}" srcOrd="2" destOrd="0" presId="urn:microsoft.com/office/officeart/2005/8/layout/StepDownProcess"/>
    <dgm:cxn modelId="{53A3843F-C585-41A3-9D7A-BD0A8F8BD0BC}" type="presParOf" srcId="{E115BC44-20C0-486A-BE62-D837B2012558}" destId="{823155E5-EE90-442A-A2D7-2D67ED2E02FF}" srcOrd="3" destOrd="0" presId="urn:microsoft.com/office/officeart/2005/8/layout/StepDownProcess"/>
    <dgm:cxn modelId="{55DE9A38-C75B-419B-9B45-3E969DA87654}" type="presParOf" srcId="{E115BC44-20C0-486A-BE62-D837B2012558}" destId="{0535B2C8-974D-45AB-A6C5-F6ADCD73F570}" srcOrd="4" destOrd="0" presId="urn:microsoft.com/office/officeart/2005/8/layout/StepDownProcess"/>
    <dgm:cxn modelId="{B822681B-4B43-4080-BAE1-0785448201C0}" type="presParOf" srcId="{0535B2C8-974D-45AB-A6C5-F6ADCD73F570}" destId="{97E59B28-E433-4D7C-AC80-14BBBF78A587}" srcOrd="0" destOrd="0" presId="urn:microsoft.com/office/officeart/2005/8/layout/StepDownProcess"/>
    <dgm:cxn modelId="{EE8333DD-17A4-4AD2-9953-B71C91453425}" type="presParOf" srcId="{0535B2C8-974D-45AB-A6C5-F6ADCD73F570}" destId="{7D259418-0FBD-4C36-AF60-AC0C5C6145AA}" srcOrd="1" destOrd="0" presId="urn:microsoft.com/office/officeart/2005/8/layout/StepDownProcess"/>
    <dgm:cxn modelId="{818C48E7-4F9F-4D49-A14A-3C1EFFDE9482}" type="presParOf" srcId="{0535B2C8-974D-45AB-A6C5-F6ADCD73F570}" destId="{3F80452A-6FA0-49FC-B622-D4CED0142103}" srcOrd="2" destOrd="0" presId="urn:microsoft.com/office/officeart/2005/8/layout/StepDownProcess"/>
    <dgm:cxn modelId="{C6985C92-145E-4D29-B7C5-8E9686E6E154}" type="presParOf" srcId="{E115BC44-20C0-486A-BE62-D837B2012558}" destId="{4FEEFA06-A4F4-46C4-AE15-5EF74D400C26}" srcOrd="5" destOrd="0" presId="urn:microsoft.com/office/officeart/2005/8/layout/StepDownProcess"/>
    <dgm:cxn modelId="{EFF5B798-BB29-4566-86C7-172D6C00E60C}" type="presParOf" srcId="{E115BC44-20C0-486A-BE62-D837B2012558}" destId="{B49E14E9-C3BF-4C24-B5A3-7AC698F74ACE}" srcOrd="6" destOrd="0" presId="urn:microsoft.com/office/officeart/2005/8/layout/StepDownProcess"/>
    <dgm:cxn modelId="{0864F20E-28C8-4434-B387-A41681C0B4F3}" type="presParOf" srcId="{B49E14E9-C3BF-4C24-B5A3-7AC698F74ACE}" destId="{30CD0E09-90C1-451F-8316-958472277CC0}" srcOrd="0" destOrd="0" presId="urn:microsoft.com/office/officeart/2005/8/layout/StepDownProcess"/>
    <dgm:cxn modelId="{6A5263F0-3895-4A19-82EA-6D6E2EDA915B}" type="presParOf" srcId="{B49E14E9-C3BF-4C24-B5A3-7AC698F74ACE}" destId="{F2A42867-D57F-47E4-AA8B-457286AE579D}" srcOrd="1" destOrd="0" presId="urn:microsoft.com/office/officeart/2005/8/layout/StepDownProcess"/>
    <dgm:cxn modelId="{1A4A366A-012D-4AE5-8BC1-774A1FB1891A}" type="presParOf" srcId="{B49E14E9-C3BF-4C24-B5A3-7AC698F74ACE}" destId="{0CB4CFC2-D102-44EC-A18F-F31E80DAA106}" srcOrd="2" destOrd="0" presId="urn:microsoft.com/office/officeart/2005/8/layout/StepDownProcess"/>
    <dgm:cxn modelId="{E4328EE6-F2AA-4624-A67A-A0D67C68D217}" type="presParOf" srcId="{E115BC44-20C0-486A-BE62-D837B2012558}" destId="{8BC02BCC-4349-403D-B52A-076387AA9466}" srcOrd="7" destOrd="0" presId="urn:microsoft.com/office/officeart/2005/8/layout/StepDownProcess"/>
    <dgm:cxn modelId="{BF5BBC8E-48C5-4F97-876D-5D7660D9CBB3}" type="presParOf" srcId="{E115BC44-20C0-486A-BE62-D837B2012558}" destId="{031EA621-A8FD-422A-BEE4-824D7A158B9C}" srcOrd="8" destOrd="0" presId="urn:microsoft.com/office/officeart/2005/8/layout/StepDownProcess"/>
    <dgm:cxn modelId="{07AB0FEF-5D16-4CD9-89E1-E91183E413D7}" type="presParOf" srcId="{031EA621-A8FD-422A-BEE4-824D7A158B9C}" destId="{FDC85CA9-BD3F-4BA7-8AD8-ACB00D46704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D1612-1A31-4823-B30B-109E3B9D1B1F}">
      <dsp:nvSpPr>
        <dsp:cNvPr id="0" name=""/>
        <dsp:cNvSpPr/>
      </dsp:nvSpPr>
      <dsp:spPr>
        <a:xfrm rot="5400000">
          <a:off x="846383" y="739369"/>
          <a:ext cx="514699" cy="5859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0F529-6B23-40E9-82A2-FD9A9EDB0917}">
      <dsp:nvSpPr>
        <dsp:cNvPr id="0" name=""/>
        <dsp:cNvSpPr/>
      </dsp:nvSpPr>
      <dsp:spPr>
        <a:xfrm>
          <a:off x="27619" y="155677"/>
          <a:ext cx="2283775" cy="6064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研究動機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57231" y="185289"/>
        <a:ext cx="2224551" cy="547263"/>
      </dsp:txXfrm>
    </dsp:sp>
    <dsp:sp modelId="{76071389-4BB7-4DD7-B0C1-B368E907E5D4}">
      <dsp:nvSpPr>
        <dsp:cNvPr id="0" name=""/>
        <dsp:cNvSpPr/>
      </dsp:nvSpPr>
      <dsp:spPr>
        <a:xfrm>
          <a:off x="1281804" y="226656"/>
          <a:ext cx="1219506" cy="49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9DC28-CB76-4753-B0A9-7F413BFBE763}">
      <dsp:nvSpPr>
        <dsp:cNvPr id="0" name=""/>
        <dsp:cNvSpPr/>
      </dsp:nvSpPr>
      <dsp:spPr>
        <a:xfrm rot="5400000">
          <a:off x="2095181" y="1420655"/>
          <a:ext cx="514699" cy="5859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59391-28C9-4EF5-9C40-E5EC1428E0A5}">
      <dsp:nvSpPr>
        <dsp:cNvPr id="0" name=""/>
        <dsp:cNvSpPr/>
      </dsp:nvSpPr>
      <dsp:spPr>
        <a:xfrm>
          <a:off x="1201335" y="850100"/>
          <a:ext cx="2381415" cy="6064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研究問題 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1230947" y="879712"/>
        <a:ext cx="2322191" cy="547263"/>
      </dsp:txXfrm>
    </dsp:sp>
    <dsp:sp modelId="{D1EFDEE0-54A6-44DB-9875-4DCCF1F6B315}">
      <dsp:nvSpPr>
        <dsp:cNvPr id="0" name=""/>
        <dsp:cNvSpPr/>
      </dsp:nvSpPr>
      <dsp:spPr>
        <a:xfrm>
          <a:off x="2825268" y="907942"/>
          <a:ext cx="630174" cy="49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59B28-E433-4D7C-AC80-14BBBF78A587}">
      <dsp:nvSpPr>
        <dsp:cNvPr id="0" name=""/>
        <dsp:cNvSpPr/>
      </dsp:nvSpPr>
      <dsp:spPr>
        <a:xfrm rot="5400000">
          <a:off x="3236314" y="2101941"/>
          <a:ext cx="514699" cy="5859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59418-0FBD-4C36-AF60-AC0C5C6145AA}">
      <dsp:nvSpPr>
        <dsp:cNvPr id="0" name=""/>
        <dsp:cNvSpPr/>
      </dsp:nvSpPr>
      <dsp:spPr>
        <a:xfrm>
          <a:off x="2401312" y="1531386"/>
          <a:ext cx="2263725" cy="6064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研究方法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2430924" y="1560998"/>
        <a:ext cx="2204501" cy="547263"/>
      </dsp:txXfrm>
    </dsp:sp>
    <dsp:sp modelId="{3F80452A-6FA0-49FC-B622-D4CED0142103}">
      <dsp:nvSpPr>
        <dsp:cNvPr id="0" name=""/>
        <dsp:cNvSpPr/>
      </dsp:nvSpPr>
      <dsp:spPr>
        <a:xfrm>
          <a:off x="3966401" y="1589228"/>
          <a:ext cx="630174" cy="49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CD0E09-90C1-451F-8316-958472277CC0}">
      <dsp:nvSpPr>
        <dsp:cNvPr id="0" name=""/>
        <dsp:cNvSpPr/>
      </dsp:nvSpPr>
      <dsp:spPr>
        <a:xfrm rot="5400000">
          <a:off x="4527390" y="2783226"/>
          <a:ext cx="514699" cy="58596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A42867-D57F-47E4-AA8B-457286AE579D}">
      <dsp:nvSpPr>
        <dsp:cNvPr id="0" name=""/>
        <dsp:cNvSpPr/>
      </dsp:nvSpPr>
      <dsp:spPr>
        <a:xfrm>
          <a:off x="3601290" y="2212672"/>
          <a:ext cx="2445922" cy="6064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分析比較討論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3630902" y="2242284"/>
        <a:ext cx="2386698" cy="547263"/>
      </dsp:txXfrm>
    </dsp:sp>
    <dsp:sp modelId="{0CB4CFC2-D102-44EC-A18F-F31E80DAA106}">
      <dsp:nvSpPr>
        <dsp:cNvPr id="0" name=""/>
        <dsp:cNvSpPr/>
      </dsp:nvSpPr>
      <dsp:spPr>
        <a:xfrm>
          <a:off x="5125235" y="2270514"/>
          <a:ext cx="894658" cy="490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C85CA9-BD3F-4BA7-8AD8-ACB00D467047}">
      <dsp:nvSpPr>
        <dsp:cNvPr id="0" name=""/>
        <dsp:cNvSpPr/>
      </dsp:nvSpPr>
      <dsp:spPr>
        <a:xfrm>
          <a:off x="4801268" y="2893957"/>
          <a:ext cx="2455211" cy="60648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anose="03000509000000000000" pitchFamily="65" charset="-120"/>
              <a:ea typeface="標楷體" panose="03000509000000000000" pitchFamily="65" charset="-120"/>
            </a:rPr>
            <a:t>結論報告</a:t>
          </a:r>
          <a:endParaRPr lang="zh-TW" altLang="en-US" sz="2800" kern="1200" dirty="0">
            <a:latin typeface="標楷體" panose="03000509000000000000" pitchFamily="65" charset="-120"/>
            <a:ea typeface="標楷體" panose="03000509000000000000" pitchFamily="65" charset="-120"/>
          </a:endParaRPr>
        </a:p>
      </dsp:txBody>
      <dsp:txXfrm>
        <a:off x="4830880" y="2923569"/>
        <a:ext cx="2395987" cy="547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72424E9-81C9-41CD-A4B9-B19E6DAE92F3}" type="datetimeFigureOut">
              <a:rPr lang="zh-TW" altLang="en-US"/>
              <a:pPr>
                <a:defRPr/>
              </a:pPr>
              <a:t>2019/10/26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07E087C-687F-405F-8693-6E82E5FAFEE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452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9A28B633-C77F-473A-9F7F-0D8BC7150137}" type="datetimeFigureOut">
              <a:rPr lang="zh-TW" altLang="en-US"/>
              <a:pPr>
                <a:defRPr/>
              </a:pPr>
              <a:t>2019/10/26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3100" y="4749800"/>
            <a:ext cx="5389563" cy="38862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8D9FCE03-BD1F-4A43-B7E3-958502E68E3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03958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741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94C436-7E45-472A-9DDC-562F96D265C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378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545329-3DFF-4480-9C4C-E6771F3F9967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2417763" y="3529013"/>
            <a:ext cx="86375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A469D-6830-47AD-AD7D-B26C0F0D1FD3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175" y="328613"/>
            <a:ext cx="4973638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8275" y="798513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DF0E8-2C28-44EC-B82A-2EF6143C3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5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6186-0655-42DF-B6F1-4941CBB3FC14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77729-BD9E-4FFC-8D49-D226932DB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9439275" y="798513"/>
            <a:ext cx="0" cy="466090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6687F-5004-4C37-9A25-D710D8C594FD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BE56D-31AB-4A1F-A0E8-3C6134A91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B0222-E24E-4809-A428-960EB3EF27DF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DF2A1-55E8-4903-9E02-7FED90369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454150" y="3805238"/>
            <a:ext cx="863123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460FE-D6C2-4B07-A818-AE9AB6BD8D50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4ADDA-C4CE-4FDC-BE60-AABAF4520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4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FAE17-AD3E-4FDF-B12D-AAF68FA11170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13934-C1DB-4CDC-B68A-147725869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28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B8880-46DC-4F02-A7E6-D3B6CEB2217C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6BC79-6BEA-4A12-92E7-A10EB0493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4"/>
          <p:cNvCxnSpPr/>
          <p:nvPr/>
        </p:nvCxnSpPr>
        <p:spPr>
          <a:xfrm>
            <a:off x="1454150" y="1847850"/>
            <a:ext cx="96075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D78F7-BE65-404F-97B5-93A0CFCAA700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DBDD7-C863-463A-9FBB-89F104741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AA280-5FA2-4A78-985C-B0B39F67D02E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3089A-3AF8-4B80-AC9B-943840FE7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/>
          <p:cNvCxnSpPr/>
          <p:nvPr/>
        </p:nvCxnSpPr>
        <p:spPr>
          <a:xfrm>
            <a:off x="1447800" y="3205163"/>
            <a:ext cx="3270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52629-6805-4087-9CBB-FD0396B46A24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DBB93-7DCD-4EFE-B758-A059F1960F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7477125" y="482600"/>
            <a:ext cx="4075113" cy="5148263"/>
            <a:chOff x="7477387" y="482170"/>
            <a:chExt cx="4074533" cy="5149101"/>
          </a:xfrm>
        </p:grpSpPr>
        <p:sp>
          <p:nvSpPr>
            <p:cNvPr id="6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/>
          <p:cNvCxnSpPr/>
          <p:nvPr/>
        </p:nvCxnSpPr>
        <p:spPr>
          <a:xfrm>
            <a:off x="1447800" y="3143250"/>
            <a:ext cx="5527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800" y="5470525"/>
            <a:ext cx="5527675" cy="319088"/>
          </a:xfrm>
        </p:spPr>
        <p:txBody>
          <a:bodyPr/>
          <a:lstStyle>
            <a:lvl1pPr algn="l">
              <a:defRPr dirty="0"/>
            </a:lvl1pPr>
          </a:lstStyle>
          <a:p>
            <a:pPr>
              <a:defRPr/>
            </a:pPr>
            <a:fld id="{0C77F6E2-2273-42F4-B69F-CFFC63EC9188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800" y="319088"/>
            <a:ext cx="5540375" cy="320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F693-83E7-40F0-988C-9F7EB885D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300"/>
            <a:ext cx="12192000" cy="41068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6"/>
          <p:cNvPicPr>
            <a:picLocks noChangeAspect="1"/>
          </p:cNvPicPr>
          <p:nvPr/>
        </p:nvPicPr>
        <p:blipFill>
          <a:blip r:embed="rId13"/>
          <a:srcRect t="1538" b="-1538"/>
          <a:stretch>
            <a:fillRect/>
          </a:stretch>
        </p:blipFill>
        <p:spPr bwMode="black">
          <a:xfrm>
            <a:off x="0" y="6126163"/>
            <a:ext cx="1219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0975" y="804863"/>
            <a:ext cx="9604375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50975" y="2016125"/>
            <a:ext cx="9604375" cy="344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913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7442260-142B-479D-805A-AA2AB6010593}" type="datetimeFigureOut">
              <a:rPr lang="en-US"/>
              <a:pPr>
                <a:defRPr/>
              </a:pPr>
              <a:t>10/26/2019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975" y="328613"/>
            <a:ext cx="5938838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5" y="798513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2800" dirty="0">
                <a:solidFill>
                  <a:schemeClr val="accent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6527966-20E7-4DE8-9AB9-39ADB6196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59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pitchFamily="34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53.jpe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&#26161;&#23433;&#20171;&#32057;.mp4" TargetMode="External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hyperlink" Target="&#21892;&#20801;&#20171;&#32057;.mp4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5362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5363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12192000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2073275" y="3689350"/>
            <a:ext cx="7599363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「花」現「新」世界</a:t>
            </a:r>
          </a:p>
        </p:txBody>
      </p:sp>
      <p:sp>
        <p:nvSpPr>
          <p:cNvPr id="6" name="矩形 5"/>
          <p:cNvSpPr/>
          <p:nvPr/>
        </p:nvSpPr>
        <p:spPr>
          <a:xfrm>
            <a:off x="3063875" y="5235575"/>
            <a:ext cx="62880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r>
              <a:rPr kumimoji="0" lang="zh-TW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組員：楊善允 陳昱安 藍梓靖 呂安絜</a:t>
            </a:r>
          </a:p>
        </p:txBody>
      </p:sp>
      <p:sp>
        <p:nvSpPr>
          <p:cNvPr id="3" name="矩形 2"/>
          <p:cNvSpPr/>
          <p:nvPr/>
        </p:nvSpPr>
        <p:spPr>
          <a:xfrm>
            <a:off x="0" y="17463"/>
            <a:ext cx="39348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暑假玩很大</a:t>
            </a:r>
            <a:endParaRPr lang="zh-TW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三</a:t>
            </a:r>
            <a:r>
              <a:rPr lang="zh-TW" altLang="zh-TW" cap="none" smtClean="0">
                <a:cs typeface="Gill Sans MT" pitchFamily="34" charset="0"/>
              </a:rPr>
              <a:t>、</a:t>
            </a:r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新加坡與花蓮觀光特色比較 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(</a:t>
            </a:r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二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)</a:t>
            </a:r>
          </a:p>
        </p:txBody>
      </p:sp>
      <p:pic>
        <p:nvPicPr>
          <p:cNvPr id="25602" name="Picture 2" descr="相關圖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0688" y="2030413"/>
            <a:ext cx="292576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 descr="相關圖片"/>
          <p:cNvPicPr>
            <a:picLocks noChangeAspect="1" noChangeArrowheads="1"/>
          </p:cNvPicPr>
          <p:nvPr/>
        </p:nvPicPr>
        <p:blipFill>
          <a:blip r:embed="rId3"/>
          <a:srcRect l="3258" t="19212" r="17921"/>
          <a:stretch>
            <a:fillRect/>
          </a:stretch>
        </p:blipFill>
        <p:spPr bwMode="auto">
          <a:xfrm>
            <a:off x="8021638" y="2120900"/>
            <a:ext cx="297656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9" descr="「牛車水」的圖片搜尋結果"/>
          <p:cNvPicPr>
            <a:picLocks noChangeAspect="1" noChangeArrowheads="1"/>
          </p:cNvPicPr>
          <p:nvPr/>
        </p:nvPicPr>
        <p:blipFill>
          <a:blip r:embed="rId4"/>
          <a:srcRect t="4137"/>
          <a:stretch>
            <a:fillRect/>
          </a:stretch>
        </p:blipFill>
        <p:spPr bwMode="auto">
          <a:xfrm>
            <a:off x="8021638" y="3870325"/>
            <a:ext cx="3008312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1" descr="「花蓮地標式建築」的圖片搜尋結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5450" y="3870325"/>
            <a:ext cx="29210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712788" y="2949575"/>
            <a:ext cx="671512" cy="1754188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花</a:t>
            </a:r>
            <a:endParaRPr kumimoji="0"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    蓮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7018338" y="2982913"/>
            <a:ext cx="668337" cy="1754187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新</a:t>
            </a:r>
            <a:endParaRPr kumimoji="0"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加</a:t>
            </a:r>
            <a:endParaRPr kumimoji="0" lang="en-US" altLang="zh-TW" sz="3600" dirty="0">
              <a:latin typeface="標楷體" pitchFamily="65" charset="-120"/>
              <a:ea typeface="標楷體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三</a:t>
            </a:r>
            <a:r>
              <a:rPr lang="zh-TW" altLang="en-US" cap="none" smtClean="0">
                <a:cs typeface="Gill Sans MT" pitchFamily="34" charset="0"/>
              </a:rPr>
              <a:t>、</a:t>
            </a:r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新加坡與花蓮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交通便利性比較（三）</a:t>
            </a:r>
          </a:p>
        </p:txBody>
      </p:sp>
      <p:pic>
        <p:nvPicPr>
          <p:cNvPr id="26626" name="Picture 2" descr="「花蓮地圖」的圖片搜尋結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413" y="1949450"/>
            <a:ext cx="2676525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0" descr="相關圖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900" y="3365500"/>
            <a:ext cx="165576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弧形箭號 (下彎) 7"/>
          <p:cNvSpPr/>
          <p:nvPr/>
        </p:nvSpPr>
        <p:spPr>
          <a:xfrm>
            <a:off x="2717800" y="2422525"/>
            <a:ext cx="1017588" cy="287338"/>
          </a:xfrm>
          <a:prstGeom prst="curved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9" name="弧形箭號 (下彎) 8"/>
          <p:cNvSpPr/>
          <p:nvPr/>
        </p:nvSpPr>
        <p:spPr>
          <a:xfrm>
            <a:off x="2859088" y="3868738"/>
            <a:ext cx="1017587" cy="287337"/>
          </a:xfrm>
          <a:prstGeom prst="curved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pic>
        <p:nvPicPr>
          <p:cNvPr id="26630" name="Picture 4" descr="「新加坡城市地圖」的圖片搜尋結果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8144"/>
          <a:stretch>
            <a:fillRect/>
          </a:stretch>
        </p:blipFill>
        <p:spPr bwMode="auto">
          <a:xfrm>
            <a:off x="7288213" y="1911350"/>
            <a:ext cx="42354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4" descr="相關圖片"/>
          <p:cNvPicPr>
            <a:picLocks noChangeAspect="1" noChangeArrowheads="1"/>
          </p:cNvPicPr>
          <p:nvPr/>
        </p:nvPicPr>
        <p:blipFill>
          <a:blip r:embed="rId5"/>
          <a:srcRect t="10661"/>
          <a:stretch>
            <a:fillRect/>
          </a:stretch>
        </p:blipFill>
        <p:spPr bwMode="auto">
          <a:xfrm>
            <a:off x="6743700" y="4791075"/>
            <a:ext cx="1500188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6" descr="「新加坡公車」的圖片搜尋結果"/>
          <p:cNvPicPr>
            <a:picLocks noChangeAspect="1" noChangeArrowheads="1"/>
          </p:cNvPicPr>
          <p:nvPr/>
        </p:nvPicPr>
        <p:blipFill>
          <a:blip r:embed="rId6"/>
          <a:srcRect l="13966" t="17133" r="7228" b="8360"/>
          <a:stretch>
            <a:fillRect/>
          </a:stretch>
        </p:blipFill>
        <p:spPr bwMode="auto">
          <a:xfrm>
            <a:off x="8367713" y="4791075"/>
            <a:ext cx="15652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8" descr="「新加坡火車」的圖片搜尋結果"/>
          <p:cNvPicPr>
            <a:picLocks noChangeAspect="1" noChangeArrowheads="1"/>
          </p:cNvPicPr>
          <p:nvPr/>
        </p:nvPicPr>
        <p:blipFill>
          <a:blip r:embed="rId7"/>
          <a:srcRect r="6393"/>
          <a:stretch>
            <a:fillRect/>
          </a:stretch>
        </p:blipFill>
        <p:spPr bwMode="auto">
          <a:xfrm>
            <a:off x="10034588" y="4784725"/>
            <a:ext cx="1522412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弧形箭號 (下彎) 13"/>
          <p:cNvSpPr/>
          <p:nvPr/>
        </p:nvSpPr>
        <p:spPr>
          <a:xfrm rot="18548762">
            <a:off x="7281069" y="4047332"/>
            <a:ext cx="1162050" cy="360362"/>
          </a:xfrm>
          <a:prstGeom prst="curved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5" name="弧形箭號 (下彎) 14"/>
          <p:cNvSpPr/>
          <p:nvPr/>
        </p:nvSpPr>
        <p:spPr>
          <a:xfrm rot="16636280">
            <a:off x="8928895" y="4225131"/>
            <a:ext cx="963612" cy="314325"/>
          </a:xfrm>
          <a:prstGeom prst="curved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sp>
        <p:nvSpPr>
          <p:cNvPr id="16" name="弧形箭號 (下彎) 15"/>
          <p:cNvSpPr/>
          <p:nvPr/>
        </p:nvSpPr>
        <p:spPr>
          <a:xfrm rot="15922544" flipV="1">
            <a:off x="10383044" y="4129881"/>
            <a:ext cx="1044575" cy="322263"/>
          </a:xfrm>
          <a:prstGeom prst="curvedDown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>
              <a:solidFill>
                <a:schemeClr val="tx1"/>
              </a:solidFill>
            </a:endParaRPr>
          </a:p>
        </p:txBody>
      </p:sp>
      <p:pic>
        <p:nvPicPr>
          <p:cNvPr id="26637" name="Picture 6" descr="「台灣電車」的圖片搜尋結果"/>
          <p:cNvPicPr>
            <a:picLocks noChangeAspect="1" noChangeArrowheads="1"/>
          </p:cNvPicPr>
          <p:nvPr/>
        </p:nvPicPr>
        <p:blipFill>
          <a:blip r:embed="rId8"/>
          <a:srcRect r="5498" b="7809"/>
          <a:stretch>
            <a:fillRect/>
          </a:stretch>
        </p:blipFill>
        <p:spPr bwMode="auto">
          <a:xfrm>
            <a:off x="1301750" y="2293938"/>
            <a:ext cx="12874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8"/>
          <p:cNvSpPr txBox="1"/>
          <p:nvPr/>
        </p:nvSpPr>
        <p:spPr>
          <a:xfrm>
            <a:off x="266700" y="5208588"/>
            <a:ext cx="2592388" cy="646112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花蓮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5992813" y="1906588"/>
            <a:ext cx="2592387" cy="646112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新加坡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</a:rPr>
              <a:t>三、新加坡與花蓮飲食特色比較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sz="4000" b="1" cap="none" smtClean="0">
                <a:latin typeface="標楷體" pitchFamily="65" charset="-120"/>
                <a:ea typeface="標楷體" pitchFamily="65" charset="-120"/>
              </a:rPr>
              <a:t>四）</a:t>
            </a:r>
          </a:p>
        </p:txBody>
      </p:sp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451100"/>
            <a:ext cx="2014538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「花蓮美食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25" y="3717925"/>
            <a:ext cx="20161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3" descr="「花蓮阿美麻糬」的圖片搜尋結果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0" y="3708400"/>
            <a:ext cx="195421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5" descr="「花蓮名產」的圖片搜尋結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2250" y="2451100"/>
            <a:ext cx="1954213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7" descr="相關圖片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18400" y="2498725"/>
            <a:ext cx="402272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文字方塊 10"/>
          <p:cNvSpPr txBox="1">
            <a:spLocks noChangeArrowheads="1"/>
          </p:cNvSpPr>
          <p:nvPr/>
        </p:nvSpPr>
        <p:spPr bwMode="auto">
          <a:xfrm>
            <a:off x="4856163" y="3475038"/>
            <a:ext cx="25447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花蓮</a:t>
            </a:r>
            <a:r>
              <a:rPr kumimoji="0" lang="en-US" altLang="zh-TW" sz="2800">
                <a:latin typeface="標楷體" pitchFamily="65" charset="-120"/>
                <a:ea typeface="標楷體" pitchFamily="65" charset="-120"/>
              </a:rPr>
              <a:t>V.S</a:t>
            </a:r>
            <a:r>
              <a:rPr kumimoji="0" lang="zh-TW" altLang="en-US" sz="2800">
                <a:solidFill>
                  <a:srgbClr val="006600"/>
                </a:solidFill>
                <a:latin typeface="標楷體" pitchFamily="65" charset="-120"/>
                <a:ea typeface="標楷體" pitchFamily="65" charset="-120"/>
              </a:rPr>
              <a:t>新加坡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zh-TW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  <a:r>
              <a:rPr lang="zh-TW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三、新加坡與花蓮</a:t>
            </a:r>
            <a:r>
              <a:rPr lang="zh-TW" altLang="en-US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語言使用</a:t>
            </a:r>
            <a:r>
              <a:rPr lang="zh-TW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比較</a:t>
            </a:r>
            <a:r>
              <a:rPr lang="zh-TW" altLang="en-US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  <a:r>
              <a:rPr lang="zh-TW" altLang="zh-TW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  <a:r>
              <a:rPr lang="zh-TW" altLang="en-US" sz="36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（五）  </a:t>
            </a:r>
            <a:endParaRPr lang="zh-TW" sz="3600" b="1" cap="none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803400" y="2360613"/>
            <a:ext cx="2781300" cy="58420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標楷體" pitchFamily="65" charset="-120"/>
                <a:ea typeface="標楷體" pitchFamily="65" charset="-120"/>
              </a:rPr>
              <a:t>花蓮使用語言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399338" y="2343150"/>
            <a:ext cx="3178175" cy="585788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latin typeface="標楷體" pitchFamily="65" charset="-120"/>
                <a:ea typeface="標楷體" pitchFamily="65" charset="-120"/>
              </a:rPr>
              <a:t>新加坡使用語言</a:t>
            </a:r>
          </a:p>
        </p:txBody>
      </p:sp>
      <p:sp>
        <p:nvSpPr>
          <p:cNvPr id="28676" name="文字方塊 11"/>
          <p:cNvSpPr txBox="1">
            <a:spLocks noChangeArrowheads="1"/>
          </p:cNvSpPr>
          <p:nvPr/>
        </p:nvSpPr>
        <p:spPr bwMode="auto">
          <a:xfrm>
            <a:off x="2740025" y="4386263"/>
            <a:ext cx="6143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國語</a:t>
            </a:r>
          </a:p>
        </p:txBody>
      </p:sp>
      <p:sp>
        <p:nvSpPr>
          <p:cNvPr id="28677" name="文字方塊 12"/>
          <p:cNvSpPr txBox="1">
            <a:spLocks noChangeArrowheads="1"/>
          </p:cNvSpPr>
          <p:nvPr/>
        </p:nvSpPr>
        <p:spPr bwMode="auto">
          <a:xfrm>
            <a:off x="3609975" y="4386263"/>
            <a:ext cx="61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英文</a:t>
            </a:r>
            <a:endParaRPr kumimoji="0" lang="en-US" altLang="zh-TW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78" name="文字方塊 13"/>
          <p:cNvSpPr txBox="1">
            <a:spLocks noChangeArrowheads="1"/>
          </p:cNvSpPr>
          <p:nvPr/>
        </p:nvSpPr>
        <p:spPr bwMode="auto">
          <a:xfrm>
            <a:off x="1892300" y="4398963"/>
            <a:ext cx="61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台語</a:t>
            </a:r>
          </a:p>
        </p:txBody>
      </p:sp>
      <p:cxnSp>
        <p:nvCxnSpPr>
          <p:cNvPr id="16" name="直線接點 15"/>
          <p:cNvCxnSpPr/>
          <p:nvPr/>
        </p:nvCxnSpPr>
        <p:spPr>
          <a:xfrm flipV="1">
            <a:off x="3046413" y="2957513"/>
            <a:ext cx="0" cy="144145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28678" idx="0"/>
          </p:cNvCxnSpPr>
          <p:nvPr/>
        </p:nvCxnSpPr>
        <p:spPr>
          <a:xfrm flipV="1">
            <a:off x="2200275" y="3582988"/>
            <a:ext cx="0" cy="81597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/>
          <p:cNvCxnSpPr/>
          <p:nvPr/>
        </p:nvCxnSpPr>
        <p:spPr>
          <a:xfrm flipV="1">
            <a:off x="3924300" y="3571875"/>
            <a:ext cx="0" cy="8143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 flipH="1">
            <a:off x="2200275" y="3582988"/>
            <a:ext cx="171767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3" name="文字方塊 30"/>
          <p:cNvSpPr txBox="1">
            <a:spLocks noChangeArrowheads="1"/>
          </p:cNvSpPr>
          <p:nvPr/>
        </p:nvSpPr>
        <p:spPr bwMode="auto">
          <a:xfrm>
            <a:off x="8605838" y="4373563"/>
            <a:ext cx="61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國語</a:t>
            </a:r>
          </a:p>
        </p:txBody>
      </p:sp>
      <p:sp>
        <p:nvSpPr>
          <p:cNvPr id="28684" name="文字方塊 31"/>
          <p:cNvSpPr txBox="1">
            <a:spLocks noChangeArrowheads="1"/>
          </p:cNvSpPr>
          <p:nvPr/>
        </p:nvSpPr>
        <p:spPr bwMode="auto">
          <a:xfrm>
            <a:off x="9477375" y="4373563"/>
            <a:ext cx="6143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英文</a:t>
            </a:r>
            <a:endParaRPr kumimoji="0" lang="en-US" altLang="zh-TW" sz="28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685" name="文字方塊 32"/>
          <p:cNvSpPr txBox="1">
            <a:spLocks noChangeArrowheads="1"/>
          </p:cNvSpPr>
          <p:nvPr/>
        </p:nvSpPr>
        <p:spPr bwMode="auto">
          <a:xfrm>
            <a:off x="7759700" y="4386263"/>
            <a:ext cx="6159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台語</a:t>
            </a:r>
          </a:p>
        </p:txBody>
      </p:sp>
      <p:cxnSp>
        <p:nvCxnSpPr>
          <p:cNvPr id="34" name="直線接點 33"/>
          <p:cNvCxnSpPr/>
          <p:nvPr/>
        </p:nvCxnSpPr>
        <p:spPr>
          <a:xfrm flipV="1">
            <a:off x="8913813" y="2944813"/>
            <a:ext cx="0" cy="144145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>
            <a:stCxn id="28685" idx="0"/>
          </p:cNvCxnSpPr>
          <p:nvPr/>
        </p:nvCxnSpPr>
        <p:spPr>
          <a:xfrm flipV="1">
            <a:off x="8067675" y="3570288"/>
            <a:ext cx="0" cy="815975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 flipV="1">
            <a:off x="9791700" y="3559175"/>
            <a:ext cx="0" cy="814388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 flipH="1">
            <a:off x="7239000" y="3559175"/>
            <a:ext cx="333851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 flipV="1">
            <a:off x="7239000" y="3546475"/>
            <a:ext cx="0" cy="815975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/>
          <p:cNvCxnSpPr/>
          <p:nvPr/>
        </p:nvCxnSpPr>
        <p:spPr>
          <a:xfrm flipV="1">
            <a:off x="10577513" y="3546475"/>
            <a:ext cx="0" cy="815975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2" name="文字方塊 42"/>
          <p:cNvSpPr txBox="1">
            <a:spLocks noChangeArrowheads="1"/>
          </p:cNvSpPr>
          <p:nvPr/>
        </p:nvSpPr>
        <p:spPr bwMode="auto">
          <a:xfrm>
            <a:off x="6932613" y="4330700"/>
            <a:ext cx="614362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印度語</a:t>
            </a:r>
          </a:p>
        </p:txBody>
      </p:sp>
      <p:sp>
        <p:nvSpPr>
          <p:cNvPr id="28693" name="文字方塊 43"/>
          <p:cNvSpPr txBox="1">
            <a:spLocks noChangeArrowheads="1"/>
          </p:cNvSpPr>
          <p:nvPr/>
        </p:nvSpPr>
        <p:spPr bwMode="auto">
          <a:xfrm>
            <a:off x="10269538" y="4287838"/>
            <a:ext cx="615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/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馬來語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sz="4000" b="1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>四、遊客去哪兒? </a:t>
            </a:r>
            <a:endParaRPr 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698" name="文字方塊 4"/>
          <p:cNvSpPr txBox="1">
            <a:spLocks noChangeArrowheads="1"/>
          </p:cNvSpPr>
          <p:nvPr/>
        </p:nvSpPr>
        <p:spPr bwMode="auto">
          <a:xfrm>
            <a:off x="3613150" y="3621088"/>
            <a:ext cx="4105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44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36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花蓮風景好，</a:t>
            </a:r>
            <a:endParaRPr kumimoji="0" lang="en-US" altLang="zh-TW" sz="360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kumimoji="0" lang="zh-TW" altLang="en-US" sz="36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但遊客在哪呢</a:t>
            </a:r>
            <a:r>
              <a:rPr kumimoji="0" lang="en-US" altLang="zh-TW" sz="360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?</a:t>
            </a:r>
            <a:endParaRPr kumimoji="0" lang="zh-TW" altLang="en-US" sz="3600">
              <a:solidFill>
                <a:srgbClr val="002060"/>
              </a:solidFill>
              <a:latin typeface="Gill Sans MT" pitchFamily="34" charset="0"/>
            </a:endParaRPr>
          </a:p>
        </p:txBody>
      </p:sp>
      <p:pic>
        <p:nvPicPr>
          <p:cNvPr id="29699" name="Picture 2" descr="相關圖片"/>
          <p:cNvPicPr>
            <a:picLocks noChangeAspect="1" noChangeArrowheads="1"/>
          </p:cNvPicPr>
          <p:nvPr/>
        </p:nvPicPr>
        <p:blipFill>
          <a:blip r:embed="rId2"/>
          <a:srcRect l="7291" t="4437" r="3502" b="12469"/>
          <a:stretch>
            <a:fillRect/>
          </a:stretch>
        </p:blipFill>
        <p:spPr bwMode="auto">
          <a:xfrm>
            <a:off x="4318000" y="4945063"/>
            <a:ext cx="2693988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 descr="相關圖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34350" y="4479925"/>
            <a:ext cx="253047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8" descr="「花蓮風景區」的圖片搜尋結果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588" y="4464050"/>
            <a:ext cx="2532062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0" descr="「花蓮太魯閣」的圖片搜尋結果"/>
          <p:cNvPicPr>
            <a:picLocks noChangeAspect="1" noChangeArrowheads="1"/>
          </p:cNvPicPr>
          <p:nvPr/>
        </p:nvPicPr>
        <p:blipFill>
          <a:blip r:embed="rId5"/>
          <a:srcRect t="6549"/>
          <a:stretch>
            <a:fillRect/>
          </a:stretch>
        </p:blipFill>
        <p:spPr bwMode="auto">
          <a:xfrm>
            <a:off x="7573963" y="2509838"/>
            <a:ext cx="2592387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2" descr="「花蓮溫泉」的圖片搜尋結果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89450" y="2025650"/>
            <a:ext cx="2693988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4" descr="「花蓮海洋公園」的圖片搜尋結果"/>
          <p:cNvPicPr>
            <a:picLocks noChangeAspect="1" noChangeArrowheads="1"/>
          </p:cNvPicPr>
          <p:nvPr/>
        </p:nvPicPr>
        <p:blipFill>
          <a:blip r:embed="rId7"/>
          <a:srcRect l="3700" t="9846" r="3673" b="30779"/>
          <a:stretch>
            <a:fillRect/>
          </a:stretch>
        </p:blipFill>
        <p:spPr bwMode="auto">
          <a:xfrm>
            <a:off x="1525588" y="2509838"/>
            <a:ext cx="25463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四、遊客去哪兒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 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pic>
        <p:nvPicPr>
          <p:cNvPr id="30722" name="Picture 2" descr="https://student.hlc.edu.tw/action/album/1698/m_20190922152451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2278063"/>
            <a:ext cx="3587750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文字方塊 5"/>
          <p:cNvSpPr txBox="1">
            <a:spLocks noChangeArrowheads="1"/>
          </p:cNvSpPr>
          <p:nvPr/>
        </p:nvSpPr>
        <p:spPr bwMode="auto">
          <a:xfrm>
            <a:off x="1239838" y="5060950"/>
            <a:ext cx="59864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3200">
                <a:solidFill>
                  <a:srgbClr val="0066FF"/>
                </a:solidFill>
                <a:latin typeface="標楷體" pitchFamily="65" charset="-120"/>
                <a:ea typeface="標楷體" pitchFamily="65" charset="-120"/>
              </a:rPr>
              <a:t>花蓮火車站</a:t>
            </a: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做問卷</a:t>
            </a:r>
            <a:r>
              <a:rPr kumimoji="0" lang="en-US" altLang="zh-TW" sz="3200">
                <a:latin typeface="標楷體" pitchFamily="65" charset="-120"/>
                <a:ea typeface="標楷體" pitchFamily="65" charset="-120"/>
              </a:rPr>
              <a:t>20</a:t>
            </a: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份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981950" y="3303588"/>
            <a:ext cx="3716338" cy="2308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★遊客年齡層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39-48</a:t>
            </a: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歲佔百分之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★遊客性別百分比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    女性佔百分之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55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★觀察到可能因素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    旅遊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出差佔居多</a:t>
            </a:r>
            <a:endParaRPr kumimoji="0"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25" name="Picture 8" descr="https://student.hlc.edu.tw/action/album/1698/m_201909221524433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2275" y="2290763"/>
            <a:ext cx="3589338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四、遊客去哪兒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 </a:t>
            </a:r>
            <a:endParaRPr lang="zh-TW" altLang="en-US" cap="none" smtClean="0">
              <a:ea typeface="標楷體" pitchFamily="65" charset="-120"/>
              <a:cs typeface="Gill Sans MT" pitchFamily="34" charset="0"/>
            </a:endParaRPr>
          </a:p>
        </p:txBody>
      </p:sp>
      <p:pic>
        <p:nvPicPr>
          <p:cNvPr id="31746" name="Picture 4" descr="https://student.hlc.edu.tw/action/album/1698/m_201909221529311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2071688"/>
            <a:ext cx="3586163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文字方塊 5"/>
          <p:cNvSpPr txBox="1">
            <a:spLocks noChangeArrowheads="1"/>
          </p:cNvSpPr>
          <p:nvPr/>
        </p:nvSpPr>
        <p:spPr bwMode="auto">
          <a:xfrm>
            <a:off x="552450" y="4921250"/>
            <a:ext cx="70231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3200">
                <a:solidFill>
                  <a:srgbClr val="0066FF"/>
                </a:solidFill>
                <a:latin typeface="標楷體" pitchFamily="65" charset="-120"/>
                <a:ea typeface="標楷體" pitchFamily="65" charset="-120"/>
              </a:rPr>
              <a:t>花蓮市鬧區</a:t>
            </a: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公正街</a:t>
            </a:r>
            <a:r>
              <a:rPr kumimoji="0" lang="en-US" altLang="zh-TW" sz="3200">
                <a:latin typeface="標楷體" pitchFamily="65" charset="-120"/>
                <a:ea typeface="標楷體" pitchFamily="65" charset="-120"/>
              </a:rPr>
              <a:t>29</a:t>
            </a:r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份問卷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850188" y="3213100"/>
            <a:ext cx="3876675" cy="23082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★遊客年齡層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    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18-28</a:t>
            </a: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歲佔百分之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60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★遊客性別百分比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    女性佔百分之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70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★觀察到可能因素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    旅遊</a:t>
            </a:r>
            <a:r>
              <a:rPr kumimoji="0" lang="en-US" altLang="zh-TW" sz="2400" dirty="0"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2400" dirty="0">
                <a:latin typeface="標楷體" pitchFamily="65" charset="-120"/>
                <a:ea typeface="標楷體" pitchFamily="65" charset="-120"/>
              </a:rPr>
              <a:t>景點打卡佔居多</a:t>
            </a:r>
            <a:endParaRPr kumimoji="0"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1749" name="Picture 2" descr="https://student.hlc.edu.tw/action/album/1698/m_201909221529411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0" y="2071688"/>
            <a:ext cx="3587750" cy="269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四、遊客去哪兒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</a:t>
            </a:r>
            <a:r>
              <a:rPr lang="zh-TW" altLang="zh-TW" cap="none" smtClean="0">
                <a:ea typeface="標楷體" pitchFamily="65" charset="-120"/>
                <a:cs typeface="Gill Sans MT" pitchFamily="34" charset="0"/>
              </a:rPr>
              <a:t> 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問卷(一)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250825" y="2193925"/>
            <a:ext cx="8534400" cy="346551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en-US" altLang="zh-TW" sz="1600">
                <a:latin typeface="Gill Sans MT" pitchFamily="34" charset="0"/>
              </a:rPr>
              <a:t>1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.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請問您覺得</a:t>
            </a:r>
            <a:r>
              <a:rPr kumimoji="0" lang="zh-TW" altLang="en-US" sz="200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花蓮的特色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是什麼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?(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可複選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)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</a:t>
            </a:r>
            <a:endParaRPr kumimoji="0" lang="en-US" altLang="zh-TW" sz="200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(1)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花蓮的特色好山好水與風景優美</a:t>
            </a:r>
            <a:r>
              <a:rPr kumimoji="0" lang="zh-TW" altLang="zh-TW"/>
              <a:t>，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火車站佔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59%,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公正街鬧區佔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56%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。   </a:t>
            </a:r>
            <a:endParaRPr kumimoji="0" lang="en-US" altLang="zh-TW" sz="2000">
              <a:latin typeface="標楷體" pitchFamily="65" charset="-120"/>
              <a:ea typeface="標楷體" pitchFamily="65" charset="-120"/>
            </a:endParaRPr>
          </a:p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  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(2)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旅遊景點乾淨</a:t>
            </a:r>
            <a:r>
              <a:rPr kumimoji="0" lang="zh-TW" altLang="en-US"/>
              <a:t>、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治安安全，也是遊客選擇旅遊景點重要因素。</a:t>
            </a:r>
            <a:endParaRPr kumimoji="0" lang="en-US" altLang="zh-TW" sz="2000">
              <a:latin typeface="標楷體" pitchFamily="65" charset="-120"/>
              <a:ea typeface="標楷體" pitchFamily="65" charset="-120"/>
            </a:endParaRPr>
          </a:p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 </a:t>
            </a:r>
          </a:p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zh-TW" altLang="zh-TW" sz="2000">
                <a:latin typeface="標楷體" pitchFamily="65" charset="-120"/>
                <a:ea typeface="標楷體" pitchFamily="65" charset="-120"/>
              </a:rPr>
              <a:t>2.請問您</a:t>
            </a:r>
            <a:r>
              <a:rPr kumimoji="0" lang="zh-TW" altLang="zh-TW" sz="200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來花蓮的原因</a:t>
            </a:r>
            <a:r>
              <a:rPr kumimoji="0" lang="zh-TW" altLang="zh-TW" sz="2000">
                <a:latin typeface="標楷體" pitchFamily="65" charset="-120"/>
                <a:ea typeface="標楷體" pitchFamily="65" charset="-120"/>
              </a:rPr>
              <a:t>? 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旅遊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就業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探親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.</a:t>
            </a: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讀書</a:t>
            </a:r>
            <a:r>
              <a:rPr kumimoji="0" lang="zh-TW" altLang="zh-TW" sz="2000">
                <a:latin typeface="標楷體" pitchFamily="65" charset="-120"/>
                <a:ea typeface="標楷體" pitchFamily="65" charset="-120"/>
              </a:rPr>
              <a:t>。</a:t>
            </a:r>
            <a:endParaRPr kumimoji="0" lang="en-US" altLang="zh-TW" sz="2000">
              <a:latin typeface="標楷體" pitchFamily="65" charset="-120"/>
              <a:ea typeface="標楷體" pitchFamily="65" charset="-120"/>
            </a:endParaRPr>
          </a:p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 </a:t>
            </a:r>
          </a:p>
          <a:p>
            <a:pPr defTabSz="914400">
              <a:spcBef>
                <a:spcPts val="1000"/>
              </a:spcBef>
              <a:buClr>
                <a:schemeClr val="accent1"/>
              </a:buClr>
              <a:buSzPct val="100000"/>
              <a:buFont typeface="Arial" charset="0"/>
              <a:buNone/>
            </a:pPr>
            <a:r>
              <a:rPr kumimoji="0" lang="zh-TW" altLang="zh-TW" sz="2000">
                <a:latin typeface="標楷體" pitchFamily="65" charset="-120"/>
                <a:ea typeface="標楷體" pitchFamily="65" charset="-120"/>
              </a:rPr>
              <a:t>3.請問您</a:t>
            </a:r>
            <a:r>
              <a:rPr kumimoji="0" lang="zh-TW" altLang="zh-TW" sz="200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</a:rPr>
              <a:t>對新加坡的印象</a:t>
            </a:r>
            <a:r>
              <a:rPr kumimoji="0" lang="zh-TW" altLang="zh-TW" sz="2000">
                <a:latin typeface="標楷體" pitchFamily="65" charset="-120"/>
                <a:ea typeface="標楷體" pitchFamily="65" charset="-120"/>
              </a:rPr>
              <a:t>?</a:t>
            </a:r>
            <a:endParaRPr kumimoji="0" lang="zh-TW" altLang="en-US"/>
          </a:p>
        </p:txBody>
      </p:sp>
      <p:pic>
        <p:nvPicPr>
          <p:cNvPr id="32771" name="Picture 2" descr="https://student.hlc.edu.tw/action/album/1698/m_201909221529155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9163" y="2039938"/>
            <a:ext cx="2828925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四、遊客去哪兒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</a:t>
            </a:r>
            <a:r>
              <a:rPr lang="zh-TW" altLang="zh-TW" cap="none" smtClean="0">
                <a:ea typeface="標楷體" pitchFamily="65" charset="-120"/>
                <a:cs typeface="Gill Sans MT" pitchFamily="34" charset="0"/>
              </a:rPr>
              <a:t> 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問卷(二)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539750" y="1844675"/>
            <a:ext cx="8555038" cy="45926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4.花蓮觀光有那些</a:t>
            </a:r>
            <a:r>
              <a:rPr lang="zh-TW" altLang="zh-TW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需要改進</a:t>
            </a:r>
            <a:r>
              <a:rPr lang="zh-TW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的地方?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</a:t>
            </a:r>
            <a:r>
              <a:rPr lang="zh-TW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交通不便,是花蓮要改進第一關鍵</a:t>
            </a:r>
            <a:endParaRPr lang="en-US" altLang="zh-TW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lang="zh-TW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火車站佔 44%,公正街鬧區佔 61%。</a:t>
            </a:r>
            <a:endParaRPr lang="en-US" altLang="zh-TW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endParaRPr lang="zh-TW" altLang="en-US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5.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您會</a:t>
            </a:r>
            <a:r>
              <a:rPr lang="zh-TW" altLang="en-US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推薦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其他人來花蓮旅遊嗎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  <a:endParaRPr lang="en-US" altLang="zh-TW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接受問卷填寫的遊客都傾向會推薦花蓮旅遊達 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98%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。</a:t>
            </a:r>
            <a:endParaRPr lang="en-US" altLang="zh-TW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6.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來花蓮市</a:t>
            </a:r>
            <a:r>
              <a:rPr lang="zh-TW" altLang="en-US" smtClean="0">
                <a:solidFill>
                  <a:srgbClr val="66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最想去的景點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是哪裡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原因為何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各景點百分比很平均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七星潭是自然景觀深受大眾喜愛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還有許多遊客問</a:t>
            </a:r>
            <a:endParaRPr lang="en-US" altLang="zh-TW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怎麼沒有太魯閣國家公園的選項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因為我們聚焦在花蓮市的地點</a:t>
            </a:r>
            <a:r>
              <a:rPr lang="en-US" altLang="zh-TW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所以這</a:t>
            </a:r>
            <a:endParaRPr lang="en-US" altLang="zh-TW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zh-TW" altLang="en-US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次沒有納入。</a:t>
            </a:r>
            <a:endParaRPr lang="zh-TW" altLang="en-US" sz="1400" smtClean="0"/>
          </a:p>
        </p:txBody>
      </p:sp>
      <p:pic>
        <p:nvPicPr>
          <p:cNvPr id="33795" name="Picture 2" descr="https://student.hlc.edu.tw/action/album/1698/m_201909221524477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70888" y="1989138"/>
            <a:ext cx="36131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四、遊客去哪兒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?問卷(三)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sp>
        <p:nvSpPr>
          <p:cNvPr id="5" name="內容版面配置區 2"/>
          <p:cNvSpPr>
            <a:spLocks noGrp="1"/>
          </p:cNvSpPr>
          <p:nvPr>
            <p:ph idx="1"/>
          </p:nvPr>
        </p:nvSpPr>
        <p:spPr>
          <a:xfrm>
            <a:off x="679450" y="1766888"/>
            <a:ext cx="6176963" cy="4497387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7.花蓮市位於花蓮縣境內最繁榮的區域,觀光方面有什麼需要改進的地方? 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整理遊客們的建議: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(1)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交通不方便,需要更新基礎設施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(2)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車票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不易購買，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火車班次少,景在山邊到不了。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    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租摩托車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只能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在市區移動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。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(3)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晚上10 點</a:t>
            </a:r>
            <a:r>
              <a:rPr lang="zh-TW" altLang="zh-TW" dirty="0" smtClean="0">
                <a:cs typeface="Gill Sans MT" pitchFamily="34" charset="0"/>
              </a:rPr>
              <a:t>，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很多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店家都關了沒地方吃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宵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夜。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(4)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雖然交通不方便,配合秋冬旅遊政策,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     補助與熱鬧的活動還是很吸引遊客。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pic>
        <p:nvPicPr>
          <p:cNvPr id="34819" name="Picture 6" descr="「秋冬旅遊補助」的圖片搜尋結果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200" y="247650"/>
            <a:ext cx="4256088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「花蓮活動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0675" y="3748088"/>
            <a:ext cx="3554413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壹、前言：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8693624" y="2310332"/>
            <a:ext cx="3167450" cy="24302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141669" y="2310332"/>
            <a:ext cx="2900094" cy="24302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grpSp>
        <p:nvGrpSpPr>
          <p:cNvPr id="14" name="群組 13"/>
          <p:cNvGrpSpPr/>
          <p:nvPr/>
        </p:nvGrpSpPr>
        <p:grpSpPr>
          <a:xfrm>
            <a:off x="6606879" y="2035379"/>
            <a:ext cx="1893108" cy="1343020"/>
            <a:chOff x="1019909" y="3588995"/>
            <a:chExt cx="1893108" cy="1000590"/>
          </a:xfrm>
          <a:solidFill>
            <a:schemeClr val="bg1"/>
          </a:solidFill>
        </p:grpSpPr>
        <p:sp>
          <p:nvSpPr>
            <p:cNvPr id="4" name="圓角矩形 3"/>
            <p:cNvSpPr/>
            <p:nvPr/>
          </p:nvSpPr>
          <p:spPr>
            <a:xfrm>
              <a:off x="1019909" y="3588995"/>
              <a:ext cx="1893108" cy="1000590"/>
            </a:xfrm>
            <a:prstGeom prst="roundRect">
              <a:avLst/>
            </a:prstGeom>
            <a:grpFill/>
            <a:ln w="4762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1059021" y="3817604"/>
              <a:ext cx="1797937" cy="481536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zh-TW" sz="3600" b="1" dirty="0">
                  <a:solidFill>
                    <a:srgbClr val="0000CC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lt"/>
                </a:rPr>
                <a:t>新加坡</a:t>
              </a:r>
              <a:endParaRPr kumimoji="0" lang="zh-TW" altLang="en-US" sz="3600" b="1" dirty="0">
                <a:solidFill>
                  <a:srgbClr val="0000CC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6" name="圓角矩形 5"/>
          <p:cNvSpPr/>
          <p:nvPr/>
        </p:nvSpPr>
        <p:spPr>
          <a:xfrm>
            <a:off x="6396038" y="3716338"/>
            <a:ext cx="2297112" cy="1790700"/>
          </a:xfrm>
          <a:prstGeom prst="roundRect">
            <a:avLst/>
          </a:prstGeom>
          <a:solidFill>
            <a:schemeClr val="bg1"/>
          </a:solidFill>
          <a:ln w="4762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627813" y="3914775"/>
            <a:ext cx="1968500" cy="1385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文化多元</a:t>
            </a:r>
            <a:endParaRPr kumimoji="0" lang="en-US" altLang="zh-TW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城市熱鬧</a:t>
            </a:r>
            <a:endParaRPr kumimoji="0" lang="en-US" altLang="zh-TW" sz="2800" b="1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zh-TW" sz="2800" b="1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街道很乾淨</a:t>
            </a:r>
            <a:endParaRPr kumimoji="0" lang="zh-TW" altLang="en-US" sz="2800" b="1" dirty="0">
              <a:solidFill>
                <a:srgbClr val="0066FF"/>
              </a:solidFill>
              <a:latin typeface="+mn-lt"/>
              <a:ea typeface="+mn-ea"/>
            </a:endParaRPr>
          </a:p>
        </p:txBody>
      </p:sp>
      <p:grpSp>
        <p:nvGrpSpPr>
          <p:cNvPr id="16391" name="群組 12"/>
          <p:cNvGrpSpPr>
            <a:grpSpLocks/>
          </p:cNvGrpSpPr>
          <p:nvPr/>
        </p:nvGrpSpPr>
        <p:grpSpPr bwMode="auto">
          <a:xfrm>
            <a:off x="992188" y="2030413"/>
            <a:ext cx="2005012" cy="1347787"/>
            <a:chOff x="1115080" y="2030358"/>
            <a:chExt cx="1797937" cy="993568"/>
          </a:xfrm>
        </p:grpSpPr>
        <p:sp>
          <p:nvSpPr>
            <p:cNvPr id="8" name="圓角矩形 7"/>
            <p:cNvSpPr/>
            <p:nvPr/>
          </p:nvSpPr>
          <p:spPr>
            <a:xfrm>
              <a:off x="1115080" y="2030358"/>
              <a:ext cx="1797937" cy="99356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/>
            </a:p>
          </p:txBody>
        </p:sp>
        <p:sp>
          <p:nvSpPr>
            <p:cNvPr id="16395" name="文字方塊 8"/>
            <p:cNvSpPr txBox="1">
              <a:spLocks noChangeArrowheads="1"/>
            </p:cNvSpPr>
            <p:nvPr/>
          </p:nvSpPr>
          <p:spPr bwMode="auto">
            <a:xfrm>
              <a:off x="1495351" y="2289211"/>
              <a:ext cx="1323935" cy="47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kumimoji="0" lang="zh-TW" altLang="en-US" sz="3600" b="1">
                  <a:solidFill>
                    <a:srgbClr val="FF6600"/>
                  </a:solidFill>
                  <a:latin typeface="標楷體" pitchFamily="65" charset="-120"/>
                  <a:ea typeface="標楷體" pitchFamily="65" charset="-120"/>
                </a:rPr>
                <a:t>花蓮</a:t>
              </a:r>
              <a:r>
                <a:rPr kumimoji="0" lang="en-US" altLang="zh-TW">
                  <a:latin typeface="標楷體" pitchFamily="65" charset="-120"/>
                  <a:ea typeface="標楷體" pitchFamily="65" charset="-120"/>
                </a:rPr>
                <a:t> </a:t>
              </a:r>
              <a:endParaRPr kumimoji="0" lang="zh-TW" altLang="en-US">
                <a:latin typeface="標楷體" pitchFamily="65" charset="-120"/>
                <a:ea typeface="標楷體" pitchFamily="65" charset="-120"/>
              </a:endParaRPr>
            </a:p>
          </p:txBody>
        </p:sp>
      </p:grpSp>
      <p:sp>
        <p:nvSpPr>
          <p:cNvPr id="10" name="圓角矩形 9"/>
          <p:cNvSpPr/>
          <p:nvPr/>
        </p:nvSpPr>
        <p:spPr>
          <a:xfrm>
            <a:off x="847725" y="3721100"/>
            <a:ext cx="2259013" cy="1785938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6393" name="文字方塊 10"/>
          <p:cNvSpPr txBox="1">
            <a:spLocks noChangeArrowheads="1"/>
          </p:cNvSpPr>
          <p:nvPr/>
        </p:nvSpPr>
        <p:spPr bwMode="auto">
          <a:xfrm>
            <a:off x="992188" y="3992563"/>
            <a:ext cx="18351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400"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>
                <a:solidFill>
                  <a:srgbClr val="009900"/>
                </a:solidFill>
                <a:latin typeface="標楷體" pitchFamily="65" charset="-120"/>
                <a:ea typeface="標楷體" pitchFamily="65" charset="-120"/>
              </a:rPr>
              <a:t>好山好水</a:t>
            </a:r>
            <a:endParaRPr kumimoji="0" lang="en-US" altLang="zh-TW" sz="2800" b="1">
              <a:solidFill>
                <a:srgbClr val="0099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800" b="1">
                <a:solidFill>
                  <a:srgbClr val="009900"/>
                </a:solidFill>
                <a:latin typeface="標楷體" pitchFamily="65" charset="-120"/>
                <a:ea typeface="標楷體" pitchFamily="65" charset="-120"/>
              </a:rPr>
              <a:t> 空氣好</a:t>
            </a:r>
            <a:endParaRPr kumimoji="0" lang="en-US" altLang="zh-TW" sz="2800" b="1">
              <a:solidFill>
                <a:srgbClr val="0099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2800" b="1">
                <a:solidFill>
                  <a:srgbClr val="009900"/>
                </a:solidFill>
                <a:latin typeface="標楷體" pitchFamily="65" charset="-120"/>
                <a:ea typeface="標楷體" pitchFamily="65" charset="-120"/>
              </a:rPr>
              <a:t> 風俗文化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163" y="246063"/>
            <a:ext cx="5641975" cy="1112837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四、遊客去哪兒</a:t>
            </a:r>
            <a:r>
              <a:rPr lang="zh-TW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?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/>
            </a:r>
            <a:br>
              <a:rPr lang="zh-TW" altLang="en-US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</a:b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~~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專家訪談資料統整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~~</a:t>
            </a:r>
            <a:endParaRPr lang="en-US" altLang="zh-TW" sz="2900" cap="none" smtClean="0">
              <a:solidFill>
                <a:srgbClr val="009900"/>
              </a:solidFill>
              <a:cs typeface="Gill Sans MT" pitchFamily="34" charset="0"/>
            </a:endParaRPr>
          </a:p>
        </p:txBody>
      </p:sp>
      <p:graphicFrame>
        <p:nvGraphicFramePr>
          <p:cNvPr id="35842" name="圖表 11"/>
          <p:cNvGraphicFramePr>
            <a:graphicFrameLocks/>
          </p:cNvGraphicFramePr>
          <p:nvPr/>
        </p:nvGraphicFramePr>
        <p:xfrm>
          <a:off x="4908550" y="2784475"/>
          <a:ext cx="3844925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0" r:id="rId3" imgW="3846909" imgH="2121592" progId="Excel.Chart.8">
                  <p:embed/>
                </p:oleObj>
              </mc:Choice>
              <mc:Fallback>
                <p:oleObj r:id="rId3" imgW="3846909" imgH="2121592" progId="Excel.Chart.8">
                  <p:embed/>
                  <p:pic>
                    <p:nvPicPr>
                      <p:cNvPr id="0" name="圖表 1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8550" y="2784475"/>
                        <a:ext cx="3844925" cy="243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圖表 12"/>
          <p:cNvGraphicFramePr>
            <a:graphicFrameLocks/>
          </p:cNvGraphicFramePr>
          <p:nvPr/>
        </p:nvGraphicFramePr>
        <p:xfrm>
          <a:off x="2730500" y="1879600"/>
          <a:ext cx="2525713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1" r:id="rId5" imgW="3773751" imgH="2261812" progId="Excel.Chart.8">
                  <p:embed/>
                </p:oleObj>
              </mc:Choice>
              <mc:Fallback>
                <p:oleObj r:id="rId5" imgW="3773751" imgH="2261812" progId="Excel.Chart.8">
                  <p:embed/>
                  <p:pic>
                    <p:nvPicPr>
                      <p:cNvPr id="0" name="圖表 1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0" y="1879600"/>
                        <a:ext cx="2525713" cy="1263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4" name="圖表 13"/>
          <p:cNvGraphicFramePr>
            <a:graphicFrameLocks/>
          </p:cNvGraphicFramePr>
          <p:nvPr/>
        </p:nvGraphicFramePr>
        <p:xfrm>
          <a:off x="5367338" y="1490663"/>
          <a:ext cx="300355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2" r:id="rId7" imgW="3920068" imgH="2767824" progId="Excel.Chart.8">
                  <p:embed/>
                </p:oleObj>
              </mc:Choice>
              <mc:Fallback>
                <p:oleObj r:id="rId7" imgW="3920068" imgH="2767824" progId="Excel.Chart.8">
                  <p:embed/>
                  <p:pic>
                    <p:nvPicPr>
                      <p:cNvPr id="0" name="圖表 1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7338" y="1490663"/>
                        <a:ext cx="3003550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5" name="圖表 14"/>
          <p:cNvGraphicFramePr>
            <a:graphicFrameLocks/>
          </p:cNvGraphicFramePr>
          <p:nvPr/>
        </p:nvGraphicFramePr>
        <p:xfrm>
          <a:off x="8572500" y="1643063"/>
          <a:ext cx="3619500" cy="318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3" r:id="rId9" imgW="4170025" imgH="2554445" progId="Excel.Chart.8">
                  <p:embed/>
                </p:oleObj>
              </mc:Choice>
              <mc:Fallback>
                <p:oleObj r:id="rId9" imgW="4170025" imgH="2554445" progId="Excel.Chart.8">
                  <p:embed/>
                  <p:pic>
                    <p:nvPicPr>
                      <p:cNvPr id="0" name="圖表 1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500" y="1643063"/>
                        <a:ext cx="3619500" cy="318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6" name="文字方塊 15"/>
          <p:cNvSpPr txBox="1">
            <a:spLocks noChangeArrowheads="1"/>
          </p:cNvSpPr>
          <p:nvPr/>
        </p:nvSpPr>
        <p:spPr bwMode="auto">
          <a:xfrm>
            <a:off x="2711450" y="1476375"/>
            <a:ext cx="2490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花蓮、新加坡想去哪</a:t>
            </a: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?</a:t>
            </a:r>
            <a:endParaRPr kumimoji="0" lang="zh-TW" altLang="en-US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5847" name="文字方塊 16"/>
          <p:cNvSpPr txBox="1">
            <a:spLocks noChangeArrowheads="1"/>
          </p:cNvSpPr>
          <p:nvPr/>
        </p:nvSpPr>
        <p:spPr bwMode="auto">
          <a:xfrm>
            <a:off x="2820988" y="3895725"/>
            <a:ext cx="2303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花蓮遊客變少原因</a:t>
            </a:r>
          </a:p>
        </p:txBody>
      </p:sp>
      <p:sp>
        <p:nvSpPr>
          <p:cNvPr id="35848" name="文字方塊 17"/>
          <p:cNvSpPr txBox="1">
            <a:spLocks noChangeArrowheads="1"/>
          </p:cNvSpPr>
          <p:nvPr/>
        </p:nvSpPr>
        <p:spPr bwMode="auto">
          <a:xfrm>
            <a:off x="9059863" y="1350963"/>
            <a:ext cx="2305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>
                <a:latin typeface="標楷體" pitchFamily="65" charset="-120"/>
                <a:ea typeface="標楷體" pitchFamily="65" charset="-120"/>
              </a:rPr>
              <a:t>對花蓮觀光提升建議</a:t>
            </a:r>
          </a:p>
        </p:txBody>
      </p:sp>
      <p:pic>
        <p:nvPicPr>
          <p:cNvPr id="35850" name="Picture 10" descr="達人訪談照片_191015_000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88138" y="4970463"/>
            <a:ext cx="2516187" cy="1887537"/>
          </a:xfrm>
          <a:prstGeom prst="rect">
            <a:avLst/>
          </a:prstGeom>
          <a:noFill/>
        </p:spPr>
      </p:pic>
      <p:pic>
        <p:nvPicPr>
          <p:cNvPr id="35851" name="Picture 11" descr="達人訪談照片_191015_000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432925" y="4954588"/>
            <a:ext cx="2538413" cy="1903412"/>
          </a:xfrm>
          <a:prstGeom prst="rect">
            <a:avLst/>
          </a:prstGeom>
          <a:noFill/>
        </p:spPr>
      </p:pic>
      <p:pic>
        <p:nvPicPr>
          <p:cNvPr id="35853" name="Picture 13" descr="達人訪談照片_191015_000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7488" y="4991100"/>
            <a:ext cx="3319462" cy="1866900"/>
          </a:xfrm>
          <a:prstGeom prst="rect">
            <a:avLst/>
          </a:prstGeom>
          <a:noFill/>
        </p:spPr>
      </p:pic>
      <p:pic>
        <p:nvPicPr>
          <p:cNvPr id="35854" name="Picture 14" descr="達人訪談照片_191015_000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06813" y="4981575"/>
            <a:ext cx="2727325" cy="1876425"/>
          </a:xfrm>
          <a:prstGeom prst="rect">
            <a:avLst/>
          </a:prstGeom>
          <a:noFill/>
        </p:spPr>
      </p:pic>
      <p:pic>
        <p:nvPicPr>
          <p:cNvPr id="35855" name="Picture 15" descr="達人訪談照片_191015_000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38125" y="1595438"/>
            <a:ext cx="2378075" cy="1366837"/>
          </a:xfrm>
          <a:prstGeom prst="rect">
            <a:avLst/>
          </a:prstGeom>
          <a:noFill/>
        </p:spPr>
      </p:pic>
      <p:pic>
        <p:nvPicPr>
          <p:cNvPr id="35856" name="Picture 16" descr="達人訪談照片_191015_0007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20663" y="3025775"/>
            <a:ext cx="2420937" cy="181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標題 1"/>
          <p:cNvSpPr>
            <a:spLocks noGrp="1"/>
          </p:cNvSpPr>
          <p:nvPr>
            <p:ph type="title" idx="4294967295"/>
          </p:nvPr>
        </p:nvSpPr>
        <p:spPr bwMode="auto">
          <a:xfrm>
            <a:off x="1450975" y="804863"/>
            <a:ext cx="9604375" cy="841375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b="1" cap="none" smtClean="0">
                <a:latin typeface="標楷體" pitchFamily="65" charset="-120"/>
                <a:ea typeface="標楷體" pitchFamily="65" charset="-120"/>
              </a:rPr>
              <a:t>五、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花蓮城市探索，來一場花蓮小旅行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!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6" name="文字方塊 15"/>
          <p:cNvSpPr txBox="1">
            <a:spLocks noChangeArrowheads="1"/>
          </p:cNvSpPr>
          <p:nvPr/>
        </p:nvSpPr>
        <p:spPr bwMode="auto">
          <a:xfrm>
            <a:off x="1014413" y="2005013"/>
            <a:ext cx="2878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000">
                <a:latin typeface="標楷體" pitchFamily="65" charset="-120"/>
                <a:ea typeface="標楷體" pitchFamily="65" charset="-120"/>
              </a:rPr>
              <a:t>一年四季，那兒好玩呢</a:t>
            </a:r>
            <a:r>
              <a:rPr kumimoji="0" lang="en-US" altLang="zh-TW" sz="2000">
                <a:latin typeface="標楷體" pitchFamily="65" charset="-120"/>
                <a:ea typeface="標楷體" pitchFamily="65" charset="-120"/>
              </a:rPr>
              <a:t>?</a:t>
            </a:r>
            <a:endParaRPr kumimoji="0" lang="zh-TW" altLang="en-US" sz="2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7" name="文字方塊 16"/>
          <p:cNvSpPr txBox="1">
            <a:spLocks noChangeArrowheads="1"/>
          </p:cNvSpPr>
          <p:nvPr/>
        </p:nvSpPr>
        <p:spPr bwMode="auto">
          <a:xfrm>
            <a:off x="5414963" y="2560638"/>
            <a:ext cx="2303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3" action="ppaction://hlinkfile"/>
              </a:rPr>
              <a:t>夏季小導遊</a:t>
            </a:r>
            <a:endParaRPr kumimoji="0" lang="zh-TW" altLang="en-US" sz="28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868" name="文字方塊 17"/>
          <p:cNvSpPr txBox="1">
            <a:spLocks noChangeArrowheads="1"/>
          </p:cNvSpPr>
          <p:nvPr/>
        </p:nvSpPr>
        <p:spPr bwMode="auto">
          <a:xfrm>
            <a:off x="8720138" y="1860550"/>
            <a:ext cx="2305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zh-TW" altLang="en-US" sz="2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hlinkClick r:id="rId4" action="ppaction://hlinkfile"/>
              </a:rPr>
              <a:t>東大門夜市</a:t>
            </a:r>
            <a:endParaRPr kumimoji="0" lang="zh-TW" altLang="en-US" sz="28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6871" name="Picture 22" descr="7552978432_e3b12e3911_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3" y="2386013"/>
            <a:ext cx="198596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8" descr="img_2?13898901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1763" y="3359150"/>
            <a:ext cx="1997075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28" descr="19257805943_ee8f86ea3b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19338" y="4725988"/>
            <a:ext cx="19685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文字方塊 1"/>
          <p:cNvSpPr txBox="1">
            <a:spLocks noChangeArrowheads="1"/>
          </p:cNvSpPr>
          <p:nvPr/>
        </p:nvSpPr>
        <p:spPr bwMode="auto">
          <a:xfrm>
            <a:off x="4413250" y="2540000"/>
            <a:ext cx="5121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首先，我們一起拜訪親子公園</a:t>
            </a:r>
          </a:p>
        </p:txBody>
      </p:sp>
      <p:pic>
        <p:nvPicPr>
          <p:cNvPr id="4" name="圖片 3" descr="一張含有 室外, 男人, 握住, 直立的 的圖片&#10;&#10;自動產生的描述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1797" y="3625242"/>
            <a:ext cx="2714325" cy="3030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 descr="一張含有 室外, 個人, 男人, 女性 的圖片&#10;&#10;自動產生的描述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19" y="3114733"/>
            <a:ext cx="2245896" cy="299452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圖片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59882" y="3775200"/>
            <a:ext cx="2048312" cy="2731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 descr="一張含有 室外, 圍欄, 小男孩, 小孩 的圖片&#10;&#10;自動產生的描述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377" y="4043529"/>
            <a:ext cx="1839099" cy="2450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 descr="一張含有 草, 室外, 公園, 男人 的圖片&#10;&#10;自動產生的描述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682" y="2485"/>
            <a:ext cx="3143804" cy="23578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134154" y="238465"/>
            <a:ext cx="1478781" cy="1970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圖片 15" descr="一張含有 室外, 個人, 運動, 小孩 的圖片&#10;&#10;自動產生的描述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36" y="1039937"/>
            <a:ext cx="3085245" cy="25950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3258" name="標題 1"/>
          <p:cNvSpPr>
            <a:spLocks/>
          </p:cNvSpPr>
          <p:nvPr/>
        </p:nvSpPr>
        <p:spPr bwMode="auto">
          <a:xfrm>
            <a:off x="-30109" y="256385"/>
            <a:ext cx="616426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lnSpc>
                <a:spcPct val="90000"/>
              </a:lnSpc>
            </a:pPr>
            <a:r>
              <a:rPr kumimoji="0" lang="zh-TW" sz="4000" b="1">
                <a:latin typeface="標楷體" pitchFamily="65" charset="-120"/>
                <a:ea typeface="標楷體" pitchFamily="65" charset="-120"/>
              </a:rPr>
              <a:t>六、</a:t>
            </a:r>
            <a:r>
              <a:rPr kumimoji="0" lang="zh-TW" altLang="en-US" sz="4000" b="1">
                <a:latin typeface="標楷體" pitchFamily="65" charset="-120"/>
                <a:ea typeface="標楷體" pitchFamily="65" charset="-120"/>
              </a:rPr>
              <a:t>製作新城市花園模型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文字方塊 1"/>
          <p:cNvSpPr txBox="1">
            <a:spLocks noChangeArrowheads="1"/>
          </p:cNvSpPr>
          <p:nvPr/>
        </p:nvSpPr>
        <p:spPr bwMode="auto">
          <a:xfrm>
            <a:off x="4032250" y="3759200"/>
            <a:ext cx="38798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400" b="1"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製作夢幻公園</a:t>
            </a:r>
            <a:r>
              <a:rPr kumimoji="0" lang="en-US" altLang="zh-TW" sz="4400" b="1">
                <a:solidFill>
                  <a:srgbClr val="FF6600"/>
                </a:solidFill>
                <a:latin typeface="標楷體" pitchFamily="65" charset="-120"/>
                <a:ea typeface="標楷體" pitchFamily="65" charset="-120"/>
              </a:rPr>
              <a:t>!</a:t>
            </a:r>
            <a:endParaRPr kumimoji="0" lang="zh-TW" altLang="en-US" sz="4400" b="1">
              <a:solidFill>
                <a:srgbClr val="FF66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一張含有 個人, 小孩, 小男孩, 室內 的圖片&#10;&#10;自動產生的描述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7225" y="4551363"/>
            <a:ext cx="290512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圖片 5" descr="一張含有 室內, 個人, 小孩, 小 的圖片&#10;&#10;自動產生的描述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2127250"/>
            <a:ext cx="2997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 descr="一張含有 室內, 桌, 坐, 小 的圖片&#10;&#10;自動產生的描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1863" y="71438"/>
            <a:ext cx="4856162" cy="364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圖片 9" descr="一張含有 小孩, 擺姿勢, 小, 年輕 的圖片&#10;&#10;自動產生的描述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66250" y="4471988"/>
            <a:ext cx="28860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圖片 11" descr="一張含有 桌, 個人, 室內, 披薩 的圖片&#10;&#10;自動產生的描述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02650" y="2190750"/>
            <a:ext cx="29972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圖片 13" descr="一張含有 個人, 建築物, 小男孩, 桌 的圖片&#10;&#10;自動產生的描述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16963" y="-119063"/>
            <a:ext cx="2903537" cy="217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圖片 15" descr="一張含有 遊戲, 桌 的圖片&#10;&#10;自動產生的描述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638" y="-119063"/>
            <a:ext cx="29940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 descr="一張含有 個人, 室內, 小孩, 桌 的圖片&#10;&#10;自動產生的描述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" y="4371975"/>
            <a:ext cx="28781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02350" y="4505325"/>
            <a:ext cx="290353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3600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參、結論</a:t>
            </a:r>
            <a:r>
              <a:rPr lang="zh-TW" altLang="zh-TW" sz="3600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: 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87363" y="2136775"/>
            <a:ext cx="11176000" cy="3843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zh-TW" altLang="zh-TW" sz="500" dirty="0" smtClean="0"/>
              <a:t> 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一、</a:t>
            </a:r>
            <a:r>
              <a:rPr lang="zh-TW" sz="2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改進交通問題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開發快速連接花蓮市與台灣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其他縣市的交通運輸方式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。
二、</a:t>
            </a:r>
            <a:r>
              <a:rPr lang="zh-TW" sz="2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加強環境衛生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美食店家的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環境是否乾淨是旅客在乎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的事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也影響城市的觀感。</a:t>
            </a:r>
            <a:endParaRPr lang="zh-TW" altLang="en-US" sz="2400" b="1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三、</a:t>
            </a:r>
            <a:r>
              <a:rPr lang="zh-TW" sz="2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增設親子公園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多樣化的遊樂設施</a:t>
            </a:r>
            <a:r>
              <a:rPr lang="zh-TW" alt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如果能免費提供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更容易吸引家族旅遊。</a:t>
            </a:r>
            <a:endParaRPr lang="zh-TW" altLang="en-US" sz="2400" b="1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四、</a:t>
            </a:r>
            <a:r>
              <a:rPr lang="zh-TW" sz="2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行銷花蓮特色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透過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有趣的活動規劃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吸引國內外各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年齡層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的訪客。</a:t>
            </a:r>
            <a:endParaRPr lang="zh-TW" altLang="en-US" sz="2400" b="1" dirty="0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  <a:p>
            <a:pPr marL="0" indent="0">
              <a:lnSpc>
                <a:spcPct val="150000"/>
              </a:lnSpc>
              <a:buFont typeface="Arial" charset="0"/>
              <a:buNone/>
            </a:pP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五、</a:t>
            </a:r>
            <a:r>
              <a:rPr lang="zh-TW" sz="24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規劃完整行程</a:t>
            </a:r>
            <a:r>
              <a:rPr lang="zh-TW" alt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旅客來到花蓮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食衣住行玩樂都能消費</a:t>
            </a:r>
            <a:r>
              <a:rPr lang="zh-TW" alt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,</a:t>
            </a:r>
            <a:r>
              <a:rPr lang="zh-TW" sz="2400" b="1" dirty="0" smtClean="0">
                <a:solidFill>
                  <a:srgbClr val="009900"/>
                </a:solidFill>
                <a:latin typeface="標楷體" pitchFamily="65" charset="-120"/>
                <a:ea typeface="標楷體" pitchFamily="65" charset="-120"/>
                <a:cs typeface="Gill Sans MT" pitchFamily="34" charset="0"/>
              </a:rPr>
              <a:t>帶動經濟繁榮</a:t>
            </a:r>
            <a:r>
              <a:rPr lang="zh-TW" sz="2400" b="1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。</a:t>
            </a:r>
            <a:r>
              <a:rPr lang="zh-TW" sz="2400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
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</a:t>
            </a:r>
            <a:endParaRPr lang="zh-TW" altLang="en-US" sz="2400" dirty="0" smtClean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94" y="975669"/>
            <a:ext cx="8995114" cy="1659043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暑假玩很大 請多指教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5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5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感恩</a:t>
            </a:r>
            <a:r>
              <a:rPr lang="zh-TW" altLang="en-US" sz="53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大家</a:t>
            </a:r>
            <a:r>
              <a:rPr lang="en-US" altLang="zh-TW" sz="53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53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1986" name="圖片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43284" y="2917448"/>
            <a:ext cx="3517900" cy="2707065"/>
          </a:xfrm>
        </p:spPr>
      </p:pic>
      <p:sp>
        <p:nvSpPr>
          <p:cNvPr id="6" name="文字方塊 5">
            <a:extLst>
              <a:ext uri="{FF2B5EF4-FFF2-40B4-BE49-F238E27FC236}"/>
            </a:extLst>
          </p:cNvPr>
          <p:cNvSpPr txBox="1"/>
          <p:nvPr/>
        </p:nvSpPr>
        <p:spPr>
          <a:xfrm>
            <a:off x="4494213" y="5465763"/>
            <a:ext cx="35179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zh-TW" dirty="0">
              <a:latin typeface="+mn-lt"/>
              <a:ea typeface="+mn-ea"/>
            </a:endParaRPr>
          </a:p>
        </p:txBody>
      </p:sp>
      <p:sp>
        <p:nvSpPr>
          <p:cNvPr id="3" name="流程圖: 結束點 2">
            <a:extLst>
              <a:ext uri="{FF2B5EF4-FFF2-40B4-BE49-F238E27FC236}"/>
            </a:extLst>
          </p:cNvPr>
          <p:cNvSpPr/>
          <p:nvPr/>
        </p:nvSpPr>
        <p:spPr>
          <a:xfrm>
            <a:off x="9246341" y="835516"/>
            <a:ext cx="2335721" cy="838247"/>
          </a:xfrm>
          <a:prstGeom prst="flowChartTerminator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003">
            <a:schemeClr val="lt2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kumimoji="0" lang="en-US" altLang="zh-TW" sz="3600" dirty="0">
                <a:solidFill>
                  <a:schemeClr val="accent2"/>
                </a:solidFill>
                <a:latin typeface="Algerian"/>
                <a:ea typeface="Arabic Typesetting"/>
                <a:cs typeface="Arabic Typesetting"/>
              </a:rPr>
              <a:t>The</a:t>
            </a:r>
            <a:r>
              <a:rPr kumimoji="0" lang="en-US" altLang="zh-TW" sz="3600" dirty="0">
                <a:solidFill>
                  <a:srgbClr val="6511A0"/>
                </a:solidFill>
                <a:latin typeface="Algerian"/>
                <a:ea typeface="Arabic Typesetting"/>
                <a:cs typeface="Arabic Typesetting"/>
              </a:rPr>
              <a:t>  </a:t>
            </a:r>
            <a:r>
              <a:rPr kumimoji="0" lang="en-US" altLang="zh-TW" sz="3600" dirty="0">
                <a:solidFill>
                  <a:schemeClr val="accent2"/>
                </a:solidFill>
                <a:latin typeface="Algerian"/>
                <a:ea typeface="Arabic Typesetting"/>
                <a:cs typeface="Arabic Typesetting"/>
              </a:rPr>
              <a:t>end</a:t>
            </a:r>
            <a:endParaRPr kumimoji="0" lang="zh-TW" altLang="en-US" sz="3600" dirty="0">
              <a:solidFill>
                <a:schemeClr val="accent2"/>
              </a:solidFill>
              <a:latin typeface="Algerian"/>
              <a:ea typeface="Arabic Typesetting"/>
              <a:cs typeface="Arabic Typesetting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sz="4000" b="1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>二、研究問題</a:t>
            </a:r>
            <a:br>
              <a:rPr lang="zh-TW" sz="4000" b="1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</a:b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316038" y="1990725"/>
            <a:ext cx="10179050" cy="345122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sz="2800" b="1" dirty="0">
              <a:cs typeface="+mn-lt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 </a:t>
            </a:r>
            <a:r>
              <a:rPr 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(一)探討新加坡市與花蓮市</a:t>
            </a:r>
            <a:r>
              <a:rPr lang="zh-TW" sz="28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觀光的現況與差異</a:t>
            </a:r>
            <a:r>
              <a:rPr 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。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 </a:t>
            </a:r>
            <a:r>
              <a:rPr 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(二)探討現行花蓮</a:t>
            </a:r>
            <a:r>
              <a:rPr lang="zh-TW" sz="2800" b="1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觀光的困境與解決之道有哪些? </a:t>
            </a:r>
            <a:endParaRPr lang="zh-TW" altLang="en-US" sz="2800" b="1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 </a:t>
            </a:r>
            <a:r>
              <a:rPr lang="zh-TW" sz="28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(</a:t>
            </a:r>
            <a:r>
              <a:rPr 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三)針對我們的研究,</a:t>
            </a:r>
            <a:r>
              <a:rPr lang="zh-TW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提出花蓮市應該再加強的觀光建議。</a:t>
            </a:r>
            <a:r>
              <a:rPr 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 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sz="4400" b="1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>三、研究架構</a:t>
            </a:r>
            <a:r>
              <a:rPr lang="zh-TW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/>
            </a:r>
            <a:br>
              <a:rPr lang="zh-TW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</a:br>
            <a:endParaRPr lang="zh-TW" dirty="0">
              <a:latin typeface="標楷體" panose="03000509000000000000" pitchFamily="65" charset="-120"/>
              <a:ea typeface="標楷體" panose="03000509000000000000" pitchFamily="65" charset="-120"/>
              <a:cs typeface="+mj-lt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598196003"/>
              </p:ext>
            </p:extLst>
          </p:nvPr>
        </p:nvGraphicFramePr>
        <p:xfrm>
          <a:off x="2090880" y="1853754"/>
          <a:ext cx="7257837" cy="366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038" y="269875"/>
            <a:ext cx="9602787" cy="13604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sz="4400" b="1" dirty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>貳、</a:t>
            </a:r>
            <a:r>
              <a:rPr 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>正文</a:t>
            </a: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</a:br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  <a:t/>
            </a:r>
            <a:b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j-lt"/>
              </a:rPr>
            </a:br>
            <a:r>
              <a:rPr lang="zh-TW" altLang="zh-TW" sz="4400" b="1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一、世界一家</a:t>
            </a:r>
            <a:r>
              <a:rPr lang="zh-TW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親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(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一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)</a:t>
            </a:r>
            <a:endParaRPr lang="zh-TW" sz="4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920750" y="2017713"/>
            <a:ext cx="9602788" cy="34512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對將要迎接新加坡小客人的我們來說,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 </a:t>
            </a:r>
            <a:r>
              <a:rPr 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是一個很特別的經驗,大家一開始都對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 </a:t>
            </a:r>
            <a:r>
              <a:rPr lang="zh-TW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新加坡 這個國家充滿各種疑問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483" name="圖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801683">
            <a:off x="5121275" y="3919538"/>
            <a:ext cx="2403475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圖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1903">
            <a:off x="361950" y="3970338"/>
            <a:ext cx="2260600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圖片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2189163"/>
            <a:ext cx="4560888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圖片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32283">
            <a:off x="2690813" y="4105275"/>
            <a:ext cx="2181225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13" y="763588"/>
            <a:ext cx="9602787" cy="1049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b="1" cap="none" smtClean="0"/>
              <a:t>、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新加坡城市探索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TW" dirty="0" smtClean="0">
                <a:ea typeface="+mn-lt"/>
                <a:cs typeface="+mn-lt"/>
              </a:rPr>
              <a:t> </a:t>
            </a:r>
            <a:endParaRPr lang="zh-TW" altLang="en-US" dirty="0"/>
          </a:p>
        </p:txBody>
      </p:sp>
      <p:sp>
        <p:nvSpPr>
          <p:cNvPr id="5" name="橢圓 4"/>
          <p:cNvSpPr/>
          <p:nvPr/>
        </p:nvSpPr>
        <p:spPr>
          <a:xfrm>
            <a:off x="0" y="3756025"/>
            <a:ext cx="2841625" cy="192881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508" name="文字方塊 6"/>
          <p:cNvSpPr txBox="1">
            <a:spLocks noChangeArrowheads="1"/>
          </p:cNvSpPr>
          <p:nvPr/>
        </p:nvSpPr>
        <p:spPr bwMode="auto">
          <a:xfrm>
            <a:off x="715963" y="4241800"/>
            <a:ext cx="1595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>
                <a:latin typeface="標楷體" pitchFamily="65" charset="-120"/>
                <a:ea typeface="標楷體" pitchFamily="65" charset="-120"/>
              </a:rPr>
              <a:t>玻璃</a:t>
            </a:r>
          </a:p>
        </p:txBody>
      </p:sp>
      <p:sp>
        <p:nvSpPr>
          <p:cNvPr id="8" name="橢圓 7"/>
          <p:cNvSpPr/>
          <p:nvPr/>
        </p:nvSpPr>
        <p:spPr>
          <a:xfrm>
            <a:off x="3014663" y="3838575"/>
            <a:ext cx="2719387" cy="1854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510" name="文字方塊 8"/>
          <p:cNvSpPr txBox="1">
            <a:spLocks noChangeArrowheads="1"/>
          </p:cNvSpPr>
          <p:nvPr/>
        </p:nvSpPr>
        <p:spPr bwMode="auto">
          <a:xfrm>
            <a:off x="3576638" y="4295775"/>
            <a:ext cx="1595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>
                <a:latin typeface="標楷體" pitchFamily="65" charset="-120"/>
                <a:ea typeface="標楷體" pitchFamily="65" charset="-120"/>
              </a:rPr>
              <a:t>壕溝</a:t>
            </a:r>
          </a:p>
        </p:txBody>
      </p:sp>
      <p:sp>
        <p:nvSpPr>
          <p:cNvPr id="10" name="橢圓 9"/>
          <p:cNvSpPr/>
          <p:nvPr/>
        </p:nvSpPr>
        <p:spPr>
          <a:xfrm>
            <a:off x="5813425" y="3879850"/>
            <a:ext cx="2755900" cy="168116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512" name="文字方塊 10"/>
          <p:cNvSpPr txBox="1">
            <a:spLocks noChangeArrowheads="1"/>
          </p:cNvSpPr>
          <p:nvPr/>
        </p:nvSpPr>
        <p:spPr bwMode="auto">
          <a:xfrm>
            <a:off x="6740525" y="4259263"/>
            <a:ext cx="9017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>
                <a:latin typeface="標楷體" pitchFamily="65" charset="-120"/>
                <a:ea typeface="標楷體" pitchFamily="65" charset="-120"/>
              </a:rPr>
              <a:t>水</a:t>
            </a:r>
          </a:p>
        </p:txBody>
      </p:sp>
      <p:sp>
        <p:nvSpPr>
          <p:cNvPr id="13" name="橢圓 12"/>
          <p:cNvSpPr/>
          <p:nvPr/>
        </p:nvSpPr>
        <p:spPr>
          <a:xfrm>
            <a:off x="8872538" y="3879850"/>
            <a:ext cx="2668587" cy="168116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514" name="文字方塊 13"/>
          <p:cNvSpPr txBox="1">
            <a:spLocks noChangeArrowheads="1"/>
          </p:cNvSpPr>
          <p:nvPr/>
        </p:nvSpPr>
        <p:spPr bwMode="auto">
          <a:xfrm>
            <a:off x="9286875" y="4303713"/>
            <a:ext cx="18399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>
                <a:latin typeface="標楷體" pitchFamily="65" charset="-120"/>
                <a:ea typeface="標楷體" pitchFamily="65" charset="-120"/>
              </a:rPr>
              <a:t>高度</a:t>
            </a:r>
          </a:p>
        </p:txBody>
      </p:sp>
      <p:sp>
        <p:nvSpPr>
          <p:cNvPr id="15" name="橢圓 14"/>
          <p:cNvSpPr/>
          <p:nvPr/>
        </p:nvSpPr>
        <p:spPr>
          <a:xfrm>
            <a:off x="268288" y="2001838"/>
            <a:ext cx="5146675" cy="175418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516" name="文字方塊 15"/>
          <p:cNvSpPr txBox="1">
            <a:spLocks noChangeArrowheads="1"/>
          </p:cNvSpPr>
          <p:nvPr/>
        </p:nvSpPr>
        <p:spPr bwMode="auto">
          <a:xfrm>
            <a:off x="769938" y="2598738"/>
            <a:ext cx="46450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latin typeface="標楷體" pitchFamily="65" charset="-120"/>
                <a:ea typeface="標楷體" pitchFamily="65" charset="-120"/>
              </a:rPr>
              <a:t>新加坡無柵欄動物園</a:t>
            </a:r>
          </a:p>
        </p:txBody>
      </p:sp>
      <p:sp>
        <p:nvSpPr>
          <p:cNvPr id="17" name="橢圓 16"/>
          <p:cNvSpPr/>
          <p:nvPr/>
        </p:nvSpPr>
        <p:spPr>
          <a:xfrm>
            <a:off x="5576888" y="2168525"/>
            <a:ext cx="4625975" cy="14208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5915025" y="2300288"/>
            <a:ext cx="3987800" cy="1181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defRPr/>
            </a:pPr>
            <a:r>
              <a:rPr kumimoji="0" lang="zh-TW" altLang="en-US" sz="2400" dirty="0">
                <a:solidFill>
                  <a:prstClr val="black"/>
                </a:solidFill>
                <a:latin typeface="+mn-lt"/>
                <a:ea typeface="+mn-lt"/>
                <a:cs typeface="+mn-lt"/>
              </a:rPr>
              <a:t>  </a:t>
            </a:r>
            <a:r>
              <a:rPr kumimoji="0" lang="zh-TW" altLang="en-US" sz="2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我們到新加坡不能錯過的</a:t>
            </a:r>
            <a:endParaRPr kumimoji="0" lang="en-US" altLang="zh-TW" sz="2600" b="1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lt"/>
            </a:endParaRPr>
          </a:p>
          <a:p>
            <a:pPr defTabSz="914400" fontAlgn="auto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defRPr/>
            </a:pPr>
            <a:r>
              <a:rPr kumimoji="0" lang="zh-TW" altLang="en-US" sz="2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     就是戶外探索了</a:t>
            </a:r>
            <a:r>
              <a:rPr kumimoji="0" lang="en-US" altLang="zh-TW" sz="2600" b="1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! </a:t>
            </a:r>
            <a:endParaRPr kumimoji="0" lang="zh-TW" altLang="en-US" sz="2600" b="1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5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88313" y="0"/>
            <a:ext cx="296227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b="1" cap="none" smtClean="0"/>
              <a:t>、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新加坡城市探索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1514475" y="1978025"/>
            <a:ext cx="9602788" cy="345122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altLang="zh-TW" smtClean="0"/>
          </a:p>
          <a:p>
            <a:pPr marL="0" indent="0">
              <a:buFont typeface="Arial" charset="0"/>
              <a:buNone/>
            </a:pPr>
            <a:endParaRPr lang="en-US" altLang="zh-TW" smtClean="0"/>
          </a:p>
          <a:p>
            <a:pPr marL="0" indent="0">
              <a:buFont typeface="Arial" charset="0"/>
              <a:buNone/>
            </a:pPr>
            <a:endParaRPr lang="en-US" altLang="zh-TW" smtClean="0"/>
          </a:p>
          <a:p>
            <a:pPr marL="0" indent="0">
              <a:buFont typeface="Arial" charset="0"/>
              <a:buNone/>
            </a:pPr>
            <a:endParaRPr lang="en-US" altLang="zh-TW" smtClean="0"/>
          </a:p>
          <a:p>
            <a:pPr marL="0" indent="0">
              <a:buFont typeface="Arial" charset="0"/>
              <a:buNone/>
            </a:pPr>
            <a:endParaRPr lang="en-US" altLang="zh-TW" smtClean="0"/>
          </a:p>
          <a:p>
            <a:pPr marL="0" indent="0"/>
            <a:endParaRPr lang="zh-TW" altLang="en-US" smtClean="0"/>
          </a:p>
        </p:txBody>
      </p:sp>
      <p:sp>
        <p:nvSpPr>
          <p:cNvPr id="4" name="橢圓 3"/>
          <p:cNvSpPr/>
          <p:nvPr/>
        </p:nvSpPr>
        <p:spPr>
          <a:xfrm>
            <a:off x="254000" y="1917700"/>
            <a:ext cx="2538413" cy="10493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558800" y="2149475"/>
            <a:ext cx="1927225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甘榜格南</a:t>
            </a:r>
            <a:endParaRPr kumimoji="0"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533" name="文字方塊 7"/>
          <p:cNvSpPr txBox="1">
            <a:spLocks noChangeArrowheads="1"/>
          </p:cNvSpPr>
          <p:nvPr/>
        </p:nvSpPr>
        <p:spPr bwMode="auto">
          <a:xfrm>
            <a:off x="3089275" y="2232025"/>
            <a:ext cx="2706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>
                <a:latin typeface="標楷體" pitchFamily="65" charset="-120"/>
                <a:ea typeface="標楷體" pitchFamily="65" charset="-120"/>
              </a:rPr>
              <a:t>蘇丹迴教堂</a:t>
            </a:r>
          </a:p>
        </p:txBody>
      </p:sp>
      <p:sp>
        <p:nvSpPr>
          <p:cNvPr id="9" name="橢圓 8"/>
          <p:cNvSpPr/>
          <p:nvPr/>
        </p:nvSpPr>
        <p:spPr>
          <a:xfrm>
            <a:off x="5159375" y="1917700"/>
            <a:ext cx="2965450" cy="104933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294313" y="2181225"/>
            <a:ext cx="32750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人數多</a:t>
            </a:r>
            <a:r>
              <a:rPr kumimoji="0" lang="en-US" altLang="zh-TW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,</a:t>
            </a:r>
            <a:r>
              <a:rPr kumimoji="0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面積小</a:t>
            </a:r>
            <a:endParaRPr kumimoji="0"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8813" y="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文字方塊 13"/>
          <p:cNvSpPr txBox="1"/>
          <p:nvPr/>
        </p:nvSpPr>
        <p:spPr>
          <a:xfrm>
            <a:off x="865188" y="3262313"/>
            <a:ext cx="1927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小印度</a:t>
            </a:r>
            <a:endParaRPr kumimoji="0"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2870200" y="3111500"/>
            <a:ext cx="2328863" cy="11398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3067050" y="3489325"/>
            <a:ext cx="1933575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當地特色料理</a:t>
            </a:r>
            <a:endParaRPr kumimoji="0" lang="zh-TW" alt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897563" y="3300413"/>
            <a:ext cx="1606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長捲餅</a:t>
            </a:r>
            <a:endParaRPr kumimoji="0"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61950" y="4298950"/>
            <a:ext cx="2508250" cy="103981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865188" y="4527550"/>
            <a:ext cx="18589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牛車水</a:t>
            </a:r>
            <a:endParaRPr kumimoji="0"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09950" y="4465638"/>
            <a:ext cx="1811338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4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雨神</a:t>
            </a:r>
            <a:endParaRPr kumimoji="0"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294313" y="4268788"/>
            <a:ext cx="3824287" cy="112395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5795963" y="4519613"/>
            <a:ext cx="37242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洗澡水    九種</a:t>
            </a:r>
            <a:endParaRPr kumimoji="0"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5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2788" y="2143125"/>
            <a:ext cx="294481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8" name="直線接點 27"/>
          <p:cNvCxnSpPr/>
          <p:nvPr/>
        </p:nvCxnSpPr>
        <p:spPr>
          <a:xfrm>
            <a:off x="741363" y="3919538"/>
            <a:ext cx="154463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 flipV="1">
            <a:off x="5897563" y="3884613"/>
            <a:ext cx="1679575" cy="349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直線接點 32"/>
          <p:cNvCxnSpPr/>
          <p:nvPr/>
        </p:nvCxnSpPr>
        <p:spPr>
          <a:xfrm>
            <a:off x="3089275" y="2755900"/>
            <a:ext cx="19113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接點 35"/>
          <p:cNvCxnSpPr/>
          <p:nvPr/>
        </p:nvCxnSpPr>
        <p:spPr>
          <a:xfrm>
            <a:off x="3311525" y="5235575"/>
            <a:ext cx="16891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zh-TW" altLang="en-US" b="1" cap="none" smtClean="0"/>
              <a:t>、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新加坡城市探索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000" b="1" cap="none" smtClean="0"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4000" b="1" cap="none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4000" b="1" cap="none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TW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zh-TW" altLang="en-US" dirty="0"/>
          </a:p>
        </p:txBody>
      </p:sp>
      <p:sp>
        <p:nvSpPr>
          <p:cNvPr id="4" name="橢圓 3"/>
          <p:cNvSpPr/>
          <p:nvPr/>
        </p:nvSpPr>
        <p:spPr>
          <a:xfrm>
            <a:off x="1420813" y="2125663"/>
            <a:ext cx="3386137" cy="13335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1989138" y="2460625"/>
            <a:ext cx="254635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新生水廠</a:t>
            </a:r>
            <a:endParaRPr kumimoji="0"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386263" y="3768725"/>
            <a:ext cx="4225925" cy="151923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386263" y="4186238"/>
            <a:ext cx="42259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國際水乾淨標準高五十倍</a:t>
            </a:r>
            <a:endParaRPr kumimoji="0"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796088" y="2195513"/>
            <a:ext cx="3633787" cy="117475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278688" y="2460625"/>
            <a:ext cx="30384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lt"/>
              </a:rPr>
              <a:t>新加坡總理</a:t>
            </a:r>
            <a:endParaRPr kumimoji="0"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14" name="直線接點 13"/>
          <p:cNvCxnSpPr/>
          <p:nvPr/>
        </p:nvCxnSpPr>
        <p:spPr>
          <a:xfrm>
            <a:off x="3743325" y="3370263"/>
            <a:ext cx="792163" cy="815975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>
            <a:off x="8105775" y="3233738"/>
            <a:ext cx="1384300" cy="79057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35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025" y="3629025"/>
            <a:ext cx="3629025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zh-TW" sz="4000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三</a:t>
            </a:r>
            <a:r>
              <a:rPr lang="zh-TW" altLang="zh-TW" cap="none" smtClean="0">
                <a:cs typeface="Gill Sans MT" pitchFamily="34" charset="0"/>
              </a:rPr>
              <a:t>、</a:t>
            </a:r>
            <a:r>
              <a:rPr lang="zh-TW" sz="4000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新加坡與花蓮觀光特色比較</a:t>
            </a:r>
            <a:r>
              <a:rPr lang="zh-TW" altLang="en-US" sz="4000" cap="none" smtClean="0">
                <a:latin typeface="標楷體" pitchFamily="65" charset="-120"/>
                <a:ea typeface="標楷體" pitchFamily="65" charset="-120"/>
                <a:cs typeface="Gill Sans MT" pitchFamily="34" charset="0"/>
              </a:rPr>
              <a:t> (一)</a:t>
            </a:r>
            <a:endParaRPr lang="en-US" altLang="zh-TW" sz="4000" cap="none" smtClean="0">
              <a:latin typeface="標楷體" pitchFamily="65" charset="-120"/>
              <a:ea typeface="標楷體" pitchFamily="65" charset="-120"/>
              <a:cs typeface="Gill Sans MT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11475" y="2168525"/>
            <a:ext cx="2592388" cy="646113"/>
          </a:xfrm>
          <a:prstGeom prst="rect">
            <a:avLst/>
          </a:prstGeom>
          <a:solidFill>
            <a:srgbClr val="66CCFF"/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花蓮</a:t>
            </a:r>
          </a:p>
        </p:txBody>
      </p:sp>
      <p:pic>
        <p:nvPicPr>
          <p:cNvPr id="24579" name="Picture 2" descr="10268446_721601934549003_545174750286511393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6775" y="3716338"/>
            <a:ext cx="4141788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相關圖片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1000" y="3716338"/>
            <a:ext cx="3571875" cy="22336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</p:pic>
      <p:cxnSp>
        <p:nvCxnSpPr>
          <p:cNvPr id="10" name="直線接點 9"/>
          <p:cNvCxnSpPr>
            <a:stCxn id="6" idx="2"/>
            <a:endCxn id="8" idx="0"/>
          </p:cNvCxnSpPr>
          <p:nvPr/>
        </p:nvCxnSpPr>
        <p:spPr>
          <a:xfrm>
            <a:off x="4208463" y="2814638"/>
            <a:ext cx="0" cy="9017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8516938" y="2490788"/>
            <a:ext cx="0" cy="122555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7221538" y="2168525"/>
            <a:ext cx="2592387" cy="646113"/>
          </a:xfrm>
          <a:prstGeom prst="rect">
            <a:avLst/>
          </a:prstGeom>
          <a:solidFill>
            <a:srgbClr val="92D050"/>
          </a:solidFill>
          <a:ln w="38100">
            <a:solidFill>
              <a:srgbClr val="0066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latin typeface="標楷體" pitchFamily="65" charset="-120"/>
                <a:ea typeface="標楷體" pitchFamily="65" charset="-120"/>
              </a:rPr>
              <a:t>新加坡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674</TotalTime>
  <Words>586</Words>
  <Application>Microsoft Office PowerPoint</Application>
  <PresentationFormat>自訂</PresentationFormat>
  <Paragraphs>146</Paragraphs>
  <Slides>25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7" baseType="lpstr">
      <vt:lpstr>Gallery</vt:lpstr>
      <vt:lpstr>Microsoft Excel 圖表</vt:lpstr>
      <vt:lpstr>PowerPoint 簡報</vt:lpstr>
      <vt:lpstr>壹、前言：</vt:lpstr>
      <vt:lpstr>二、研究問題 </vt:lpstr>
      <vt:lpstr>三、研究架構 </vt:lpstr>
      <vt:lpstr>貳、正文  一、世界一家親(一)</vt:lpstr>
      <vt:lpstr>二、新加坡城市探索(一)</vt:lpstr>
      <vt:lpstr>二、新加坡城市探索(二)</vt:lpstr>
      <vt:lpstr>二、新加坡城市探索(三)</vt:lpstr>
      <vt:lpstr>三、新加坡與花蓮觀光特色比較 (一)</vt:lpstr>
      <vt:lpstr>三、新加坡與花蓮觀光特色比較 (二)</vt:lpstr>
      <vt:lpstr>三、新加坡與花蓮交通便利性比較（三）</vt:lpstr>
      <vt:lpstr>三、新加坡與花蓮飲食特色比較（四）</vt:lpstr>
      <vt:lpstr> 三、新加坡與花蓮語言使用比較  （五）  </vt:lpstr>
      <vt:lpstr>四、遊客去哪兒? </vt:lpstr>
      <vt:lpstr>四、遊客去哪兒? </vt:lpstr>
      <vt:lpstr>四、遊客去哪兒? </vt:lpstr>
      <vt:lpstr>四、遊客去哪兒? 問卷(一)</vt:lpstr>
      <vt:lpstr>四、遊客去哪兒? 問卷(二)</vt:lpstr>
      <vt:lpstr>四、遊客去哪兒?問卷(三)</vt:lpstr>
      <vt:lpstr>四、遊客去哪兒? ~~專家訪談資料統整~~</vt:lpstr>
      <vt:lpstr>五、花蓮城市探索，來一場花蓮小旅行!</vt:lpstr>
      <vt:lpstr>PowerPoint 簡報</vt:lpstr>
      <vt:lpstr>PowerPoint 簡報</vt:lpstr>
      <vt:lpstr>參、結論: </vt:lpstr>
      <vt:lpstr> 暑假玩很大 請多指教   感恩大家!!!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tces601</dc:creator>
  <cp:lastModifiedBy>tcsh</cp:lastModifiedBy>
  <cp:revision>706</cp:revision>
  <cp:lastPrinted>2019-10-14T08:44:02Z</cp:lastPrinted>
  <dcterms:created xsi:type="dcterms:W3CDTF">2016-01-13T19:04:32Z</dcterms:created>
  <dcterms:modified xsi:type="dcterms:W3CDTF">2019-10-26T07:08:12Z</dcterms:modified>
</cp:coreProperties>
</file>