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1"/>
  </p:notesMasterIdLst>
  <p:sldIdLst>
    <p:sldId id="256" r:id="rId2"/>
    <p:sldId id="257" r:id="rId3"/>
    <p:sldId id="259" r:id="rId4"/>
    <p:sldId id="261" r:id="rId5"/>
    <p:sldId id="262" r:id="rId6"/>
    <p:sldId id="263" r:id="rId7"/>
    <p:sldId id="267" r:id="rId8"/>
    <p:sldId id="264" r:id="rId9"/>
    <p:sldId id="268" r:id="rId10"/>
    <p:sldId id="279" r:id="rId11"/>
    <p:sldId id="269" r:id="rId12"/>
    <p:sldId id="281" r:id="rId13"/>
    <p:sldId id="282" r:id="rId14"/>
    <p:sldId id="270" r:id="rId15"/>
    <p:sldId id="271" r:id="rId16"/>
    <p:sldId id="287" r:id="rId17"/>
    <p:sldId id="283" r:id="rId18"/>
    <p:sldId id="284" r:id="rId19"/>
    <p:sldId id="285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2" autoAdjust="0"/>
    <p:restoredTop sz="95128" autoAdjust="0"/>
  </p:normalViewPr>
  <p:slideViewPr>
    <p:cSldViewPr>
      <p:cViewPr>
        <p:scale>
          <a:sx n="110" d="100"/>
          <a:sy n="110" d="100"/>
        </p:scale>
        <p:origin x="-15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39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BE8E2B-1861-440F-9D14-9FD9E03AA473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03AEEC80-5F24-4740-B74F-EA2AC5847AAF}">
      <dgm:prSet phldrT="[文字]" custT="1"/>
      <dgm:spPr/>
      <dgm:t>
        <a:bodyPr/>
        <a:lstStyle/>
        <a:p>
          <a:r>
            <a:rPr lang="zh-TW" altLang="en-US" sz="5100" b="0" i="0" dirty="0" smtClean="0">
              <a:latin typeface="標楷體" pitchFamily="65" charset="-120"/>
              <a:ea typeface="標楷體" pitchFamily="65" charset="-120"/>
            </a:rPr>
            <a:t>決定題目</a:t>
          </a:r>
          <a:endParaRPr lang="zh-TW" altLang="en-US" sz="5100" dirty="0">
            <a:latin typeface="標楷體" pitchFamily="65" charset="-120"/>
            <a:ea typeface="標楷體" pitchFamily="65" charset="-120"/>
          </a:endParaRPr>
        </a:p>
      </dgm:t>
    </dgm:pt>
    <dgm:pt modelId="{45BEE2FA-8F5A-4F35-91EC-D57FCE55754F}" type="parTrans" cxnId="{18B11D6D-3C80-4C63-B55E-13AE9914BB03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0A5EE3A-BA9C-4846-9101-D9A07BF0C876}" type="sibTrans" cxnId="{18B11D6D-3C80-4C63-B55E-13AE9914BB03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FDB72FEE-01AD-4A98-A9F0-A78DE524CC06}">
      <dgm:prSet phldrT="[文字]"/>
      <dgm:spPr/>
      <dgm:t>
        <a:bodyPr/>
        <a:lstStyle/>
        <a:p>
          <a:r>
            <a:rPr lang="zh-TW" altLang="en-US" b="0" i="0" dirty="0" smtClean="0">
              <a:latin typeface="標楷體" pitchFamily="65" charset="-120"/>
              <a:ea typeface="標楷體" pitchFamily="65" charset="-120"/>
            </a:rPr>
            <a:t>設計方法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9580D119-6471-4E14-B070-F6CE3D933600}" type="parTrans" cxnId="{385061A4-9B08-4D14-BB42-68317DCDE7CA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C0610EF9-8035-437B-9B1B-323BAD5CEC04}" type="sibTrans" cxnId="{385061A4-9B08-4D14-BB42-68317DCDE7CA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1D528C85-701D-471E-BAC0-C20F5D038657}">
      <dgm:prSet phldrT="[文字]"/>
      <dgm:spPr/>
      <dgm:t>
        <a:bodyPr/>
        <a:lstStyle/>
        <a:p>
          <a:r>
            <a:rPr lang="zh-TW" altLang="en-US" b="0" i="0" dirty="0" smtClean="0">
              <a:latin typeface="標楷體" pitchFamily="65" charset="-120"/>
              <a:ea typeface="標楷體" pitchFamily="65" charset="-120"/>
            </a:rPr>
            <a:t>觀察探索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50DB79D-6577-4112-8A73-1D965401139C}" type="parTrans" cxnId="{6A91549E-1056-4DCF-A107-4E0FB74BD57E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9B69F090-A641-4120-BC6A-566A500348FA}" type="sibTrans" cxnId="{6A91549E-1056-4DCF-A107-4E0FB74BD57E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A65093B2-9CA3-480C-B304-FD71104DB6B4}">
      <dgm:prSet/>
      <dgm:spPr/>
      <dgm:t>
        <a:bodyPr/>
        <a:lstStyle/>
        <a:p>
          <a:r>
            <a:rPr lang="zh-TW" altLang="en-US" b="0" i="0" dirty="0" smtClean="0">
              <a:latin typeface="標楷體" pitchFamily="65" charset="-120"/>
              <a:ea typeface="標楷體" pitchFamily="65" charset="-120"/>
            </a:rPr>
            <a:t>撰寫報告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5ADA6A1D-1A57-482D-9909-984A893ED803}" type="parTrans" cxnId="{A253591A-6D8B-4FF6-926E-41CE611F9F22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4BFA4355-1077-4634-BAFF-963D77922818}" type="sibTrans" cxnId="{A253591A-6D8B-4FF6-926E-41CE611F9F22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F2513EA0-9ACD-45FA-BA6B-886BB3F37989}">
      <dgm:prSet/>
      <dgm:spPr/>
      <dgm:t>
        <a:bodyPr/>
        <a:lstStyle/>
        <a:p>
          <a:r>
            <a:rPr lang="zh-TW" altLang="en-US" b="0" i="0" dirty="0" smtClean="0">
              <a:latin typeface="標楷體" pitchFamily="65" charset="-120"/>
              <a:ea typeface="標楷體" pitchFamily="65" charset="-120"/>
            </a:rPr>
            <a:t>歸納分析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D6EFE9FB-ECC3-4F70-ACF5-8D9E96380948}" type="parTrans" cxnId="{9B085F05-F1FF-4CB5-B2C8-3F272E54C3F3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516F3730-B1BC-4643-8827-2D5211596EB7}" type="sibTrans" cxnId="{9B085F05-F1FF-4CB5-B2C8-3F272E54C3F3}">
      <dgm:prSet/>
      <dgm:spPr/>
      <dgm:t>
        <a:bodyPr/>
        <a:lstStyle/>
        <a:p>
          <a:endParaRPr lang="zh-TW" altLang="en-US">
            <a:latin typeface="標楷體" pitchFamily="65" charset="-120"/>
            <a:ea typeface="標楷體" pitchFamily="65" charset="-120"/>
          </a:endParaRPr>
        </a:p>
      </dgm:t>
    </dgm:pt>
    <dgm:pt modelId="{2386E333-2AC0-46C0-BE4E-EC128C422F9E}" type="pres">
      <dgm:prSet presAssocID="{2EBE8E2B-1861-440F-9D14-9FD9E03AA473}" presName="Name0" presStyleCnt="0">
        <dgm:presLayoutVars>
          <dgm:dir/>
          <dgm:resizeHandles val="exact"/>
        </dgm:presLayoutVars>
      </dgm:prSet>
      <dgm:spPr/>
    </dgm:pt>
    <dgm:pt modelId="{5432B05A-0D64-482D-9699-61DA5C4F541C}" type="pres">
      <dgm:prSet presAssocID="{03AEEC80-5F24-4740-B74F-EA2AC5847AAF}" presName="node" presStyleLbl="node1" presStyleIdx="0" presStyleCnt="5" custScaleX="109020" custScaleY="326995" custLinFactNeighborX="13110" custLinFactNeighborY="-31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E781EB-9B9E-4F66-BC4E-C148B3D4C494}" type="pres">
      <dgm:prSet presAssocID="{40A5EE3A-BA9C-4846-9101-D9A07BF0C876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FA8EE510-5BDF-4097-A45C-C402D5CFBFED}" type="pres">
      <dgm:prSet presAssocID="{40A5EE3A-BA9C-4846-9101-D9A07BF0C876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29403C7B-794B-4B42-8AA2-1373A40EFE2E}" type="pres">
      <dgm:prSet presAssocID="{FDB72FEE-01AD-4A98-A9F0-A78DE524CC06}" presName="node" presStyleLbl="node1" presStyleIdx="1" presStyleCnt="5" custScaleX="113080" custScaleY="326995" custLinFactNeighborX="5976" custLinFactNeighborY="32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FF3AB0-2574-4E02-8FA0-6BDA01016DD0}" type="pres">
      <dgm:prSet presAssocID="{C0610EF9-8035-437B-9B1B-323BAD5CEC04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00A1A39A-0C04-45DA-8B08-7A72FC82613A}" type="pres">
      <dgm:prSet presAssocID="{C0610EF9-8035-437B-9B1B-323BAD5CEC04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9BADD3F5-ED89-4313-8136-357734497EE6}" type="pres">
      <dgm:prSet presAssocID="{1D528C85-701D-471E-BAC0-C20F5D038657}" presName="node" presStyleLbl="node1" presStyleIdx="2" presStyleCnt="5" custScaleX="99855" custScaleY="3269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F119FC-B231-442E-A3DD-891CF8E268C2}" type="pres">
      <dgm:prSet presAssocID="{9B69F090-A641-4120-BC6A-566A500348FA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9358434B-B2B9-4589-9F7B-5D373D85ED1D}" type="pres">
      <dgm:prSet presAssocID="{9B69F090-A641-4120-BC6A-566A500348FA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E4849FA3-99EF-4E8E-A650-1D2F898FB855}" type="pres">
      <dgm:prSet presAssocID="{F2513EA0-9ACD-45FA-BA6B-886BB3F37989}" presName="node" presStyleLbl="node1" presStyleIdx="3" presStyleCnt="5" custScaleX="104268" custScaleY="3269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B9B906-5909-4941-8F8E-3E9A01ED1956}" type="pres">
      <dgm:prSet presAssocID="{516F3730-B1BC-4643-8827-2D5211596EB7}" presName="sibTrans" presStyleLbl="sibTrans2D1" presStyleIdx="3" presStyleCnt="4"/>
      <dgm:spPr/>
      <dgm:t>
        <a:bodyPr/>
        <a:lstStyle/>
        <a:p>
          <a:endParaRPr lang="zh-TW" altLang="en-US"/>
        </a:p>
      </dgm:t>
    </dgm:pt>
    <dgm:pt modelId="{04FF48B1-661E-4C6D-8B36-CFD48A399541}" type="pres">
      <dgm:prSet presAssocID="{516F3730-B1BC-4643-8827-2D5211596EB7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3766AC01-6DA3-4A47-8616-1F215283EDC3}" type="pres">
      <dgm:prSet presAssocID="{A65093B2-9CA3-480C-B304-FD71104DB6B4}" presName="node" presStyleLbl="node1" presStyleIdx="4" presStyleCnt="5" custScaleX="107027" custScaleY="326995" custLinFactNeighborX="-8249" custLinFactNeighborY="-27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53591A-6D8B-4FF6-926E-41CE611F9F22}" srcId="{2EBE8E2B-1861-440F-9D14-9FD9E03AA473}" destId="{A65093B2-9CA3-480C-B304-FD71104DB6B4}" srcOrd="4" destOrd="0" parTransId="{5ADA6A1D-1A57-482D-9909-984A893ED803}" sibTransId="{4BFA4355-1077-4634-BAFF-963D77922818}"/>
    <dgm:cxn modelId="{C4FF22E8-0122-40DE-A1C4-22EF5823B8FA}" type="presOf" srcId="{9B69F090-A641-4120-BC6A-566A500348FA}" destId="{9358434B-B2B9-4589-9F7B-5D373D85ED1D}" srcOrd="1" destOrd="0" presId="urn:microsoft.com/office/officeart/2005/8/layout/process1"/>
    <dgm:cxn modelId="{6B929713-7247-472D-88EE-D169D0D45C4C}" type="presOf" srcId="{2EBE8E2B-1861-440F-9D14-9FD9E03AA473}" destId="{2386E333-2AC0-46C0-BE4E-EC128C422F9E}" srcOrd="0" destOrd="0" presId="urn:microsoft.com/office/officeart/2005/8/layout/process1"/>
    <dgm:cxn modelId="{3A6AF30F-D931-4F77-8078-8AFAD73D2EE3}" type="presOf" srcId="{A65093B2-9CA3-480C-B304-FD71104DB6B4}" destId="{3766AC01-6DA3-4A47-8616-1F215283EDC3}" srcOrd="0" destOrd="0" presId="urn:microsoft.com/office/officeart/2005/8/layout/process1"/>
    <dgm:cxn modelId="{8169F579-705D-4B31-8D9A-5D9BD8E24B3D}" type="presOf" srcId="{F2513EA0-9ACD-45FA-BA6B-886BB3F37989}" destId="{E4849FA3-99EF-4E8E-A650-1D2F898FB855}" srcOrd="0" destOrd="0" presId="urn:microsoft.com/office/officeart/2005/8/layout/process1"/>
    <dgm:cxn modelId="{18B11D6D-3C80-4C63-B55E-13AE9914BB03}" srcId="{2EBE8E2B-1861-440F-9D14-9FD9E03AA473}" destId="{03AEEC80-5F24-4740-B74F-EA2AC5847AAF}" srcOrd="0" destOrd="0" parTransId="{45BEE2FA-8F5A-4F35-91EC-D57FCE55754F}" sibTransId="{40A5EE3A-BA9C-4846-9101-D9A07BF0C876}"/>
    <dgm:cxn modelId="{385061A4-9B08-4D14-BB42-68317DCDE7CA}" srcId="{2EBE8E2B-1861-440F-9D14-9FD9E03AA473}" destId="{FDB72FEE-01AD-4A98-A9F0-A78DE524CC06}" srcOrd="1" destOrd="0" parTransId="{9580D119-6471-4E14-B070-F6CE3D933600}" sibTransId="{C0610EF9-8035-437B-9B1B-323BAD5CEC04}"/>
    <dgm:cxn modelId="{840F31A6-9510-4CF4-B5F9-3A1214F63AA3}" type="presOf" srcId="{9B69F090-A641-4120-BC6A-566A500348FA}" destId="{16F119FC-B231-442E-A3DD-891CF8E268C2}" srcOrd="0" destOrd="0" presId="urn:microsoft.com/office/officeart/2005/8/layout/process1"/>
    <dgm:cxn modelId="{6A91549E-1056-4DCF-A107-4E0FB74BD57E}" srcId="{2EBE8E2B-1861-440F-9D14-9FD9E03AA473}" destId="{1D528C85-701D-471E-BAC0-C20F5D038657}" srcOrd="2" destOrd="0" parTransId="{850DB79D-6577-4112-8A73-1D965401139C}" sibTransId="{9B69F090-A641-4120-BC6A-566A500348FA}"/>
    <dgm:cxn modelId="{D76CA0D4-9BB9-484A-853F-61EEB78C8CE8}" type="presOf" srcId="{C0610EF9-8035-437B-9B1B-323BAD5CEC04}" destId="{00A1A39A-0C04-45DA-8B08-7A72FC82613A}" srcOrd="1" destOrd="0" presId="urn:microsoft.com/office/officeart/2005/8/layout/process1"/>
    <dgm:cxn modelId="{957CA512-8E07-473A-9FF1-644B5BA1DA3F}" type="presOf" srcId="{1D528C85-701D-471E-BAC0-C20F5D038657}" destId="{9BADD3F5-ED89-4313-8136-357734497EE6}" srcOrd="0" destOrd="0" presId="urn:microsoft.com/office/officeart/2005/8/layout/process1"/>
    <dgm:cxn modelId="{9B085F05-F1FF-4CB5-B2C8-3F272E54C3F3}" srcId="{2EBE8E2B-1861-440F-9D14-9FD9E03AA473}" destId="{F2513EA0-9ACD-45FA-BA6B-886BB3F37989}" srcOrd="3" destOrd="0" parTransId="{D6EFE9FB-ECC3-4F70-ACF5-8D9E96380948}" sibTransId="{516F3730-B1BC-4643-8827-2D5211596EB7}"/>
    <dgm:cxn modelId="{A42CC9E8-84D0-4471-A7AC-0ED72F28F31D}" type="presOf" srcId="{03AEEC80-5F24-4740-B74F-EA2AC5847AAF}" destId="{5432B05A-0D64-482D-9699-61DA5C4F541C}" srcOrd="0" destOrd="0" presId="urn:microsoft.com/office/officeart/2005/8/layout/process1"/>
    <dgm:cxn modelId="{7961E3F6-6B78-448F-AD16-4559BBF14A77}" type="presOf" srcId="{40A5EE3A-BA9C-4846-9101-D9A07BF0C876}" destId="{54E781EB-9B9E-4F66-BC4E-C148B3D4C494}" srcOrd="0" destOrd="0" presId="urn:microsoft.com/office/officeart/2005/8/layout/process1"/>
    <dgm:cxn modelId="{C11083B6-3EB9-449E-BB1D-C2E8FFDDE7EE}" type="presOf" srcId="{40A5EE3A-BA9C-4846-9101-D9A07BF0C876}" destId="{FA8EE510-5BDF-4097-A45C-C402D5CFBFED}" srcOrd="1" destOrd="0" presId="urn:microsoft.com/office/officeart/2005/8/layout/process1"/>
    <dgm:cxn modelId="{CE8A5FC7-C694-44B4-A87C-599ACC88C37C}" type="presOf" srcId="{516F3730-B1BC-4643-8827-2D5211596EB7}" destId="{31B9B906-5909-4941-8F8E-3E9A01ED1956}" srcOrd="0" destOrd="0" presId="urn:microsoft.com/office/officeart/2005/8/layout/process1"/>
    <dgm:cxn modelId="{686C6522-D5EB-4389-8FC2-E5C7EDC27604}" type="presOf" srcId="{C0610EF9-8035-437B-9B1B-323BAD5CEC04}" destId="{08FF3AB0-2574-4E02-8FA0-6BDA01016DD0}" srcOrd="0" destOrd="0" presId="urn:microsoft.com/office/officeart/2005/8/layout/process1"/>
    <dgm:cxn modelId="{DEB243F4-3E2C-42C7-ABC2-6E8918076670}" type="presOf" srcId="{516F3730-B1BC-4643-8827-2D5211596EB7}" destId="{04FF48B1-661E-4C6D-8B36-CFD48A399541}" srcOrd="1" destOrd="0" presId="urn:microsoft.com/office/officeart/2005/8/layout/process1"/>
    <dgm:cxn modelId="{1585270B-AC53-4EB2-8691-86182199D712}" type="presOf" srcId="{FDB72FEE-01AD-4A98-A9F0-A78DE524CC06}" destId="{29403C7B-794B-4B42-8AA2-1373A40EFE2E}" srcOrd="0" destOrd="0" presId="urn:microsoft.com/office/officeart/2005/8/layout/process1"/>
    <dgm:cxn modelId="{D88B9BCD-141C-45C2-B5B3-A119679887C0}" type="presParOf" srcId="{2386E333-2AC0-46C0-BE4E-EC128C422F9E}" destId="{5432B05A-0D64-482D-9699-61DA5C4F541C}" srcOrd="0" destOrd="0" presId="urn:microsoft.com/office/officeart/2005/8/layout/process1"/>
    <dgm:cxn modelId="{C242B43F-64C8-4190-945C-DC79821B7C09}" type="presParOf" srcId="{2386E333-2AC0-46C0-BE4E-EC128C422F9E}" destId="{54E781EB-9B9E-4F66-BC4E-C148B3D4C494}" srcOrd="1" destOrd="0" presId="urn:microsoft.com/office/officeart/2005/8/layout/process1"/>
    <dgm:cxn modelId="{395FDF00-3F3C-48FC-9E2C-A9E675319C07}" type="presParOf" srcId="{54E781EB-9B9E-4F66-BC4E-C148B3D4C494}" destId="{FA8EE510-5BDF-4097-A45C-C402D5CFBFED}" srcOrd="0" destOrd="0" presId="urn:microsoft.com/office/officeart/2005/8/layout/process1"/>
    <dgm:cxn modelId="{A8C795D5-C76C-4023-90E4-FF4626099863}" type="presParOf" srcId="{2386E333-2AC0-46C0-BE4E-EC128C422F9E}" destId="{29403C7B-794B-4B42-8AA2-1373A40EFE2E}" srcOrd="2" destOrd="0" presId="urn:microsoft.com/office/officeart/2005/8/layout/process1"/>
    <dgm:cxn modelId="{10C41507-EF51-462D-B7F3-1C7467DA8AC7}" type="presParOf" srcId="{2386E333-2AC0-46C0-BE4E-EC128C422F9E}" destId="{08FF3AB0-2574-4E02-8FA0-6BDA01016DD0}" srcOrd="3" destOrd="0" presId="urn:microsoft.com/office/officeart/2005/8/layout/process1"/>
    <dgm:cxn modelId="{4C48232E-5107-48F5-9089-2E668828A392}" type="presParOf" srcId="{08FF3AB0-2574-4E02-8FA0-6BDA01016DD0}" destId="{00A1A39A-0C04-45DA-8B08-7A72FC82613A}" srcOrd="0" destOrd="0" presId="urn:microsoft.com/office/officeart/2005/8/layout/process1"/>
    <dgm:cxn modelId="{3DFFB6DD-7836-42C1-86E4-907789E9051B}" type="presParOf" srcId="{2386E333-2AC0-46C0-BE4E-EC128C422F9E}" destId="{9BADD3F5-ED89-4313-8136-357734497EE6}" srcOrd="4" destOrd="0" presId="urn:microsoft.com/office/officeart/2005/8/layout/process1"/>
    <dgm:cxn modelId="{BDC85954-8D0D-463A-8959-E51930E8B88F}" type="presParOf" srcId="{2386E333-2AC0-46C0-BE4E-EC128C422F9E}" destId="{16F119FC-B231-442E-A3DD-891CF8E268C2}" srcOrd="5" destOrd="0" presId="urn:microsoft.com/office/officeart/2005/8/layout/process1"/>
    <dgm:cxn modelId="{D8CE359D-3BE6-4D60-BD38-22FDCB18C5CF}" type="presParOf" srcId="{16F119FC-B231-442E-A3DD-891CF8E268C2}" destId="{9358434B-B2B9-4589-9F7B-5D373D85ED1D}" srcOrd="0" destOrd="0" presId="urn:microsoft.com/office/officeart/2005/8/layout/process1"/>
    <dgm:cxn modelId="{DC1549F3-7F32-45EB-991B-8232C53CAFE4}" type="presParOf" srcId="{2386E333-2AC0-46C0-BE4E-EC128C422F9E}" destId="{E4849FA3-99EF-4E8E-A650-1D2F898FB855}" srcOrd="6" destOrd="0" presId="urn:microsoft.com/office/officeart/2005/8/layout/process1"/>
    <dgm:cxn modelId="{1C643AE2-0547-430F-AE71-A72E00CA9F56}" type="presParOf" srcId="{2386E333-2AC0-46C0-BE4E-EC128C422F9E}" destId="{31B9B906-5909-4941-8F8E-3E9A01ED1956}" srcOrd="7" destOrd="0" presId="urn:microsoft.com/office/officeart/2005/8/layout/process1"/>
    <dgm:cxn modelId="{09726B29-9DD8-4A22-BCE3-0302A1274D8B}" type="presParOf" srcId="{31B9B906-5909-4941-8F8E-3E9A01ED1956}" destId="{04FF48B1-661E-4C6D-8B36-CFD48A399541}" srcOrd="0" destOrd="0" presId="urn:microsoft.com/office/officeart/2005/8/layout/process1"/>
    <dgm:cxn modelId="{3FAAD7D8-042B-4AFD-A994-611F8851AE23}" type="presParOf" srcId="{2386E333-2AC0-46C0-BE4E-EC128C422F9E}" destId="{3766AC01-6DA3-4A47-8616-1F215283EDC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EF37C-D9C8-4B02-ACDC-44C231D697CA}" type="doc">
      <dgm:prSet loTypeId="urn:microsoft.com/office/officeart/2005/8/layout/cycle2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F0DAB4B-4C50-4B21-9DF9-65D10DE89EF9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260013"/>
              </a:solidFill>
              <a:latin typeface="標楷體" pitchFamily="65" charset="-120"/>
              <a:ea typeface="標楷體" pitchFamily="65" charset="-120"/>
            </a:rPr>
            <a:t>卵</a:t>
          </a:r>
          <a:endParaRPr lang="zh-TW" altLang="en-US" sz="2800" b="1" dirty="0">
            <a:solidFill>
              <a:srgbClr val="260013"/>
            </a:solidFill>
            <a:latin typeface="標楷體" pitchFamily="65" charset="-120"/>
            <a:ea typeface="標楷體" pitchFamily="65" charset="-120"/>
          </a:endParaRPr>
        </a:p>
      </dgm:t>
    </dgm:pt>
    <dgm:pt modelId="{5E5D7939-C153-45A7-8B84-507526B57A40}" type="parTrans" cxnId="{49F2E29D-D691-46AF-8BAE-C0BB01B7880B}">
      <dgm:prSet/>
      <dgm:spPr/>
      <dgm:t>
        <a:bodyPr/>
        <a:lstStyle/>
        <a:p>
          <a:endParaRPr lang="zh-TW" altLang="en-US"/>
        </a:p>
      </dgm:t>
    </dgm:pt>
    <dgm:pt modelId="{7DBB0444-C699-41C3-BE8C-036C7E2FFFCD}" type="sibTrans" cxnId="{49F2E29D-D691-46AF-8BAE-C0BB01B7880B}">
      <dgm:prSet/>
      <dgm:spPr/>
      <dgm:t>
        <a:bodyPr/>
        <a:lstStyle/>
        <a:p>
          <a:endParaRPr lang="zh-TW" altLang="en-US"/>
        </a:p>
      </dgm:t>
    </dgm:pt>
    <dgm:pt modelId="{367AB11D-D694-4E74-B992-947B7F41E8CF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2">
                  <a:lumMod val="10000"/>
                </a:schemeClr>
              </a:solidFill>
              <a:latin typeface="標楷體" pitchFamily="65" charset="-120"/>
              <a:ea typeface="標楷體" pitchFamily="65" charset="-120"/>
            </a:rPr>
            <a:t>幼蟲</a:t>
          </a:r>
          <a:endParaRPr lang="zh-TW" altLang="en-US" sz="2400" b="1" dirty="0">
            <a:solidFill>
              <a:schemeClr val="bg2">
                <a:lumMod val="1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1EA4E244-7765-4A0C-910C-F864015DB493}" type="parTrans" cxnId="{3CC69E47-031F-49DA-AE77-20D0418A23DA}">
      <dgm:prSet/>
      <dgm:spPr/>
      <dgm:t>
        <a:bodyPr/>
        <a:lstStyle/>
        <a:p>
          <a:endParaRPr lang="zh-TW" altLang="en-US"/>
        </a:p>
      </dgm:t>
    </dgm:pt>
    <dgm:pt modelId="{F7A0D44A-A8B7-4843-93CF-27313C09F0A9}" type="sibTrans" cxnId="{3CC69E47-031F-49DA-AE77-20D0418A23DA}">
      <dgm:prSet/>
      <dgm:spPr/>
      <dgm:t>
        <a:bodyPr/>
        <a:lstStyle/>
        <a:p>
          <a:endParaRPr lang="zh-TW" altLang="en-US"/>
        </a:p>
      </dgm:t>
    </dgm:pt>
    <dgm:pt modelId="{010EF913-F576-44D5-B6C8-E3A5FD2BA21D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chemeClr val="bg2">
                  <a:lumMod val="10000"/>
                </a:schemeClr>
              </a:solidFill>
              <a:latin typeface="標楷體" pitchFamily="65" charset="-120"/>
              <a:ea typeface="標楷體" pitchFamily="65" charset="-120"/>
            </a:rPr>
            <a:t>蛹</a:t>
          </a:r>
          <a:endParaRPr lang="zh-TW" altLang="en-US" sz="2400" b="1" dirty="0">
            <a:solidFill>
              <a:schemeClr val="bg2">
                <a:lumMod val="10000"/>
              </a:schemeClr>
            </a:solidFill>
            <a:latin typeface="標楷體" pitchFamily="65" charset="-120"/>
            <a:ea typeface="標楷體" pitchFamily="65" charset="-120"/>
          </a:endParaRPr>
        </a:p>
      </dgm:t>
    </dgm:pt>
    <dgm:pt modelId="{D068B19C-4B7A-48FA-9CCB-28E1729E14D7}" type="parTrans" cxnId="{D784DD1A-3940-4E69-AB4F-DF82FBF59915}">
      <dgm:prSet/>
      <dgm:spPr/>
      <dgm:t>
        <a:bodyPr/>
        <a:lstStyle/>
        <a:p>
          <a:endParaRPr lang="zh-TW" altLang="en-US"/>
        </a:p>
      </dgm:t>
    </dgm:pt>
    <dgm:pt modelId="{C8C3C114-74C5-45E0-9EB5-609C73A337CD}" type="sibTrans" cxnId="{D784DD1A-3940-4E69-AB4F-DF82FBF59915}">
      <dgm:prSet/>
      <dgm:spPr/>
      <dgm:t>
        <a:bodyPr/>
        <a:lstStyle/>
        <a:p>
          <a:endParaRPr lang="zh-TW" altLang="en-US"/>
        </a:p>
      </dgm:t>
    </dgm:pt>
    <dgm:pt modelId="{803F35EE-9B57-4DAF-BC5D-91F0634A1EAA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260013"/>
              </a:solidFill>
              <a:latin typeface="標楷體" pitchFamily="65" charset="-120"/>
              <a:ea typeface="標楷體" pitchFamily="65" charset="-120"/>
            </a:rPr>
            <a:t>成蟲</a:t>
          </a:r>
          <a:endParaRPr lang="zh-TW" altLang="en-US" sz="2400" b="1" dirty="0">
            <a:solidFill>
              <a:srgbClr val="260013"/>
            </a:solidFill>
            <a:latin typeface="標楷體" pitchFamily="65" charset="-120"/>
            <a:ea typeface="標楷體" pitchFamily="65" charset="-120"/>
          </a:endParaRPr>
        </a:p>
      </dgm:t>
    </dgm:pt>
    <dgm:pt modelId="{123C0E26-0C79-4144-87AD-4E1D5BD05255}" type="parTrans" cxnId="{11C06114-0053-44B7-B33C-C5F8AD7DD999}">
      <dgm:prSet/>
      <dgm:spPr/>
      <dgm:t>
        <a:bodyPr/>
        <a:lstStyle/>
        <a:p>
          <a:endParaRPr lang="zh-TW" altLang="en-US"/>
        </a:p>
      </dgm:t>
    </dgm:pt>
    <dgm:pt modelId="{4244B15B-4F84-44F3-9256-FE30D202668C}" type="sibTrans" cxnId="{11C06114-0053-44B7-B33C-C5F8AD7DD999}">
      <dgm:prSet/>
      <dgm:spPr/>
      <dgm:t>
        <a:bodyPr/>
        <a:lstStyle/>
        <a:p>
          <a:endParaRPr lang="zh-TW" altLang="en-US"/>
        </a:p>
      </dgm:t>
    </dgm:pt>
    <dgm:pt modelId="{FE2A2A0E-CF25-4ADC-AA4D-7CEABC157663}" type="pres">
      <dgm:prSet presAssocID="{E7DEF37C-D9C8-4B02-ACDC-44C231D697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E9B144-2107-4FE3-8BE3-6AB37FAB6EE4}" type="pres">
      <dgm:prSet presAssocID="{2F0DAB4B-4C50-4B21-9DF9-65D10DE89E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D1E671-9A6C-4A82-B95E-8EC989062E9D}" type="pres">
      <dgm:prSet presAssocID="{7DBB0444-C699-41C3-BE8C-036C7E2FFFCD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3C26A2EF-EBC3-40A3-A253-96F28BB8E83B}" type="pres">
      <dgm:prSet presAssocID="{7DBB0444-C699-41C3-BE8C-036C7E2FFFCD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02827F24-47F0-4CF4-82A4-B063541D318B}" type="pres">
      <dgm:prSet presAssocID="{367AB11D-D694-4E74-B992-947B7F41E8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CFE8A5-E93C-4B27-BE32-EDAF26CCD8D2}" type="pres">
      <dgm:prSet presAssocID="{F7A0D44A-A8B7-4843-93CF-27313C09F0A9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5FCF3D22-5523-4556-89AE-DB46D5E2130D}" type="pres">
      <dgm:prSet presAssocID="{F7A0D44A-A8B7-4843-93CF-27313C09F0A9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429670A7-B945-4127-AFC9-14605A57E66F}" type="pres">
      <dgm:prSet presAssocID="{010EF913-F576-44D5-B6C8-E3A5FD2BA21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615D49-F839-4E59-A16A-7B3CD5D3E034}" type="pres">
      <dgm:prSet presAssocID="{C8C3C114-74C5-45E0-9EB5-609C73A337CD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96382A92-69FF-42E0-B77D-78AB238D73D6}" type="pres">
      <dgm:prSet presAssocID="{C8C3C114-74C5-45E0-9EB5-609C73A337CD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9E807D79-F51E-4935-917A-B5942A9A82A9}" type="pres">
      <dgm:prSet presAssocID="{803F35EE-9B57-4DAF-BC5D-91F0634A1EA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A7E243-FB70-405F-9A12-27EDCC8DB6F4}" type="pres">
      <dgm:prSet presAssocID="{4244B15B-4F84-44F3-9256-FE30D202668C}" presName="sibTrans" presStyleLbl="sibTrans2D1" presStyleIdx="3" presStyleCnt="4" custLinFactNeighborX="8730" custLinFactNeighborY="6345"/>
      <dgm:spPr/>
      <dgm:t>
        <a:bodyPr/>
        <a:lstStyle/>
        <a:p>
          <a:endParaRPr lang="zh-TW" altLang="en-US"/>
        </a:p>
      </dgm:t>
    </dgm:pt>
    <dgm:pt modelId="{42C2D50E-8881-452C-B4EE-907646778E0C}" type="pres">
      <dgm:prSet presAssocID="{4244B15B-4F84-44F3-9256-FE30D202668C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E0FBBA55-3ED4-4149-8EE1-0B387244EC21}" type="presOf" srcId="{010EF913-F576-44D5-B6C8-E3A5FD2BA21D}" destId="{429670A7-B945-4127-AFC9-14605A57E66F}" srcOrd="0" destOrd="0" presId="urn:microsoft.com/office/officeart/2005/8/layout/cycle2"/>
    <dgm:cxn modelId="{C483160E-4902-4203-AB28-A0F06D8CA5E1}" type="presOf" srcId="{C8C3C114-74C5-45E0-9EB5-609C73A337CD}" destId="{33615D49-F839-4E59-A16A-7B3CD5D3E034}" srcOrd="0" destOrd="0" presId="urn:microsoft.com/office/officeart/2005/8/layout/cycle2"/>
    <dgm:cxn modelId="{22DEBD16-3218-4A3F-9B62-F1CC3C6B5DF9}" type="presOf" srcId="{803F35EE-9B57-4DAF-BC5D-91F0634A1EAA}" destId="{9E807D79-F51E-4935-917A-B5942A9A82A9}" srcOrd="0" destOrd="0" presId="urn:microsoft.com/office/officeart/2005/8/layout/cycle2"/>
    <dgm:cxn modelId="{49F2E29D-D691-46AF-8BAE-C0BB01B7880B}" srcId="{E7DEF37C-D9C8-4B02-ACDC-44C231D697CA}" destId="{2F0DAB4B-4C50-4B21-9DF9-65D10DE89EF9}" srcOrd="0" destOrd="0" parTransId="{5E5D7939-C153-45A7-8B84-507526B57A40}" sibTransId="{7DBB0444-C699-41C3-BE8C-036C7E2FFFCD}"/>
    <dgm:cxn modelId="{8DDE2007-F9BB-4677-926C-B21093394FD3}" type="presOf" srcId="{C8C3C114-74C5-45E0-9EB5-609C73A337CD}" destId="{96382A92-69FF-42E0-B77D-78AB238D73D6}" srcOrd="1" destOrd="0" presId="urn:microsoft.com/office/officeart/2005/8/layout/cycle2"/>
    <dgm:cxn modelId="{64C1D952-F572-4094-842B-B670364DB5C8}" type="presOf" srcId="{7DBB0444-C699-41C3-BE8C-036C7E2FFFCD}" destId="{2FD1E671-9A6C-4A82-B95E-8EC989062E9D}" srcOrd="0" destOrd="0" presId="urn:microsoft.com/office/officeart/2005/8/layout/cycle2"/>
    <dgm:cxn modelId="{F26BDC6E-9A3F-4565-A569-83DF807A36FD}" type="presOf" srcId="{F7A0D44A-A8B7-4843-93CF-27313C09F0A9}" destId="{5FCF3D22-5523-4556-89AE-DB46D5E2130D}" srcOrd="1" destOrd="0" presId="urn:microsoft.com/office/officeart/2005/8/layout/cycle2"/>
    <dgm:cxn modelId="{2E756370-50CD-4DA4-A400-16EFD185FD83}" type="presOf" srcId="{2F0DAB4B-4C50-4B21-9DF9-65D10DE89EF9}" destId="{CCE9B144-2107-4FE3-8BE3-6AB37FAB6EE4}" srcOrd="0" destOrd="0" presId="urn:microsoft.com/office/officeart/2005/8/layout/cycle2"/>
    <dgm:cxn modelId="{BD66C12F-B19F-4892-81DB-5D824419897B}" type="presOf" srcId="{7DBB0444-C699-41C3-BE8C-036C7E2FFFCD}" destId="{3C26A2EF-EBC3-40A3-A253-96F28BB8E83B}" srcOrd="1" destOrd="0" presId="urn:microsoft.com/office/officeart/2005/8/layout/cycle2"/>
    <dgm:cxn modelId="{DE823E18-218E-4176-9434-98DE692B4036}" type="presOf" srcId="{E7DEF37C-D9C8-4B02-ACDC-44C231D697CA}" destId="{FE2A2A0E-CF25-4ADC-AA4D-7CEABC157663}" srcOrd="0" destOrd="0" presId="urn:microsoft.com/office/officeart/2005/8/layout/cycle2"/>
    <dgm:cxn modelId="{3CC69E47-031F-49DA-AE77-20D0418A23DA}" srcId="{E7DEF37C-D9C8-4B02-ACDC-44C231D697CA}" destId="{367AB11D-D694-4E74-B992-947B7F41E8CF}" srcOrd="1" destOrd="0" parTransId="{1EA4E244-7765-4A0C-910C-F864015DB493}" sibTransId="{F7A0D44A-A8B7-4843-93CF-27313C09F0A9}"/>
    <dgm:cxn modelId="{D784DD1A-3940-4E69-AB4F-DF82FBF59915}" srcId="{E7DEF37C-D9C8-4B02-ACDC-44C231D697CA}" destId="{010EF913-F576-44D5-B6C8-E3A5FD2BA21D}" srcOrd="2" destOrd="0" parTransId="{D068B19C-4B7A-48FA-9CCB-28E1729E14D7}" sibTransId="{C8C3C114-74C5-45E0-9EB5-609C73A337CD}"/>
    <dgm:cxn modelId="{11C06114-0053-44B7-B33C-C5F8AD7DD999}" srcId="{E7DEF37C-D9C8-4B02-ACDC-44C231D697CA}" destId="{803F35EE-9B57-4DAF-BC5D-91F0634A1EAA}" srcOrd="3" destOrd="0" parTransId="{123C0E26-0C79-4144-87AD-4E1D5BD05255}" sibTransId="{4244B15B-4F84-44F3-9256-FE30D202668C}"/>
    <dgm:cxn modelId="{A4A5F25A-ED83-470A-B36D-A336BB860297}" type="presOf" srcId="{F7A0D44A-A8B7-4843-93CF-27313C09F0A9}" destId="{C4CFE8A5-E93C-4B27-BE32-EDAF26CCD8D2}" srcOrd="0" destOrd="0" presId="urn:microsoft.com/office/officeart/2005/8/layout/cycle2"/>
    <dgm:cxn modelId="{3A5E5B03-1D9E-4A89-82CC-4089BE48414F}" type="presOf" srcId="{4244B15B-4F84-44F3-9256-FE30D202668C}" destId="{61A7E243-FB70-405F-9A12-27EDCC8DB6F4}" srcOrd="0" destOrd="0" presId="urn:microsoft.com/office/officeart/2005/8/layout/cycle2"/>
    <dgm:cxn modelId="{CD22E412-A9C6-42A7-B33D-D257D92FAF0F}" type="presOf" srcId="{367AB11D-D694-4E74-B992-947B7F41E8CF}" destId="{02827F24-47F0-4CF4-82A4-B063541D318B}" srcOrd="0" destOrd="0" presId="urn:microsoft.com/office/officeart/2005/8/layout/cycle2"/>
    <dgm:cxn modelId="{4ECB2C1C-E86C-4AA9-B3C7-20C70F5B4A84}" type="presOf" srcId="{4244B15B-4F84-44F3-9256-FE30D202668C}" destId="{42C2D50E-8881-452C-B4EE-907646778E0C}" srcOrd="1" destOrd="0" presId="urn:microsoft.com/office/officeart/2005/8/layout/cycle2"/>
    <dgm:cxn modelId="{3F16EDF2-2D2B-432F-A151-976B81138980}" type="presParOf" srcId="{FE2A2A0E-CF25-4ADC-AA4D-7CEABC157663}" destId="{CCE9B144-2107-4FE3-8BE3-6AB37FAB6EE4}" srcOrd="0" destOrd="0" presId="urn:microsoft.com/office/officeart/2005/8/layout/cycle2"/>
    <dgm:cxn modelId="{A1221B15-DA03-4F91-9452-3081E28A9557}" type="presParOf" srcId="{FE2A2A0E-CF25-4ADC-AA4D-7CEABC157663}" destId="{2FD1E671-9A6C-4A82-B95E-8EC989062E9D}" srcOrd="1" destOrd="0" presId="urn:microsoft.com/office/officeart/2005/8/layout/cycle2"/>
    <dgm:cxn modelId="{72A93B67-EFD5-40B1-9AF8-E83320489F0A}" type="presParOf" srcId="{2FD1E671-9A6C-4A82-B95E-8EC989062E9D}" destId="{3C26A2EF-EBC3-40A3-A253-96F28BB8E83B}" srcOrd="0" destOrd="0" presId="urn:microsoft.com/office/officeart/2005/8/layout/cycle2"/>
    <dgm:cxn modelId="{07BFA606-3718-46FC-8D04-066AAEAE1B74}" type="presParOf" srcId="{FE2A2A0E-CF25-4ADC-AA4D-7CEABC157663}" destId="{02827F24-47F0-4CF4-82A4-B063541D318B}" srcOrd="2" destOrd="0" presId="urn:microsoft.com/office/officeart/2005/8/layout/cycle2"/>
    <dgm:cxn modelId="{F9A879C3-3BD2-4C29-B76B-04ADD54F2EEB}" type="presParOf" srcId="{FE2A2A0E-CF25-4ADC-AA4D-7CEABC157663}" destId="{C4CFE8A5-E93C-4B27-BE32-EDAF26CCD8D2}" srcOrd="3" destOrd="0" presId="urn:microsoft.com/office/officeart/2005/8/layout/cycle2"/>
    <dgm:cxn modelId="{BCAD6886-232D-41C6-B7E4-82EFA07017FB}" type="presParOf" srcId="{C4CFE8A5-E93C-4B27-BE32-EDAF26CCD8D2}" destId="{5FCF3D22-5523-4556-89AE-DB46D5E2130D}" srcOrd="0" destOrd="0" presId="urn:microsoft.com/office/officeart/2005/8/layout/cycle2"/>
    <dgm:cxn modelId="{1F7345EE-81F2-4A5D-85B0-40A95D8F4BDD}" type="presParOf" srcId="{FE2A2A0E-CF25-4ADC-AA4D-7CEABC157663}" destId="{429670A7-B945-4127-AFC9-14605A57E66F}" srcOrd="4" destOrd="0" presId="urn:microsoft.com/office/officeart/2005/8/layout/cycle2"/>
    <dgm:cxn modelId="{8849541E-85AD-46BA-9D52-4149CCCA45A5}" type="presParOf" srcId="{FE2A2A0E-CF25-4ADC-AA4D-7CEABC157663}" destId="{33615D49-F839-4E59-A16A-7B3CD5D3E034}" srcOrd="5" destOrd="0" presId="urn:microsoft.com/office/officeart/2005/8/layout/cycle2"/>
    <dgm:cxn modelId="{96BD6910-F250-4219-B5A6-2514671D23D0}" type="presParOf" srcId="{33615D49-F839-4E59-A16A-7B3CD5D3E034}" destId="{96382A92-69FF-42E0-B77D-78AB238D73D6}" srcOrd="0" destOrd="0" presId="urn:microsoft.com/office/officeart/2005/8/layout/cycle2"/>
    <dgm:cxn modelId="{670EE5CA-0503-4F01-AB24-7C893B5110D4}" type="presParOf" srcId="{FE2A2A0E-CF25-4ADC-AA4D-7CEABC157663}" destId="{9E807D79-F51E-4935-917A-B5942A9A82A9}" srcOrd="6" destOrd="0" presId="urn:microsoft.com/office/officeart/2005/8/layout/cycle2"/>
    <dgm:cxn modelId="{08F4C844-6685-4FA4-AC23-FC068D4B60A5}" type="presParOf" srcId="{FE2A2A0E-CF25-4ADC-AA4D-7CEABC157663}" destId="{61A7E243-FB70-405F-9A12-27EDCC8DB6F4}" srcOrd="7" destOrd="0" presId="urn:microsoft.com/office/officeart/2005/8/layout/cycle2"/>
    <dgm:cxn modelId="{48EE266D-8EE1-4296-94F4-B7162D24CC54}" type="presParOf" srcId="{61A7E243-FB70-405F-9A12-27EDCC8DB6F4}" destId="{42C2D50E-8881-452C-B4EE-907646778E0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2B05A-0D64-482D-9699-61DA5C4F541C}">
      <dsp:nvSpPr>
        <dsp:cNvPr id="0" name=""/>
        <dsp:cNvSpPr/>
      </dsp:nvSpPr>
      <dsp:spPr>
        <a:xfrm>
          <a:off x="72009" y="0"/>
          <a:ext cx="1368246" cy="4525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100" b="0" i="0" kern="1200" dirty="0" smtClean="0">
              <a:latin typeface="標楷體" pitchFamily="65" charset="-120"/>
              <a:ea typeface="標楷體" pitchFamily="65" charset="-120"/>
            </a:rPr>
            <a:t>決定題目</a:t>
          </a:r>
          <a:endParaRPr lang="zh-TW" altLang="en-US" sz="5100" kern="1200" dirty="0">
            <a:latin typeface="標楷體" pitchFamily="65" charset="-120"/>
            <a:ea typeface="標楷體" pitchFamily="65" charset="-120"/>
          </a:endParaRPr>
        </a:p>
      </dsp:txBody>
      <dsp:txXfrm>
        <a:off x="112084" y="40075"/>
        <a:ext cx="1288096" cy="4445813"/>
      </dsp:txXfrm>
    </dsp:sp>
    <dsp:sp modelId="{54E781EB-9B9E-4F66-BC4E-C148B3D4C494}">
      <dsp:nvSpPr>
        <dsp:cNvPr id="0" name=""/>
        <dsp:cNvSpPr/>
      </dsp:nvSpPr>
      <dsp:spPr>
        <a:xfrm>
          <a:off x="1556807" y="2107356"/>
          <a:ext cx="247087" cy="311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標楷體" pitchFamily="65" charset="-120"/>
            <a:ea typeface="標楷體" pitchFamily="65" charset="-120"/>
          </a:endParaRPr>
        </a:p>
      </dsp:txBody>
      <dsp:txXfrm>
        <a:off x="1556807" y="2169606"/>
        <a:ext cx="172961" cy="186750"/>
      </dsp:txXfrm>
    </dsp:sp>
    <dsp:sp modelId="{29403C7B-794B-4B42-8AA2-1373A40EFE2E}">
      <dsp:nvSpPr>
        <dsp:cNvPr id="0" name=""/>
        <dsp:cNvSpPr/>
      </dsp:nvSpPr>
      <dsp:spPr>
        <a:xfrm>
          <a:off x="1906459" y="0"/>
          <a:ext cx="1419201" cy="4525963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b="0" i="0" kern="1200" dirty="0" smtClean="0">
              <a:latin typeface="標楷體" pitchFamily="65" charset="-120"/>
              <a:ea typeface="標楷體" pitchFamily="65" charset="-120"/>
            </a:rPr>
            <a:t>設計方法</a:t>
          </a:r>
          <a:endParaRPr lang="zh-TW" altLang="en-US" sz="5200" kern="1200" dirty="0">
            <a:latin typeface="標楷體" pitchFamily="65" charset="-120"/>
            <a:ea typeface="標楷體" pitchFamily="65" charset="-120"/>
          </a:endParaRPr>
        </a:p>
      </dsp:txBody>
      <dsp:txXfrm>
        <a:off x="1948026" y="41567"/>
        <a:ext cx="1336067" cy="4442829"/>
      </dsp:txXfrm>
    </dsp:sp>
    <dsp:sp modelId="{08FF3AB0-2574-4E02-8FA0-6BDA01016DD0}">
      <dsp:nvSpPr>
        <dsp:cNvPr id="0" name=""/>
        <dsp:cNvSpPr/>
      </dsp:nvSpPr>
      <dsp:spPr>
        <a:xfrm>
          <a:off x="3443664" y="2107356"/>
          <a:ext cx="250168" cy="311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標楷體" pitchFamily="65" charset="-120"/>
            <a:ea typeface="標楷體" pitchFamily="65" charset="-120"/>
          </a:endParaRPr>
        </a:p>
      </dsp:txBody>
      <dsp:txXfrm>
        <a:off x="3443664" y="2169606"/>
        <a:ext cx="175118" cy="186750"/>
      </dsp:txXfrm>
    </dsp:sp>
    <dsp:sp modelId="{9BADD3F5-ED89-4313-8136-357734497EE6}">
      <dsp:nvSpPr>
        <dsp:cNvPr id="0" name=""/>
        <dsp:cNvSpPr/>
      </dsp:nvSpPr>
      <dsp:spPr>
        <a:xfrm>
          <a:off x="3797676" y="0"/>
          <a:ext cx="1253221" cy="4525963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b="0" i="0" kern="1200" dirty="0" smtClean="0">
              <a:latin typeface="標楷體" pitchFamily="65" charset="-120"/>
              <a:ea typeface="標楷體" pitchFamily="65" charset="-120"/>
            </a:rPr>
            <a:t>觀察探索</a:t>
          </a:r>
          <a:endParaRPr lang="zh-TW" altLang="en-US" sz="5200" kern="1200" dirty="0">
            <a:latin typeface="標楷體" pitchFamily="65" charset="-120"/>
            <a:ea typeface="標楷體" pitchFamily="65" charset="-120"/>
          </a:endParaRPr>
        </a:p>
      </dsp:txBody>
      <dsp:txXfrm>
        <a:off x="3834382" y="36706"/>
        <a:ext cx="1179809" cy="4452551"/>
      </dsp:txXfrm>
    </dsp:sp>
    <dsp:sp modelId="{16F119FC-B231-442E-A3DD-891CF8E268C2}">
      <dsp:nvSpPr>
        <dsp:cNvPr id="0" name=""/>
        <dsp:cNvSpPr/>
      </dsp:nvSpPr>
      <dsp:spPr>
        <a:xfrm>
          <a:off x="5176402" y="2107356"/>
          <a:ext cx="266068" cy="311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標楷體" pitchFamily="65" charset="-120"/>
            <a:ea typeface="標楷體" pitchFamily="65" charset="-120"/>
          </a:endParaRPr>
        </a:p>
      </dsp:txBody>
      <dsp:txXfrm>
        <a:off x="5176402" y="2169606"/>
        <a:ext cx="186248" cy="186750"/>
      </dsp:txXfrm>
    </dsp:sp>
    <dsp:sp modelId="{E4849FA3-99EF-4E8E-A650-1D2F898FB855}">
      <dsp:nvSpPr>
        <dsp:cNvPr id="0" name=""/>
        <dsp:cNvSpPr/>
      </dsp:nvSpPr>
      <dsp:spPr>
        <a:xfrm>
          <a:off x="5552915" y="0"/>
          <a:ext cx="1308606" cy="4525963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100" b="0" i="0" kern="1200" dirty="0" smtClean="0">
              <a:latin typeface="標楷體" pitchFamily="65" charset="-120"/>
              <a:ea typeface="標楷體" pitchFamily="65" charset="-120"/>
            </a:rPr>
            <a:t>歸納分析</a:t>
          </a:r>
          <a:endParaRPr lang="zh-TW" altLang="en-US" sz="5100" kern="1200" dirty="0">
            <a:latin typeface="標楷體" pitchFamily="65" charset="-120"/>
            <a:ea typeface="標楷體" pitchFamily="65" charset="-120"/>
          </a:endParaRPr>
        </a:p>
      </dsp:txBody>
      <dsp:txXfrm>
        <a:off x="5591243" y="38328"/>
        <a:ext cx="1231950" cy="4449307"/>
      </dsp:txXfrm>
    </dsp:sp>
    <dsp:sp modelId="{31B9B906-5909-4941-8F8E-3E9A01ED1956}">
      <dsp:nvSpPr>
        <dsp:cNvPr id="0" name=""/>
        <dsp:cNvSpPr/>
      </dsp:nvSpPr>
      <dsp:spPr>
        <a:xfrm>
          <a:off x="6976673" y="2107356"/>
          <a:ext cx="244120" cy="311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標楷體" pitchFamily="65" charset="-120"/>
            <a:ea typeface="標楷體" pitchFamily="65" charset="-120"/>
          </a:endParaRPr>
        </a:p>
      </dsp:txBody>
      <dsp:txXfrm>
        <a:off x="6976673" y="2169606"/>
        <a:ext cx="170884" cy="186750"/>
      </dsp:txXfrm>
    </dsp:sp>
    <dsp:sp modelId="{3766AC01-6DA3-4A47-8616-1F215283EDC3}">
      <dsp:nvSpPr>
        <dsp:cNvPr id="0" name=""/>
        <dsp:cNvSpPr/>
      </dsp:nvSpPr>
      <dsp:spPr>
        <a:xfrm>
          <a:off x="7322127" y="0"/>
          <a:ext cx="1343233" cy="452596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100" b="0" i="0" kern="1200" dirty="0" smtClean="0">
              <a:latin typeface="標楷體" pitchFamily="65" charset="-120"/>
              <a:ea typeface="標楷體" pitchFamily="65" charset="-120"/>
            </a:rPr>
            <a:t>撰寫報告</a:t>
          </a:r>
          <a:endParaRPr lang="zh-TW" altLang="en-US" sz="5100" kern="1200" dirty="0">
            <a:latin typeface="標楷體" pitchFamily="65" charset="-120"/>
            <a:ea typeface="標楷體" pitchFamily="65" charset="-120"/>
          </a:endParaRPr>
        </a:p>
      </dsp:txBody>
      <dsp:txXfrm>
        <a:off x="7361469" y="39342"/>
        <a:ext cx="1264549" cy="444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9B144-2107-4FE3-8BE3-6AB37FAB6EE4}">
      <dsp:nvSpPr>
        <dsp:cNvPr id="0" name=""/>
        <dsp:cNvSpPr/>
      </dsp:nvSpPr>
      <dsp:spPr>
        <a:xfrm>
          <a:off x="1446207" y="617"/>
          <a:ext cx="852000" cy="852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260013"/>
              </a:solidFill>
              <a:latin typeface="標楷體" pitchFamily="65" charset="-120"/>
              <a:ea typeface="標楷體" pitchFamily="65" charset="-120"/>
            </a:rPr>
            <a:t>卵</a:t>
          </a:r>
          <a:endParaRPr lang="zh-TW" altLang="en-US" sz="2800" b="1" kern="1200" dirty="0">
            <a:solidFill>
              <a:srgbClr val="260013"/>
            </a:solidFill>
            <a:latin typeface="標楷體" pitchFamily="65" charset="-120"/>
            <a:ea typeface="標楷體" pitchFamily="65" charset="-120"/>
          </a:endParaRPr>
        </a:p>
      </dsp:txBody>
      <dsp:txXfrm>
        <a:off x="1570980" y="125390"/>
        <a:ext cx="602454" cy="602454"/>
      </dsp:txXfrm>
    </dsp:sp>
    <dsp:sp modelId="{2FD1E671-9A6C-4A82-B95E-8EC989062E9D}">
      <dsp:nvSpPr>
        <dsp:cNvPr id="0" name=""/>
        <dsp:cNvSpPr/>
      </dsp:nvSpPr>
      <dsp:spPr>
        <a:xfrm rot="2700000">
          <a:off x="2206844" y="731061"/>
          <a:ext cx="227164" cy="287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/>
        </a:p>
      </dsp:txBody>
      <dsp:txXfrm>
        <a:off x="2216824" y="764477"/>
        <a:ext cx="159015" cy="172530"/>
      </dsp:txXfrm>
    </dsp:sp>
    <dsp:sp modelId="{02827F24-47F0-4CF4-82A4-B063541D318B}">
      <dsp:nvSpPr>
        <dsp:cNvPr id="0" name=""/>
        <dsp:cNvSpPr/>
      </dsp:nvSpPr>
      <dsp:spPr>
        <a:xfrm>
          <a:off x="2351737" y="906147"/>
          <a:ext cx="852000" cy="852000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2">
                  <a:lumMod val="10000"/>
                </a:schemeClr>
              </a:solidFill>
              <a:latin typeface="標楷體" pitchFamily="65" charset="-120"/>
              <a:ea typeface="標楷體" pitchFamily="65" charset="-120"/>
            </a:rPr>
            <a:t>幼蟲</a:t>
          </a:r>
          <a:endParaRPr lang="zh-TW" altLang="en-US" sz="2400" b="1" kern="1200" dirty="0">
            <a:solidFill>
              <a:schemeClr val="bg2">
                <a:lumMod val="10000"/>
              </a:schemeClr>
            </a:solidFill>
            <a:latin typeface="標楷體" pitchFamily="65" charset="-120"/>
            <a:ea typeface="標楷體" pitchFamily="65" charset="-120"/>
          </a:endParaRPr>
        </a:p>
      </dsp:txBody>
      <dsp:txXfrm>
        <a:off x="2476510" y="1030920"/>
        <a:ext cx="602454" cy="602454"/>
      </dsp:txXfrm>
    </dsp:sp>
    <dsp:sp modelId="{C4CFE8A5-E93C-4B27-BE32-EDAF26CCD8D2}">
      <dsp:nvSpPr>
        <dsp:cNvPr id="0" name=""/>
        <dsp:cNvSpPr/>
      </dsp:nvSpPr>
      <dsp:spPr>
        <a:xfrm rot="8100000">
          <a:off x="2215936" y="1636591"/>
          <a:ext cx="227164" cy="287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/>
        </a:p>
      </dsp:txBody>
      <dsp:txXfrm rot="10800000">
        <a:off x="2274105" y="1670007"/>
        <a:ext cx="159015" cy="172530"/>
      </dsp:txXfrm>
    </dsp:sp>
    <dsp:sp modelId="{429670A7-B945-4127-AFC9-14605A57E66F}">
      <dsp:nvSpPr>
        <dsp:cNvPr id="0" name=""/>
        <dsp:cNvSpPr/>
      </dsp:nvSpPr>
      <dsp:spPr>
        <a:xfrm>
          <a:off x="1446207" y="1811677"/>
          <a:ext cx="852000" cy="852000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2">
                  <a:lumMod val="10000"/>
                </a:schemeClr>
              </a:solidFill>
              <a:latin typeface="標楷體" pitchFamily="65" charset="-120"/>
              <a:ea typeface="標楷體" pitchFamily="65" charset="-120"/>
            </a:rPr>
            <a:t>蛹</a:t>
          </a:r>
          <a:endParaRPr lang="zh-TW" altLang="en-US" sz="2400" b="1" kern="1200" dirty="0">
            <a:solidFill>
              <a:schemeClr val="bg2">
                <a:lumMod val="10000"/>
              </a:schemeClr>
            </a:solidFill>
            <a:latin typeface="標楷體" pitchFamily="65" charset="-120"/>
            <a:ea typeface="標楷體" pitchFamily="65" charset="-120"/>
          </a:endParaRPr>
        </a:p>
      </dsp:txBody>
      <dsp:txXfrm>
        <a:off x="1570980" y="1936450"/>
        <a:ext cx="602454" cy="602454"/>
      </dsp:txXfrm>
    </dsp:sp>
    <dsp:sp modelId="{33615D49-F839-4E59-A16A-7B3CD5D3E034}">
      <dsp:nvSpPr>
        <dsp:cNvPr id="0" name=""/>
        <dsp:cNvSpPr/>
      </dsp:nvSpPr>
      <dsp:spPr>
        <a:xfrm rot="13500000">
          <a:off x="1310407" y="1645683"/>
          <a:ext cx="227164" cy="287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/>
        </a:p>
      </dsp:txBody>
      <dsp:txXfrm rot="10800000">
        <a:off x="1368576" y="1727287"/>
        <a:ext cx="159015" cy="172530"/>
      </dsp:txXfrm>
    </dsp:sp>
    <dsp:sp modelId="{9E807D79-F51E-4935-917A-B5942A9A82A9}">
      <dsp:nvSpPr>
        <dsp:cNvPr id="0" name=""/>
        <dsp:cNvSpPr/>
      </dsp:nvSpPr>
      <dsp:spPr>
        <a:xfrm>
          <a:off x="540677" y="906147"/>
          <a:ext cx="852000" cy="85200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260013"/>
              </a:solidFill>
              <a:latin typeface="標楷體" pitchFamily="65" charset="-120"/>
              <a:ea typeface="標楷體" pitchFamily="65" charset="-120"/>
            </a:rPr>
            <a:t>成蟲</a:t>
          </a:r>
          <a:endParaRPr lang="zh-TW" altLang="en-US" sz="2400" b="1" kern="1200" dirty="0">
            <a:solidFill>
              <a:srgbClr val="260013"/>
            </a:solidFill>
            <a:latin typeface="標楷體" pitchFamily="65" charset="-120"/>
            <a:ea typeface="標楷體" pitchFamily="65" charset="-120"/>
          </a:endParaRPr>
        </a:p>
      </dsp:txBody>
      <dsp:txXfrm>
        <a:off x="665450" y="1030920"/>
        <a:ext cx="602454" cy="602454"/>
      </dsp:txXfrm>
    </dsp:sp>
    <dsp:sp modelId="{61A7E243-FB70-405F-9A12-27EDCC8DB6F4}">
      <dsp:nvSpPr>
        <dsp:cNvPr id="0" name=""/>
        <dsp:cNvSpPr/>
      </dsp:nvSpPr>
      <dsp:spPr>
        <a:xfrm rot="18900000">
          <a:off x="1321146" y="758399"/>
          <a:ext cx="227164" cy="287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/>
        </a:p>
      </dsp:txBody>
      <dsp:txXfrm>
        <a:off x="1331126" y="840003"/>
        <a:ext cx="159015" cy="172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8BEBB-F5C9-4BB8-A860-3B69454CAB9F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89DF2-133F-4F78-8E69-1D2DD4A5B88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14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89DF2-133F-4F78-8E69-1D2DD4A5B88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30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89DF2-133F-4F78-8E69-1D2DD4A5B88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998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89DF2-133F-4F78-8E69-1D2DD4A5B88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2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1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2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737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8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118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84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35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96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74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99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83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643A-1E3F-4556-9162-EB3DF9AFE711}" type="datetimeFigureOut">
              <a:rPr lang="zh-TW" altLang="en-US" smtClean="0"/>
              <a:t>2019/10/28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FCFA-6C51-4908-947E-3FEAA26753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03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5010186" cy="2838177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紫艷</a:t>
            </a:r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大白星天牛</a:t>
            </a:r>
            <a:r>
              <a:rPr lang="zh-TW" altLang="en-US" sz="6000" dirty="0" smtClean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en-US" altLang="zh-TW" sz="60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身體構造</a:t>
            </a:r>
            <a:r>
              <a:rPr lang="en-US" altLang="zh-TW" sz="5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功能探究</a:t>
            </a:r>
            <a:endParaRPr lang="zh-TW" altLang="en-US" sz="5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3933056"/>
            <a:ext cx="1008112" cy="576064"/>
          </a:xfrm>
        </p:spPr>
        <p:txBody>
          <a:bodyPr>
            <a:normAutofit fontScale="47500" lnSpcReduction="20000"/>
          </a:bodyPr>
          <a:lstStyle/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紫艷</a:t>
            </a:r>
            <a:r>
              <a:rPr lang="zh-TW" altLang="en-US" sz="3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隊</a:t>
            </a:r>
            <a:endParaRPr lang="zh-TW" altLang="en-US" sz="3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0" y="-16300"/>
            <a:ext cx="4026310" cy="6858000"/>
          </a:xfrm>
          <a:prstGeom prst="rect">
            <a:avLst/>
          </a:prstGeom>
        </p:spPr>
      </p:pic>
      <p:sp>
        <p:nvSpPr>
          <p:cNvPr id="5" name="副標題 2"/>
          <p:cNvSpPr txBox="1">
            <a:spLocks/>
          </p:cNvSpPr>
          <p:nvPr/>
        </p:nvSpPr>
        <p:spPr>
          <a:xfrm>
            <a:off x="1096269" y="4581128"/>
            <a:ext cx="35283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黃于真、董懷襄、黃國威、陳實</a:t>
            </a:r>
            <a:endParaRPr lang="zh-TW" altLang="en-US" sz="1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1086276" y="5429927"/>
            <a:ext cx="352839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指導老師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周裕欽老師  陳雍青老師</a:t>
            </a:r>
            <a:endParaRPr lang="zh-TW" altLang="en-US" sz="1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4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620688"/>
            <a:ext cx="82809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  <a:buFont typeface="Wingdings" pitchFamily="2" charset="2"/>
              <a:buChar char="p"/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天牛的食性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pPr lvl="2"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90000"/>
              <a:buFont typeface="Wingdings" pitchFamily="2" charset="2"/>
              <a:buChar char="l"/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幼蟲會以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木蘭科植物為寄主植物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，孵化後幼蟲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鑽入樹幹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啃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食韌皮部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和木質部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pPr lvl="2"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50000"/>
                </a:schemeClr>
              </a:buClr>
              <a:buSzPct val="90000"/>
              <a:buFont typeface="Wingdings" pitchFamily="2" charset="2"/>
              <a:buChar char="l"/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成蟲出現在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到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月間，以</a:t>
            </a:r>
            <a:r>
              <a:rPr lang="zh-TW" altLang="en-US" sz="3600" b="1" u="sng" dirty="0">
                <a:latin typeface="微軟正黑體" pitchFamily="34" charset="-120"/>
                <a:ea typeface="微軟正黑體" pitchFamily="34" charset="-120"/>
              </a:rPr>
              <a:t>木蘭科植物的花、枝條及葉片為食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pPr lvl="2">
              <a:buClr>
                <a:schemeClr val="accent4">
                  <a:lumMod val="50000"/>
                </a:schemeClr>
              </a:buClr>
              <a:buSzPct val="90000"/>
            </a:pP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buFont typeface="Wingdings" pitchFamily="2" charset="2"/>
              <a:buChar char="p"/>
            </a:pP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54450" r="24123" b="18333"/>
          <a:stretch/>
        </p:blipFill>
        <p:spPr bwMode="auto">
          <a:xfrm>
            <a:off x="683568" y="4149080"/>
            <a:ext cx="7627859" cy="220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user\Downloads\886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2975"/>
            <a:ext cx="5472608" cy="3648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</a:t>
            </a:r>
            <a:r>
              <a:rPr lang="en-US" altLang="zh-TW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紫艷大白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星身體</a:t>
            </a: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構造及功能探究</a:t>
            </a:r>
            <a:b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820688"/>
          </a:xfrm>
        </p:spPr>
        <p:txBody>
          <a:bodyPr/>
          <a:lstStyle/>
          <a:p>
            <a:r>
              <a:rPr lang="en-US" altLang="zh-TW" dirty="0" smtClean="0"/>
              <a:t>〈</a:t>
            </a:r>
            <a:r>
              <a:rPr lang="zh-TW" altLang="en-US" dirty="0" smtClean="0"/>
              <a:t>一</a:t>
            </a:r>
            <a:r>
              <a:rPr lang="en-US" altLang="zh-TW" dirty="0" smtClean="0"/>
              <a:t>〉</a:t>
            </a:r>
            <a:r>
              <a:rPr lang="zh-TW" altLang="en-US" dirty="0" smtClean="0"/>
              <a:t>頭部器官主管溝通及訊息接收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83568" y="170080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頭部主要由</a:t>
            </a:r>
            <a:r>
              <a:rPr lang="en-US" altLang="zh-TW" sz="3200" dirty="0"/>
              <a:t>11</a:t>
            </a:r>
            <a:r>
              <a:rPr lang="zh-TW" altLang="en-US" sz="3200" dirty="0" smtClean="0"/>
              <a:t>節的</a:t>
            </a:r>
            <a:r>
              <a:rPr lang="zh-TW" altLang="en-US" sz="3200" dirty="0"/>
              <a:t>觸鬚</a:t>
            </a:r>
            <a:r>
              <a:rPr lang="zh-TW" altLang="en-US" sz="3200" dirty="0" smtClean="0"/>
              <a:t>、複眼、口器</a:t>
            </a:r>
            <a:r>
              <a:rPr lang="zh-TW" altLang="en-US" sz="3200" dirty="0"/>
              <a:t>及小顎鬚等器官構成。依照盧耽的研究，昆蟲的頭部主管溝通及訊息接收，是昆蟲的指揮中心。</a:t>
            </a:r>
          </a:p>
        </p:txBody>
      </p:sp>
    </p:spTree>
    <p:extLst>
      <p:ext uri="{BB962C8B-B14F-4D97-AF65-F5344CB8AC3E}">
        <p14:creationId xmlns:p14="http://schemas.microsoft.com/office/powerpoint/2010/main" val="34526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〈</a:t>
            </a:r>
            <a:r>
              <a:rPr lang="zh-TW" altLang="en-US" sz="3200" dirty="0"/>
              <a:t>二</a:t>
            </a:r>
            <a:r>
              <a:rPr lang="en-US" altLang="zh-TW" sz="3200" dirty="0"/>
              <a:t>〉</a:t>
            </a:r>
            <a:r>
              <a:rPr lang="zh-TW" altLang="en-US" sz="3200" dirty="0"/>
              <a:t>胸部主管行進與運動 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 rot="16200000">
            <a:off x="-540571" y="1556795"/>
            <a:ext cx="5832654" cy="4104456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拆</a:t>
            </a:r>
            <a:r>
              <a:rPr lang="zh-TW" altLang="en-US" sz="2800" dirty="0">
                <a:solidFill>
                  <a:srgbClr val="FF0000"/>
                </a:solidFill>
              </a:rPr>
              <a:t>解後</a:t>
            </a:r>
            <a:r>
              <a:rPr lang="zh-TW" altLang="en-US" sz="2800" dirty="0" smtClean="0"/>
              <a:t>，發現胸部</a:t>
            </a:r>
            <a:r>
              <a:rPr lang="zh-TW" altLang="en-US" sz="2800" dirty="0"/>
              <a:t>器官可以</a:t>
            </a:r>
            <a:r>
              <a:rPr lang="zh-TW" altLang="en-US" sz="2800" dirty="0">
                <a:solidFill>
                  <a:srgbClr val="FF0000"/>
                </a:solidFill>
              </a:rPr>
              <a:t>分解成</a:t>
            </a:r>
            <a:r>
              <a:rPr lang="en-US" altLang="zh-TW" sz="2800" dirty="0">
                <a:solidFill>
                  <a:srgbClr val="FF0000"/>
                </a:solidFill>
              </a:rPr>
              <a:t>17</a:t>
            </a:r>
            <a:r>
              <a:rPr lang="zh-TW" altLang="en-US" sz="2800" dirty="0">
                <a:solidFill>
                  <a:srgbClr val="FF0000"/>
                </a:solidFill>
              </a:rPr>
              <a:t>塊體區</a:t>
            </a:r>
            <a:r>
              <a:rPr lang="zh-TW" altLang="en-US" sz="2800" dirty="0"/>
              <a:t>。大部分體區皆為左右</a:t>
            </a:r>
            <a:r>
              <a:rPr lang="zh-TW" altLang="en-US" sz="2800" dirty="0" smtClean="0"/>
              <a:t>對稱，</a:t>
            </a:r>
            <a:r>
              <a:rPr lang="zh-TW" altLang="en-US" sz="2800" dirty="0"/>
              <a:t>只有前胸和中後胸為單一體區。說明</a:t>
            </a:r>
            <a:r>
              <a:rPr lang="zh-TW" altLang="en-US" sz="2800" dirty="0" smtClean="0"/>
              <a:t>如下</a:t>
            </a:r>
            <a:r>
              <a:rPr lang="en-US" altLang="zh-TW" sz="2800" dirty="0" smtClean="0">
                <a:latin typeface="新細明體"/>
                <a:ea typeface="新細明體"/>
              </a:rPr>
              <a:t>：</a:t>
            </a:r>
          </a:p>
          <a:p>
            <a:pPr marL="0" indent="0">
              <a:buNone/>
            </a:pPr>
            <a:r>
              <a:rPr lang="zh-TW" altLang="en-US" sz="2800" dirty="0" smtClean="0"/>
              <a:t>       </a:t>
            </a:r>
            <a:r>
              <a:rPr lang="en-US" altLang="zh-TW" sz="2800" dirty="0" smtClean="0"/>
              <a:t>1</a:t>
            </a:r>
            <a:r>
              <a:rPr lang="en-US" altLang="zh-TW" sz="2800" dirty="0">
                <a:solidFill>
                  <a:srgbClr val="FF0000"/>
                </a:solidFill>
              </a:rPr>
              <a:t>.</a:t>
            </a:r>
            <a:r>
              <a:rPr lang="zh-TW" altLang="en-US" sz="2800" dirty="0">
                <a:solidFill>
                  <a:srgbClr val="FF0000"/>
                </a:solidFill>
              </a:rPr>
              <a:t>胸部可拆解</a:t>
            </a:r>
            <a:r>
              <a:rPr lang="zh-TW" altLang="en-US" sz="2800" dirty="0"/>
              <a:t>為前胸、中後胸背板、中後</a:t>
            </a:r>
            <a:r>
              <a:rPr lang="zh-TW" altLang="en-US" sz="2800" dirty="0" smtClean="0"/>
              <a:t>胸腹板</a:t>
            </a:r>
            <a:r>
              <a:rPr lang="zh-TW" altLang="en-US" sz="2800" dirty="0"/>
              <a:t>、</a:t>
            </a:r>
            <a:r>
              <a:rPr lang="zh-TW" altLang="en-US" sz="2800" dirty="0" smtClean="0"/>
              <a:t>前足</a:t>
            </a:r>
            <a:r>
              <a:rPr lang="zh-TW" altLang="en-US" sz="2800" dirty="0"/>
              <a:t>、中足、後足、前側板、後側</a:t>
            </a:r>
            <a:r>
              <a:rPr lang="zh-TW" altLang="en-US" sz="2800" dirty="0" smtClean="0"/>
              <a:t>板</a:t>
            </a:r>
            <a:r>
              <a:rPr lang="zh-TW" altLang="en-US" sz="2800" dirty="0" smtClean="0"/>
              <a:t>、鞘翅</a:t>
            </a:r>
            <a:r>
              <a:rPr lang="zh-TW" altLang="en-US" sz="2800" dirty="0" smtClean="0"/>
              <a:t>、內翅合計</a:t>
            </a:r>
            <a:r>
              <a:rPr lang="en-US" altLang="zh-TW" sz="2800" dirty="0" smtClean="0">
                <a:solidFill>
                  <a:srgbClr val="FF0000"/>
                </a:solidFill>
              </a:rPr>
              <a:t>17</a:t>
            </a:r>
            <a:r>
              <a:rPr lang="zh-TW" altLang="en-US" sz="2800" dirty="0" smtClean="0">
                <a:solidFill>
                  <a:srgbClr val="FF0000"/>
                </a:solidFill>
              </a:rPr>
              <a:t>塊骨片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       </a:t>
            </a:r>
            <a:r>
              <a:rPr lang="en-US" altLang="zh-TW" sz="2800" dirty="0"/>
              <a:t>2.</a:t>
            </a:r>
            <a:r>
              <a:rPr lang="zh-TW" altLang="en-US" sz="2800" dirty="0"/>
              <a:t>胸部主要用於運動的肌肉與神經。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       </a:t>
            </a:r>
            <a:r>
              <a:rPr lang="en-US" altLang="zh-TW" sz="2800" dirty="0"/>
              <a:t>3.</a:t>
            </a:r>
            <a:r>
              <a:rPr lang="zh-TW" altLang="en-US" sz="2800" dirty="0"/>
              <a:t>天牛</a:t>
            </a:r>
            <a:r>
              <a:rPr lang="zh-TW" altLang="en-US" sz="2800" dirty="0" smtClean="0"/>
              <a:t>的足可</a:t>
            </a:r>
            <a:r>
              <a:rPr lang="zh-TW" altLang="en-US" sz="2800" dirty="0"/>
              <a:t>細分為基節、轉節、腿節、脛節</a:t>
            </a:r>
            <a:r>
              <a:rPr lang="zh-TW" altLang="en-US" sz="2800" dirty="0" smtClean="0"/>
              <a:t>、 </a:t>
            </a:r>
            <a:r>
              <a:rPr lang="zh-TW" altLang="en-US" sz="2800" dirty="0" smtClean="0"/>
              <a:t>胕節及</a:t>
            </a:r>
            <a:r>
              <a:rPr lang="zh-TW" altLang="en-US" sz="2800" dirty="0"/>
              <a:t>爪六段關節</a:t>
            </a:r>
            <a:r>
              <a:rPr lang="zh-TW" altLang="en-US" sz="2800" dirty="0" smtClean="0"/>
              <a:t>。</a:t>
            </a:r>
            <a:r>
              <a:rPr lang="zh-TW" altLang="en-US" sz="2800" dirty="0" smtClean="0">
                <a:latin typeface="Poor Richard" panose="02080502050505020702" pitchFamily="18" charset="0"/>
              </a:rPr>
              <a:t>       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/>
              <a:t> </a:t>
            </a:r>
          </a:p>
          <a:p>
            <a:endParaRPr lang="zh-TW" alt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47834"/>
            <a:ext cx="4589618" cy="560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紫艷大白星天牛六足各關節</a:t>
            </a:r>
            <a:r>
              <a:rPr lang="zh-TW" altLang="en-US" sz="3600" dirty="0" smtClean="0"/>
              <a:t>的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長度</a:t>
            </a:r>
            <a:r>
              <a:rPr lang="zh-TW" altLang="en-US" sz="3600" dirty="0"/>
              <a:t>、旋轉角度、抬升角度統計表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0" t="21077" r="34235" b="46165"/>
          <a:stretch/>
        </p:blipFill>
        <p:spPr bwMode="auto">
          <a:xfrm>
            <a:off x="107504" y="1700808"/>
            <a:ext cx="8924746" cy="506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7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</a:t>
            </a:r>
            <a:r>
              <a:rPr lang="en-US" altLang="zh-TW" sz="3600" dirty="0"/>
              <a:t>3.</a:t>
            </a:r>
            <a:r>
              <a:rPr lang="zh-TW" altLang="en-US" sz="3600" dirty="0"/>
              <a:t>紫艷大白星天牛的翅膀可分為鞘翅及後翅兩種不同的結構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12776"/>
            <a:ext cx="2736304" cy="4869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en-US" altLang="zh-TW" sz="2600" dirty="0">
                <a:latin typeface="Poor Richard" panose="02080502050505020702" pitchFamily="18" charset="0"/>
              </a:rPr>
              <a:t>(</a:t>
            </a:r>
            <a:r>
              <a:rPr lang="zh-TW" altLang="en-US" sz="2600" dirty="0">
                <a:latin typeface="Poor Richard" panose="02080502050505020702" pitchFamily="18" charset="0"/>
              </a:rPr>
              <a:t> </a:t>
            </a:r>
            <a:r>
              <a:rPr lang="en-US" altLang="zh-TW" sz="2600" dirty="0">
                <a:latin typeface="Poor Richard" panose="02080502050505020702" pitchFamily="18" charset="0"/>
              </a:rPr>
              <a:t>1</a:t>
            </a:r>
            <a:r>
              <a:rPr lang="zh-TW" altLang="en-US" sz="2600" dirty="0">
                <a:latin typeface="Poor Richard" panose="02080502050505020702" pitchFamily="18" charset="0"/>
              </a:rPr>
              <a:t> </a:t>
            </a:r>
            <a:r>
              <a:rPr lang="en-US" altLang="zh-TW" sz="2600" dirty="0">
                <a:latin typeface="Poor Richard" panose="02080502050505020702" pitchFamily="18" charset="0"/>
              </a:rPr>
              <a:t>)</a:t>
            </a:r>
            <a:r>
              <a:rPr lang="zh-TW" altLang="en-US" sz="2600" dirty="0">
                <a:latin typeface="Poor Richard" panose="02080502050505020702" pitchFamily="18" charset="0"/>
              </a:rPr>
              <a:t>鞘翅：</a:t>
            </a:r>
            <a:r>
              <a:rPr lang="zh-TW" altLang="en-US" sz="2600" dirty="0">
                <a:solidFill>
                  <a:srgbClr val="FF0000"/>
                </a:solidFill>
                <a:latin typeface="Poor Richard" panose="02080502050505020702" pitchFamily="18" charset="0"/>
              </a:rPr>
              <a:t>鞘翅主要負責保護天牛的</a:t>
            </a:r>
            <a:r>
              <a:rPr lang="zh-TW" altLang="en-US" sz="2600" dirty="0" smtClean="0">
                <a:solidFill>
                  <a:srgbClr val="FF0000"/>
                </a:solidFill>
                <a:latin typeface="Poor Richard" panose="02080502050505020702" pitchFamily="18" charset="0"/>
              </a:rPr>
              <a:t>身體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。</a:t>
            </a:r>
            <a:r>
              <a:rPr lang="zh-TW" altLang="en-US" sz="2600" dirty="0">
                <a:latin typeface="Poor Richard" panose="02080502050505020702" pitchFamily="18" charset="0"/>
              </a:rPr>
              <a:t>天牛鞘翅的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表面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有著美麗</a:t>
            </a:r>
            <a:r>
              <a:rPr lang="zh-TW" altLang="en-US" sz="2600" dirty="0">
                <a:latin typeface="Poor Richard" panose="02080502050505020702" pitchFamily="18" charset="0"/>
              </a:rPr>
              <a:t>的紫色金屬光澤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，明顯</a:t>
            </a:r>
            <a:r>
              <a:rPr lang="zh-TW" altLang="en-US" sz="2600" dirty="0">
                <a:latin typeface="Poor Richard" panose="02080502050505020702" pitchFamily="18" charset="0"/>
              </a:rPr>
              <a:t>的白色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斑點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。飛行</a:t>
            </a:r>
            <a:r>
              <a:rPr lang="zh-TW" altLang="en-US" sz="2600" dirty="0">
                <a:latin typeface="Poor Richard" panose="02080502050505020702" pitchFamily="18" charset="0"/>
              </a:rPr>
              <a:t>時會先展開到一定的角度，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我 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們</a:t>
            </a:r>
            <a:r>
              <a:rPr lang="zh-TW" altLang="en-US" sz="2600" dirty="0">
                <a:latin typeface="Poor Richard" panose="02080502050505020702" pitchFamily="18" charset="0"/>
              </a:rPr>
              <a:t>猜測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天牛</a:t>
            </a:r>
            <a:r>
              <a:rPr lang="zh-TW" altLang="en-US" sz="2600" dirty="0">
                <a:latin typeface="Poor Richard" panose="02080502050505020702" pitchFamily="18" charset="0"/>
              </a:rPr>
              <a:t>的鞘翅具有保護後翅及穩定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飛行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的 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功能。    </a:t>
            </a:r>
            <a:endParaRPr lang="en-US" altLang="zh-TW" sz="2600" dirty="0" smtClean="0">
              <a:latin typeface="Poor Richard" panose="02080502050505020702" pitchFamily="18" charset="0"/>
            </a:endParaRPr>
          </a:p>
          <a:p>
            <a:pPr marL="0" indent="0">
              <a:buNone/>
            </a:pPr>
            <a:r>
              <a:rPr lang="zh-TW" altLang="en-US" sz="2600" dirty="0" smtClean="0">
                <a:latin typeface="Poor Richard" panose="02080502050505020702" pitchFamily="18" charset="0"/>
              </a:rPr>
              <a:t> </a:t>
            </a:r>
            <a:r>
              <a:rPr lang="en-US" altLang="zh-TW" sz="2600" dirty="0">
                <a:latin typeface="Poor Richard" panose="02080502050505020702" pitchFamily="18" charset="0"/>
              </a:rPr>
              <a:t>(2)</a:t>
            </a:r>
            <a:r>
              <a:rPr lang="zh-TW" altLang="en-US" sz="2600" dirty="0">
                <a:latin typeface="Poor Richard" panose="02080502050505020702" pitchFamily="18" charset="0"/>
              </a:rPr>
              <a:t>後翅</a:t>
            </a:r>
            <a:r>
              <a:rPr lang="zh-TW" altLang="en-US" sz="2600" dirty="0" smtClean="0">
                <a:latin typeface="Poor Richard" panose="02080502050505020702" pitchFamily="18" charset="0"/>
              </a:rPr>
              <a:t>：</a:t>
            </a:r>
            <a:r>
              <a:rPr lang="zh-TW" altLang="en-US" sz="2600" b="1" dirty="0" smtClean="0">
                <a:solidFill>
                  <a:srgbClr val="FF0000"/>
                </a:solidFill>
                <a:latin typeface="Poor Richard" panose="02080502050505020702" pitchFamily="18" charset="0"/>
              </a:rPr>
              <a:t>後翅是</a:t>
            </a:r>
            <a:r>
              <a:rPr lang="zh-TW" altLang="en-US" sz="2600" b="1" dirty="0">
                <a:solidFill>
                  <a:srgbClr val="FF0000"/>
                </a:solidFill>
                <a:latin typeface="Poor Richard" panose="02080502050505020702" pitchFamily="18" charset="0"/>
              </a:rPr>
              <a:t>飛行最重要的區域</a:t>
            </a:r>
            <a:r>
              <a:rPr lang="zh-TW" altLang="en-US" sz="2600" b="1" dirty="0" smtClean="0">
                <a:solidFill>
                  <a:srgbClr val="FF0000"/>
                </a:solidFill>
                <a:latin typeface="Poor Richard" panose="02080502050505020702" pitchFamily="18" charset="0"/>
              </a:rPr>
              <a:t>，透過震動飛行。</a:t>
            </a:r>
            <a:endParaRPr lang="zh-TW" altLang="en-US" sz="2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"/>
          <a:stretch/>
        </p:blipFill>
        <p:spPr bwMode="auto">
          <a:xfrm>
            <a:off x="3563888" y="1268760"/>
            <a:ext cx="553540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3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〈</a:t>
            </a:r>
            <a:r>
              <a:rPr lang="zh-TW" altLang="en-US" dirty="0"/>
              <a:t>三</a:t>
            </a:r>
            <a:r>
              <a:rPr lang="en-US" altLang="zh-TW" dirty="0"/>
              <a:t>〉</a:t>
            </a:r>
            <a:r>
              <a:rPr lang="zh-TW" altLang="en-US" dirty="0"/>
              <a:t>天牛腹部主管消化及繁殖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1080120"/>
          </a:xfrm>
        </p:spPr>
        <p:txBody>
          <a:bodyPr/>
          <a:lstStyle/>
          <a:p>
            <a:r>
              <a:rPr lang="zh-TW" altLang="en-US" dirty="0"/>
              <a:t>紫艷大白星天牛的腹部主管消化及繁殖。腹部由六段體節構成，腹部尾端是生殖器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099" name="Picture 3" descr="C:\Users\user\Downloads\268385070_o-removebg-preview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68"/>
          <a:stretch/>
        </p:blipFill>
        <p:spPr bwMode="auto">
          <a:xfrm>
            <a:off x="539552" y="2492896"/>
            <a:ext cx="7992888" cy="42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參、結論與建議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46197"/>
            <a:ext cx="3703102" cy="5733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/>
              <a:t>一、研究結論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結論一：紫艷大白星天牛的身體構造由</a:t>
            </a:r>
            <a:r>
              <a:rPr lang="zh-TW" altLang="en-US" sz="2400" dirty="0">
                <a:solidFill>
                  <a:srgbClr val="FF0000"/>
                </a:solidFill>
              </a:rPr>
              <a:t>頭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胸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腹部</a:t>
            </a:r>
            <a:r>
              <a:rPr lang="zh-TW" altLang="en-US" sz="2400" dirty="0"/>
              <a:t>構成，頭部主管接收與傳遞訊息</a:t>
            </a:r>
            <a:r>
              <a:rPr lang="zh-TW" altLang="en-US" sz="2400" dirty="0" smtClean="0"/>
              <a:t>。胸部</a:t>
            </a:r>
            <a:r>
              <a:rPr lang="zh-TW" altLang="en-US" sz="2400" dirty="0"/>
              <a:t>可拆解成</a:t>
            </a:r>
            <a:r>
              <a:rPr lang="en-US" altLang="zh-TW" sz="2400" dirty="0"/>
              <a:t>17</a:t>
            </a:r>
            <a:r>
              <a:rPr lang="zh-TW" altLang="en-US" sz="2400" dirty="0"/>
              <a:t>塊骨片，主管飛行與</a:t>
            </a:r>
            <a:r>
              <a:rPr lang="zh-TW" altLang="en-US" sz="2400" dirty="0" smtClean="0"/>
              <a:t>步行</a:t>
            </a:r>
            <a:r>
              <a:rPr lang="zh-TW" altLang="en-US" sz="2400" dirty="0"/>
              <a:t>等運動功能。腹部由</a:t>
            </a:r>
            <a:r>
              <a:rPr lang="en-US" altLang="zh-TW" sz="2400" dirty="0"/>
              <a:t>6</a:t>
            </a:r>
            <a:r>
              <a:rPr lang="zh-TW" altLang="en-US" sz="2400" dirty="0"/>
              <a:t>段體節構成，</a:t>
            </a:r>
            <a:r>
              <a:rPr lang="zh-TW" altLang="en-US" sz="2400" dirty="0" smtClean="0"/>
              <a:t>主管</a:t>
            </a:r>
            <a:r>
              <a:rPr lang="zh-TW" altLang="en-US" sz="2400" dirty="0"/>
              <a:t>消化與繁殖。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結論二：由胸部延伸出六足，</a:t>
            </a:r>
            <a:r>
              <a:rPr lang="zh-TW" altLang="en-US" sz="2400" dirty="0">
                <a:solidFill>
                  <a:srgbClr val="FF0000"/>
                </a:solidFill>
              </a:rPr>
              <a:t>後腳最長</a:t>
            </a:r>
            <a:r>
              <a:rPr lang="zh-TW" altLang="en-US" sz="2400" dirty="0"/>
              <a:t>，其次</a:t>
            </a:r>
            <a:r>
              <a:rPr lang="zh-TW" altLang="en-US" sz="2400" dirty="0" smtClean="0"/>
              <a:t>依序</a:t>
            </a:r>
            <a:r>
              <a:rPr lang="zh-TW" altLang="en-US" sz="2400" dirty="0"/>
              <a:t>為</a:t>
            </a:r>
            <a:r>
              <a:rPr lang="zh-TW" altLang="en-US" sz="2400" dirty="0">
                <a:solidFill>
                  <a:srgbClr val="FF0000"/>
                </a:solidFill>
              </a:rPr>
              <a:t>前腳</a:t>
            </a:r>
            <a:r>
              <a:rPr lang="zh-TW" altLang="en-US" sz="2400" dirty="0"/>
              <a:t>及</a:t>
            </a:r>
            <a:r>
              <a:rPr lang="zh-TW" altLang="en-US" sz="2400" dirty="0">
                <a:solidFill>
                  <a:srgbClr val="FF0000"/>
                </a:solidFill>
              </a:rPr>
              <a:t>中腳</a:t>
            </a:r>
            <a:r>
              <a:rPr lang="zh-TW" altLang="en-US" sz="2400" dirty="0"/>
              <a:t>。同一隻腳各關節</a:t>
            </a:r>
            <a:r>
              <a:rPr lang="zh-TW" altLang="en-US" sz="2400" dirty="0" smtClean="0"/>
              <a:t>之中</a:t>
            </a:r>
            <a:r>
              <a:rPr lang="zh-TW" altLang="en-US" sz="2400" dirty="0" smtClean="0">
                <a:solidFill>
                  <a:srgbClr val="FF0000"/>
                </a:solidFill>
              </a:rPr>
              <a:t>脛</a:t>
            </a:r>
            <a:r>
              <a:rPr lang="zh-TW" altLang="en-US" sz="2400" dirty="0">
                <a:solidFill>
                  <a:srgbClr val="FF0000"/>
                </a:solidFill>
              </a:rPr>
              <a:t>節最長</a:t>
            </a:r>
            <a:r>
              <a:rPr lang="zh-TW" altLang="en-US" sz="2400" dirty="0"/>
              <a:t>，其次依序為</a:t>
            </a:r>
            <a:r>
              <a:rPr lang="zh-TW" altLang="en-US" sz="2400" dirty="0">
                <a:solidFill>
                  <a:srgbClr val="FF0000"/>
                </a:solidFill>
              </a:rPr>
              <a:t>腿節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跗節</a:t>
            </a:r>
            <a:r>
              <a:rPr lang="zh-TW" altLang="en-US" sz="2400" dirty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基</a:t>
            </a:r>
            <a:r>
              <a:rPr lang="zh-TW" altLang="en-US" sz="2400" dirty="0" smtClean="0"/>
              <a:t> </a:t>
            </a:r>
            <a:r>
              <a:rPr lang="zh-TW" altLang="en-US" sz="2400" dirty="0" smtClean="0">
                <a:solidFill>
                  <a:srgbClr val="FF0000"/>
                </a:solidFill>
              </a:rPr>
              <a:t>節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FF0000"/>
                </a:solidFill>
              </a:rPr>
              <a:t>爪</a:t>
            </a:r>
            <a:r>
              <a:rPr lang="zh-TW" altLang="en-US" sz="2400" dirty="0"/>
              <a:t>，</a:t>
            </a:r>
            <a:r>
              <a:rPr lang="zh-TW" altLang="en-US" sz="2400" dirty="0">
                <a:solidFill>
                  <a:srgbClr val="FF0000"/>
                </a:solidFill>
              </a:rPr>
              <a:t>轉節最短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pic>
        <p:nvPicPr>
          <p:cNvPr id="3074" name="Picture 2" descr="D:\59生物科展\天牛\小論文\挑選照片\手繪圖稿\00009-a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3317" b="2681"/>
          <a:stretch/>
        </p:blipFill>
        <p:spPr bwMode="auto">
          <a:xfrm flipH="1">
            <a:off x="4139952" y="836711"/>
            <a:ext cx="4695126" cy="5952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3816424" cy="6192688"/>
          </a:xfrm>
        </p:spPr>
        <p:txBody>
          <a:bodyPr>
            <a:noAutofit/>
          </a:bodyPr>
          <a:lstStyle/>
          <a:p>
            <a:pPr marL="0" indent="0" algn="l"/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400" dirty="0" smtClean="0"/>
              <a:t>結論</a:t>
            </a:r>
            <a:r>
              <a:rPr lang="zh-TW" altLang="en-US" sz="2400" dirty="0"/>
              <a:t>三：足部構造中，</a:t>
            </a:r>
            <a:r>
              <a:rPr lang="zh-TW" altLang="en-US" sz="2400" dirty="0">
                <a:solidFill>
                  <a:srgbClr val="FF0000"/>
                </a:solidFill>
              </a:rPr>
              <a:t>基節</a:t>
            </a:r>
            <a:r>
              <a:rPr lang="zh-TW" altLang="en-US" sz="2400" dirty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腿節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 脛</a:t>
            </a:r>
            <a:r>
              <a:rPr lang="zh-TW" altLang="en-US" sz="2400" dirty="0">
                <a:solidFill>
                  <a:srgbClr val="FF0000"/>
                </a:solidFill>
              </a:rPr>
              <a:t>節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跗節</a:t>
            </a:r>
            <a:r>
              <a:rPr lang="zh-TW" altLang="en-US" sz="2400" dirty="0" smtClean="0"/>
              <a:t>及</a:t>
            </a:r>
            <a:r>
              <a:rPr lang="zh-TW" altLang="en-US" sz="2400" dirty="0" smtClean="0">
                <a:solidFill>
                  <a:srgbClr val="FF0000"/>
                </a:solidFill>
              </a:rPr>
              <a:t>爪</a:t>
            </a:r>
            <a:r>
              <a:rPr lang="zh-TW" altLang="en-US" sz="2400" dirty="0" smtClean="0"/>
              <a:t> 能夠上下調整，主要功能</a:t>
            </a:r>
            <a:r>
              <a:rPr lang="zh-TW" altLang="en-US" sz="2400" dirty="0" smtClean="0"/>
              <a:t>在於前進</a:t>
            </a:r>
            <a:r>
              <a:rPr lang="zh-TW" altLang="en-US" sz="2400" dirty="0" smtClean="0"/>
              <a:t>與</a:t>
            </a:r>
            <a:r>
              <a:rPr lang="zh-TW" altLang="en-US" sz="2400" dirty="0"/>
              <a:t>抬腿爬升</a:t>
            </a:r>
            <a:r>
              <a:rPr lang="zh-TW" altLang="en-US" sz="2400" dirty="0" smtClean="0"/>
              <a:t>。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結論</a:t>
            </a:r>
            <a:r>
              <a:rPr lang="zh-TW" altLang="en-US" sz="2400" dirty="0"/>
              <a:t>四：基節與轉節能夠左右旋轉。基節旋轉</a:t>
            </a:r>
            <a:r>
              <a:rPr lang="zh-TW" altLang="en-US" sz="2400" dirty="0" smtClean="0"/>
              <a:t>角度</a:t>
            </a:r>
            <a:r>
              <a:rPr lang="zh-TW" altLang="en-US" sz="2400" dirty="0"/>
              <a:t>介於</a:t>
            </a:r>
            <a:r>
              <a:rPr lang="en-US" altLang="zh-TW" sz="2400" dirty="0">
                <a:solidFill>
                  <a:srgbClr val="FF0000"/>
                </a:solidFill>
              </a:rPr>
              <a:t>100</a:t>
            </a:r>
            <a:r>
              <a:rPr lang="zh-TW" altLang="en-US" sz="2400" dirty="0">
                <a:solidFill>
                  <a:srgbClr val="FF0000"/>
                </a:solidFill>
              </a:rPr>
              <a:t>度到</a:t>
            </a:r>
            <a:r>
              <a:rPr lang="en-US" altLang="zh-TW" sz="2400" dirty="0">
                <a:solidFill>
                  <a:srgbClr val="FF0000"/>
                </a:solidFill>
              </a:rPr>
              <a:t>120</a:t>
            </a:r>
            <a:r>
              <a:rPr lang="zh-TW" altLang="en-US" sz="2400" dirty="0">
                <a:solidFill>
                  <a:srgbClr val="FF0000"/>
                </a:solidFill>
              </a:rPr>
              <a:t>度</a:t>
            </a:r>
            <a:r>
              <a:rPr lang="zh-TW" altLang="en-US" sz="2400" dirty="0"/>
              <a:t>。轉節左右旋轉</a:t>
            </a:r>
            <a:r>
              <a:rPr lang="zh-TW" altLang="en-US" sz="2400" dirty="0" smtClean="0"/>
              <a:t>角度</a:t>
            </a:r>
            <a:r>
              <a:rPr lang="zh-TW" altLang="en-US" sz="2400" dirty="0"/>
              <a:t>介於</a:t>
            </a:r>
            <a:r>
              <a:rPr lang="en-US" altLang="zh-TW" sz="2400" dirty="0">
                <a:solidFill>
                  <a:srgbClr val="FF0000"/>
                </a:solidFill>
              </a:rPr>
              <a:t>160</a:t>
            </a:r>
            <a:r>
              <a:rPr lang="zh-TW" altLang="en-US" sz="2400" dirty="0">
                <a:solidFill>
                  <a:srgbClr val="FF0000"/>
                </a:solidFill>
              </a:rPr>
              <a:t>度到</a:t>
            </a:r>
            <a:r>
              <a:rPr lang="en-US" altLang="zh-TW" sz="2400" dirty="0">
                <a:solidFill>
                  <a:srgbClr val="FF0000"/>
                </a:solidFill>
              </a:rPr>
              <a:t>180</a:t>
            </a:r>
            <a:r>
              <a:rPr lang="zh-TW" altLang="en-US" sz="2400" dirty="0">
                <a:solidFill>
                  <a:srgbClr val="FF0000"/>
                </a:solidFill>
              </a:rPr>
              <a:t>度</a:t>
            </a:r>
            <a:r>
              <a:rPr lang="zh-TW" altLang="en-US" sz="2400" dirty="0"/>
              <a:t>。主要功能</a:t>
            </a:r>
            <a:r>
              <a:rPr lang="zh-TW" altLang="en-US" sz="2400" dirty="0" smtClean="0"/>
              <a:t>在於彎</a:t>
            </a:r>
            <a:r>
              <a:rPr lang="zh-TW" altLang="en-US" sz="2400" dirty="0" smtClean="0"/>
              <a:t>。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結論</a:t>
            </a:r>
            <a:r>
              <a:rPr lang="zh-TW" altLang="en-US" sz="2400" dirty="0"/>
              <a:t>五：內翅長滿翅脈，也是飛行最重要的</a:t>
            </a:r>
            <a:r>
              <a:rPr lang="zh-TW" altLang="en-US" sz="2400" dirty="0" smtClean="0"/>
              <a:t>構造牠</a:t>
            </a:r>
            <a:r>
              <a:rPr lang="zh-TW" altLang="en-US" sz="2400" dirty="0"/>
              <a:t>的</a:t>
            </a:r>
            <a:r>
              <a:rPr lang="zh-TW" altLang="en-US" sz="2400" dirty="0" smtClean="0"/>
              <a:t>紋路</a:t>
            </a:r>
            <a:r>
              <a:rPr lang="zh-TW" altLang="en-US" sz="2400" dirty="0"/>
              <a:t>就像風箏的骨架一樣，</a:t>
            </a:r>
            <a:r>
              <a:rPr lang="zh-TW" altLang="en-US" sz="2400" dirty="0" smtClean="0"/>
              <a:t>在時</a:t>
            </a:r>
            <a:r>
              <a:rPr lang="zh-TW" altLang="en-US" sz="2400" dirty="0"/>
              <a:t>與空氣產生摩擦，對天牛的飛行</a:t>
            </a:r>
            <a:r>
              <a:rPr lang="zh-TW" altLang="en-US" sz="2400" dirty="0" smtClean="0"/>
              <a:t>扮演重要</a:t>
            </a:r>
            <a:r>
              <a:rPr lang="zh-TW" altLang="en-US" sz="2400" dirty="0"/>
              <a:t>的角色。</a:t>
            </a:r>
            <a:br>
              <a:rPr lang="zh-TW" altLang="en-US" sz="2400" dirty="0"/>
            </a:br>
            <a:endParaRPr lang="zh-TW" alt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94" y="188640"/>
            <a:ext cx="4705454" cy="335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0" b="11722"/>
          <a:stretch/>
        </p:blipFill>
        <p:spPr bwMode="auto">
          <a:xfrm>
            <a:off x="4067944" y="3560916"/>
            <a:ext cx="4676704" cy="3058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650278"/>
            <a:ext cx="5760641" cy="50253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45" y="2780928"/>
            <a:ext cx="3168350" cy="4222028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l"/>
            <a:r>
              <a:rPr lang="zh-TW" altLang="en-US" sz="4000" dirty="0" smtClean="0"/>
              <a:t>二</a:t>
            </a:r>
            <a:r>
              <a:rPr lang="zh-TW" altLang="en-US" sz="4000" dirty="0"/>
              <a:t>、研究建議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zh-TW" altLang="en-US" sz="3100" dirty="0"/>
              <a:t>我們發現紫艷大白星天牛的足部構造非常的細膩，會抬高自己的身體角度，以控制自己身體重心高低的策略，藉此因應不同的步行環境需求。各關節所呈現的設計機制所隱藏的</a:t>
            </a:r>
            <a:r>
              <a:rPr lang="zh-TW" altLang="en-US" sz="3100" dirty="0">
                <a:solidFill>
                  <a:srgbClr val="FF0000"/>
                </a:solidFill>
              </a:rPr>
              <a:t>仿生科學原理</a:t>
            </a:r>
            <a:r>
              <a:rPr lang="zh-TW" altLang="en-US" sz="3100" dirty="0"/>
              <a:t>，值得後續加以設計實驗研究。</a:t>
            </a:r>
            <a:r>
              <a:rPr lang="en-US" altLang="zh-TW" sz="3100" dirty="0"/>
              <a:t/>
            </a:r>
            <a:br>
              <a:rPr lang="en-US" altLang="zh-TW" sz="3100" dirty="0"/>
            </a:br>
            <a:endParaRPr lang="zh-TW" altLang="en-US" sz="3100" dirty="0"/>
          </a:p>
        </p:txBody>
      </p:sp>
    </p:spTree>
    <p:extLst>
      <p:ext uri="{BB962C8B-B14F-4D97-AF65-F5344CB8AC3E}">
        <p14:creationId xmlns:p14="http://schemas.microsoft.com/office/powerpoint/2010/main" val="5599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800" dirty="0" smtClean="0"/>
              <a:t>謝謝評審的聆聽</a:t>
            </a:r>
            <a:endParaRPr lang="zh-TW" altLang="en-US" sz="8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337720" cy="5337720"/>
          </a:xfrm>
        </p:spPr>
      </p:pic>
    </p:spTree>
    <p:extLst>
      <p:ext uri="{BB962C8B-B14F-4D97-AF65-F5344CB8AC3E}">
        <p14:creationId xmlns:p14="http://schemas.microsoft.com/office/powerpoint/2010/main" val="36772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壹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前言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研究動機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326285"/>
            <a:ext cx="85689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600" b="1" dirty="0" smtClean="0">
                <a:latin typeface="微軟正黑體" pitchFamily="34" charset="-120"/>
                <a:ea typeface="微軟正黑體" pitchFamily="34" charset="-120"/>
              </a:rPr>
              <a:t>（一）研究動機</a:t>
            </a:r>
            <a:endParaRPr lang="en-US" altLang="zh-TW" sz="2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在一片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烏心石樹林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間發現了紫艷大白星天牛，在陽光的照射下，天牛背板會發出閃亮且鮮艷的紫色光澤，非常特殊。</a:t>
            </a:r>
            <a:endParaRPr lang="en-US" altLang="zh-TW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暑假期間我們多次到棲地進行野外觀察，同時攝影記錄他們的野外行為。</a:t>
            </a:r>
          </a:p>
          <a:p>
            <a:pPr>
              <a:buFont typeface="Wingdings" pitchFamily="2" charset="2"/>
              <a:buChar char="p"/>
            </a:pP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發現紫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艷大白星天牛能夠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攀爬在樹幹、樹葉上</a:t>
            </a:r>
            <a:r>
              <a:rPr lang="zh-TW" altLang="en-US" sz="2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掛在樹葉及細枝條之間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，牠們會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樹梢末端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展開翅膀往前飛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想要探討，紫艷大白星天牛在</a:t>
            </a:r>
            <a:r>
              <a:rPr lang="zh-TW" altLang="en-US" sz="2600" b="1" u="sng" dirty="0">
                <a:latin typeface="微軟正黑體" pitchFamily="34" charset="-120"/>
                <a:ea typeface="微軟正黑體" pitchFamily="34" charset="-120"/>
              </a:rPr>
              <a:t>運動時是如何使用他們的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身體構造及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zh-TW" altLang="en-US" sz="26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600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5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7"/>
            <a:ext cx="6578327" cy="196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（二）研究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問題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研究問題一：了解紫艷大白星天牛的</a:t>
            </a:r>
            <a:r>
              <a:rPr lang="zh-TW" altLang="en-US" sz="3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身體構造</a:t>
            </a:r>
          </a:p>
          <a:p>
            <a:pPr marL="0" indent="0">
              <a:buNone/>
            </a:pPr>
            <a:r>
              <a:rPr lang="zh-TW" altLang="en-US" sz="3100" dirty="0" smtClean="0">
                <a:latin typeface="微軟正黑體" pitchFamily="34" charset="-120"/>
                <a:ea typeface="微軟正黑體" pitchFamily="34" charset="-120"/>
              </a:rPr>
              <a:t>研究問題二：分析紫艷大白星天牛的</a:t>
            </a:r>
            <a:r>
              <a:rPr lang="zh-TW" altLang="en-US" sz="3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身體構造</a:t>
            </a:r>
            <a:endParaRPr lang="en-US" altLang="zh-TW" sz="31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31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1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     與運動呈現哪些關係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2" y="3573016"/>
            <a:ext cx="8997288" cy="27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研究步驟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330973"/>
              </p:ext>
            </p:extLst>
          </p:nvPr>
        </p:nvGraphicFramePr>
        <p:xfrm>
          <a:off x="251520" y="1556792"/>
          <a:ext cx="871296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19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229600" cy="1143000"/>
          </a:xfrm>
        </p:spPr>
        <p:txBody>
          <a:bodyPr/>
          <a:lstStyle/>
          <a:p>
            <a:pPr algn="l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研究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p"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我們採用了「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天牛標本分級，觀察天牛細部的身體構造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」及「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田野調查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」進行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問題解答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分成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研究樣本來源說明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」、「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分解標本與觀察身體構造的步驟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」及「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田野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調查的步驟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」進行說明。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F:\紫豔大白星天牛\IMG_46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939421" y="3853668"/>
            <a:ext cx="3397338" cy="25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紫豔大白星天牛\IMG_47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（一）研究樣本來源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說明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3761" y="980728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p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成蟲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來源有二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35560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採集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自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棲地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裡自然死亡的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個體。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5560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飼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育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後死亡的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個體。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死亡後的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處理：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將天牛浸泡在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75%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酒精消毒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小時，晾乾後放進冷凍庫。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896211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1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8458681" cy="1143000"/>
          </a:xfrm>
        </p:spPr>
        <p:txBody>
          <a:bodyPr>
            <a:noAutofit/>
          </a:bodyPr>
          <a:lstStyle/>
          <a:p>
            <a:r>
              <a:rPr lang="zh-TW" altLang="en-US" sz="3800" b="1" dirty="0">
                <a:latin typeface="微軟正黑體" pitchFamily="34" charset="-120"/>
                <a:ea typeface="微軟正黑體" pitchFamily="34" charset="-120"/>
              </a:rPr>
              <a:t>（二）分解標本與觀察身體構造的</a:t>
            </a:r>
            <a:r>
              <a:rPr lang="zh-TW" altLang="en-US" sz="3800" b="1" dirty="0" smtClean="0">
                <a:latin typeface="微軟正黑體" pitchFamily="34" charset="-120"/>
                <a:ea typeface="微軟正黑體" pitchFamily="34" charset="-120"/>
              </a:rPr>
              <a:t>步驟</a:t>
            </a:r>
            <a:endParaRPr lang="zh-TW" altLang="en-US" sz="3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6865" y="113528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拆解天牛的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步驟為：</a:t>
            </a:r>
          </a:p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軟化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蟲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體。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拆解身體各部位構造成</a:t>
            </a:r>
            <a:r>
              <a:rPr lang="en-US" altLang="zh-TW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片骨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片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酒精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與棉花棒進行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消毒。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依照身體型態的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相對位置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，使用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保麗龍膠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                                                    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骨片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黏在標本板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上。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r="569" b="3286"/>
          <a:stretch/>
        </p:blipFill>
        <p:spPr bwMode="auto">
          <a:xfrm>
            <a:off x="0" y="4873925"/>
            <a:ext cx="9144000" cy="173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（三）田野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調查的步驟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3144" y="114990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歸納成以下四個步驟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：</a:t>
            </a:r>
          </a:p>
          <a:p>
            <a:pPr marL="35560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出發到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棲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地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35560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尋找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棲地裡的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天牛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35560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依照任務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觀察並記錄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天牛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行為。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35560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整理觀察發現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寫觀察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日記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" y="4031384"/>
            <a:ext cx="8970615" cy="27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1143000"/>
          </a:xfrm>
        </p:spPr>
        <p:txBody>
          <a:bodyPr/>
          <a:lstStyle/>
          <a:p>
            <a:pPr algn="l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貳、正文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紫艷大白星天牛的生命史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sz="2600" b="1" dirty="0" smtClean="0"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臺灣特有種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，與</a:t>
            </a:r>
            <a:r>
              <a:rPr lang="zh-TW" altLang="en-US" sz="2600" b="1" u="sng" dirty="0">
                <a:latin typeface="微軟正黑體" pitchFamily="34" charset="-120"/>
                <a:ea typeface="微軟正黑體" pitchFamily="34" charset="-120"/>
              </a:rPr>
              <a:t>霧社</a:t>
            </a:r>
            <a:r>
              <a:rPr lang="zh-TW" altLang="en-US" sz="2600" b="1" u="sng" dirty="0" smtClean="0">
                <a:latin typeface="微軟正黑體" pitchFamily="34" charset="-120"/>
                <a:ea typeface="微軟正黑體" pitchFamily="34" charset="-120"/>
              </a:rPr>
              <a:t>血斑天牛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2600" b="1" u="sng" dirty="0">
                <a:latin typeface="微軟正黑體" pitchFamily="34" charset="-120"/>
                <a:ea typeface="微軟正黑體" pitchFamily="34" charset="-120"/>
              </a:rPr>
              <a:t>黃紋天牛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被稱為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天牛</a:t>
            </a:r>
            <a:r>
              <a:rPr lang="zh-TW" altLang="en-US" sz="2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三寶。</a:t>
            </a:r>
            <a:endParaRPr lang="en-US" altLang="zh-TW" sz="2600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p"/>
            </a:pP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生物界分類：</a:t>
            </a:r>
            <a:endParaRPr lang="en-US" altLang="zh-TW" sz="2600" b="1" dirty="0">
              <a:latin typeface="微軟正黑體" pitchFamily="34" charset="-120"/>
              <a:ea typeface="微軟正黑體" pitchFamily="34" charset="-120"/>
            </a:endParaRPr>
          </a:p>
          <a:p>
            <a:pPr marL="731520" lvl="2" indent="0">
              <a:spcAft>
                <a:spcPts val="600"/>
              </a:spcAft>
              <a:buSzPct val="80000"/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動物界、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節肢動物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門、昆蟲綱、</a:t>
            </a:r>
            <a:r>
              <a:rPr lang="zh-TW" altLang="en-US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鞘翅目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天牛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科</a:t>
            </a:r>
            <a:r>
              <a:rPr lang="zh-TW" altLang="en-US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u="sng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buFont typeface="Wingdings" pitchFamily="2" charset="2"/>
              <a:buChar char="p"/>
            </a:pPr>
            <a:r>
              <a:rPr lang="zh-TW" altLang="en-US" sz="26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完全變態昆蟲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：</a:t>
            </a:r>
          </a:p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30974144"/>
              </p:ext>
            </p:extLst>
          </p:nvPr>
        </p:nvGraphicFramePr>
        <p:xfrm>
          <a:off x="323528" y="4077072"/>
          <a:ext cx="374441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4" r="1419" b="12015"/>
          <a:stretch/>
        </p:blipFill>
        <p:spPr>
          <a:xfrm>
            <a:off x="3853987" y="3681072"/>
            <a:ext cx="529001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7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1061</Words>
  <Application>Microsoft Office PowerPoint</Application>
  <PresentationFormat>如螢幕大小 (4:3)</PresentationFormat>
  <Paragraphs>83</Paragraphs>
  <Slides>19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紫艷大白星天牛        的身體構造 及功能探究</vt:lpstr>
      <vt:lpstr>壹.前言 一.研究動機</vt:lpstr>
      <vt:lpstr>（二）研究問題</vt:lpstr>
      <vt:lpstr>二、研究步驟</vt:lpstr>
      <vt:lpstr>三、研究方法</vt:lpstr>
      <vt:lpstr>（一）研究樣本來源說明</vt:lpstr>
      <vt:lpstr>（二）分解標本與觀察身體構造的步驟</vt:lpstr>
      <vt:lpstr>（三）田野調查的步驟</vt:lpstr>
      <vt:lpstr>貳、正文</vt:lpstr>
      <vt:lpstr>PowerPoint 簡報</vt:lpstr>
      <vt:lpstr>二.紫艷大白星身體構造及功能探究 </vt:lpstr>
      <vt:lpstr>〈二〉胸部主管行進與運動 </vt:lpstr>
      <vt:lpstr>紫艷大白星天牛六足各關節的 長度、旋轉角度、抬升角度統計表</vt:lpstr>
      <vt:lpstr> 3.紫艷大白星天牛的翅膀可分為鞘翅及後翅兩種不同的結構</vt:lpstr>
      <vt:lpstr>〈三〉天牛腹部主管消化及繁殖</vt:lpstr>
      <vt:lpstr>參、結論與建議</vt:lpstr>
      <vt:lpstr> 結論三：足部構造中，基節、腿節、 脛節、跗節及爪 能夠上下調整，主要功能在於前進與抬腿爬升。  結論四：基節與轉節能夠左右旋轉。基節旋轉角度介於100度到120度。轉節左右旋轉角度介於160度到180度。主要功能在於彎。  結論五：內翅長滿翅脈，也是飛行最重要的構造牠的紋路就像風箏的骨架一樣，在時與空氣產生摩擦，對天牛的飛行扮演重要的角色。 </vt:lpstr>
      <vt:lpstr>二、研究建議 </vt:lpstr>
      <vt:lpstr>謝謝評審的聆聽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黃于真</dc:title>
  <dc:creator>wun-li</dc:creator>
  <cp:lastModifiedBy>user</cp:lastModifiedBy>
  <cp:revision>53</cp:revision>
  <dcterms:created xsi:type="dcterms:W3CDTF">2019-10-15T11:09:59Z</dcterms:created>
  <dcterms:modified xsi:type="dcterms:W3CDTF">2019-10-28T06:36:59Z</dcterms:modified>
</cp:coreProperties>
</file>