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1" r:id="rId4"/>
    <p:sldId id="260" r:id="rId5"/>
    <p:sldId id="284" r:id="rId6"/>
    <p:sldId id="285" r:id="rId7"/>
    <p:sldId id="286" r:id="rId8"/>
    <p:sldId id="287" r:id="rId9"/>
    <p:sldId id="288" r:id="rId10"/>
    <p:sldId id="290" r:id="rId11"/>
    <p:sldId id="291" r:id="rId12"/>
    <p:sldId id="292" r:id="rId13"/>
    <p:sldId id="289" r:id="rId14"/>
    <p:sldId id="293" r:id="rId15"/>
    <p:sldId id="294" r:id="rId16"/>
    <p:sldId id="295" r:id="rId17"/>
    <p:sldId id="296" r:id="rId18"/>
    <p:sldId id="297" r:id="rId19"/>
    <p:sldId id="299" r:id="rId20"/>
    <p:sldId id="298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83" r:id="rId30"/>
  </p:sldIdLst>
  <p:sldSz cx="12192000" cy="6858000"/>
  <p:notesSz cx="6797675" cy="9926638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BA42C"/>
    <a:srgbClr val="7BBCAD"/>
    <a:srgbClr val="96D6D2"/>
    <a:srgbClr val="9AE5E9"/>
    <a:srgbClr val="EBD4C2"/>
    <a:srgbClr val="F5D2BE"/>
    <a:srgbClr val="C49FA6"/>
    <a:srgbClr val="D6ECE5"/>
    <a:srgbClr val="F4E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70622" autoAdjust="0"/>
  </p:normalViewPr>
  <p:slideViewPr>
    <p:cSldViewPr snapToGrid="0" showGuides="1">
      <p:cViewPr varScale="1">
        <p:scale>
          <a:sx n="82" d="100"/>
          <a:sy n="82" d="100"/>
        </p:scale>
        <p:origin x="145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4"/>
    </p:cViewPr>
  </p:sorterViewPr>
  <p:notesViewPr>
    <p:cSldViewPr snapToGrid="0">
      <p:cViewPr varScale="1">
        <p:scale>
          <a:sx n="81" d="100"/>
          <a:sy n="81" d="100"/>
        </p:scale>
        <p:origin x="24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6ED60-DDCB-4CBC-B0FD-D7EFF54BD26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29248-0DBC-4DF5-8DC3-8733B7D0DD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28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49A25-EFBC-45AB-A8AF-E3DD1BA01834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2CD74-468B-4C90-9D6C-ED1F93E3CE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40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693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0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36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40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333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527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13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663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90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164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62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15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221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153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967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2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251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24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239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751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0280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80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0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76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93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3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86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7AAF-E751-4D28-9652-CB887639EB4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46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B170EF-6D3B-44A4-A010-3399811B3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4A2D54B-FEB8-4D50-B1AF-E5F63AE07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A7A46E-927B-4F6C-A3C9-FC061AC2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1AAEB9-9A36-4674-907D-8B4804E19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4F1778-AE95-4280-804A-C2E17610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78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977BFB-2BFA-4A7E-B245-964D80FC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002CF74-430E-4D18-9AA8-2E73AE101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CAB754-1EFF-4D1D-AC0D-E38FC9B5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8F0878-1378-43A0-A9E6-A20B52E3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4B507E-1F76-4FC1-A7FF-871683DB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76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ACF84C2-0AFC-4EAD-A18E-A0D371379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CE1FD6-908A-4687-8567-A93F927C1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4E0C34-C1E0-4484-AEDF-BDE2D7A5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E305EB-2022-43AC-9620-F81A317D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7AB7C0-954E-4C43-932B-B2190851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50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A6A7BD-ADD9-48ED-BBD4-A9557FE9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68AC38-9B90-4441-A0FA-F5B700453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E862B4-75A2-49B4-81CC-9A85035A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0428CD-372B-4DEE-8924-2C0908C4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7239DD-D900-4F28-90FD-068BEBFE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12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AE833F-4F56-4126-B741-594768B9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76F1EFA-5C95-4FBF-B011-D1C5990A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9CC6173-21D3-4B27-84D9-C2899F5A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9CA2FA-F696-4B21-BBB1-2A80ECEA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5D929D-557A-4E72-81B8-B6C5CDAC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6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F562C5-D0B4-419A-B319-3DEC473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5A412B1-67D3-43FB-966D-6C4C7AE9A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23D32F-503E-4463-B517-1CA515E3E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7D249E3-3E43-4D11-B433-377F760E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9AD1A91-6192-491C-82DE-B45E7197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6B60DC7-3DC9-4E0D-848A-9886A9EB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1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2CFFC4-C19A-4A40-BC31-83D79BDF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52E6FAB-C73B-491A-A6BD-2119B9B8A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1EEEA4-0C53-4BA8-87E9-7F7E2887F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72EE56C-F0BC-4EF0-9618-0DAA3D04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CDD7DB5-2B80-48B9-8FBA-6053168C6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3889C51-8CD9-465A-91C1-EDA5EF36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920686-BD19-4898-A013-39AF37BE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98977DA-1817-4252-8B47-A97CD03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0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B10C2E-895D-4DD7-89B4-796D9F2A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DD0FA30-C833-4167-8928-82F6C3E1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9C64F5A-6775-4B3C-AA30-3FCD338A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8179C8-07AF-4C24-8C02-9F24F440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19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19BDB58-524C-4204-B46F-AD3C79A2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028CC48-5603-4B20-B309-84C04B4F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656E95D-68F9-4F5B-8AAC-AFD96A7D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91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A8F79B-F23C-4720-B3CF-60D056CF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D389F6-4632-4E82-BE15-EF2E220A7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A20FF15-87D2-4BA9-8ED9-E85D9085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301DBA-E9DA-4C23-9BCE-B639427F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952971-E748-4B66-A105-20763EEC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1D6455B-836D-41C7-BE0F-41992834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0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6F3554-090E-4B67-A333-7C06935B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54D5089-102E-40BA-BBB3-80AD425B6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F951DD-D284-4372-83DC-D1B9762E3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9B3FB0E-F1E9-4C7D-998F-B0834F90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B2B2FC-B3BA-435F-8E7E-9CD84300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2205BB-14C1-452E-9F05-2D0ADA5A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37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8A9F99A-A5ED-4F72-8752-AF20B15E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774DEC-3659-4505-8E46-55AB38C8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62B6C9-A8FA-4975-966B-3487F49F1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3FC5-365A-4E15-B4BF-B0C447403491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3EC6DC-ECF0-4D74-8517-8456CDCFB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FE130A-6CC3-4E0B-9099-C8E46A238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67F0-9E3B-4C63-BCA9-65728BFAA2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1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0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" r="6663"/>
          <a:stretch/>
        </p:blipFill>
        <p:spPr>
          <a:xfrm>
            <a:off x="-595619" y="-8388"/>
            <a:ext cx="12784823" cy="684997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09600" y="1512277"/>
            <a:ext cx="12801600" cy="41265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05937FBB-5694-49FA-8B3D-1EE65DEB297E}"/>
              </a:ext>
            </a:extLst>
          </p:cNvPr>
          <p:cNvSpPr txBox="1"/>
          <p:nvPr/>
        </p:nvSpPr>
        <p:spPr>
          <a:xfrm>
            <a:off x="2056143" y="3400831"/>
            <a:ext cx="6786542" cy="1754326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</a:t>
            </a:r>
          </a:p>
          <a:p>
            <a:pPr fontAlgn="base"/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陳奕暟。復興國小。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六年甲班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楊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昀潔。復興國小。六年甲班</a:t>
            </a:r>
          </a:p>
          <a:p>
            <a:pPr fontAlgn="base"/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蘇姷潔。復興國小。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五年甲班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孔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維綮。復興國小。四年甲班</a:t>
            </a:r>
          </a:p>
          <a:p>
            <a:pPr fontAlgn="base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/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老師：</a:t>
            </a:r>
          </a:p>
          <a:p>
            <a:pPr fontAlgn="base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雅玲老師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陳心梅老師</a:t>
            </a:r>
            <a:endParaRPr lang="en-US" altLang="zh-CN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656263" y="3432810"/>
            <a:ext cx="1019288" cy="1057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1130892" y="3432810"/>
            <a:ext cx="1019288" cy="1057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7002" flipH="1">
            <a:off x="8761334" y="732162"/>
            <a:ext cx="2013102" cy="1957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4" name="文字方塊 3"/>
          <p:cNvSpPr txBox="1"/>
          <p:nvPr/>
        </p:nvSpPr>
        <p:spPr>
          <a:xfrm>
            <a:off x="1967085" y="2522183"/>
            <a:ext cx="6875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西邊的麻芛，東邊的</a:t>
            </a:r>
            <a:r>
              <a:rPr lang="en-US" altLang="zh-TW" sz="4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muwa</a:t>
            </a:r>
            <a:endParaRPr lang="zh-TW" altLang="en-US" sz="4400" b="1" dirty="0">
              <a:solidFill>
                <a:schemeClr val="bg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022386" y="2122073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花蓮縣國中小學網路小論文暨本土使命式行動研究競賽</a:t>
            </a:r>
          </a:p>
        </p:txBody>
      </p:sp>
    </p:spTree>
    <p:extLst>
      <p:ext uri="{BB962C8B-B14F-4D97-AF65-F5344CB8AC3E}">
        <p14:creationId xmlns:p14="http://schemas.microsoft.com/office/powerpoint/2010/main" val="3093655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文本框 118"/>
          <p:cNvSpPr txBox="1"/>
          <p:nvPr/>
        </p:nvSpPr>
        <p:spPr bwMode="auto">
          <a:xfrm>
            <a:off x="881001" y="4151754"/>
            <a:ext cx="4154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点击输入简要文本内容，文字内容需概况精炼的说明该分项内容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licai2011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专业设计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67" name="文本框 119"/>
          <p:cNvSpPr txBox="1"/>
          <p:nvPr/>
        </p:nvSpPr>
        <p:spPr bwMode="auto">
          <a:xfrm>
            <a:off x="881001" y="3886307"/>
            <a:ext cx="4154950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4520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中部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的吃法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678797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b="1" dirty="0" smtClean="0">
                <a:solidFill>
                  <a:srgbClr val="C00000"/>
                </a:solidFill>
              </a:rPr>
              <a:t>芛</a:t>
            </a:r>
            <a:r>
              <a:rPr lang="zh-TW" altLang="en-US" dirty="0" smtClean="0"/>
              <a:t>，就是台語嫩葉的意思，麻芛吃的就是黃麻的嫩葉。</a:t>
            </a:r>
            <a:r>
              <a:rPr lang="zh-TW" altLang="zh-TW" dirty="0" smtClean="0"/>
              <a:t>在</a:t>
            </a:r>
            <a:r>
              <a:rPr lang="zh-TW" altLang="zh-TW" u="sng" dirty="0"/>
              <a:t>細味臺</a:t>
            </a:r>
            <a:r>
              <a:rPr lang="zh-TW" altLang="zh-TW" u="sng" dirty="0" smtClean="0"/>
              <a:t>中</a:t>
            </a:r>
            <a:r>
              <a:rPr lang="zh-TW" altLang="zh-TW" dirty="0" smtClean="0"/>
              <a:t>裡</a:t>
            </a:r>
            <a:r>
              <a:rPr lang="zh-TW" altLang="zh-TW" dirty="0"/>
              <a:t>很詳細的介紹了麻芛湯的做法：麻芛湯要好吃，一定要選嫩葉。揀取麻葉的方法，就是一手捏著葉脈的中間骨幹，另一手把兩邊的葉片扯下來。揀下的麻葉還要在流水中，用手搓揉成細碎到起泡泡，還要洗去苦水。水燒開之後，先放入地瓜塊將之煮透，再放入吻仔魚和麻葉，然後持續一直拌攪。攪動同時，還要「撈波」，把不斷</a:t>
            </a:r>
            <a:r>
              <a:rPr lang="zh-TW" altLang="zh-TW" dirty="0" smtClean="0"/>
              <a:t>產生的</a:t>
            </a:r>
            <a:r>
              <a:rPr lang="zh-TW" altLang="zh-TW" dirty="0"/>
              <a:t>白色泡沫舀去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14" y="4236358"/>
            <a:ext cx="2700917" cy="18805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92" y="4236359"/>
            <a:ext cx="2700917" cy="18805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78" y="4236359"/>
            <a:ext cx="2700917" cy="18805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95" y="4236358"/>
            <a:ext cx="2700919" cy="18805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96" y="1351005"/>
            <a:ext cx="3363517" cy="2341849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932645" y="616801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揀取麻葉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3642893" y="6168016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手搓揉成細碎到起泡泡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933012" y="6168016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放入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地瓜再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放入吻仔魚和麻葉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8684450" y="616801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1200" dirty="0"/>
              <a:t>撈波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9056172" y="2744313"/>
            <a:ext cx="2108887" cy="1837038"/>
            <a:chOff x="9056172" y="2744313"/>
            <a:chExt cx="2108887" cy="1837038"/>
          </a:xfrm>
        </p:grpSpPr>
        <p:sp>
          <p:nvSpPr>
            <p:cNvPr id="11" name="爆炸 2 10"/>
            <p:cNvSpPr/>
            <p:nvPr/>
          </p:nvSpPr>
          <p:spPr>
            <a:xfrm rot="1418239">
              <a:off x="9056172" y="2744313"/>
              <a:ext cx="2108887" cy="1837038"/>
            </a:xfrm>
            <a:prstGeom prst="irregularSeal2">
              <a:avLst/>
            </a:prstGeom>
            <a:solidFill>
              <a:srgbClr val="6BA42C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581679" y="3318275"/>
              <a:ext cx="1580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熱熱的</a:t>
              </a:r>
              <a:endPara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超好吃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!!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73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二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29883" y="798163"/>
            <a:ext cx="476970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花蓮的</a:t>
            </a:r>
            <a:r>
              <a:rPr lang="en-US" altLang="zh-TW" sz="4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muwa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zh-TW" dirty="0"/>
              <a:t>一開始是因為拍紀錄片發現花蓮的阿美族也吃麻芛，阿美族語叫</a:t>
            </a:r>
            <a:r>
              <a:rPr lang="en-US" altLang="zh-TW" dirty="0" err="1"/>
              <a:t>muwa</a:t>
            </a:r>
            <a:r>
              <a:rPr lang="zh-TW" altLang="zh-TW" dirty="0" smtClean="0"/>
              <a:t>，我們</a:t>
            </a:r>
            <a:r>
              <a:rPr lang="zh-TW" altLang="zh-TW" dirty="0"/>
              <a:t>也好奇的想是不是其他的原住民也吃這種植物呢</a:t>
            </a:r>
            <a:r>
              <a:rPr lang="zh-TW" altLang="zh-TW" dirty="0" smtClean="0"/>
              <a:t>？</a:t>
            </a:r>
            <a:r>
              <a:rPr lang="zh-TW" altLang="en-US" dirty="0" smtClean="0"/>
              <a:t>發現</a:t>
            </a:r>
            <a:r>
              <a:rPr lang="zh-TW" altLang="zh-TW" dirty="0" smtClean="0"/>
              <a:t>大部分</a:t>
            </a:r>
            <a:r>
              <a:rPr lang="zh-TW" altLang="zh-TW" dirty="0"/>
              <a:t>的原住民雖然有種植黃麻，但是大多是用來紡織及編繩，除了阿美族之外，最後只在花蓮縣政府出版的「</a:t>
            </a:r>
            <a:r>
              <a:rPr lang="en-US" altLang="zh-TW" dirty="0" err="1"/>
              <a:t>Mipalafang</a:t>
            </a:r>
            <a:r>
              <a:rPr lang="en-US" altLang="zh-TW" dirty="0"/>
              <a:t> Kita</a:t>
            </a:r>
            <a:r>
              <a:rPr lang="zh-TW" altLang="zh-TW" dirty="0"/>
              <a:t>來作客</a:t>
            </a:r>
            <a:r>
              <a:rPr lang="zh-TW" altLang="zh-TW" dirty="0" smtClean="0"/>
              <a:t>」發現</a:t>
            </a:r>
            <a:r>
              <a:rPr lang="zh-TW" altLang="zh-TW" dirty="0"/>
              <a:t>在水璉一帶的葛瑪蘭族也會食用，它的念法與吃法都跟阿美族雷同，我們只能懷疑因為跟阿美族混居在一起，所以自然也就混合了阿美族愛吃苦愛吃野菜的習慣了。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055" y="2942622"/>
            <a:ext cx="1592701" cy="22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2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二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30591" y="1058779"/>
            <a:ext cx="6135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dirty="0" smtClean="0"/>
              <a:t>所以</a:t>
            </a:r>
            <a:r>
              <a:rPr lang="zh-TW" altLang="zh-TW" dirty="0"/>
              <a:t>我們去了花蓮幾個大的市場尋找麻芛的蹤影，結果在美崙市場、重慶市場跟吉安的黃昏市場有原住民野菜攤上都能找到它的蹤跡，攤子上還會賣已經揀好葉子跟沒揀好的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algn="just">
              <a:lnSpc>
                <a:spcPct val="150000"/>
              </a:lnSpc>
            </a:pPr>
            <a:endParaRPr lang="en-US" altLang="zh-TW" dirty="0"/>
          </a:p>
          <a:p>
            <a:pPr algn="just">
              <a:lnSpc>
                <a:spcPct val="150000"/>
              </a:lnSpc>
            </a:pPr>
            <a:r>
              <a:rPr lang="zh-TW" altLang="zh-TW" dirty="0" smtClean="0"/>
              <a:t>我們</a:t>
            </a:r>
            <a:r>
              <a:rPr lang="zh-TW" altLang="zh-TW" dirty="0"/>
              <a:t>另外還去了賣種子的店，老闆說很少人買這個</a:t>
            </a:r>
            <a:r>
              <a:rPr lang="zh-TW" altLang="zh-TW" dirty="0" smtClean="0"/>
              <a:t>，</a:t>
            </a:r>
            <a:r>
              <a:rPr lang="zh-TW" altLang="en-US" dirty="0"/>
              <a:t>在</a:t>
            </a:r>
            <a:r>
              <a:rPr lang="zh-TW" altLang="zh-TW" dirty="0" smtClean="0"/>
              <a:t>去</a:t>
            </a:r>
            <a:r>
              <a:rPr lang="zh-TW" altLang="zh-TW" dirty="0"/>
              <a:t>鯉魚潭部落找麻芛的時候，文蘭國小的溫老師有告訴我們，</a:t>
            </a:r>
            <a:r>
              <a:rPr lang="en-US" altLang="zh-TW" dirty="0" err="1"/>
              <a:t>muwa</a:t>
            </a:r>
            <a:r>
              <a:rPr lang="zh-TW" altLang="zh-TW" dirty="0"/>
              <a:t>種子成熟後會掉在地上，阿公阿媽們也不會管它，隔年又會再長出一大片了，難怪沒什麼人去買種子。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81" y="4703921"/>
            <a:ext cx="2293251" cy="17203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5" y="4703921"/>
            <a:ext cx="1290536" cy="1720326"/>
          </a:xfrm>
          <a:prstGeom prst="rect">
            <a:avLst/>
          </a:prstGeom>
        </p:spPr>
      </p:pic>
      <p:pic>
        <p:nvPicPr>
          <p:cNvPr id="4100" name="Picture 4" descr="https://student.hlc.edu.tw/action/album/1705/m_20190916095104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40" y="4703533"/>
            <a:ext cx="2294285" cy="17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tudent.hlc.edu.tw/action/album/1705/m_201909111036022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732" y="4703533"/>
            <a:ext cx="1290536" cy="17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50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拓殖株式會社栽植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6390038" cy="396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根</a:t>
            </a:r>
            <a:r>
              <a:rPr lang="zh-TW" altLang="zh-TW" dirty="0" smtClean="0"/>
              <a:t>據</a:t>
            </a:r>
            <a:r>
              <a:rPr lang="zh-TW" altLang="zh-TW" dirty="0"/>
              <a:t>台灣拓殖株式會社栽植「國策作物」之</a:t>
            </a:r>
            <a:r>
              <a:rPr lang="zh-TW" altLang="zh-TW" dirty="0" smtClean="0"/>
              <a:t>分析裡</a:t>
            </a:r>
            <a:r>
              <a:rPr lang="zh-TW" altLang="zh-TW" dirty="0"/>
              <a:t>的描述，</a:t>
            </a:r>
            <a:r>
              <a:rPr lang="en-US" altLang="zh-TW" dirty="0"/>
              <a:t>1937 </a:t>
            </a:r>
            <a:r>
              <a:rPr lang="zh-TW" altLang="zh-TW" dirty="0"/>
              <a:t>年中日戰爭爆發後，為因應戰爭需求</a:t>
            </a:r>
            <a:r>
              <a:rPr lang="zh-TW" altLang="zh-TW" dirty="0" smtClean="0"/>
              <a:t>，為了</a:t>
            </a:r>
            <a:r>
              <a:rPr lang="zh-TW" altLang="zh-TW" dirty="0"/>
              <a:t>配合政府的軍需作物增產計畫，在台灣各地開墾增產的苧麻、蓖麻、黃麻、棉花等作物為主，並在花蓮港廳及台東廳陸續成立鶴岡、都蘭等八個事業地，我們也發現在</a:t>
            </a:r>
            <a:r>
              <a:rPr lang="en-US" altLang="zh-TW" dirty="0"/>
              <a:t>1937</a:t>
            </a:r>
            <a:r>
              <a:rPr lang="zh-TW" altLang="zh-TW" dirty="0"/>
              <a:t>年到</a:t>
            </a:r>
            <a:r>
              <a:rPr lang="en-US" altLang="zh-TW" dirty="0"/>
              <a:t>1943</a:t>
            </a:r>
            <a:r>
              <a:rPr lang="zh-TW" altLang="zh-TW" dirty="0" smtClean="0"/>
              <a:t>年間</a:t>
            </a:r>
            <a:r>
              <a:rPr lang="zh-TW" altLang="en-US" dirty="0" smtClean="0"/>
              <a:t>日人</a:t>
            </a:r>
            <a:r>
              <a:rPr lang="zh-TW" altLang="zh-TW" dirty="0" smtClean="0"/>
              <a:t>都</a:t>
            </a:r>
            <a:r>
              <a:rPr lang="zh-TW" altLang="zh-TW" dirty="0"/>
              <a:t>有計畫在東台灣種植苧麻、黃麻，因為黃麻輸入困難且需求量日增，還選擇了台東廳的初鹿事業地種值黃麻，因為試種情形良好，還擴大耕作面積。所以我們推測東部的黃麻是因為日治時期的種植才開始的。</a:t>
            </a:r>
            <a:endParaRPr lang="zh-TW" altLang="zh-TW" dirty="0">
              <a:latin typeface="+mj-ea"/>
              <a:ea typeface="+mj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867281" y="6051940"/>
            <a:ext cx="2969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台灣拓殖株式會社栽植「國策作物」之分析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張靜宜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730" y="850231"/>
            <a:ext cx="3322156" cy="5119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9813484" y="1153625"/>
            <a:ext cx="1299993" cy="22343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730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4520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東部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的吃法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937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dirty="0" smtClean="0"/>
              <a:t>在</a:t>
            </a:r>
            <a:r>
              <a:rPr lang="zh-TW" altLang="zh-TW" dirty="0"/>
              <a:t>以前拍紀錄片的時候，住在鯉魚潭的阿嬤有給我們介紹，跟台中一樣也是挑選比較嫩的葉子，然後要揀要洗搓揉葉子，比較不一樣的是花蓮比較常用小魚乾，但台中大多用吻仔魚，阿嬤說揉好的</a:t>
            </a:r>
            <a:r>
              <a:rPr lang="en-US" altLang="zh-TW" dirty="0" err="1"/>
              <a:t>muwa</a:t>
            </a:r>
            <a:r>
              <a:rPr lang="zh-TW" altLang="zh-TW" dirty="0"/>
              <a:t>可以冰在冷凍，等到要吃的時候再拿出來吃</a:t>
            </a:r>
            <a:r>
              <a:rPr lang="zh-TW" altLang="zh-TW" dirty="0" smtClean="0"/>
              <a:t>，溫</a:t>
            </a:r>
            <a:r>
              <a:rPr lang="zh-TW" altLang="zh-TW" dirty="0"/>
              <a:t>老師跟我們說：部落的阿公阿嬤最喜歡在夏天吃這一道菜，煮好還會特地放一晚冰冰涼涼軟呼呼的</a:t>
            </a:r>
            <a:r>
              <a:rPr lang="zh-TW" altLang="zh-TW" dirty="0" smtClean="0"/>
              <a:t>吃！</a:t>
            </a:r>
            <a:endParaRPr lang="zh-TW" altLang="zh-TW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9096528" y="6044575"/>
            <a:ext cx="259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同學在家用阿美族阿嬤教的方法做煮的</a:t>
            </a:r>
            <a:r>
              <a:rPr lang="en-US" altLang="zh-TW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muwa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湯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42" y="2917292"/>
            <a:ext cx="1989761" cy="35308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2" y="2917293"/>
            <a:ext cx="1989762" cy="353081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82" y="2917293"/>
            <a:ext cx="1989761" cy="353081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03" y="2917291"/>
            <a:ext cx="1989761" cy="35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4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二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29882" y="798163"/>
            <a:ext cx="531340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三、世界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各地的麻芛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zh-TW" dirty="0"/>
              <a:t>在查找資料的時候我們也發現，除了台中人、原住民吃麻芛，世界各地也有好多人也吃這個食材，而且吃的方法跟我們也不太相同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algn="just">
              <a:lnSpc>
                <a:spcPct val="150000"/>
              </a:lnSpc>
            </a:pPr>
            <a:endParaRPr lang="en-US" altLang="zh-TW" dirty="0"/>
          </a:p>
          <a:p>
            <a:pPr algn="just">
              <a:lnSpc>
                <a:spcPct val="150000"/>
              </a:lnSpc>
            </a:pPr>
            <a:r>
              <a:rPr lang="zh-TW" altLang="en-US" dirty="0" smtClean="0"/>
              <a:t>所以以下我們來介紹幾種世界各地不同的吃法：</a:t>
            </a:r>
            <a:endParaRPr lang="zh-TW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71" y="4000499"/>
            <a:ext cx="2771774" cy="20788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45" y="4000498"/>
            <a:ext cx="1560517" cy="2078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45" y="4000497"/>
            <a:ext cx="1644611" cy="20788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32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潮汕人的麻葉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67879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dirty="0"/>
              <a:t>潮汕人非常喜歡吃麻葉，也就是我們說的麻芛，但他們的做法跟我們不太一樣，他們不揀也不搓揉麻葉，而是透過「鹹究</a:t>
            </a:r>
            <a:r>
              <a:rPr lang="zh-TW" altLang="zh-TW" dirty="0" smtClean="0"/>
              <a:t>」</a:t>
            </a:r>
            <a:r>
              <a:rPr lang="zh-TW" altLang="en-US" dirty="0" smtClean="0"/>
              <a:t>處理</a:t>
            </a:r>
            <a:r>
              <a:rPr lang="zh-TW" altLang="zh-TW" dirty="0" smtClean="0"/>
              <a:t>，</a:t>
            </a:r>
            <a:endParaRPr lang="zh-TW" altLang="zh-TW" dirty="0"/>
          </a:p>
          <a:p>
            <a:pPr algn="just">
              <a:lnSpc>
                <a:spcPct val="150000"/>
              </a:lnSpc>
            </a:pPr>
            <a:r>
              <a:rPr lang="zh-TW" altLang="zh-TW" dirty="0" smtClean="0"/>
              <a:t>把</a:t>
            </a:r>
            <a:r>
              <a:rPr lang="zh-TW" altLang="zh-TW" dirty="0"/>
              <a:t>鹹究好的麻葉，配上蒜頭、普寧豆醬</a:t>
            </a:r>
            <a:r>
              <a:rPr lang="en-US" altLang="zh-TW" dirty="0"/>
              <a:t>(</a:t>
            </a:r>
            <a:r>
              <a:rPr lang="zh-TW" altLang="zh-TW" dirty="0"/>
              <a:t>大概像我們的黃豆醬</a:t>
            </a:r>
            <a:r>
              <a:rPr lang="en-US" altLang="zh-TW" dirty="0"/>
              <a:t>)</a:t>
            </a:r>
            <a:r>
              <a:rPr lang="zh-TW" altLang="zh-TW" dirty="0"/>
              <a:t>一起炒。《揭陽縣續志》說黃麻「葉細可以作羹」，還有摻雜鼠麴草後一起作</a:t>
            </a:r>
            <a:r>
              <a:rPr lang="zh-TW" altLang="zh-TW" dirty="0" smtClean="0"/>
              <a:t>粿，</a:t>
            </a:r>
            <a:r>
              <a:rPr lang="zh-TW" altLang="zh-TW" dirty="0"/>
              <a:t>就跟校長告訴我們有些客家人也吃麻芛，他們會把麻芛做成糕餅、特色麻芛點心和清明節會吃的麻芛粿。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8670637" y="5834135"/>
            <a:ext cx="2969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1200" dirty="0"/>
              <a:t>張新民吃話</a:t>
            </a:r>
            <a:r>
              <a:rPr lang="en-US" altLang="zh-TW" sz="1200" dirty="0"/>
              <a:t>-</a:t>
            </a:r>
            <a:r>
              <a:rPr lang="zh-TW" altLang="zh-TW" sz="1200" dirty="0"/>
              <a:t>原來潮汕人喜歡吃的麻葉，就是過去用來打麻繩的黃麻啊！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i2.kknews.cc/SIG=1snaj70/ctp-vzntr/7371o9so49234n7o96s391p3r2r17so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25" y="3886307"/>
            <a:ext cx="3847103" cy="25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1.kknews.cc/SIG=29evdig/5qp0001qo697n8sro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481" y="334318"/>
            <a:ext cx="2529681" cy="37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9276463" y="413794"/>
            <a:ext cx="474086" cy="3551989"/>
            <a:chOff x="8669914" y="334318"/>
            <a:chExt cx="474086" cy="3551989"/>
          </a:xfrm>
        </p:grpSpPr>
        <p:sp>
          <p:nvSpPr>
            <p:cNvPr id="2" name="矩形 1"/>
            <p:cNvSpPr/>
            <p:nvPr/>
          </p:nvSpPr>
          <p:spPr>
            <a:xfrm>
              <a:off x="9098281" y="334318"/>
              <a:ext cx="45719" cy="355198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867622" y="334318"/>
              <a:ext cx="45719" cy="355198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8669914" y="334319"/>
              <a:ext cx="45719" cy="198051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54" name="Picture 6" descr="https://i2.kknews.cc/SIG=1lt1ius/5qr0001qo209qo04r4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99" y="3886307"/>
            <a:ext cx="1709823" cy="25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1.kknews.cc/SIG=gfo4rk/5qo0001q96oo43oss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22" y="3886307"/>
            <a:ext cx="1827603" cy="25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0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ja-JP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日本人的モロヘイヤ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9027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zh-TW" dirty="0"/>
              <a:t>日本是個依據四季變換食用各種野菜的民族，其實跟阿美族有點像，我們以前看電視就看過日本的電視節目介紹過吃モロヘイヤ</a:t>
            </a:r>
            <a:r>
              <a:rPr lang="en-US" altLang="zh-TW" dirty="0"/>
              <a:t> </a:t>
            </a:r>
            <a:r>
              <a:rPr lang="ja-JP" altLang="zh-TW" dirty="0"/>
              <a:t>，也就是麻芛，這次我們找了日本</a:t>
            </a:r>
            <a:r>
              <a:rPr lang="ja-JP" altLang="zh-TW" dirty="0" smtClean="0"/>
              <a:t>網站發現</a:t>
            </a:r>
            <a:r>
              <a:rPr lang="ja-JP" altLang="zh-TW" dirty="0"/>
              <a:t>麻芛食譜就有好幾千道，麻芛可以拿來炒蛋、煮湯、涼拌。</a:t>
            </a:r>
            <a:r>
              <a:rPr lang="zh-TW" altLang="zh-TW" dirty="0"/>
              <a:t>日本人的煮法是先川燙再切碎，有時候連鹽都沒有加，或直接煮湯連燙都不燙，他們果然真的跟阿美族一樣很能吃苦！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93701" y="5974237"/>
            <a:ext cx="608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日本的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COOKPAD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網站如果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KEY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上關鍵字</a:t>
            </a:r>
            <a:r>
              <a:rPr lang="ja-JP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モロヘイ</a:t>
            </a:r>
            <a:r>
              <a:rPr lang="ja-JP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ヤ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就會出現上千種麻芛的煮法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フワフワとネバネバが◎モロヘイヤの卵焼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01" y="3473562"/>
            <a:ext cx="3143291" cy="24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即席★すだち香るモロヘイヤのお浸し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94" y="3473562"/>
            <a:ext cx="2402372" cy="24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モロヘイヤとトマトのエスニックサラ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72" y="3473562"/>
            <a:ext cx="2402372" cy="24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モロヘイヤとしめじの納豆パス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50" y="3473562"/>
            <a:ext cx="3616472" cy="24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3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ja-JP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中東的</a:t>
            </a:r>
            <a:r>
              <a:rPr lang="en-US" altLang="ja-JP" sz="4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Mulukhiyah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678797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dirty="0"/>
              <a:t>我們在「甘甘苦苦的麻芛」繪本裡讀到，埃及豔后靠它來促進代謝滋潤</a:t>
            </a:r>
            <a:r>
              <a:rPr lang="zh-TW" altLang="zh-TW" dirty="0" smtClean="0"/>
              <a:t>皮膚，查</a:t>
            </a:r>
            <a:r>
              <a:rPr lang="zh-TW" altLang="zh-TW" dirty="0"/>
              <a:t>了資料才發現，麻芛跟中東的</a:t>
            </a:r>
            <a:r>
              <a:rPr lang="en-US" altLang="zh-TW" dirty="0" err="1" smtClean="0"/>
              <a:t>Mulukhiyah</a:t>
            </a:r>
            <a:r>
              <a:rPr lang="zh-TW" altLang="zh-TW" dirty="0" smtClean="0"/>
              <a:t>就是</a:t>
            </a:r>
            <a:r>
              <a:rPr lang="zh-TW" altLang="zh-TW" dirty="0"/>
              <a:t>俗稱的「埃及國王菜」，據說以前埃及國王生病時每次吃飯都會配這種湯，病情就逐漸</a:t>
            </a:r>
            <a:r>
              <a:rPr lang="zh-TW" altLang="zh-TW" dirty="0" smtClean="0"/>
              <a:t>好轉</a:t>
            </a:r>
            <a:r>
              <a:rPr lang="zh-TW" altLang="en-US" dirty="0" smtClean="0"/>
              <a:t>，</a:t>
            </a:r>
            <a:r>
              <a:rPr lang="zh-TW" altLang="zh-TW" dirty="0" smtClean="0"/>
              <a:t>所以</a:t>
            </a:r>
            <a:r>
              <a:rPr lang="en-US" altLang="zh-TW" dirty="0" err="1"/>
              <a:t>Mulukhiyah</a:t>
            </a:r>
            <a:r>
              <a:rPr lang="zh-TW" altLang="zh-TW" dirty="0" smtClean="0"/>
              <a:t>意思</a:t>
            </a:r>
            <a:r>
              <a:rPr lang="zh-TW" altLang="zh-TW" dirty="0"/>
              <a:t>就是「國王的湯」或「宮廷的湯」，在中東各國，</a:t>
            </a:r>
            <a:r>
              <a:rPr lang="zh-TW" altLang="zh-TW" dirty="0" smtClean="0"/>
              <a:t>是</a:t>
            </a:r>
            <a:r>
              <a:rPr lang="zh-TW" altLang="en-US" dirty="0" smtClean="0"/>
              <a:t>很常見</a:t>
            </a:r>
            <a:r>
              <a:rPr lang="zh-TW" altLang="zh-TW" dirty="0" smtClean="0"/>
              <a:t>的</a:t>
            </a:r>
            <a:r>
              <a:rPr lang="zh-TW" altLang="zh-TW" dirty="0"/>
              <a:t>料理，</a:t>
            </a:r>
            <a:r>
              <a:rPr lang="zh-TW" altLang="zh-TW" dirty="0" smtClean="0"/>
              <a:t>阿拉伯人會</a:t>
            </a:r>
            <a:r>
              <a:rPr lang="zh-TW" altLang="zh-TW" dirty="0"/>
              <a:t>把國王菜的葉在搗碎，並且煮成湯來喝。在中東，</a:t>
            </a:r>
            <a:r>
              <a:rPr lang="en-US" altLang="zh-TW" dirty="0" err="1"/>
              <a:t>Mulukhiyah</a:t>
            </a:r>
            <a:r>
              <a:rPr lang="zh-TW" altLang="zh-TW" dirty="0"/>
              <a:t>一律是煮成熱湯，然後澆在香料飯上面或者沾餅一起吃。</a:t>
            </a:r>
          </a:p>
          <a:p>
            <a:pPr algn="just">
              <a:lnSpc>
                <a:spcPct val="150000"/>
              </a:lnSpc>
            </a:pPr>
            <a:r>
              <a:rPr lang="en-US" altLang="zh-TW" dirty="0"/>
              <a:t> </a:t>
            </a:r>
            <a:endParaRPr lang="zh-TW" altLang="zh-TW" dirty="0"/>
          </a:p>
          <a:p>
            <a:pPr algn="just">
              <a:lnSpc>
                <a:spcPct val="150000"/>
              </a:lnSpc>
            </a:pPr>
            <a:r>
              <a:rPr lang="en-US" altLang="zh-TW" dirty="0" err="1"/>
              <a:t>Mulukhiyah</a:t>
            </a:r>
            <a:r>
              <a:rPr lang="zh-TW" altLang="zh-TW" dirty="0"/>
              <a:t>在中東各國的煮法也有些許的差異。在約旦、敘利亞、巴勒斯坦等地，阿拉伯人通常會加入切碎的雞肉一起丟下去燉煮，而在埃及的海港城市亞歷山卓一帶，廚師則通常會加入</a:t>
            </a:r>
            <a:r>
              <a:rPr lang="zh-TW" altLang="zh-TW" dirty="0" smtClean="0"/>
              <a:t>海鮮。</a:t>
            </a:r>
            <a:endParaRPr lang="zh-TW" altLang="zh-TW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148629" y="2848043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1200" dirty="0"/>
              <a:t>甘甘苦苦的麻</a:t>
            </a:r>
            <a:r>
              <a:rPr lang="zh-TW" altLang="zh-TW" sz="1200" dirty="0" smtClean="0"/>
              <a:t>芛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24" y="116213"/>
            <a:ext cx="3691550" cy="26515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53" y="3317360"/>
            <a:ext cx="1672281" cy="25084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34" y="3317360"/>
            <a:ext cx="1673117" cy="250842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8148629" y="594547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網站：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little sunny </a:t>
            </a:r>
            <a:r>
              <a:rPr lang="en-US" altLang="zh-TW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kitch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875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二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29882" y="798163"/>
            <a:ext cx="531340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ja-JP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ja-JP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的麻芛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zh-TW" dirty="0"/>
              <a:t>老師跟台中的楓樹腳文化協會訂購了麻芛粉</a:t>
            </a:r>
            <a:r>
              <a:rPr lang="zh-TW" altLang="zh-TW" dirty="0" smtClean="0"/>
              <a:t>，</a:t>
            </a:r>
            <a:r>
              <a:rPr lang="zh-TW" altLang="en-US" dirty="0" smtClean="0"/>
              <a:t>我們</a:t>
            </a:r>
            <a:r>
              <a:rPr lang="zh-TW" altLang="zh-TW" dirty="0" smtClean="0"/>
              <a:t>還</a:t>
            </a:r>
            <a:r>
              <a:rPr lang="zh-TW" altLang="zh-TW" dirty="0"/>
              <a:t>在花蓮的重慶市場跟吉安的黃昏市場買了新鮮的麻芛</a:t>
            </a:r>
            <a:r>
              <a:rPr lang="zh-TW" altLang="zh-TW" dirty="0" smtClean="0"/>
              <a:t>，</a:t>
            </a:r>
            <a:r>
              <a:rPr lang="zh-TW" altLang="en-US" dirty="0" smtClean="0"/>
              <a:t>想</a:t>
            </a:r>
            <a:r>
              <a:rPr lang="zh-TW" altLang="zh-TW" dirty="0" smtClean="0"/>
              <a:t>大家</a:t>
            </a:r>
            <a:r>
              <a:rPr lang="zh-TW" altLang="zh-TW" dirty="0"/>
              <a:t>一起來嘗試做做看麻芛的料理。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757" y="3095624"/>
            <a:ext cx="3936112" cy="2952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69" y="3095625"/>
            <a:ext cx="2214563" cy="29527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9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EAB8973-E78D-400B-9D41-923EF3B9D4AF}"/>
              </a:ext>
            </a:extLst>
          </p:cNvPr>
          <p:cNvSpPr txBox="1"/>
          <p:nvPr/>
        </p:nvSpPr>
        <p:spPr>
          <a:xfrm>
            <a:off x="5042827" y="564437"/>
            <a:ext cx="191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目</a:t>
            </a:r>
            <a:r>
              <a:rPr lang="zh-TW" altLang="en-US" sz="4000" b="1" spc="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錄</a:t>
            </a:r>
            <a:endParaRPr lang="zh-CN" altLang="en-US" sz="4000" b="1" spc="60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" name="箭头: 五边形 3">
            <a:extLst>
              <a:ext uri="{FF2B5EF4-FFF2-40B4-BE49-F238E27FC236}">
                <a16:creationId xmlns:a16="http://schemas.microsoft.com/office/drawing/2014/main" xmlns="" id="{6BB93C26-CDC1-426C-AA99-2705C95F7CF3}"/>
              </a:ext>
            </a:extLst>
          </p:cNvPr>
          <p:cNvSpPr/>
          <p:nvPr/>
        </p:nvSpPr>
        <p:spPr>
          <a:xfrm>
            <a:off x="6000873" y="1935981"/>
            <a:ext cx="1317984" cy="837191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4400" b="1" dirty="0">
                <a:solidFill>
                  <a:prstClr val="white"/>
                </a:solidFill>
              </a:rPr>
              <a:t>01</a:t>
            </a:r>
            <a:endParaRPr lang="zh-CN" altLang="en-US" sz="4400" b="1" dirty="0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098931DF-370F-42E2-9B19-B360434164BC}"/>
              </a:ext>
            </a:extLst>
          </p:cNvPr>
          <p:cNvSpPr txBox="1"/>
          <p:nvPr/>
        </p:nvSpPr>
        <p:spPr>
          <a:xfrm>
            <a:off x="7433336" y="1622880"/>
            <a:ext cx="3058933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前言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一、研究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動機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二、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研究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方法</a:t>
            </a:r>
            <a:endParaRPr lang="zh-CN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7" name="箭头: 五边形 6">
            <a:extLst>
              <a:ext uri="{FF2B5EF4-FFF2-40B4-BE49-F238E27FC236}">
                <a16:creationId xmlns:a16="http://schemas.microsoft.com/office/drawing/2014/main" xmlns="" id="{FAAC0B98-52CF-4800-89E1-7E67CE379F09}"/>
              </a:ext>
            </a:extLst>
          </p:cNvPr>
          <p:cNvSpPr/>
          <p:nvPr/>
        </p:nvSpPr>
        <p:spPr>
          <a:xfrm>
            <a:off x="6000872" y="3896963"/>
            <a:ext cx="1317984" cy="837191"/>
          </a:xfrm>
          <a:prstGeom prst="homePlate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4400" b="1" dirty="0">
                <a:solidFill>
                  <a:prstClr val="white"/>
                </a:solidFill>
              </a:rPr>
              <a:t>03</a:t>
            </a:r>
            <a:endParaRPr lang="zh-CN" altLang="en-US" sz="4400" b="1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6ECFDBB-4E7B-47FA-B7B7-9D5D749A73AD}"/>
              </a:ext>
            </a:extLst>
          </p:cNvPr>
          <p:cNvSpPr txBox="1"/>
          <p:nvPr/>
        </p:nvSpPr>
        <p:spPr>
          <a:xfrm>
            <a:off x="7433336" y="3641527"/>
            <a:ext cx="3058933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一、總結</a:t>
            </a: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二、未來的發展</a:t>
            </a:r>
            <a:endParaRPr lang="zh-CN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9" name="箭头: 五边形 8">
            <a:extLst>
              <a:ext uri="{FF2B5EF4-FFF2-40B4-BE49-F238E27FC236}">
                <a16:creationId xmlns:a16="http://schemas.microsoft.com/office/drawing/2014/main" xmlns="" id="{A2C2599F-0F8D-4434-81B9-42AE1BAF7917}"/>
              </a:ext>
            </a:extLst>
          </p:cNvPr>
          <p:cNvSpPr/>
          <p:nvPr/>
        </p:nvSpPr>
        <p:spPr>
          <a:xfrm flipH="1">
            <a:off x="4682889" y="2877919"/>
            <a:ext cx="1317984" cy="837191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4400" b="1" dirty="0">
                <a:solidFill>
                  <a:prstClr val="white"/>
                </a:solidFill>
              </a:rPr>
              <a:t>02</a:t>
            </a:r>
            <a:endParaRPr lang="zh-CN" altLang="en-US" sz="4400" b="1" dirty="0">
              <a:solidFill>
                <a:prstClr val="white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D2D650A-2A97-4629-A0F1-6A0188C9FA56}"/>
              </a:ext>
            </a:extLst>
          </p:cNvPr>
          <p:cNvSpPr txBox="1"/>
          <p:nvPr/>
        </p:nvSpPr>
        <p:spPr>
          <a:xfrm flipH="1">
            <a:off x="2505404" y="2165903"/>
            <a:ext cx="3058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正文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一、麻芛文化</a:t>
            </a: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二、花蓮的</a:t>
            </a:r>
            <a:r>
              <a:rPr lang="en-US" altLang="zh-TW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muwa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三、世界各地的麻芛</a:t>
            </a: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四、我們的麻芛</a:t>
            </a:r>
            <a:endParaRPr lang="zh-CN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11" name="箭头: 五边形 10">
            <a:extLst>
              <a:ext uri="{FF2B5EF4-FFF2-40B4-BE49-F238E27FC236}">
                <a16:creationId xmlns:a16="http://schemas.microsoft.com/office/drawing/2014/main" xmlns="" id="{48259765-DB72-497F-8EE6-6516150547EB}"/>
              </a:ext>
            </a:extLst>
          </p:cNvPr>
          <p:cNvSpPr/>
          <p:nvPr/>
        </p:nvSpPr>
        <p:spPr>
          <a:xfrm flipH="1">
            <a:off x="4682888" y="4824794"/>
            <a:ext cx="1317984" cy="837191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4400" b="1" dirty="0">
                <a:solidFill>
                  <a:prstClr val="white"/>
                </a:solidFill>
              </a:rPr>
              <a:t>04</a:t>
            </a:r>
            <a:endParaRPr lang="zh-CN" altLang="en-US" sz="4400" b="1" dirty="0">
              <a:solidFill>
                <a:prstClr val="white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6281473-8170-4580-9EF2-A8D686946431}"/>
              </a:ext>
            </a:extLst>
          </p:cNvPr>
          <p:cNvSpPr txBox="1"/>
          <p:nvPr/>
        </p:nvSpPr>
        <p:spPr>
          <a:xfrm flipH="1">
            <a:off x="2505404" y="4916472"/>
            <a:ext cx="305893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引註資料</a:t>
            </a:r>
          </a:p>
        </p:txBody>
      </p:sp>
    </p:spTree>
    <p:extLst>
      <p:ext uri="{BB962C8B-B14F-4D97-AF65-F5344CB8AC3E}">
        <p14:creationId xmlns:p14="http://schemas.microsoft.com/office/powerpoint/2010/main" val="162561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自己動手試試看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9106128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dirty="0" smtClean="0"/>
              <a:t>我們一組四個同學只有一位吃過麻芛，其它三個人連聽都沒有聽過這樣食材，第一次老師打開麻芛粉讓我們聞一聞，大家都覺得有點像日本的抹茶但又比較像青草茶的味道。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sz="2500" b="1" dirty="0" smtClean="0"/>
              <a:t>1.</a:t>
            </a:r>
            <a:r>
              <a:rPr lang="zh-TW" altLang="zh-TW" sz="2500" b="1" dirty="0" smtClean="0"/>
              <a:t>新鮮的麻芛初體驗</a:t>
            </a:r>
            <a:endParaRPr lang="zh-TW" altLang="zh-TW" sz="2500" b="1" dirty="0"/>
          </a:p>
        </p:txBody>
      </p:sp>
      <p:pic>
        <p:nvPicPr>
          <p:cNvPr id="8194" name="Picture 2" descr="2535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7" y="3534980"/>
            <a:ext cx="3080619" cy="23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_201909111829044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60" y="3534979"/>
            <a:ext cx="3327572" cy="23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_201909111831100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13" y="3527605"/>
            <a:ext cx="3348811" cy="23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1114197" y="5886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黃昏市場買麻芛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190772" y="5886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揀麻芛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495947" y="5886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在流動的水下搓洗到起泡</a:t>
            </a:r>
          </a:p>
        </p:txBody>
      </p:sp>
    </p:spTree>
    <p:extLst>
      <p:ext uri="{BB962C8B-B14F-4D97-AF65-F5344CB8AC3E}">
        <p14:creationId xmlns:p14="http://schemas.microsoft.com/office/powerpoint/2010/main" val="167398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自己動手試試看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14197" y="5760572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一邊煮要一邊把泡泡撈掉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463008" y="5760572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大家一起品嘗。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775224" y="5760572"/>
            <a:ext cx="274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另一種加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了野菜小魚乾跟芋頭心的阿美族煮法</a:t>
            </a:r>
          </a:p>
        </p:txBody>
      </p:sp>
      <p:pic>
        <p:nvPicPr>
          <p:cNvPr id="9218" name="Picture 2" descr="m_201909111832044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97" y="3288499"/>
            <a:ext cx="3348811" cy="23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m_201909111832455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08" y="3288499"/>
            <a:ext cx="3348811" cy="23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22046551_10154944982449562_2922913572846005431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1" r="-10150" b="17087"/>
          <a:stretch>
            <a:fillRect/>
          </a:stretch>
        </p:blipFill>
        <p:spPr bwMode="auto">
          <a:xfrm>
            <a:off x="7775224" y="3288499"/>
            <a:ext cx="3421760" cy="23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1018947" y="1167268"/>
            <a:ext cx="9849078" cy="1710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dirty="0"/>
              <a:t>我們去市場買了新鮮的麻芛，大部份的同學第一次看到麻芛</a:t>
            </a:r>
            <a:r>
              <a:rPr lang="zh-TW" altLang="zh-TW" dirty="0" smtClean="0"/>
              <a:t>，它</a:t>
            </a:r>
            <a:r>
              <a:rPr lang="zh-TW" altLang="en-US" dirty="0" smtClean="0"/>
              <a:t>聞起來</a:t>
            </a:r>
            <a:r>
              <a:rPr lang="zh-TW" altLang="zh-TW" dirty="0" smtClean="0"/>
              <a:t>的</a:t>
            </a:r>
            <a:r>
              <a:rPr lang="zh-TW" altLang="zh-TW" dirty="0"/>
              <a:t>味道就像草或野菜，在搓洗它的時候，老師還說以前的人會拿這個搓出來的泡泡洗頭髮。一開始我們先喝熱的湯</a:t>
            </a:r>
            <a:r>
              <a:rPr lang="zh-TW" altLang="zh-TW" dirty="0" smtClean="0"/>
              <a:t>，就</a:t>
            </a:r>
            <a:r>
              <a:rPr lang="zh-TW" altLang="zh-TW" dirty="0"/>
              <a:t>像我們常喝的野菜湯，剛開始喝起來苦苦的，但吃一口地瓜再喝一口麻芛湯就會覺得甜甜的</a:t>
            </a:r>
            <a:r>
              <a:rPr lang="zh-TW" altLang="zh-TW" dirty="0" smtClean="0"/>
              <a:t>。後來</a:t>
            </a:r>
            <a:r>
              <a:rPr lang="zh-TW" altLang="zh-TW" dirty="0"/>
              <a:t>我們我們把剩的湯冰進冰箱，隔天再喝覺得更苦更鹹，結果大家都比較喜歡喝熱的湯。</a:t>
            </a:r>
          </a:p>
        </p:txBody>
      </p:sp>
    </p:spTree>
    <p:extLst>
      <p:ext uri="{BB962C8B-B14F-4D97-AF65-F5344CB8AC3E}">
        <p14:creationId xmlns:p14="http://schemas.microsoft.com/office/powerpoint/2010/main" val="141235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自己動手試試看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969667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 smtClean="0"/>
              <a:t>2.</a:t>
            </a:r>
            <a:r>
              <a:rPr lang="zh-TW" altLang="en-US" sz="2500" b="1" dirty="0"/>
              <a:t>用麻芛粉來做料理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zh-TW" dirty="0" smtClean="0"/>
              <a:t>大家</a:t>
            </a:r>
            <a:r>
              <a:rPr lang="zh-TW" altLang="zh-TW" dirty="0"/>
              <a:t>第一次聞到麻芛粉都覺得有點像日本抹茶粉的感覺，</a:t>
            </a:r>
            <a:r>
              <a:rPr lang="zh-TW" altLang="zh-TW" dirty="0" smtClean="0"/>
              <a:t>我們</a:t>
            </a:r>
            <a:r>
              <a:rPr lang="zh-TW" altLang="en-US" dirty="0" smtClean="0"/>
              <a:t>在網站上找了很多食譜，選了其中幾種來試</a:t>
            </a:r>
            <a:r>
              <a:rPr lang="zh-TW" altLang="zh-TW" dirty="0" smtClean="0"/>
              <a:t>煮，</a:t>
            </a:r>
            <a:r>
              <a:rPr lang="zh-TW" altLang="zh-TW" dirty="0"/>
              <a:t>結果大家都開開心心吃個精光，還有同學自己在家做了綜合果汁材料有麻芛、蘋果、鳳梨再加一點蜂蜜，他還說要來做給大家喝。</a:t>
            </a:r>
          </a:p>
          <a:p>
            <a:pPr>
              <a:lnSpc>
                <a:spcPct val="150000"/>
              </a:lnSpc>
            </a:pPr>
            <a:endParaRPr lang="en-US" altLang="zh-TW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114197" y="5886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做麻芛果凍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851484" y="5886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帶去學校跟同學一起分享</a:t>
            </a:r>
          </a:p>
        </p:txBody>
      </p:sp>
      <p:pic>
        <p:nvPicPr>
          <p:cNvPr id="10242" name="Picture 2" descr="timeline_20190921_1526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11" y="3534980"/>
            <a:ext cx="3076749" cy="23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m_201909251607377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484" y="3534980"/>
            <a:ext cx="3092288" cy="23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3534980"/>
            <a:ext cx="3080619" cy="231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m_201910011530366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55" y="3459093"/>
            <a:ext cx="3683058" cy="27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自己動手試試看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623622" y="3320593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煮麻芛稀飯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623622" y="5636641"/>
            <a:ext cx="316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用像煮薑黃飯的方法煮麻芛飯，配上咖哩一鍋飯馬上被秒殺</a:t>
            </a:r>
          </a:p>
        </p:txBody>
      </p:sp>
      <p:pic>
        <p:nvPicPr>
          <p:cNvPr id="11266" name="Picture 2" descr="m_201909231228122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97" y="1096377"/>
            <a:ext cx="3683058" cy="255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m_20190923123102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55" y="1096377"/>
            <a:ext cx="3683058" cy="255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m_201909270923244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97" y="3653670"/>
            <a:ext cx="3683058" cy="255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600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自己動手試試看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969667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 smtClean="0"/>
              <a:t>3.</a:t>
            </a:r>
            <a:r>
              <a:rPr lang="zh-TW" altLang="en-US" sz="2500" b="1" dirty="0"/>
              <a:t>麻芛產品吃吃</a:t>
            </a:r>
            <a:r>
              <a:rPr lang="zh-TW" altLang="en-US" sz="2500" b="1" dirty="0" smtClean="0"/>
              <a:t>看</a:t>
            </a:r>
            <a:endParaRPr lang="en-US" altLang="zh-TW" sz="2500" b="1" dirty="0" smtClean="0"/>
          </a:p>
          <a:p>
            <a:pPr>
              <a:lnSpc>
                <a:spcPct val="150000"/>
              </a:lnSpc>
            </a:pPr>
            <a:r>
              <a:rPr lang="zh-TW" altLang="zh-TW" dirty="0"/>
              <a:t>在市面上麻芛產品沒有很多，我們這次吃了麻芛牛軋糖、麻芛麵、麻芛餅乾、麻芛蛋糕跟麻芛拿鐵，其實把麻芛粉拿來做成食品，保有麻芛的香氣又不會那麼苦，大家的接受度都變高了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018947" y="5505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麻芛牛軋糖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166548" y="5505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煮麻芛麵配上麻油薑超級香的</a:t>
            </a:r>
          </a:p>
        </p:txBody>
      </p:sp>
      <p:pic>
        <p:nvPicPr>
          <p:cNvPr id="12290" name="Picture 2" descr="m_201909190858299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47" y="3097676"/>
            <a:ext cx="3322227" cy="230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m_201909190859099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48" y="3097675"/>
            <a:ext cx="3313515" cy="230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m_201909111100466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64" y="3091625"/>
            <a:ext cx="3086100" cy="23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7528873" y="5505050"/>
            <a:ext cx="274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南屯研香所的麻芛蛋糕跟麻芛拿鐵</a:t>
            </a:r>
          </a:p>
        </p:txBody>
      </p:sp>
    </p:spTree>
    <p:extLst>
      <p:ext uri="{BB962C8B-B14F-4D97-AF65-F5344CB8AC3E}">
        <p14:creationId xmlns:p14="http://schemas.microsoft.com/office/powerpoint/2010/main" val="3755616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小結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6" y="1162967"/>
            <a:ext cx="98395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在另一篇小論文中</a:t>
            </a:r>
            <a:r>
              <a:rPr lang="zh-TW" altLang="en-US" dirty="0" smtClean="0"/>
              <a:t>，他們</a:t>
            </a:r>
            <a:r>
              <a:rPr lang="zh-TW" altLang="en-US" dirty="0"/>
              <a:t>探討創新麻芛商品新商</a:t>
            </a:r>
            <a:r>
              <a:rPr lang="zh-TW" altLang="en-US" dirty="0" smtClean="0"/>
              <a:t>機，大部分的人認為麻芛商品挺吸引人，而且都樂於嘗試這些新商品，</a:t>
            </a:r>
            <a:r>
              <a:rPr lang="zh-TW" altLang="zh-TW" dirty="0" smtClean="0"/>
              <a:t>本來</a:t>
            </a:r>
            <a:r>
              <a:rPr lang="zh-TW" altLang="zh-TW" dirty="0"/>
              <a:t>有兩位同學超級不喜歡抹茶，他們覺得這麻</a:t>
            </a:r>
            <a:r>
              <a:rPr lang="zh-TW" altLang="zh-TW" dirty="0" smtClean="0"/>
              <a:t>芛</a:t>
            </a:r>
            <a:r>
              <a:rPr lang="zh-TW" altLang="en-US" dirty="0" smtClean="0"/>
              <a:t>粉</a:t>
            </a:r>
            <a:r>
              <a:rPr lang="zh-TW" altLang="zh-TW" dirty="0" smtClean="0"/>
              <a:t>的</a:t>
            </a:r>
            <a:r>
              <a:rPr lang="zh-TW" altLang="zh-TW" dirty="0"/>
              <a:t>味道聞起來就跟抹茶有點像，但是在做了那麼多東西之後，反而一點也不害怕這個味道，每次都吃的開開心心的</a:t>
            </a:r>
            <a:r>
              <a:rPr lang="zh-TW" altLang="zh-TW" dirty="0" smtClean="0"/>
              <a:t>，</a:t>
            </a:r>
            <a:r>
              <a:rPr lang="zh-TW" altLang="en-US" dirty="0" smtClean="0"/>
              <a:t>本來苦苦的麻芛大家的接受度就更高了。</a:t>
            </a:r>
            <a:r>
              <a:rPr lang="zh-TW" altLang="zh-TW" dirty="0" smtClean="0"/>
              <a:t>所以</a:t>
            </a:r>
            <a:r>
              <a:rPr lang="zh-TW" altLang="zh-TW" dirty="0"/>
              <a:t>如果有更多的時間，我們希望能嘗試更多的麻芛料理。</a:t>
            </a:r>
          </a:p>
        </p:txBody>
      </p:sp>
      <p:grpSp>
        <p:nvGrpSpPr>
          <p:cNvPr id="12" name="组合 19"/>
          <p:cNvGrpSpPr/>
          <p:nvPr/>
        </p:nvGrpSpPr>
        <p:grpSpPr>
          <a:xfrm>
            <a:off x="2704299" y="3767154"/>
            <a:ext cx="2876234" cy="363048"/>
            <a:chOff x="3249264" y="1751974"/>
            <a:chExt cx="2994025" cy="363142"/>
          </a:xfrm>
        </p:grpSpPr>
        <p:grpSp>
          <p:nvGrpSpPr>
            <p:cNvPr id="13" name="组合 20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17" name="圆角矩形 22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圆角矩形 23"/>
              <p:cNvSpPr/>
              <p:nvPr/>
            </p:nvSpPr>
            <p:spPr>
              <a:xfrm>
                <a:off x="2940051" y="2132898"/>
                <a:ext cx="2714377" cy="314202"/>
              </a:xfrm>
              <a:prstGeom prst="roundRect">
                <a:avLst>
                  <a:gd name="adj" fmla="val 50000"/>
                </a:avLst>
              </a:pr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4"/>
            <p:cNvSpPr txBox="1"/>
            <p:nvPr/>
          </p:nvSpPr>
          <p:spPr>
            <a:xfrm>
              <a:off x="5569535" y="1751974"/>
              <a:ext cx="673754" cy="363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96%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4"/>
          <p:cNvGrpSpPr/>
          <p:nvPr/>
        </p:nvGrpSpPr>
        <p:grpSpPr>
          <a:xfrm>
            <a:off x="2699307" y="4177827"/>
            <a:ext cx="2876234" cy="340093"/>
            <a:chOff x="3249264" y="2162753"/>
            <a:chExt cx="2994025" cy="340182"/>
          </a:xfrm>
        </p:grpSpPr>
        <p:grpSp>
          <p:nvGrpSpPr>
            <p:cNvPr id="23" name="组合 25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25" name="圆角矩形 27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圆角矩形 28"/>
              <p:cNvSpPr/>
              <p:nvPr/>
            </p:nvSpPr>
            <p:spPr>
              <a:xfrm>
                <a:off x="2940052" y="2519659"/>
                <a:ext cx="472622" cy="314202"/>
              </a:xfrm>
              <a:prstGeom prst="roundRect">
                <a:avLst>
                  <a:gd name="adj" fmla="val 50000"/>
                </a:avLst>
              </a:pr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文本框 9"/>
            <p:cNvSpPr txBox="1"/>
            <p:nvPr/>
          </p:nvSpPr>
          <p:spPr>
            <a:xfrm>
              <a:off x="3628506" y="2162753"/>
              <a:ext cx="673754" cy="34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39"/>
          <p:cNvGrpSpPr/>
          <p:nvPr/>
        </p:nvGrpSpPr>
        <p:grpSpPr>
          <a:xfrm>
            <a:off x="7641249" y="3742691"/>
            <a:ext cx="2893080" cy="363048"/>
            <a:chOff x="3244271" y="3942253"/>
            <a:chExt cx="3011561" cy="363142"/>
          </a:xfrm>
        </p:grpSpPr>
        <p:sp>
          <p:nvSpPr>
            <p:cNvPr id="28" name="圆角矩形 40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圆角矩形 43"/>
            <p:cNvSpPr/>
            <p:nvPr/>
          </p:nvSpPr>
          <p:spPr>
            <a:xfrm>
              <a:off x="3244271" y="3971332"/>
              <a:ext cx="1950981" cy="314202"/>
            </a:xfrm>
            <a:prstGeom prst="roundRect">
              <a:avLst>
                <a:gd name="adj" fmla="val 50000"/>
              </a:avLst>
            </a:prstGeom>
            <a:solidFill>
              <a:srgbClr val="7BB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15"/>
            <p:cNvSpPr txBox="1"/>
            <p:nvPr/>
          </p:nvSpPr>
          <p:spPr>
            <a:xfrm>
              <a:off x="5132398" y="3942253"/>
              <a:ext cx="907692" cy="363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68%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45"/>
          <p:cNvGrpSpPr/>
          <p:nvPr/>
        </p:nvGrpSpPr>
        <p:grpSpPr>
          <a:xfrm>
            <a:off x="7641253" y="4125498"/>
            <a:ext cx="2890180" cy="363048"/>
            <a:chOff x="3244272" y="4325143"/>
            <a:chExt cx="3008542" cy="363140"/>
          </a:xfrm>
        </p:grpSpPr>
        <p:sp>
          <p:nvSpPr>
            <p:cNvPr id="32" name="圆角矩形 46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3" name="圆角矩形 47"/>
            <p:cNvSpPr/>
            <p:nvPr/>
          </p:nvSpPr>
          <p:spPr>
            <a:xfrm>
              <a:off x="3244272" y="4362651"/>
              <a:ext cx="1214659" cy="314202"/>
            </a:xfrm>
            <a:prstGeom prst="roundRect">
              <a:avLst>
                <a:gd name="adj" fmla="val 50000"/>
              </a:avLst>
            </a:prstGeom>
            <a:solidFill>
              <a:srgbClr val="7BB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19"/>
            <p:cNvSpPr txBox="1"/>
            <p:nvPr/>
          </p:nvSpPr>
          <p:spPr>
            <a:xfrm>
              <a:off x="4367096" y="4325143"/>
              <a:ext cx="673754" cy="36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32%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49"/>
          <p:cNvGrpSpPr/>
          <p:nvPr/>
        </p:nvGrpSpPr>
        <p:grpSpPr>
          <a:xfrm>
            <a:off x="740082" y="3462936"/>
            <a:ext cx="6692731" cy="2195428"/>
            <a:chOff x="471707" y="1675770"/>
            <a:chExt cx="6696538" cy="2196000"/>
          </a:xfrm>
          <a:solidFill>
            <a:schemeClr val="accent1"/>
          </a:solidFill>
        </p:grpSpPr>
        <p:grpSp>
          <p:nvGrpSpPr>
            <p:cNvPr id="36" name="组合 50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42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组合 51"/>
            <p:cNvGrpSpPr>
              <a:grpSpLocks noChangeAspect="1"/>
            </p:cNvGrpSpPr>
            <p:nvPr/>
          </p:nvGrpSpPr>
          <p:grpSpPr>
            <a:xfrm>
              <a:off x="1735995" y="2108076"/>
              <a:ext cx="5432250" cy="468000"/>
              <a:chOff x="2665061" y="4979202"/>
              <a:chExt cx="3342905" cy="288000"/>
            </a:xfrm>
            <a:grpFill/>
          </p:grpSpPr>
          <p:sp>
            <p:nvSpPr>
              <p:cNvPr id="38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932"/>
              <p:cNvSpPr>
                <a:spLocks noEditPoints="1"/>
              </p:cNvSpPr>
              <p:nvPr/>
            </p:nvSpPr>
            <p:spPr bwMode="auto">
              <a:xfrm>
                <a:off x="5723658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933"/>
              <p:cNvSpPr/>
              <p:nvPr/>
            </p:nvSpPr>
            <p:spPr bwMode="auto">
              <a:xfrm>
                <a:off x="5755654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59"/>
          <p:cNvGrpSpPr>
            <a:grpSpLocks noChangeAspect="1"/>
          </p:cNvGrpSpPr>
          <p:nvPr/>
        </p:nvGrpSpPr>
        <p:grpSpPr>
          <a:xfrm>
            <a:off x="5692095" y="3462233"/>
            <a:ext cx="2157228" cy="2195428"/>
            <a:chOff x="5397500" y="5734050"/>
            <a:chExt cx="365125" cy="371476"/>
          </a:xfrm>
          <a:solidFill>
            <a:schemeClr val="accent3"/>
          </a:solidFill>
        </p:grpSpPr>
        <p:sp>
          <p:nvSpPr>
            <p:cNvPr id="46" name="Freeform 288"/>
            <p:cNvSpPr/>
            <p:nvPr/>
          </p:nvSpPr>
          <p:spPr bwMode="auto">
            <a:xfrm>
              <a:off x="5532438" y="5907088"/>
              <a:ext cx="71438" cy="68263"/>
            </a:xfrm>
            <a:custGeom>
              <a:avLst/>
              <a:gdLst>
                <a:gd name="T0" fmla="*/ 45 w 45"/>
                <a:gd name="T1" fmla="*/ 17 h 43"/>
                <a:gd name="T2" fmla="*/ 17 w 45"/>
                <a:gd name="T3" fmla="*/ 43 h 43"/>
                <a:gd name="T4" fmla="*/ 0 w 45"/>
                <a:gd name="T5" fmla="*/ 26 h 43"/>
                <a:gd name="T6" fmla="*/ 29 w 45"/>
                <a:gd name="T7" fmla="*/ 0 h 43"/>
                <a:gd name="T8" fmla="*/ 45 w 45"/>
                <a:gd name="T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17"/>
                  </a:moveTo>
                  <a:lnTo>
                    <a:pt x="17" y="43"/>
                  </a:lnTo>
                  <a:lnTo>
                    <a:pt x="0" y="26"/>
                  </a:lnTo>
                  <a:lnTo>
                    <a:pt x="29" y="0"/>
                  </a:lnTo>
                  <a:lnTo>
                    <a:pt x="4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50" tIns="60925" rIns="121850" bIns="60925" numCol="1" anchor="t" anchorCtr="0" compatLnSpc="1"/>
            <a:lstStyle/>
            <a:p>
              <a:endParaRPr lang="zh-CN" altLang="en-US" sz="248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Freeform 289"/>
            <p:cNvSpPr>
              <a:spLocks noEditPoints="1"/>
            </p:cNvSpPr>
            <p:nvPr/>
          </p:nvSpPr>
          <p:spPr bwMode="auto">
            <a:xfrm>
              <a:off x="5537200" y="5734050"/>
              <a:ext cx="225425" cy="22542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1 h 60"/>
                <a:gd name="T12" fmla="*/ 8 w 60"/>
                <a:gd name="T13" fmla="*/ 30 h 60"/>
                <a:gd name="T14" fmla="*/ 30 w 60"/>
                <a:gd name="T15" fmla="*/ 8 h 60"/>
                <a:gd name="T16" fmla="*/ 52 w 60"/>
                <a:gd name="T17" fmla="*/ 30 h 60"/>
                <a:gd name="T18" fmla="*/ 30 w 60"/>
                <a:gd name="T1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1"/>
                  </a:moveTo>
                  <a:cubicBezTo>
                    <a:pt x="18" y="51"/>
                    <a:pt x="8" y="42"/>
                    <a:pt x="8" y="30"/>
                  </a:cubicBezTo>
                  <a:cubicBezTo>
                    <a:pt x="8" y="18"/>
                    <a:pt x="18" y="8"/>
                    <a:pt x="30" y="8"/>
                  </a:cubicBezTo>
                  <a:cubicBezTo>
                    <a:pt x="42" y="8"/>
                    <a:pt x="52" y="18"/>
                    <a:pt x="52" y="30"/>
                  </a:cubicBezTo>
                  <a:cubicBezTo>
                    <a:pt x="52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7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50" tIns="60925" rIns="121850" bIns="60925" numCol="1" anchor="t" anchorCtr="0" compatLnSpc="1"/>
            <a:lstStyle/>
            <a:p>
              <a:endParaRPr lang="zh-CN" altLang="en-US" sz="248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Freeform 291"/>
            <p:cNvSpPr/>
            <p:nvPr/>
          </p:nvSpPr>
          <p:spPr bwMode="auto">
            <a:xfrm>
              <a:off x="5397500" y="5951538"/>
              <a:ext cx="158750" cy="153988"/>
            </a:xfrm>
            <a:custGeom>
              <a:avLst/>
              <a:gdLst>
                <a:gd name="T0" fmla="*/ 30 w 42"/>
                <a:gd name="T1" fmla="*/ 0 h 41"/>
                <a:gd name="T2" fmla="*/ 3 w 42"/>
                <a:gd name="T3" fmla="*/ 26 h 41"/>
                <a:gd name="T4" fmla="*/ 3 w 42"/>
                <a:gd name="T5" fmla="*/ 38 h 41"/>
                <a:gd name="T6" fmla="*/ 15 w 42"/>
                <a:gd name="T7" fmla="*/ 38 h 41"/>
                <a:gd name="T8" fmla="*/ 42 w 42"/>
                <a:gd name="T9" fmla="*/ 12 h 41"/>
                <a:gd name="T10" fmla="*/ 30 w 42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30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4"/>
                    <a:pt x="3" y="38"/>
                  </a:cubicBezTo>
                  <a:cubicBezTo>
                    <a:pt x="6" y="41"/>
                    <a:pt x="12" y="41"/>
                    <a:pt x="15" y="38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7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50" tIns="60925" rIns="121850" bIns="60925" numCol="1" anchor="t" anchorCtr="0" compatLnSpc="1"/>
            <a:lstStyle/>
            <a:p>
              <a:endParaRPr lang="zh-CN" altLang="en-US" sz="248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2863680" y="3261076"/>
            <a:ext cx="2811063" cy="40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800" b="1" dirty="0">
                <a:latin typeface="+mn-lt"/>
                <a:ea typeface="+mn-ea"/>
              </a:rPr>
              <a:t>樂於嘗試麻芛創新商品？</a:t>
            </a:r>
            <a:endParaRPr lang="zh-CN" altLang="en-US" sz="18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814151" y="3737918"/>
            <a:ext cx="381064" cy="3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</a:rPr>
              <a:t>是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2810997" y="4141572"/>
            <a:ext cx="381064" cy="3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  <a:sym typeface="微软雅黑" panose="020B0503020204020204" pitchFamily="34" charset="-122"/>
              </a:rPr>
              <a:t>否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2771254" y="4686607"/>
            <a:ext cx="254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sym typeface="Calibri" panose="020F0502020204030204" pitchFamily="34" charset="0"/>
              </a:rPr>
              <a:t>大部份的人都願意試試看麻芛做成的創新產品</a:t>
            </a:r>
            <a:endParaRPr lang="zh-TW" altLang="en-US" b="1" dirty="0">
              <a:solidFill>
                <a:srgbClr val="C00000"/>
              </a:solidFill>
              <a:sym typeface="Calibri" panose="020F0502020204030204" pitchFamily="34" charset="0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7814620" y="3261076"/>
            <a:ext cx="2811063" cy="40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800" b="1" dirty="0">
                <a:latin typeface="+mn-lt"/>
                <a:ea typeface="+mn-ea"/>
              </a:rPr>
              <a:t>認為麻芛創新商品吸引人？</a:t>
            </a:r>
            <a:endParaRPr lang="zh-CN" altLang="en-US" sz="18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7813054" y="3737918"/>
            <a:ext cx="1487080" cy="3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  <a:sym typeface="微软雅黑" panose="020B0503020204020204" pitchFamily="34" charset="-122"/>
              </a:rPr>
              <a:t>同意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755774" y="4125097"/>
            <a:ext cx="1487080" cy="3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  <a:sym typeface="微软雅黑" panose="020B0503020204020204" pitchFamily="34" charset="-122"/>
              </a:rPr>
              <a:t>不同意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28140" y="4686607"/>
            <a:ext cx="254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sym typeface="Calibri" panose="020F0502020204030204" pitchFamily="34" charset="0"/>
              </a:rPr>
              <a:t>大家也對創新的麻芛商品充滿好感</a:t>
            </a:r>
            <a:endParaRPr lang="zh-TW" altLang="en-US" b="1" dirty="0">
              <a:solidFill>
                <a:srgbClr val="C00000"/>
              </a:solidFill>
              <a:sym typeface="Calibri" panose="020F0502020204030204" pitchFamily="34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6217848" y="6040423"/>
            <a:ext cx="5057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整理由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苦變甜，擺脫「麻」煩的回「芛」－探討創新麻芛商品新商機</a:t>
            </a:r>
          </a:p>
        </p:txBody>
      </p:sp>
    </p:spTree>
    <p:extLst>
      <p:ext uri="{BB962C8B-B14F-4D97-AF65-F5344CB8AC3E}">
        <p14:creationId xmlns:p14="http://schemas.microsoft.com/office/powerpoint/2010/main" val="4428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三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29882" y="798163"/>
            <a:ext cx="531340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一、總結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dirty="0" smtClean="0"/>
              <a:t>我們</a:t>
            </a:r>
            <a:r>
              <a:rPr lang="zh-TW" altLang="zh-TW" dirty="0"/>
              <a:t>常常看到日本的節目會對地方特產、季節限定的食物特別引以為傲，不管是台灣西邊稱做麻芛或是台灣東部稱為</a:t>
            </a:r>
            <a:r>
              <a:rPr lang="en-US" altLang="zh-TW" dirty="0" err="1"/>
              <a:t>muwa</a:t>
            </a:r>
            <a:r>
              <a:rPr lang="zh-TW" altLang="zh-TW" dirty="0"/>
              <a:t>，我們特殊會把它搓一搓起泡泡再拿去煮的方式，也是全世界都沒有的。也許大家都覺得這是老一輩的人才喜歡吃的東西，年輕人嫌麻煩也不會弄，吃新鮮麻芛的人越來越少，但很多時候我們對於食物吃的就是一種回憶，就是要讓更多人知道這麻芛，它就越不容易被人忘記，再者加工成粉的麻芛大家接受的程度也就比較高了，我們常常拿抹茶粉來當天然的食物染色劑，說不定使用麻芛粉會更來的有台灣特色</a:t>
            </a:r>
            <a:r>
              <a:rPr lang="zh-TW" altLang="zh-TW" dirty="0" smtClean="0"/>
              <a:t>？</a:t>
            </a:r>
            <a:endParaRPr lang="zh-TW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675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二、未來的發展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8" y="1162967"/>
            <a:ext cx="763927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zh-TW" dirty="0" smtClean="0"/>
              <a:t>我們</a:t>
            </a:r>
            <a:r>
              <a:rPr lang="zh-TW" altLang="zh-TW" dirty="0"/>
              <a:t>要在學校跑班的時候輪流去每一個班，將這次學到的麻芛知識教</a:t>
            </a:r>
            <a:r>
              <a:rPr lang="zh-TW" altLang="zh-TW" dirty="0" smtClean="0"/>
              <a:t>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       </a:t>
            </a:r>
            <a:r>
              <a:rPr lang="zh-TW" altLang="zh-TW" dirty="0" smtClean="0"/>
              <a:t>學校</a:t>
            </a:r>
            <a:r>
              <a:rPr lang="zh-TW" altLang="zh-TW" dirty="0"/>
              <a:t>的同學，讓大家都能知道這個有趣的食材。</a:t>
            </a:r>
          </a:p>
          <a:p>
            <a:pPr lvl="0">
              <a:lnSpc>
                <a:spcPct val="150000"/>
              </a:lnSpc>
            </a:pP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/>
              <a:t>)</a:t>
            </a:r>
            <a:r>
              <a:rPr lang="zh-TW" altLang="zh-TW" dirty="0" smtClean="0"/>
              <a:t>今年</a:t>
            </a:r>
            <a:r>
              <a:rPr lang="zh-TW" altLang="zh-TW" dirty="0"/>
              <a:t>學校的園遊會打算推出一攤</a:t>
            </a:r>
            <a:r>
              <a:rPr lang="en-US" altLang="zh-TW" dirty="0" err="1"/>
              <a:t>muwa</a:t>
            </a:r>
            <a:r>
              <a:rPr lang="zh-TW" altLang="zh-TW" dirty="0"/>
              <a:t>食品攤，讓社區的叔叔阿姨、</a:t>
            </a:r>
            <a:r>
              <a:rPr lang="zh-TW" altLang="zh-TW" dirty="0" smtClean="0"/>
              <a:t>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      </a:t>
            </a:r>
            <a:r>
              <a:rPr lang="zh-TW" altLang="zh-TW" dirty="0" smtClean="0"/>
              <a:t>學的</a:t>
            </a:r>
            <a:r>
              <a:rPr lang="zh-TW" altLang="zh-TW" dirty="0"/>
              <a:t>爸爸媽媽更多人一起來認識它。</a:t>
            </a:r>
          </a:p>
          <a:p>
            <a:pPr lvl="0">
              <a:lnSpc>
                <a:spcPct val="150000"/>
              </a:lnSpc>
            </a:pPr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</a:t>
            </a:r>
            <a:r>
              <a:rPr lang="zh-TW" altLang="zh-TW" dirty="0" smtClean="0"/>
              <a:t>明年</a:t>
            </a:r>
            <a:r>
              <a:rPr lang="zh-TW" altLang="zh-TW" dirty="0"/>
              <a:t>我們希望可以自己種黃麻，再請部落有經驗的阿公阿媽教我們搓</a:t>
            </a:r>
            <a:r>
              <a:rPr lang="zh-TW" altLang="zh-TW" dirty="0" smtClean="0"/>
              <a:t>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      </a:t>
            </a:r>
            <a:r>
              <a:rPr lang="zh-TW" altLang="zh-TW" dirty="0" smtClean="0"/>
              <a:t>繩，讓</a:t>
            </a:r>
            <a:r>
              <a:rPr lang="zh-TW" altLang="zh-TW" dirty="0"/>
              <a:t>我們對黃麻的知識再更升級。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 </a:t>
            </a:r>
            <a:endParaRPr lang="zh-TW" altLang="zh-TW" dirty="0"/>
          </a:p>
          <a:p>
            <a:pPr>
              <a:lnSpc>
                <a:spcPct val="150000"/>
              </a:lnSpc>
            </a:pPr>
            <a:r>
              <a:rPr lang="zh-TW" altLang="zh-TW" dirty="0"/>
              <a:t>從完全不認識黃麻到研究它，我們學到了很多以前不知道的知識，以後如果遇到有人說麻芛是台中特有的名產，只有在台中才吃的到的時候，我們也可以很得意又驕傲的告訴他們：我們花蓮的阿美族早就有在吃這個東西了啦！！ 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2" y="240256"/>
            <a:ext cx="2742857" cy="205760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2" y="4355470"/>
            <a:ext cx="2742857" cy="20576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2" y="2297863"/>
            <a:ext cx="2742857" cy="20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7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四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29882" y="798163"/>
            <a:ext cx="63858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引註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200" dirty="0" smtClean="0"/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1</a:t>
            </a:r>
            <a:r>
              <a:rPr lang="en-US" altLang="zh-TW" sz="1200" dirty="0"/>
              <a:t>.</a:t>
            </a:r>
            <a:r>
              <a:rPr lang="zh-TW" altLang="zh-TW" sz="1200" dirty="0"/>
              <a:t>蘇頌</a:t>
            </a:r>
            <a:r>
              <a:rPr lang="en-US" altLang="zh-TW" sz="1200" dirty="0"/>
              <a:t>(1061)</a:t>
            </a:r>
            <a:r>
              <a:rPr lang="zh-TW" altLang="zh-TW" sz="1200" dirty="0"/>
              <a:t>。本草圖經。</a:t>
            </a:r>
            <a:r>
              <a:rPr lang="en-US" altLang="zh-TW" sz="1200" dirty="0"/>
              <a:t>https://</a:t>
            </a:r>
            <a:r>
              <a:rPr lang="en-US" altLang="zh-TW" sz="1200" dirty="0" smtClean="0"/>
              <a:t>ctext.org/wiki.pl?if=gb&amp;res=297520</a:t>
            </a:r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2.</a:t>
            </a:r>
            <a:r>
              <a:rPr lang="zh-TW" altLang="zh-TW" sz="1200" dirty="0"/>
              <a:t>林惠敏</a:t>
            </a:r>
            <a:r>
              <a:rPr lang="en-US" altLang="zh-TW" sz="1200" dirty="0"/>
              <a:t>(2004)</a:t>
            </a:r>
            <a:r>
              <a:rPr lang="zh-TW" altLang="zh-TW" sz="1200" dirty="0"/>
              <a:t>。台灣黃麻和麻芛，台中市：轆溪美學社</a:t>
            </a:r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3.</a:t>
            </a:r>
            <a:r>
              <a:rPr lang="zh-TW" altLang="zh-TW" sz="1200" dirty="0"/>
              <a:t>張靜宜</a:t>
            </a:r>
            <a:r>
              <a:rPr lang="en-US" altLang="zh-TW" sz="1200" dirty="0"/>
              <a:t>(2009)</a:t>
            </a:r>
            <a:r>
              <a:rPr lang="zh-TW" altLang="zh-TW" sz="1200" dirty="0"/>
              <a:t>。台灣拓殖株式會社栽植「國策作物」之分析，黃埔學報</a:t>
            </a:r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4.</a:t>
            </a:r>
            <a:r>
              <a:rPr lang="zh-TW" altLang="zh-TW" sz="1200" dirty="0"/>
              <a:t>許玲慧</a:t>
            </a:r>
            <a:r>
              <a:rPr lang="en-US" altLang="zh-TW" sz="1200" dirty="0"/>
              <a:t>(2011)</a:t>
            </a:r>
            <a:r>
              <a:rPr lang="zh-TW" altLang="zh-TW" sz="1200" dirty="0"/>
              <a:t>。甘甘苦苦的麻芛，台中市，台中市政府文化局、青林國際出版股份有限公司</a:t>
            </a:r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5.</a:t>
            </a:r>
            <a:r>
              <a:rPr lang="zh-TW" altLang="zh-TW" sz="1200" dirty="0"/>
              <a:t>陳可薇、賴思俞</a:t>
            </a:r>
            <a:r>
              <a:rPr lang="en-US" altLang="zh-TW" sz="1200" dirty="0"/>
              <a:t>(2013)</a:t>
            </a:r>
            <a:r>
              <a:rPr lang="zh-TW" altLang="zh-TW" sz="1200" dirty="0"/>
              <a:t>。觸動歷史的味蕾──麻芛探訪之旅</a:t>
            </a:r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6.</a:t>
            </a:r>
            <a:r>
              <a:rPr lang="zh-TW" altLang="zh-TW" sz="1200" dirty="0"/>
              <a:t>劉亮甫、蘇俐穎</a:t>
            </a:r>
            <a:r>
              <a:rPr lang="en-US" altLang="zh-TW" sz="1200" dirty="0"/>
              <a:t>(2014)</a:t>
            </a:r>
            <a:r>
              <a:rPr lang="zh-TW" altLang="zh-TW" sz="1200" dirty="0"/>
              <a:t>。細味臺中，台北市：二魚文化事業</a:t>
            </a:r>
            <a:r>
              <a:rPr lang="zh-TW" altLang="zh-TW" sz="1200" dirty="0" smtClean="0"/>
              <a:t>股份有限公司</a:t>
            </a:r>
            <a:endParaRPr lang="en-US" altLang="zh-TW" sz="1200" dirty="0" smtClean="0"/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7.</a:t>
            </a:r>
            <a:r>
              <a:rPr lang="zh-TW" altLang="en-US" sz="1200" dirty="0"/>
              <a:t>吳享凌、呂冠頡、胡哲誠</a:t>
            </a:r>
            <a:r>
              <a:rPr lang="en-US" altLang="zh-TW" sz="1200" dirty="0"/>
              <a:t>(2017)</a:t>
            </a:r>
            <a:r>
              <a:rPr lang="zh-TW" altLang="en-US" sz="1200" dirty="0"/>
              <a:t>由苦變甜，擺脫「麻」煩的回「芛」－探討創新麻芛商品新商機</a:t>
            </a:r>
            <a:endParaRPr lang="zh-TW" altLang="zh-TW" sz="1200" dirty="0"/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8.</a:t>
            </a:r>
            <a:r>
              <a:rPr lang="zh-TW" altLang="zh-TW" sz="1200" dirty="0"/>
              <a:t>花蓮縣政府</a:t>
            </a:r>
            <a:r>
              <a:rPr lang="en-US" altLang="zh-TW" sz="1200" dirty="0"/>
              <a:t>(2018)</a:t>
            </a:r>
            <a:r>
              <a:rPr lang="zh-TW" altLang="zh-TW" sz="1200" dirty="0"/>
              <a:t>。</a:t>
            </a:r>
            <a:r>
              <a:rPr lang="en-US" altLang="zh-TW" sz="1200" dirty="0" err="1"/>
              <a:t>Mipalafang</a:t>
            </a:r>
            <a:r>
              <a:rPr lang="en-US" altLang="zh-TW" sz="1200" dirty="0"/>
              <a:t> Kita</a:t>
            </a:r>
            <a:r>
              <a:rPr lang="zh-TW" altLang="zh-TW" sz="1200" dirty="0"/>
              <a:t>來作客，花蓮縣：花蓮縣政府</a:t>
            </a:r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9.</a:t>
            </a:r>
            <a:r>
              <a:rPr lang="zh-TW" altLang="zh-TW" sz="1200" dirty="0"/>
              <a:t>阿拉伯神秘暗黑料理竟然和台中在地美食有不為人知的親戚關係。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2017.12.6</a:t>
            </a:r>
            <a:r>
              <a:rPr lang="zh-TW" altLang="zh-TW" sz="1200" dirty="0"/>
              <a:t>。</a:t>
            </a:r>
            <a:r>
              <a:rPr lang="en-US" altLang="zh-TW" sz="1200" dirty="0"/>
              <a:t>https://www.shueau.com/molokhiya-and-taichung-food/</a:t>
            </a:r>
            <a:endParaRPr lang="zh-TW" altLang="zh-TW" sz="1200" dirty="0"/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10.</a:t>
            </a:r>
            <a:r>
              <a:rPr lang="zh-TW" altLang="zh-TW" sz="1200" dirty="0"/>
              <a:t>張新民吃話</a:t>
            </a:r>
            <a:r>
              <a:rPr lang="en-US" altLang="zh-TW" sz="1200" dirty="0"/>
              <a:t>-</a:t>
            </a:r>
            <a:r>
              <a:rPr lang="zh-TW" altLang="zh-TW" sz="1200" dirty="0"/>
              <a:t>原來潮汕人喜歡吃的麻葉，就是過去用來打麻繩的黃麻啊！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2016.5.9</a:t>
            </a:r>
            <a:r>
              <a:rPr lang="zh-TW" altLang="zh-TW" sz="1200" dirty="0"/>
              <a:t>。</a:t>
            </a:r>
            <a:r>
              <a:rPr lang="en-US" altLang="zh-TW" sz="1200" dirty="0"/>
              <a:t>https://kknews.cc/food/bo4l4j.htmlhttps://kknews.cc/zh-tw/food/bo4l4j.html</a:t>
            </a:r>
            <a:endParaRPr lang="zh-TW" altLang="zh-TW" sz="1200" dirty="0"/>
          </a:p>
          <a:p>
            <a:pPr>
              <a:lnSpc>
                <a:spcPct val="150000"/>
              </a:lnSpc>
            </a:pPr>
            <a:r>
              <a:rPr lang="en-US" altLang="zh-TW" sz="1200" dirty="0" smtClean="0"/>
              <a:t>11.Cookpad</a:t>
            </a:r>
            <a:r>
              <a:rPr lang="zh-TW" altLang="zh-TW" sz="1200" dirty="0"/>
              <a:t>。</a:t>
            </a:r>
            <a:r>
              <a:rPr lang="en-US" altLang="zh-TW" sz="1200" dirty="0"/>
              <a:t>2019.9.20</a:t>
            </a:r>
            <a:r>
              <a:rPr lang="zh-TW" altLang="zh-TW" sz="1200" dirty="0"/>
              <a:t>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https://cookpad.com/search/%E3%83%A2%E3%83%AD%E3%83%98%E3%82%A4%E3%83%A4</a:t>
            </a:r>
            <a:endParaRPr lang="zh-TW" altLang="zh-TW" sz="1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矩形: 圆角 5">
            <a:extLst>
              <a:ext uri="{FF2B5EF4-FFF2-40B4-BE49-F238E27FC236}">
                <a16:creationId xmlns:a16="http://schemas.microsoft.com/office/drawing/2014/main" xmlns="" id="{16C44810-A3B4-4FEF-A33B-641A81552BA5}"/>
              </a:ext>
            </a:extLst>
          </p:cNvPr>
          <p:cNvSpPr/>
          <p:nvPr/>
        </p:nvSpPr>
        <p:spPr>
          <a:xfrm>
            <a:off x="1058779" y="2129589"/>
            <a:ext cx="9833810" cy="1905128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矩形 4">
            <a:extLst>
              <a:ext uri="{FF2B5EF4-FFF2-40B4-BE49-F238E27FC236}">
                <a16:creationId xmlns:a16="http://schemas.microsoft.com/office/drawing/2014/main" xmlns="" id="{BB06BCEF-3B2A-418C-A19B-313DD1DC0E92}"/>
              </a:ext>
            </a:extLst>
          </p:cNvPr>
          <p:cNvSpPr/>
          <p:nvPr/>
        </p:nvSpPr>
        <p:spPr>
          <a:xfrm>
            <a:off x="1811538" y="1144428"/>
            <a:ext cx="4431525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ctr" latinLnBrk="1">
              <a:lnSpc>
                <a:spcPct val="150000"/>
              </a:lnSpc>
            </a:pP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</a:t>
            </a: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完畢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 useBgFill="1">
        <p:nvSpPr>
          <p:cNvPr id="7" name="矩形 6">
            <a:extLst>
              <a:ext uri="{FF2B5EF4-FFF2-40B4-BE49-F238E27FC236}">
                <a16:creationId xmlns:a16="http://schemas.microsoft.com/office/drawing/2014/main" xmlns="" id="{BB06BCEF-3B2A-418C-A19B-313DD1DC0E92}"/>
              </a:ext>
            </a:extLst>
          </p:cNvPr>
          <p:cNvSpPr/>
          <p:nvPr/>
        </p:nvSpPr>
        <p:spPr>
          <a:xfrm>
            <a:off x="5578171" y="2953644"/>
            <a:ext cx="4431525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ctr" latinLnBrk="1">
              <a:lnSpc>
                <a:spcPct val="150000"/>
              </a:lnSpc>
            </a:pP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</a:t>
            </a: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</a:t>
            </a:r>
            <a:endParaRPr lang="en-US" altLang="ko-KR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58" y="2897578"/>
            <a:ext cx="3265629" cy="227427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819" flipH="1">
            <a:off x="7969845" y="284411"/>
            <a:ext cx="4364070" cy="369035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5801686" y="1844709"/>
            <a:ext cx="1019288" cy="10572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230549" y="2672315"/>
            <a:ext cx="2584893" cy="251309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6276315" y="1844709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汉仪智楷繁" panose="02010600000101010101" pitchFamily="2" charset="-122"/>
                <a:ea typeface="汉仪智楷繁" panose="02010600000101010101" pitchFamily="2" charset="-122"/>
              </a:rPr>
              <a:t>第一部分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329883" y="798163"/>
            <a:ext cx="59762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前言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200000"/>
              </a:lnSpc>
            </a:pPr>
            <a:r>
              <a:rPr lang="zh-TW" altLang="zh-TW" dirty="0" smtClean="0">
                <a:latin typeface="+mn-ea"/>
              </a:rPr>
              <a:t>消暑</a:t>
            </a:r>
            <a:r>
              <a:rPr lang="zh-TW" altLang="zh-TW" dirty="0">
                <a:latin typeface="+mn-ea"/>
              </a:rPr>
              <a:t>聖品麻芛湯，只有台中人才懂的道地美食？但花蓮的阿美族早就在吃了是怎麼回事？我們想要研究台灣東部與西部對於黃麻食用的差異，找找看是不是還有其它地方也吃這個特殊的食材，看看這種食材還能有什麼新的變化？希望透過文獻蒐集以及訪談來了解這黃麻的文化，並透過親自動手製作相關的產品來讓更多人認識它</a:t>
            </a:r>
            <a:r>
              <a:rPr lang="zh-TW" altLang="zh-TW" dirty="0" smtClean="0">
                <a:latin typeface="+mn-ea"/>
              </a:rPr>
              <a:t>。</a:t>
            </a:r>
            <a:endParaRPr lang="zh-TW" altLang="zh-TW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23" y="4983274"/>
            <a:ext cx="2572136" cy="1354326"/>
          </a:xfrm>
          <a:prstGeom prst="rect">
            <a:avLst/>
          </a:prstGeom>
        </p:spPr>
      </p:pic>
      <p:pic>
        <p:nvPicPr>
          <p:cNvPr id="1026" name="Picture 2" descr="「台中麻芛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04" y="4983274"/>
            <a:ext cx="2594919" cy="135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581169" y="5152605"/>
            <a:ext cx="940707" cy="101566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</a:rPr>
              <a:t>VS</a:t>
            </a:r>
            <a:endParaRPr lang="zh-TW" altLang="en-US" sz="6000" b="1" dirty="0">
              <a:solidFill>
                <a:schemeClr val="bg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60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4001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sz="4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TW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7265" y="1154730"/>
            <a:ext cx="67879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文獻蒐集：</a:t>
            </a:r>
            <a:r>
              <a:rPr lang="zh-TW" altLang="zh-TW" dirty="0">
                <a:latin typeface="+mn-ea"/>
              </a:rPr>
              <a:t>黃麻、甜麻、麻芛相關的資料。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踏查訪問：</a:t>
            </a:r>
          </a:p>
          <a:p>
            <a:pPr>
              <a:lnSpc>
                <a:spcPct val="200000"/>
              </a:lnSpc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dirty="0" smtClean="0">
                <a:latin typeface="+mn-ea"/>
              </a:rPr>
              <a:t>1</a:t>
            </a:r>
            <a:r>
              <a:rPr lang="en-US" altLang="zh-TW" dirty="0">
                <a:latin typeface="+mn-ea"/>
              </a:rPr>
              <a:t>.</a:t>
            </a:r>
            <a:r>
              <a:rPr lang="zh-TW" altLang="zh-TW" dirty="0">
                <a:latin typeface="+mn-ea"/>
              </a:rPr>
              <a:t>參觀南屯的麻芛文化館、研香館</a:t>
            </a:r>
          </a:p>
          <a:p>
            <a:pPr>
              <a:lnSpc>
                <a:spcPct val="200000"/>
              </a:lnSpc>
            </a:pPr>
            <a:r>
              <a:rPr lang="en-US" altLang="zh-TW" dirty="0" smtClean="0">
                <a:latin typeface="+mn-ea"/>
              </a:rPr>
              <a:t>        2</a:t>
            </a:r>
            <a:r>
              <a:rPr lang="en-US" altLang="zh-TW" dirty="0">
                <a:latin typeface="+mn-ea"/>
              </a:rPr>
              <a:t>.</a:t>
            </a:r>
            <a:r>
              <a:rPr lang="zh-TW" altLang="zh-TW" dirty="0">
                <a:latin typeface="+mn-ea"/>
              </a:rPr>
              <a:t>訪問花蓮野菜市場及種子店</a:t>
            </a:r>
          </a:p>
          <a:p>
            <a:pPr>
              <a:lnSpc>
                <a:spcPct val="200000"/>
              </a:lnSpc>
            </a:pPr>
            <a:r>
              <a:rPr lang="en-US" altLang="zh-TW" dirty="0" smtClean="0">
                <a:latin typeface="+mn-ea"/>
              </a:rPr>
              <a:t>        3</a:t>
            </a:r>
            <a:r>
              <a:rPr lang="en-US" altLang="zh-TW" dirty="0">
                <a:latin typeface="+mn-ea"/>
              </a:rPr>
              <a:t>.</a:t>
            </a:r>
            <a:r>
              <a:rPr lang="zh-TW" altLang="zh-TW" dirty="0">
                <a:latin typeface="+mn-ea"/>
              </a:rPr>
              <a:t>踏察鯉魚潭部落麻芛生長地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實際製作：</a:t>
            </a:r>
            <a:r>
              <a:rPr lang="zh-TW" altLang="zh-TW" dirty="0">
                <a:latin typeface="+mn-ea"/>
              </a:rPr>
              <a:t>以新鮮跟乾燥的麻芛來製作料理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資料整理：</a:t>
            </a:r>
            <a:r>
              <a:rPr lang="zh-TW" altLang="zh-TW" dirty="0">
                <a:latin typeface="+mn-ea"/>
              </a:rPr>
              <a:t>整裡蒐集來的各方面資料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論文總結：</a:t>
            </a:r>
            <a:r>
              <a:rPr lang="zh-TW" altLang="zh-TW" dirty="0">
                <a:latin typeface="+mn-ea"/>
              </a:rPr>
              <a:t>論文總結及展望</a:t>
            </a:r>
            <a:r>
              <a:rPr lang="zh-TW" altLang="zh-TW" dirty="0" smtClean="0">
                <a:latin typeface="+mn-ea"/>
              </a:rPr>
              <a:t>未來</a:t>
            </a:r>
            <a:endParaRPr lang="zh-TW" altLang="zh-TW" dirty="0">
              <a:latin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49" y="539261"/>
            <a:ext cx="4039954" cy="28135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49" y="3352800"/>
            <a:ext cx="4039954" cy="28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6" y="158194"/>
            <a:ext cx="3927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二、研究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7265" y="1344201"/>
            <a:ext cx="5696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一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利用網路蒐集相關的新聞及文獻。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二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實地採訪台中南屯的麻芛文化館及花蓮的野菜</a:t>
            </a:r>
            <a:r>
              <a:rPr lang="zh-TW" altLang="zh-TW" dirty="0" smtClean="0">
                <a:latin typeface="+mj-ea"/>
                <a:ea typeface="+mj-ea"/>
              </a:rPr>
              <a:t>市場</a:t>
            </a:r>
            <a:r>
              <a:rPr lang="en-US" altLang="zh-TW" dirty="0" smtClean="0">
                <a:latin typeface="+mj-ea"/>
                <a:ea typeface="+mj-ea"/>
              </a:rPr>
              <a:t/>
            </a:r>
            <a:br>
              <a:rPr lang="en-US" altLang="zh-TW" dirty="0" smtClean="0">
                <a:latin typeface="+mj-ea"/>
                <a:ea typeface="+mj-ea"/>
              </a:rPr>
            </a:br>
            <a:r>
              <a:rPr lang="en-US" altLang="zh-TW" dirty="0" smtClean="0">
                <a:latin typeface="+mj-ea"/>
                <a:ea typeface="+mj-ea"/>
              </a:rPr>
              <a:t>       </a:t>
            </a:r>
            <a:r>
              <a:rPr lang="zh-TW" altLang="zh-TW" dirty="0" smtClean="0">
                <a:latin typeface="+mj-ea"/>
                <a:ea typeface="+mj-ea"/>
              </a:rPr>
              <a:t>及</a:t>
            </a:r>
            <a:r>
              <a:rPr lang="zh-TW" altLang="zh-TW" dirty="0">
                <a:latin typeface="+mj-ea"/>
                <a:ea typeface="+mj-ea"/>
              </a:rPr>
              <a:t>參觀</a:t>
            </a:r>
            <a:r>
              <a:rPr lang="zh-TW" altLang="zh-TW" dirty="0" smtClean="0">
                <a:latin typeface="+mj-ea"/>
                <a:ea typeface="+mj-ea"/>
              </a:rPr>
              <a:t>黃麻生長</a:t>
            </a:r>
            <a:r>
              <a:rPr lang="zh-TW" altLang="zh-TW" dirty="0">
                <a:latin typeface="+mj-ea"/>
                <a:ea typeface="+mj-ea"/>
              </a:rPr>
              <a:t>地。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三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使用圖書館資源查詢有關黃麻的資料。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四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與老師、耆老、社區居民、攤商討論。</a:t>
            </a:r>
          </a:p>
          <a:p>
            <a:pPr>
              <a:lnSpc>
                <a:spcPct val="200000"/>
              </a:lnSpc>
            </a:pP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五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親手製作相關料理。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15" y="730482"/>
            <a:ext cx="3774830" cy="28311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16" y="3561605"/>
            <a:ext cx="3774830" cy="26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5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xmlns="" id="{325D4C4C-15A1-49DE-A7C5-7B4B5EEE3EAE}"/>
              </a:ext>
            </a:extLst>
          </p:cNvPr>
          <p:cNvSpPr/>
          <p:nvPr/>
        </p:nvSpPr>
        <p:spPr>
          <a:xfrm>
            <a:off x="1611359" y="1058779"/>
            <a:ext cx="1532894" cy="5149516"/>
          </a:xfrm>
          <a:prstGeom prst="roundRect">
            <a:avLst>
              <a:gd name="adj" fmla="val 0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文本框 4">
            <a:extLst>
              <a:ext uri="{FF2B5EF4-FFF2-40B4-BE49-F238E27FC236}">
                <a16:creationId xmlns:a16="http://schemas.microsoft.com/office/drawing/2014/main" xmlns="" id="{F945B65D-664E-4F92-A286-1A375D9B376D}"/>
              </a:ext>
            </a:extLst>
          </p:cNvPr>
          <p:cNvSpPr txBox="1"/>
          <p:nvPr/>
        </p:nvSpPr>
        <p:spPr>
          <a:xfrm>
            <a:off x="2377806" y="1371379"/>
            <a:ext cx="144047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第</a:t>
            </a:r>
            <a:r>
              <a:rPr lang="zh-TW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二</a:t>
            </a:r>
            <a:r>
              <a:rPr lang="zh-CN" altLang="en-US" sz="7200" dirty="0" smtClean="0">
                <a:latin typeface="汉仪智楷繁" panose="02010600000101010101" pitchFamily="2" charset="-122"/>
                <a:ea typeface="汉仪智楷繁" panose="02010600000101010101" pitchFamily="2" charset="-122"/>
              </a:rPr>
              <a:t>部分</a:t>
            </a:r>
            <a:endParaRPr lang="zh-CN" altLang="en-US" sz="7200" dirty="0">
              <a:latin typeface="汉仪智楷繁" panose="02010600000101010101" pitchFamily="2" charset="-122"/>
              <a:ea typeface="汉仪智楷繁" panose="02010600000101010101" pitchFamily="2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29883" y="798163"/>
            <a:ext cx="586854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一、麻芛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zh-TW" dirty="0" smtClean="0">
                <a:latin typeface="+mn-ea"/>
              </a:rPr>
              <a:t>麻</a:t>
            </a:r>
            <a:r>
              <a:rPr lang="zh-TW" altLang="zh-TW" dirty="0">
                <a:latin typeface="+mn-ea"/>
              </a:rPr>
              <a:t>芛就是黃麻的</a:t>
            </a:r>
            <a:r>
              <a:rPr lang="zh-TW" altLang="zh-TW" dirty="0" smtClean="0">
                <a:latin typeface="+mn-ea"/>
              </a:rPr>
              <a:t>一種</a:t>
            </a:r>
            <a:r>
              <a:rPr lang="zh-TW" altLang="en-US" dirty="0" smtClean="0">
                <a:latin typeface="+mn-ea"/>
              </a:rPr>
              <a:t>，</a:t>
            </a:r>
            <a:r>
              <a:rPr lang="zh-TW" altLang="zh-TW" dirty="0" smtClean="0">
                <a:latin typeface="+mn-ea"/>
              </a:rPr>
              <a:t>原</a:t>
            </a:r>
            <a:r>
              <a:rPr lang="zh-TW" altLang="zh-TW" dirty="0">
                <a:latin typeface="+mn-ea"/>
              </a:rPr>
              <a:t>產於非州</a:t>
            </a:r>
            <a:r>
              <a:rPr lang="zh-TW" altLang="zh-TW" dirty="0" smtClean="0">
                <a:latin typeface="+mn-ea"/>
              </a:rPr>
              <a:t>，最初</a:t>
            </a:r>
            <a:r>
              <a:rPr lang="zh-TW" altLang="zh-TW" dirty="0">
                <a:latin typeface="+mn-ea"/>
              </a:rPr>
              <a:t>主要的用途是在紡織織布、製作成麻袋，更是製作成麻繩的主要材料，在台灣差不多在</a:t>
            </a:r>
            <a:r>
              <a:rPr lang="en-US" altLang="zh-TW" dirty="0">
                <a:latin typeface="+mn-ea"/>
              </a:rPr>
              <a:t>3</a:t>
            </a:r>
            <a:r>
              <a:rPr lang="zh-TW" altLang="zh-TW" dirty="0">
                <a:latin typeface="+mn-ea"/>
              </a:rPr>
              <a:t>月播種，</a:t>
            </a:r>
            <a:r>
              <a:rPr lang="en-US" altLang="zh-TW" dirty="0">
                <a:latin typeface="+mn-ea"/>
              </a:rPr>
              <a:t>6-9</a:t>
            </a:r>
            <a:r>
              <a:rPr lang="zh-TW" altLang="zh-TW" dirty="0">
                <a:latin typeface="+mn-ea"/>
              </a:rPr>
              <a:t>月收成。</a:t>
            </a:r>
          </a:p>
          <a:p>
            <a:pPr algn="just">
              <a:lnSpc>
                <a:spcPct val="150000"/>
              </a:lnSpc>
            </a:pPr>
            <a:r>
              <a:rPr lang="en-US" altLang="zh-TW" dirty="0">
                <a:latin typeface="+mn-ea"/>
              </a:rPr>
              <a:t> </a:t>
            </a:r>
            <a:endParaRPr lang="zh-TW" altLang="zh-TW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TW" altLang="zh-TW" dirty="0">
                <a:latin typeface="+mn-ea"/>
              </a:rPr>
              <a:t>從</a:t>
            </a:r>
            <a:r>
              <a:rPr lang="en-US" altLang="zh-TW" dirty="0">
                <a:latin typeface="+mn-ea"/>
              </a:rPr>
              <a:t>900</a:t>
            </a:r>
            <a:r>
              <a:rPr lang="zh-TW" altLang="zh-TW" dirty="0">
                <a:latin typeface="+mn-ea"/>
              </a:rPr>
              <a:t>多年前的北宋開始就有黃麻的記載，在本草圖經米部卷第十八</a:t>
            </a:r>
            <a:r>
              <a:rPr lang="en-US" altLang="zh-TW" dirty="0">
                <a:latin typeface="+mn-ea"/>
              </a:rPr>
              <a:t>1</a:t>
            </a:r>
            <a:r>
              <a:rPr lang="zh-TW" altLang="zh-TW" dirty="0">
                <a:latin typeface="+mn-ea"/>
              </a:rPr>
              <a:t>裡面就記錄了黃麻：</a:t>
            </a:r>
            <a:r>
              <a:rPr lang="zh-TW" altLang="zh-TW" b="1" i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葉可沐頭，令髮長。葉如荏而狹尖，莖方，高四、五尺。黃花，生子成房，如胡麻角而小。嫩葉可食，甚甘滑，利大腸。皮亦可作布，類大麻，色黃而脆，俗亦謂之黃麻</a:t>
            </a:r>
            <a:r>
              <a:rPr lang="zh-TW" altLang="zh-TW" b="1" i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。</a:t>
            </a:r>
            <a:endParaRPr lang="zh-TW" altLang="zh-TW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82" y="5333751"/>
            <a:ext cx="2379776" cy="125920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531" y="5329526"/>
            <a:ext cx="942353" cy="126460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884" y="5329526"/>
            <a:ext cx="1496291" cy="1264608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0023175" y="5961830"/>
            <a:ext cx="177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黃麻、果實、黃花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台灣的黃麻及麻芛、犛頭店麻芛之歌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81">
            <a:off x="163379" y="60488"/>
            <a:ext cx="2895960" cy="244889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998">
            <a:off x="951964" y="4945591"/>
            <a:ext cx="1617693" cy="157275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775">
            <a:off x="3985616" y="686430"/>
            <a:ext cx="1019288" cy="105729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90">
            <a:off x="4460245" y="686430"/>
            <a:ext cx="1019288" cy="1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5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525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麻芛的起源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90" y="1237017"/>
            <a:ext cx="2890104" cy="40829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261" y="1237017"/>
            <a:ext cx="3702952" cy="23204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508" y="1237017"/>
            <a:ext cx="3712698" cy="2320436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149204" y="3557453"/>
            <a:ext cx="3260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黎頭店麻芛之歌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黃麻傳承路線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洪敏麟繪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98981" y="1866351"/>
            <a:ext cx="716982" cy="71698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4684272" y="1537462"/>
            <a:ext cx="470666" cy="4706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8268572" y="2385879"/>
            <a:ext cx="601362" cy="6013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3639774" y="3910149"/>
            <a:ext cx="4279687" cy="2752763"/>
            <a:chOff x="4149204" y="3910151"/>
            <a:chExt cx="4279687" cy="275276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9204" y="3910151"/>
              <a:ext cx="2157811" cy="2752763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7014" y="3933236"/>
              <a:ext cx="2121877" cy="2729678"/>
            </a:xfrm>
            <a:prstGeom prst="rect">
              <a:avLst/>
            </a:prstGeom>
          </p:spPr>
        </p:pic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41" y="3999994"/>
            <a:ext cx="4005728" cy="25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4520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麻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芛的功效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025955" y="6151541"/>
            <a:ext cx="3161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台灣黃麻與麻芛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日本群馬縣賣的甜麻錠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194" y="4045261"/>
            <a:ext cx="3095204" cy="21062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194" y="1164355"/>
            <a:ext cx="3095204" cy="2140265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8025955" y="3337028"/>
            <a:ext cx="3161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台灣黃麻與麻芛</a:t>
            </a: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南屯的麻芛賣給台北生技公司製成茶包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72" y="1164354"/>
            <a:ext cx="6692604" cy="3536599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932645" y="4826693"/>
            <a:ext cx="66287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TW" altLang="zh-TW" dirty="0"/>
              <a:t>麻芛富含胡蘿蔔素、維生素</a:t>
            </a:r>
            <a:r>
              <a:rPr lang="en-US" altLang="zh-TW" dirty="0"/>
              <a:t>B1</a:t>
            </a:r>
            <a:r>
              <a:rPr lang="zh-TW" altLang="zh-TW" dirty="0"/>
              <a:t>及</a:t>
            </a:r>
            <a:r>
              <a:rPr lang="en-US" altLang="zh-TW" dirty="0"/>
              <a:t>B2</a:t>
            </a:r>
            <a:r>
              <a:rPr lang="zh-TW" altLang="zh-TW" dirty="0"/>
              <a:t>、鈣、鉀、鐡等營養成份</a:t>
            </a:r>
            <a:r>
              <a:rPr lang="zh-TW" altLang="zh-TW" dirty="0" smtClean="0"/>
              <a:t>。</a:t>
            </a:r>
            <a:r>
              <a:rPr lang="zh-TW" altLang="zh-TW" dirty="0"/>
              <a:t>成份可以降低高血壓及膽固醇，清潔體內毒素，幫助解決腸胃問題；</a:t>
            </a:r>
            <a:endParaRPr lang="en-US" altLang="zh-TW" dirty="0"/>
          </a:p>
          <a:p>
            <a:pPr lvl="0" algn="just">
              <a:lnSpc>
                <a:spcPct val="150000"/>
              </a:lnSpc>
              <a:defRPr/>
            </a:pPr>
            <a:r>
              <a:rPr lang="zh-TW" altLang="zh-TW" dirty="0"/>
              <a:t>台中人更是當它清熱消暑預防中暑的好食物。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0841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文本框 118"/>
          <p:cNvSpPr txBox="1"/>
          <p:nvPr/>
        </p:nvSpPr>
        <p:spPr bwMode="auto">
          <a:xfrm>
            <a:off x="2237886" y="1936934"/>
            <a:ext cx="349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点击输入简要文本内容，文字内容需概况精炼的说明该分项内容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licai2011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专业设计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71" name="文本框 119"/>
          <p:cNvSpPr txBox="1"/>
          <p:nvPr/>
        </p:nvSpPr>
        <p:spPr bwMode="auto">
          <a:xfrm>
            <a:off x="2249555" y="1671489"/>
            <a:ext cx="3942411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019BBEDA-AA40-42D2-9AC8-911CF83ED4A6}"/>
              </a:ext>
            </a:extLst>
          </p:cNvPr>
          <p:cNvSpPr/>
          <p:nvPr/>
        </p:nvSpPr>
        <p:spPr>
          <a:xfrm>
            <a:off x="207233" y="160421"/>
            <a:ext cx="673768" cy="68981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3F38E51-E3EA-4B84-9BEC-1074EE60E373}"/>
              </a:ext>
            </a:extLst>
          </p:cNvPr>
          <p:cNvSpPr txBox="1"/>
          <p:nvPr/>
        </p:nvSpPr>
        <p:spPr>
          <a:xfrm>
            <a:off x="932645" y="158194"/>
            <a:ext cx="4520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中部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的吃法</a:t>
            </a:r>
            <a:endParaRPr lang="zh-CN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8947" y="1162967"/>
            <a:ext cx="67879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dirty="0"/>
              <a:t>目前在台灣大概在豐原以南彰化以北比較多人在食用，是名符其實的「季節性隱藏版在地美食」，我們讀過一篇台中的小論文，大部分知道麻芛的人</a:t>
            </a:r>
            <a:r>
              <a:rPr lang="en-US" altLang="zh-TW" dirty="0"/>
              <a:t>95%</a:t>
            </a:r>
            <a:r>
              <a:rPr lang="zh-TW" altLang="zh-TW" dirty="0"/>
              <a:t>是住在台中，而住在台中也還有</a:t>
            </a:r>
            <a:r>
              <a:rPr lang="en-US" altLang="zh-TW" dirty="0"/>
              <a:t>40%</a:t>
            </a:r>
            <a:r>
              <a:rPr lang="zh-TW" altLang="zh-TW" dirty="0"/>
              <a:t>以上的人沒有吃過或聽過麻芛。 </a:t>
            </a:r>
          </a:p>
          <a:p>
            <a:pPr algn="just">
              <a:lnSpc>
                <a:spcPct val="150000"/>
              </a:lnSpc>
            </a:pPr>
            <a:endParaRPr lang="zh-TW" altLang="zh-TW" dirty="0"/>
          </a:p>
        </p:txBody>
      </p:sp>
      <p:grpSp>
        <p:nvGrpSpPr>
          <p:cNvPr id="13" name="组合 19"/>
          <p:cNvGrpSpPr/>
          <p:nvPr/>
        </p:nvGrpSpPr>
        <p:grpSpPr>
          <a:xfrm>
            <a:off x="2704299" y="3766865"/>
            <a:ext cx="2876234" cy="363048"/>
            <a:chOff x="3249264" y="1751685"/>
            <a:chExt cx="2994025" cy="363142"/>
          </a:xfrm>
        </p:grpSpPr>
        <p:grpSp>
          <p:nvGrpSpPr>
            <p:cNvPr id="16" name="组合 20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18" name="圆角矩形 22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圆角矩形 23"/>
              <p:cNvSpPr/>
              <p:nvPr/>
            </p:nvSpPr>
            <p:spPr>
              <a:xfrm>
                <a:off x="2940051" y="2132898"/>
                <a:ext cx="1807561" cy="314202"/>
              </a:xfrm>
              <a:prstGeom prst="roundRect">
                <a:avLst>
                  <a:gd name="adj" fmla="val 50000"/>
                </a:avLst>
              </a:pr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文本框 4"/>
            <p:cNvSpPr txBox="1"/>
            <p:nvPr/>
          </p:nvSpPr>
          <p:spPr>
            <a:xfrm>
              <a:off x="5153124" y="1751685"/>
              <a:ext cx="673754" cy="363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57%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4"/>
          <p:cNvGrpSpPr/>
          <p:nvPr/>
        </p:nvGrpSpPr>
        <p:grpSpPr>
          <a:xfrm>
            <a:off x="2699307" y="4177827"/>
            <a:ext cx="2876234" cy="363048"/>
            <a:chOff x="3249264" y="2162753"/>
            <a:chExt cx="2994025" cy="363143"/>
          </a:xfrm>
        </p:grpSpPr>
        <p:grpSp>
          <p:nvGrpSpPr>
            <p:cNvPr id="22" name="组合 25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24" name="圆角矩形 27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圆角矩形 28"/>
              <p:cNvSpPr/>
              <p:nvPr/>
            </p:nvSpPr>
            <p:spPr>
              <a:xfrm>
                <a:off x="2940051" y="2519659"/>
                <a:ext cx="1493463" cy="314202"/>
              </a:xfrm>
              <a:prstGeom prst="roundRect">
                <a:avLst>
                  <a:gd name="adj" fmla="val 50000"/>
                </a:avLst>
              </a:pr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文本框 9"/>
            <p:cNvSpPr txBox="1"/>
            <p:nvPr/>
          </p:nvSpPr>
          <p:spPr>
            <a:xfrm>
              <a:off x="4828546" y="2162753"/>
              <a:ext cx="673754" cy="36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43%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39"/>
          <p:cNvGrpSpPr/>
          <p:nvPr/>
        </p:nvGrpSpPr>
        <p:grpSpPr>
          <a:xfrm>
            <a:off x="7641250" y="3733384"/>
            <a:ext cx="2893079" cy="352502"/>
            <a:chOff x="3244272" y="3932941"/>
            <a:chExt cx="3011560" cy="352593"/>
          </a:xfrm>
        </p:grpSpPr>
        <p:sp>
          <p:nvSpPr>
            <p:cNvPr id="27" name="圆角矩形 40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圆角矩形 43"/>
            <p:cNvSpPr/>
            <p:nvPr/>
          </p:nvSpPr>
          <p:spPr>
            <a:xfrm>
              <a:off x="3244272" y="3971332"/>
              <a:ext cx="543843" cy="314202"/>
            </a:xfrm>
            <a:prstGeom prst="roundRect">
              <a:avLst>
                <a:gd name="adj" fmla="val 50000"/>
              </a:avLst>
            </a:prstGeom>
            <a:solidFill>
              <a:srgbClr val="7BB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文本框 15"/>
            <p:cNvSpPr txBox="1"/>
            <p:nvPr/>
          </p:nvSpPr>
          <p:spPr>
            <a:xfrm>
              <a:off x="3551242" y="3932941"/>
              <a:ext cx="907693" cy="34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45"/>
          <p:cNvGrpSpPr/>
          <p:nvPr/>
        </p:nvGrpSpPr>
        <p:grpSpPr>
          <a:xfrm>
            <a:off x="7641253" y="4125498"/>
            <a:ext cx="2907313" cy="363048"/>
            <a:chOff x="3244272" y="4325143"/>
            <a:chExt cx="3026377" cy="363140"/>
          </a:xfrm>
        </p:grpSpPr>
        <p:sp>
          <p:nvSpPr>
            <p:cNvPr id="31" name="圆角矩形 46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" name="圆角矩形 47"/>
            <p:cNvSpPr/>
            <p:nvPr/>
          </p:nvSpPr>
          <p:spPr>
            <a:xfrm>
              <a:off x="3244272" y="4362651"/>
              <a:ext cx="2687641" cy="314202"/>
            </a:xfrm>
            <a:prstGeom prst="roundRect">
              <a:avLst>
                <a:gd name="adj" fmla="val 50000"/>
              </a:avLst>
            </a:prstGeom>
            <a:solidFill>
              <a:srgbClr val="7BB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6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3" name="文本框 19"/>
            <p:cNvSpPr txBox="1"/>
            <p:nvPr/>
          </p:nvSpPr>
          <p:spPr>
            <a:xfrm>
              <a:off x="5596895" y="4325143"/>
              <a:ext cx="673754" cy="36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6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95%</a:t>
              </a:r>
              <a:endParaRPr lang="zh-CN" altLang="en-US" sz="1466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49"/>
          <p:cNvGrpSpPr/>
          <p:nvPr/>
        </p:nvGrpSpPr>
        <p:grpSpPr>
          <a:xfrm>
            <a:off x="740082" y="3462936"/>
            <a:ext cx="6692731" cy="2195428"/>
            <a:chOff x="471707" y="1675770"/>
            <a:chExt cx="6696538" cy="2196000"/>
          </a:xfrm>
          <a:solidFill>
            <a:schemeClr val="accent1"/>
          </a:solidFill>
        </p:grpSpPr>
        <p:grpSp>
          <p:nvGrpSpPr>
            <p:cNvPr id="35" name="组合 50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39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6D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组合 51"/>
            <p:cNvGrpSpPr>
              <a:grpSpLocks noChangeAspect="1"/>
            </p:cNvGrpSpPr>
            <p:nvPr/>
          </p:nvGrpSpPr>
          <p:grpSpPr>
            <a:xfrm>
              <a:off x="1735995" y="2108076"/>
              <a:ext cx="5432250" cy="468000"/>
              <a:chOff x="2665061" y="4979202"/>
              <a:chExt cx="3342905" cy="288000"/>
            </a:xfrm>
            <a:grpFill/>
          </p:grpSpPr>
          <p:sp>
            <p:nvSpPr>
              <p:cNvPr id="37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932"/>
              <p:cNvSpPr>
                <a:spLocks noEditPoints="1"/>
              </p:cNvSpPr>
              <p:nvPr/>
            </p:nvSpPr>
            <p:spPr bwMode="auto">
              <a:xfrm>
                <a:off x="5723658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33"/>
              <p:cNvSpPr/>
              <p:nvPr/>
            </p:nvSpPr>
            <p:spPr bwMode="auto">
              <a:xfrm>
                <a:off x="5755654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6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组合 59"/>
          <p:cNvGrpSpPr>
            <a:grpSpLocks noChangeAspect="1"/>
          </p:cNvGrpSpPr>
          <p:nvPr/>
        </p:nvGrpSpPr>
        <p:grpSpPr>
          <a:xfrm>
            <a:off x="5692095" y="3462233"/>
            <a:ext cx="2157228" cy="2195428"/>
            <a:chOff x="5397500" y="5734050"/>
            <a:chExt cx="365125" cy="371476"/>
          </a:xfrm>
          <a:solidFill>
            <a:schemeClr val="accent3"/>
          </a:solidFill>
        </p:grpSpPr>
        <p:sp>
          <p:nvSpPr>
            <p:cNvPr id="45" name="Freeform 288"/>
            <p:cNvSpPr/>
            <p:nvPr/>
          </p:nvSpPr>
          <p:spPr bwMode="auto">
            <a:xfrm>
              <a:off x="5532438" y="5907088"/>
              <a:ext cx="71438" cy="68263"/>
            </a:xfrm>
            <a:custGeom>
              <a:avLst/>
              <a:gdLst>
                <a:gd name="T0" fmla="*/ 45 w 45"/>
                <a:gd name="T1" fmla="*/ 17 h 43"/>
                <a:gd name="T2" fmla="*/ 17 w 45"/>
                <a:gd name="T3" fmla="*/ 43 h 43"/>
                <a:gd name="T4" fmla="*/ 0 w 45"/>
                <a:gd name="T5" fmla="*/ 26 h 43"/>
                <a:gd name="T6" fmla="*/ 29 w 45"/>
                <a:gd name="T7" fmla="*/ 0 h 43"/>
                <a:gd name="T8" fmla="*/ 45 w 45"/>
                <a:gd name="T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17"/>
                  </a:moveTo>
                  <a:lnTo>
                    <a:pt x="17" y="43"/>
                  </a:lnTo>
                  <a:lnTo>
                    <a:pt x="0" y="26"/>
                  </a:lnTo>
                  <a:lnTo>
                    <a:pt x="29" y="0"/>
                  </a:lnTo>
                  <a:lnTo>
                    <a:pt x="4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50" tIns="60925" rIns="121850" bIns="60925" numCol="1" anchor="t" anchorCtr="0" compatLnSpc="1"/>
            <a:lstStyle/>
            <a:p>
              <a:endParaRPr lang="zh-CN" altLang="en-US" sz="248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Freeform 289"/>
            <p:cNvSpPr>
              <a:spLocks noEditPoints="1"/>
            </p:cNvSpPr>
            <p:nvPr/>
          </p:nvSpPr>
          <p:spPr bwMode="auto">
            <a:xfrm>
              <a:off x="5537200" y="5734050"/>
              <a:ext cx="225425" cy="22542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1 h 60"/>
                <a:gd name="T12" fmla="*/ 8 w 60"/>
                <a:gd name="T13" fmla="*/ 30 h 60"/>
                <a:gd name="T14" fmla="*/ 30 w 60"/>
                <a:gd name="T15" fmla="*/ 8 h 60"/>
                <a:gd name="T16" fmla="*/ 52 w 60"/>
                <a:gd name="T17" fmla="*/ 30 h 60"/>
                <a:gd name="T18" fmla="*/ 30 w 60"/>
                <a:gd name="T1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1"/>
                  </a:moveTo>
                  <a:cubicBezTo>
                    <a:pt x="18" y="51"/>
                    <a:pt x="8" y="42"/>
                    <a:pt x="8" y="30"/>
                  </a:cubicBezTo>
                  <a:cubicBezTo>
                    <a:pt x="8" y="18"/>
                    <a:pt x="18" y="8"/>
                    <a:pt x="30" y="8"/>
                  </a:cubicBezTo>
                  <a:cubicBezTo>
                    <a:pt x="42" y="8"/>
                    <a:pt x="52" y="18"/>
                    <a:pt x="52" y="30"/>
                  </a:cubicBezTo>
                  <a:cubicBezTo>
                    <a:pt x="52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7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50" tIns="60925" rIns="121850" bIns="60925" numCol="1" anchor="t" anchorCtr="0" compatLnSpc="1"/>
            <a:lstStyle/>
            <a:p>
              <a:endParaRPr lang="zh-CN" altLang="en-US" sz="248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Freeform 291"/>
            <p:cNvSpPr/>
            <p:nvPr/>
          </p:nvSpPr>
          <p:spPr bwMode="auto">
            <a:xfrm>
              <a:off x="5397500" y="5951538"/>
              <a:ext cx="158750" cy="153988"/>
            </a:xfrm>
            <a:custGeom>
              <a:avLst/>
              <a:gdLst>
                <a:gd name="T0" fmla="*/ 30 w 42"/>
                <a:gd name="T1" fmla="*/ 0 h 41"/>
                <a:gd name="T2" fmla="*/ 3 w 42"/>
                <a:gd name="T3" fmla="*/ 26 h 41"/>
                <a:gd name="T4" fmla="*/ 3 w 42"/>
                <a:gd name="T5" fmla="*/ 38 h 41"/>
                <a:gd name="T6" fmla="*/ 15 w 42"/>
                <a:gd name="T7" fmla="*/ 38 h 41"/>
                <a:gd name="T8" fmla="*/ 42 w 42"/>
                <a:gd name="T9" fmla="*/ 12 h 41"/>
                <a:gd name="T10" fmla="*/ 30 w 42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30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4"/>
                    <a:pt x="3" y="38"/>
                  </a:cubicBezTo>
                  <a:cubicBezTo>
                    <a:pt x="6" y="41"/>
                    <a:pt x="12" y="41"/>
                    <a:pt x="15" y="38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7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50" tIns="60925" rIns="121850" bIns="60925" numCol="1" anchor="t" anchorCtr="0" compatLnSpc="1"/>
            <a:lstStyle/>
            <a:p>
              <a:endParaRPr lang="zh-CN" altLang="en-US" sz="248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2863680" y="3261076"/>
            <a:ext cx="2811063" cy="4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800" b="1" dirty="0">
                <a:latin typeface="+mn-lt"/>
                <a:ea typeface="+mn-ea"/>
              </a:rPr>
              <a:t>是否吃過麻芛？</a:t>
            </a:r>
            <a:endParaRPr lang="zh-CN" altLang="en-US" sz="18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4034701" y="3737918"/>
            <a:ext cx="381064" cy="3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</a:rPr>
              <a:t>是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3696950" y="4141572"/>
            <a:ext cx="381064" cy="3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  <a:sym typeface="微软雅黑" panose="020B0503020204020204" pitchFamily="34" charset="-122"/>
              </a:rPr>
              <a:t>否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771254" y="4686607"/>
            <a:ext cx="2540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sym typeface="Calibri" panose="020F0502020204030204" pitchFamily="34" charset="0"/>
              </a:rPr>
              <a:t>在台中有</a:t>
            </a:r>
            <a:r>
              <a:rPr lang="zh-TW" altLang="en-US" b="1" dirty="0">
                <a:solidFill>
                  <a:srgbClr val="C00000"/>
                </a:solidFill>
                <a:sym typeface="Calibri" panose="020F0502020204030204" pitchFamily="34" charset="0"/>
              </a:rPr>
              <a:t>近六成的人都曾經吃過這項漸漸被遺忘的夏日甜食。</a:t>
            </a: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7814620" y="3261076"/>
            <a:ext cx="2811063" cy="4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800" b="1" dirty="0" smtClean="0">
                <a:latin typeface="+mn-lt"/>
                <a:ea typeface="+mn-ea"/>
              </a:rPr>
              <a:t>吃</a:t>
            </a:r>
            <a:r>
              <a:rPr lang="zh-TW" altLang="en-US" sz="1800" b="1" dirty="0">
                <a:latin typeface="+mn-lt"/>
                <a:ea typeface="+mn-ea"/>
              </a:rPr>
              <a:t>過麻</a:t>
            </a:r>
            <a:r>
              <a:rPr lang="zh-TW" altLang="en-US" sz="1800" b="1" dirty="0" smtClean="0">
                <a:latin typeface="+mn-lt"/>
                <a:ea typeface="+mn-ea"/>
              </a:rPr>
              <a:t>芛分佈的地區？</a:t>
            </a:r>
            <a:endParaRPr lang="zh-CN" altLang="en-US" sz="18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8521893" y="3737918"/>
            <a:ext cx="1487080" cy="3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  <a:sym typeface="微软雅黑" panose="020B0503020204020204" pitchFamily="34" charset="-122"/>
              </a:rPr>
              <a:t>中部以外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7755774" y="4125097"/>
            <a:ext cx="1487080" cy="3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8" tIns="45690" rIns="91378" bIns="456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600" b="1" dirty="0" smtClean="0">
                <a:latin typeface="+mn-lt"/>
                <a:ea typeface="+mn-ea"/>
                <a:sym typeface="微软雅黑" panose="020B0503020204020204" pitchFamily="34" charset="-122"/>
              </a:rPr>
              <a:t>中部</a:t>
            </a:r>
            <a:endParaRPr lang="zh-CN" altLang="en-US" sz="1600" b="1" dirty="0"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7928140" y="4686607"/>
            <a:ext cx="254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大部分知道麻芛的人都居住於中部，中部以外地區的人對麻芛還不是</a:t>
            </a:r>
          </a:p>
          <a:p>
            <a:r>
              <a:rPr lang="zh-TW" altLang="en-US" b="1" dirty="0">
                <a:solidFill>
                  <a:srgbClr val="C00000"/>
                </a:solidFill>
              </a:rPr>
              <a:t>很了解，</a:t>
            </a:r>
            <a:endParaRPr lang="zh-TW" altLang="en-US" b="1" dirty="0">
              <a:solidFill>
                <a:srgbClr val="C00000"/>
              </a:solidFill>
              <a:sym typeface="Calibri" panose="020F0502020204030204" pitchFamily="34" charset="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7432813" y="6168016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整理自觸動歷史的味蕾──麻芛探訪之旅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931" y="397201"/>
            <a:ext cx="2474709" cy="2368809"/>
          </a:xfrm>
          <a:prstGeom prst="rect">
            <a:avLst/>
          </a:prstGeom>
        </p:spPr>
      </p:pic>
      <p:sp>
        <p:nvSpPr>
          <p:cNvPr id="64" name="文字方塊 63"/>
          <p:cNvSpPr txBox="1"/>
          <p:nvPr/>
        </p:nvSpPr>
        <p:spPr>
          <a:xfrm>
            <a:off x="7949397" y="282080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麻芛生活家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648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3284</Words>
  <Application>Microsoft Office PowerPoint</Application>
  <PresentationFormat>寬螢幕</PresentationFormat>
  <Paragraphs>224</Paragraphs>
  <Slides>29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9" baseType="lpstr">
      <vt:lpstr>等线</vt:lpstr>
      <vt:lpstr>等线 Light</vt:lpstr>
      <vt:lpstr>微软雅黑</vt:lpstr>
      <vt:lpstr>游ゴシック</vt:lpstr>
      <vt:lpstr>汉仪智楷繁</vt:lpstr>
      <vt:lpstr>微軟正黑體</vt:lpstr>
      <vt:lpstr>新細明體</vt:lpstr>
      <vt:lpstr>Arial</vt:lpstr>
      <vt:lpstr>Calibri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GE 空資部@ 陳心梅</cp:lastModifiedBy>
  <cp:revision>132</cp:revision>
  <cp:lastPrinted>2019-10-21T07:27:22Z</cp:lastPrinted>
  <dcterms:created xsi:type="dcterms:W3CDTF">2017-08-28T05:37:30Z</dcterms:created>
  <dcterms:modified xsi:type="dcterms:W3CDTF">2019-10-30T01:52:45Z</dcterms:modified>
</cp:coreProperties>
</file>