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4" r:id="rId7"/>
    <p:sldMasterId id="2147483746" r:id="rId8"/>
    <p:sldMasterId id="2147483758" r:id="rId9"/>
    <p:sldMasterId id="2147483771" r:id="rId10"/>
    <p:sldMasterId id="2147483783" r:id="rId11"/>
    <p:sldMasterId id="2147483795" r:id="rId12"/>
    <p:sldMasterId id="2147483808" r:id="rId13"/>
    <p:sldMasterId id="2147483820" r:id="rId14"/>
    <p:sldMasterId id="2147483832" r:id="rId15"/>
    <p:sldMasterId id="2147486254" r:id="rId16"/>
  </p:sldMasterIdLst>
  <p:sldIdLst>
    <p:sldId id="256" r:id="rId17"/>
    <p:sldId id="283" r:id="rId18"/>
    <p:sldId id="257" r:id="rId19"/>
    <p:sldId id="260" r:id="rId20"/>
    <p:sldId id="258" r:id="rId21"/>
    <p:sldId id="261" r:id="rId22"/>
    <p:sldId id="262" r:id="rId23"/>
    <p:sldId id="265" r:id="rId24"/>
    <p:sldId id="284" r:id="rId25"/>
    <p:sldId id="269" r:id="rId26"/>
    <p:sldId id="286" r:id="rId27"/>
    <p:sldId id="285" r:id="rId28"/>
    <p:sldId id="278" r:id="rId29"/>
    <p:sldId id="270" r:id="rId30"/>
    <p:sldId id="272" r:id="rId31"/>
    <p:sldId id="281" r:id="rId32"/>
    <p:sldId id="263" r:id="rId33"/>
    <p:sldId id="273" r:id="rId34"/>
    <p:sldId id="271" r:id="rId35"/>
    <p:sldId id="266" r:id="rId36"/>
    <p:sldId id="264" r:id="rId37"/>
  </p:sldIdLst>
  <p:sldSz cx="9144000" cy="6858000" type="overhead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1DFC-765A-4677-A626-A08E7DD94F5E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84D6-E331-4B5A-B4A0-172A747EB0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2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5109-8EE5-42E5-AC3F-09B7D5B55B8A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9EA2-CB7A-43F2-BE4C-357C713A30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56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13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277D-E539-48D0-92F1-23828260E1E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A08F-3961-4F45-9B14-3DD9C2B9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3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2C83-B2A7-4D27-B83B-CF20C17B32D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372E-3EC5-4B09-B793-B1FEEF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34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72" y="416859"/>
            <a:ext cx="1940859" cy="5607424"/>
          </a:xfrm>
        </p:spPr>
        <p:txBody>
          <a:bodyPr vert="eaVer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A3BD-C4AD-4596-865C-24DFCC0E84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EDA6-2F40-4298-A9E8-957ECF63C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84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955E-37CE-4AB9-B0FC-7B73739F61F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CC1F-5F47-4909-AA09-CB1BA607C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68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4940-B782-49EE-B9DF-74124C11EC8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3AA0-C458-4915-9217-69DDFE3D6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0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384F-B4DA-4229-AB4B-137C4FAE44E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3DC3-30E8-40C5-9993-717D9D22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8D9B-5C4D-4124-87DC-63735FB4577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CE8-3B1B-4C12-97B1-45DECD2AE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EFD4-6084-42B2-BDBD-D807B7D55DD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22D3-1DC9-44B5-ACE1-58CA4039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4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D554-0CA0-4759-9DFA-8696F1BB99D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2760-F0CD-4393-AEB8-73179118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99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0D4D-80AD-4754-8D21-1D7890275DF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6CF2-DC96-4188-83FC-A3710E83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2F25-7EE1-4819-827A-D40CBC3E1434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C3FB-2223-4BDF-9824-09B9A717C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39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824-AC32-4549-9643-1834D006DEA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C5D8-53D0-458D-8ECC-CEA6CCB4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31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5EBD-1A3E-47A7-A913-67F23C82337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976-C29D-4131-80C8-B7CE1068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739B-1196-4CAF-85E4-AD0F3FEA375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2B17-F59C-43F8-94A9-87EF58AF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43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44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0571-32EB-43A6-8779-4E757A92A97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7528-F4E8-42FE-9315-396C0EF0F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63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030-08C9-4E7F-A0C6-461F1F42C4A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5213-B6CC-4D72-AE58-1C6DB4BED8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8033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7C5D-1EAA-4D1A-98C5-73DB2B53D630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0566-2F80-4F3B-BF35-118827375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6777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129C-FADC-4678-8899-4A0DC1B31AF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C45D-837A-446F-9D8C-86170BA38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4267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B9-B567-4103-9070-42836EEC88F2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2095-732E-47DB-82C3-F899902628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6592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1EAE-06DA-4A84-8516-F28BF6E1AEE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5DD7-A9AD-445E-9CEC-8B0A843F7D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8252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8D5E-F9BD-460A-876A-4F647410B480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96ED-A56D-406E-87CF-360130AA47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70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96F7-6455-4AD6-AEE4-E509DFD7E9A3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D6A6-F46E-46EA-954C-CA1FE760BB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7226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F813-29A2-49A2-BF15-567BF8B3825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AF9-50FF-4084-A05B-CCCA72C30F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82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38D2-6929-4889-B3D4-B087B4444D0C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2F00-15E8-4E06-AF04-F180C1DE4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355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2515-B138-47E0-A5EF-3BCEAF6F2248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72BB-7B5D-407F-B60F-472958018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645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869B-E72C-4F9A-AF92-BE3C24ADEFF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5DCC-2B15-4BDC-82E8-A04C4E8C1E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5265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072E-76DB-4815-A68E-ABD8B64E902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6671-56F9-4FBF-BA3E-F97D48C3F0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747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730-1783-4C33-A3C4-1354AA248F6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F59F-C5BD-4A1F-9BE5-741DFA14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7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C1CD-4BB5-43F2-9613-94B40A57512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DAEA-11DA-40C0-BD29-FE17FE0EC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31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42" y="1219023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2" y="3224220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AF8E-8319-462A-BC21-322C460BA64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6ADF-92B3-49DA-8B9D-B5FC46F2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5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107577"/>
            <a:ext cx="7581901" cy="16539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3C43-808C-4F20-AB1E-7D43B854F62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5EC0-8778-4B58-87CF-742D3C7D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38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4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4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0EE3-8945-43CA-8B87-E163824703F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D05F-9A17-493D-BCA6-FC101AE05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AA92-2624-4445-A3DC-435FF3B42E6A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1770-56D0-489D-9066-9D5662542B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2367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4E50-5577-4A3A-B1FB-4DCEFC46749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E75C-FAB7-4549-9A4F-1EBC97AFC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45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3957-17EC-4FDD-B109-5968981EF9D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644A-87AE-4595-B48B-038223B2B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50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7487-2DEA-437B-862A-980422A609F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F087-8307-4B57-B7FF-D4579924B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4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140C-57CB-4177-902B-3E447C58B8D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79C8-3CD5-4DA2-8F7F-C0F833842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888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0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C1EC-37FA-4E85-90B9-EB58DF3D5F9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CFA0-1C65-4F3B-8955-6AC23B570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07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BE36-ABFC-43CC-B060-9764AE81DFE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ED5-820E-490F-8512-00DED430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348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70" y="416859"/>
            <a:ext cx="1940859" cy="5607424"/>
          </a:xfrm>
        </p:spPr>
        <p:txBody>
          <a:bodyPr vert="eaVer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4697-8406-4EF9-B0FB-5B68EDC6B54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7F99-F5CC-4FC6-A7B9-BB45701B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98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DB60-0535-4784-90D3-69D2C1E67D7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5942-0D93-4C1D-AFD4-BB9F459D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67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9D19-41B0-4A63-9DCE-2F898DD6AA7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08BA-2270-4BE9-8B58-F2ED13BFC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6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7744-0EB4-462D-9986-88C55C952A2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3BFC-6435-479F-87A5-FBFAAE06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1D48-4BB1-46C7-A0D4-9D06E806D9E2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3919-4F28-4847-B073-B3885B4601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0878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5B8E-A964-4213-B2D8-6EA204CFC2B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6538-849F-4132-B66A-843B3BE1E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16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D343-113F-4DD1-A163-EE1FCDF8C73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AEA6-834C-4FAE-9888-538EFB55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98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F6A0-9623-4092-BA01-8670C03F363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0902-9F07-407F-803E-E683D2C0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33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4397-F83D-4CF0-89B3-960C41CAC94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16C5-8799-47F1-A639-2276C3082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5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4CBE-7C53-43B9-ABEF-A0F8B18167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74C6-F58E-417A-BA5D-38D7CE6C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21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FE6D-A24E-4185-A26C-3985A606323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7FFE-7BA5-4A51-ADEC-34144DB9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65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21A6-2FD0-47DB-9152-E09C8B2FC31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C5CA-BAE0-48E3-B52B-DF3CDDEAB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74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CA44-3B1F-4B15-91D1-5C0E9A25B0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254B-74B1-4F3C-AC23-F2644ABB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36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EDBE-0B08-4EE1-8334-3F684A45D6AC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B899-8FC9-4E17-B383-E16CFECB13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337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2A85-DE17-4DC3-A2C0-F72C0DCC58F4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87F5-0D67-45E0-B5F3-0DE8ABF7AD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44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2184-C84D-4AA2-9B4F-CBB8CEB19B6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AC0-0E83-431D-9630-216558C902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7930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1287-1FBD-494D-B00F-46E23D87965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3847-0454-4164-9F64-C52B5841A8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163-3C25-47AE-94EE-667D445E676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6209-A7DE-4674-A83D-AEC77649DB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620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17DF-F1E8-4DA0-9180-6B2E7DF9255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917D-05BB-4FC4-923B-B353C151C2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8153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AB9C-2ECD-427A-AA10-2955EF5E79B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0F76-D67E-46E5-936C-5C60A03CDC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1955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4D8D-959C-444F-8C49-1D3486C665B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F562-320E-4FF4-A11F-E0B6FF82E4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6522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F95B-0437-47FD-81CB-91EC44D954D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8D63-0607-498A-9396-9929798F00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6578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CFBA-D128-4060-83EE-8CCB7BF0BCC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6457-3AFD-4D7E-8469-2D6C8D6C3D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2094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66FA-E21A-4A42-8BC6-820268A2A37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7E42-F1C1-4ADA-AD0E-B3CE5D2FB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6643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D787-E44B-436C-BDF6-5BA094B4AA3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7E16-3DAF-4AAD-B5C3-3D595EAF72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8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68A4-7E45-40D0-ABF0-E8E9A333D42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B8A4-B7D6-4FA6-ACF8-56CD6E38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4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AD65-9ED7-4753-9889-05E81AFB4F83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45C3-94D7-4122-B4F6-B29655045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0665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A70B-382E-4302-9FDB-5BF88D592F9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4257-5166-474B-8AD6-7D5CCA9D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80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41" y="1219021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1" y="3224220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EFA6-49B1-4F4C-97F4-7CDF2B5F185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ED6F-C9C2-4FCA-AC64-800E98E7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09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6" y="107577"/>
            <a:ext cx="7581901" cy="16539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2566-632A-4376-BCA0-4BBD541B401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5E16-943C-4B52-9769-079C2911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51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6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4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4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2769-5673-4FCD-8F55-642D1701218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2D30-318B-4820-8543-4483E314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533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D9E6-D765-4789-81C1-F36DA407E6E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9859-F610-4FA4-B89C-679593813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2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6D79-B4AE-4760-870B-13C2582B3FC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BE8A-8B1F-418D-A552-28ADBB0E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87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0E65-4B86-4234-BDDC-77E1499D32A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66EE-A4DE-4066-BD76-2EEB6A6A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69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3156-6AAA-48E0-A8DD-231782D19A6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24CD-95EF-4846-B739-B7F3B0BA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03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07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2EBE-9587-432F-A541-408364E16DD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7B75-8612-47A3-972C-491410B32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07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9DC6-282B-4BA9-8E46-5FA37EDD6A4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7F28-C81B-4BCD-BEF3-BE659FFAA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5333-95D0-4318-BF2F-5C8B9EBD72E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B3D2-BC4E-4F83-A496-DC95033AA1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185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9" y="416859"/>
            <a:ext cx="1940859" cy="5607424"/>
          </a:xfrm>
        </p:spPr>
        <p:txBody>
          <a:bodyPr vert="eaVer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1706-A936-489D-A3A2-6F883E02F0E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2B9D-2CC1-4B6F-93B6-AD1C3B29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67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41DFC-765A-4677-A626-A08E7DD94F5E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784D6-E331-4B5A-B4A0-172A747EB04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6246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90D03-5C64-4810-B804-F91873E2A42D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7A126-0AD6-4B2A-9642-DD02C783FB9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6560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01CCE-4C05-490C-AA28-B3677891F005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B9E1F-B568-4DDB-A81F-ACC407E210A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500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42CF-0004-45D4-9B24-D4AEC69B17DB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BD723-39A9-4131-9929-5084C5E8364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1864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4B22E-2B13-4B6B-BF4A-D09D289B01D7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C54DD-D1D3-49C1-9D30-25CED2BDFA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791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F7FEF-7D3D-4FAB-9741-9A36BD458E5E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E93F-509E-4D52-8605-A52E0020FCA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0963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CDE71-C0EF-43B1-8855-136E19515A09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BFFF-A79B-4163-98AD-6D7C4A4D2B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5883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A504B-C4B9-4CA4-90F4-1D7F305DBC34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6106-7C91-48DA-8317-75983AE3BCC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408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35E5-292F-4A95-9AEC-80B254384995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AB82-050A-4978-B3B6-6664AFD77D5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50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E677-5317-4CCD-AFBE-1857AFBB70FC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86A5-DAF5-45A6-B17C-A9D22E6C12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5077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F5109-8EE5-42E5-AC3F-09B7D5B55B8A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C9EA2-CB7A-43F2-BE4C-357C713A301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7438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32F25-7EE1-4819-827A-D40CBC3E1434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EC3FB-2223-4BDF-9824-09B9A717CD2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647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ACF-6C8D-4E27-97C0-6048A6725A6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533F-D213-418D-8C42-B3BEA2C669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7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0D03-5C64-4810-B804-F91873E2A42D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A126-0AD6-4B2A-9642-DD02C783FB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78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55F1-E3B7-4A2F-8A29-A37BD191BA91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48BA-CA66-45C6-8F2A-43A60F9B01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08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06D1-79EC-4CC1-86C9-6E423FC130F3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FF1-2B8C-4A41-937B-26778E2699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385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D51F-164C-4C19-9F48-E0C4DA71D84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C6A7-DA72-4D67-AD15-3801FF1654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638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088A-5AD9-429F-85BC-902403E01D9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D1AD-306F-4AA1-9AF4-8B9A383A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18E9-CC1C-4ED4-A076-EC833719108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7B45-5C19-4E8F-8F6F-A98677671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45" y="1219029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5" y="3224220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D7FA-52D2-4F53-9983-CB6C216388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75ED-868F-4CE2-AC62-81FACD29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0" y="107577"/>
            <a:ext cx="7581901" cy="16539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6AA4-D03B-4EEA-B649-33A2E6536F4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A77D-356F-4BC3-AD04-B287187E9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0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4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4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165F-2E4B-4CAB-AEE5-E1E418E2ABF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369D-38C2-42E8-A640-89232431E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0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FBBF-A2ED-4E8E-94BE-9FB1B34AB2F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3AF3-7945-48A5-8962-8EF61006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52C2-7AD1-443D-B098-C226E3A9133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523-B00C-4A8D-87DE-6EC9006A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1CCE-4C05-490C-AA28-B3677891F00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9E1F-B568-4DDB-A81F-ACC407E210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5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13CE-DE79-42DC-B9DC-C7DDB3833CB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10BF-1542-4493-A0AF-78AA8662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1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7A42-D585-4043-8854-A7A249AE25F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C802-DAF0-481A-BDE0-28D2FC406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15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F00A-A527-48F2-A725-7DCBE14E765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B97D-D412-4722-B8C8-AFA46152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5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1E6C-9D03-4CFB-B51F-CCDBDC4ED85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5331-5F51-4246-8BCE-4BE2C1C92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73" y="416859"/>
            <a:ext cx="1940859" cy="5607424"/>
          </a:xfrm>
        </p:spPr>
        <p:txBody>
          <a:bodyPr vert="eaVer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EF9B-0D63-49B3-A9E4-54D8290E5F1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4569-A7FD-43C8-A83F-64C845FFE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CF-4CC0-4247-B868-63E2EB2D0EF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8402-B69C-49A7-9490-F4C77AACE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6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E19D-30AF-477F-A7C3-5BDC2943F3B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410D-C005-48FD-B9ED-7B256824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86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C362-042F-417F-AEF6-9F3E6F797E3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500D-E48F-4DBB-96C3-0763C498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8E8B-6B9A-42AC-AC51-DA2DE85CA2D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9AC7-6279-4605-B653-59152FB9D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2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326D-ACBA-4389-99E5-09F2D2B29F1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97F3-4736-40A8-BC56-56F30197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42CF-0004-45D4-9B24-D4AEC69B17DB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D723-39A9-4131-9929-5084C5E836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33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C25F-0C2C-40C4-A9FB-E32DAA9905E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77AB-14CD-4B3C-863D-258F0370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3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2B7B-0705-41EE-B2FC-446489525D8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47ED-5C47-47D7-BCD8-8A072E4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1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436A-DF0C-4EED-9A74-D2E55DDD39E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2075-691F-4673-8DC1-F9E727BF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2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B96A-B280-4A6E-93AA-0C8817B63E6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993-AF7E-4B50-8C09-111585F2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76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3D6A-A5B6-4AD3-B84B-0E919EAA05B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8F4A-D7BC-462F-AA1D-15F1CF164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7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4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4D01-C0B2-4234-8FB6-394CDE330E7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CC03-1E84-4EBB-BC6D-BCF4D3D6D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4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A414-70E2-4E3C-A0ED-DD84A3FB5E9D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75D1-8A81-4DD8-999E-6006BA7CF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52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DAF3-CD0F-4DEE-9717-0B2C7C4C2613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A41E-FA49-4A50-8570-F6B63AE15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499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AC5D-D2F4-4219-9172-0EEB8AC92B50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24BF-10EA-4825-ADD1-1A561A54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861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0D77-CF8B-4111-8E2B-C64B8BDF1B12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1C30-9613-4FD1-BD8A-9705B4FE25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93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B22E-2B13-4B6B-BF4A-D09D289B01D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54DD-D1D3-49C1-9D30-25CED2BDF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495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BE09-BC05-4EC1-967F-615B6E5B596E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6FFC-A23D-4FB1-9C28-3CA5D0C0F2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74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80D9-F977-4653-9B27-83B5FD62CC21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E9BA-FA77-41E1-B937-749A0DD80A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89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FE83-720E-48D9-BBB8-F0B916CDBB7D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5040-19A2-4F91-AC4A-95725F3797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843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3002-331E-4A61-B51E-7802F7AB23C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BB84-D444-45CF-8BD6-2D4FC0CB0D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70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B81E-C36D-48A3-8BDF-C2061F2394A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46E7-909C-40C8-9359-43635C35FF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26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DB1-84D3-4FA9-A10A-F46FC466426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5D29-FC77-4616-81D4-4E1A141996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843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D094-4C8C-4380-B028-EC92841EBAA4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C359-2C3C-4F1D-ADB3-D980F7CBF6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90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D150-CAA8-4DBC-9975-37B4F84A072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7014-E79D-4F88-BAED-5E361BB64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0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E55B-61E2-4793-84B5-5568023926D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2B05-B361-46FF-8BB7-EA11AD81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6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44" y="1219027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4" y="3224220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E08F-B81E-4C80-B720-639B3680D2A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B969-F38E-4BB3-95B5-567C28136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7FEF-7D3D-4FAB-9741-9A36BD458E5E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E93F-509E-4D52-8605-A52E0020FC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054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9" y="107577"/>
            <a:ext cx="7581901" cy="16539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5A14-871F-458D-AD15-6D5AD0AE18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E064-7A2A-4117-BD13-2FEF27162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1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9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4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4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BF13-E45E-4C44-AFC7-677A88A95E1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0079-A565-4CD1-828C-EAF39F1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0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811D-CA4C-4E1D-97D8-C276C5378E9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0AB4-65A3-4002-A803-742ED927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3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BAD0-76A2-4A28-8F1C-A2A760A4D48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365C-FD9C-4EBF-9F0D-6F4AF16F3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6CB0-B94F-46BA-82B3-C39C6F173DA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6426-4808-41AD-89DD-2CB40FF6D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2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8416-31E9-4115-A13E-891E4ECFEA5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EBC-59FF-4512-A28E-A3DDF1325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13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69F5-3426-4ABE-8439-3361D110F6C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838F-DFC5-4517-98BC-642E14AD3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1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7BC0-C25A-445C-80D4-E70BD1596E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4333-D41B-4BCE-A67B-CA9AD4EB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72" y="416859"/>
            <a:ext cx="1940859" cy="5607424"/>
          </a:xfrm>
        </p:spPr>
        <p:txBody>
          <a:bodyPr vert="eaVer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E833-593B-4CA0-A354-19EF30340ED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E168-0937-4EE4-BB99-FA4888F6D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8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0B22-A50F-411F-9578-0125CC0C8D2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CE19-3B39-4FE1-A3CA-0424A7975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DE71-C0EF-43B1-8855-136E19515A0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BFFF-A79B-4163-98AD-6D7C4A4D2B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386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1A1A-956F-4CD6-887A-F09628FDA96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556-F514-4AB4-9488-A9A99A34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4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D520-36B7-4878-9A3B-3BF15F7B722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2F79-A21B-4CA5-AF08-7FF3ED9B3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7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E60-8A44-4D96-BD71-92016476E48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330F-B6E8-41D0-9B3F-CCB67FDF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4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63C3-F655-4681-801F-86F847A3673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132E-2DCA-4E29-906E-60193B1A9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6DAE-FDB1-4231-9377-1BF4CA44A90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78CB-1A8A-4684-BA51-FD0A45205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7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8A12-5687-4809-9EB6-EC5063054DD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A3FE-A981-4032-844C-9F33D067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0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75CD-E596-4958-89C2-B2327EA73EA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5844-012D-489D-A391-2E15596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AA38-017E-4096-BAA9-3E7740F12F0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E7EF-6931-4120-B625-6EFC7BB7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7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995-A310-4B9E-A4B8-389B682167F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B381-E249-493D-BB0F-AB52632A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2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4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0BD9-2CDC-4D31-8F1B-869BC5D9654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7FE8-207E-42CE-B80E-AB512B1FC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8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504B-C4B9-4CA4-90F4-1D7F305DBC34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6106-7C91-48DA-8317-75983AE3BC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622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AEE6-A0BA-4CA8-AEB0-5E9C8549948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2A2F-504C-49A8-9370-A630AC61AB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862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2252-815E-4916-8F78-1DEA62F26AD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0A91-80B8-44E6-8B34-4C5B17858D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324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A0AF-31E3-4DE5-8357-980C1E040A0D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9B45-A9BD-4734-8272-2F96552816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380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140B-AE99-4122-AB58-8E0B27C9C04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4054-3995-4AF2-AD95-1DC8380A92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5110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7AC7-7E67-4260-9832-C7D6A7E33B72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40D5-C5C0-40A9-8059-9CC3B293EF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021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04AA-933D-4439-B8EF-3A0CE6A1F9C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EA0E-A4A0-49C6-9E84-9589319B0E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764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A1D7-86D3-4987-B022-0088AF9A6B8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A3C0-FA61-4C6A-8734-7E9E857FE7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47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F14C-D0D2-4AA1-8990-A6CAD9920C4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CEC9-E260-40E8-BE6C-23271869E8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595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C3D3-1C8A-44A9-96BD-ABB29B569AB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F17A-A57B-4CF6-AE66-FB6833F02C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992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A5AF-8EDA-49C7-A2EB-056135C577F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8DA-06A7-47C7-A351-68DCAE79B1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35E5-292F-4A95-9AEC-80B25438499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AB82-050A-4978-B3B6-6664AFD77D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5920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247C-3D1F-4D4A-B67D-CC8E66337BEC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4B24-B788-42F5-A4B5-9F18738DD2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8482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D453-AB75-4EAB-9CE3-A4905B5F4A7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A1FC-7EAA-4094-A7AC-6446A2C50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54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A7DB-7CDD-4BEE-988A-712F13AF685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89A9-5E04-489A-A7ED-73E92E505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6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44" y="1219027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4" y="3224220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CAEC-3A0A-4BC2-915E-EFC3B4F4C2A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E77B-1FFC-4429-B990-D381C902D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40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9" y="107577"/>
            <a:ext cx="7581901" cy="16539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86AB-38B5-4B3F-B52B-032E57FE743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083B-A0DD-4043-B951-DE9658D9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99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9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4" y="1761568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4" y="2393583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C015-1E91-4D00-9239-C20BD087F07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05AE-E823-443A-835B-038CCA3EF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1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7113-A611-4F12-9608-1A3DFC90A8C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4038-BFDA-4D9B-8865-A84DEBA4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2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FD6B-EFD9-4D77-8FB1-E437D9A8234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C3C7-5726-426C-82A7-330942BD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0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B4E0-138C-4096-B67A-71AF99ADC38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52B9-337C-47CD-A6EF-65079272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54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DE0F-F837-434D-B221-5DAD14BB63E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DBFA-1606-4318-9CAF-F917A36C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1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895999-682B-4AF4-B443-618B6AAA78C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2019F9-D5AF-45CF-A428-DBB6AC41A1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4" r:id="rId1"/>
    <p:sldLayoutId id="2147486085" r:id="rId2"/>
    <p:sldLayoutId id="2147486086" r:id="rId3"/>
    <p:sldLayoutId id="2147486087" r:id="rId4"/>
    <p:sldLayoutId id="2147486088" r:id="rId5"/>
    <p:sldLayoutId id="2147486089" r:id="rId6"/>
    <p:sldLayoutId id="2147486090" r:id="rId7"/>
    <p:sldLayoutId id="2147486091" r:id="rId8"/>
    <p:sldLayoutId id="2147486092" r:id="rId9"/>
    <p:sldLayoutId id="2147486093" r:id="rId10"/>
    <p:sldLayoutId id="2147486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8704C4-D10E-4547-8816-BF5132D5DFF9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6BF327-E635-4704-9F7D-9E21FC3B9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33BFDC-9068-4BC2-8384-7DAA466EC345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B79F38-72D9-4FF8-9F4D-989609D12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1" r:id="rId1"/>
    <p:sldLayoutId id="2147486162" r:id="rId2"/>
    <p:sldLayoutId id="2147486163" r:id="rId3"/>
    <p:sldLayoutId id="2147486164" r:id="rId4"/>
    <p:sldLayoutId id="2147486165" r:id="rId5"/>
    <p:sldLayoutId id="2147486166" r:id="rId6"/>
    <p:sldLayoutId id="2147486167" r:id="rId7"/>
    <p:sldLayoutId id="2147486168" r:id="rId8"/>
    <p:sldLayoutId id="2147486169" r:id="rId9"/>
    <p:sldLayoutId id="2147486170" r:id="rId10"/>
    <p:sldLayoutId id="2147486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DF75A942-1E52-4351-BE3C-5458458C237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457D8313-32D0-4ECC-81EF-5D13EE00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41" r:id="rId1"/>
    <p:sldLayoutId id="2147486172" r:id="rId2"/>
    <p:sldLayoutId id="2147486173" r:id="rId3"/>
    <p:sldLayoutId id="2147486174" r:id="rId4"/>
    <p:sldLayoutId id="2147486175" r:id="rId5"/>
    <p:sldLayoutId id="2147486176" r:id="rId6"/>
    <p:sldLayoutId id="2147486177" r:id="rId7"/>
    <p:sldLayoutId id="2147486178" r:id="rId8"/>
    <p:sldLayoutId id="2147486179" r:id="rId9"/>
    <p:sldLayoutId id="2147486180" r:id="rId10"/>
    <p:sldLayoutId id="2147486181" r:id="rId11"/>
    <p:sldLayoutId id="21474861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4DF79A-37B0-49E2-AEA7-329203413090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19E3D-06B0-45E1-BCC0-7ADC01F602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2" r:id="rId1"/>
    <p:sldLayoutId id="2147486243" r:id="rId2"/>
    <p:sldLayoutId id="2147486244" r:id="rId3"/>
    <p:sldLayoutId id="2147486245" r:id="rId4"/>
    <p:sldLayoutId id="2147486246" r:id="rId5"/>
    <p:sldLayoutId id="2147486247" r:id="rId6"/>
    <p:sldLayoutId id="2147486248" r:id="rId7"/>
    <p:sldLayoutId id="2147486249" r:id="rId8"/>
    <p:sldLayoutId id="2147486250" r:id="rId9"/>
    <p:sldLayoutId id="2147486251" r:id="rId10"/>
    <p:sldLayoutId id="2147486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8FC38-7F54-4B8C-9130-50C6BED08AC6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943017-6F74-487C-A993-039A13553E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3" r:id="rId1"/>
    <p:sldLayoutId id="2147486184" r:id="rId2"/>
    <p:sldLayoutId id="2147486185" r:id="rId3"/>
    <p:sldLayoutId id="2147486186" r:id="rId4"/>
    <p:sldLayoutId id="2147486187" r:id="rId5"/>
    <p:sldLayoutId id="2147486188" r:id="rId6"/>
    <p:sldLayoutId id="2147486189" r:id="rId7"/>
    <p:sldLayoutId id="2147486190" r:id="rId8"/>
    <p:sldLayoutId id="2147486191" r:id="rId9"/>
    <p:sldLayoutId id="2147486192" r:id="rId10"/>
    <p:sldLayoutId id="2147486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1D18B42-92C0-471C-8E2C-B125BF312F6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DBEBE8A7-DB10-4FFB-B8F2-8467591D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53" r:id="rId1"/>
    <p:sldLayoutId id="2147486194" r:id="rId2"/>
    <p:sldLayoutId id="2147486195" r:id="rId3"/>
    <p:sldLayoutId id="2147486196" r:id="rId4"/>
    <p:sldLayoutId id="2147486197" r:id="rId5"/>
    <p:sldLayoutId id="2147486198" r:id="rId6"/>
    <p:sldLayoutId id="2147486199" r:id="rId7"/>
    <p:sldLayoutId id="2147486200" r:id="rId8"/>
    <p:sldLayoutId id="2147486201" r:id="rId9"/>
    <p:sldLayoutId id="2147486202" r:id="rId10"/>
    <p:sldLayoutId id="2147486203" r:id="rId11"/>
    <p:sldLayoutId id="2147486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895999-682B-4AF4-B443-618B6AAA78C6}" type="datetimeFigureOut">
              <a:rPr lang="zh-TW" altLang="en-US" smtClean="0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019F9-D5AF-45CF-A428-DBB6AC41A1E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263" r:id="rId9"/>
    <p:sldLayoutId id="2147486264" r:id="rId10"/>
    <p:sldLayoutId id="21474862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8E4E27-523A-4AD3-AADF-B4E634C9798F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9FC514-DE03-4B23-A41F-1164277FEA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  <p:sldLayoutId id="2147486100" r:id="rId6"/>
    <p:sldLayoutId id="2147486101" r:id="rId7"/>
    <p:sldLayoutId id="2147486102" r:id="rId8"/>
    <p:sldLayoutId id="2147486103" r:id="rId9"/>
    <p:sldLayoutId id="2147486104" r:id="rId10"/>
    <p:sldLayoutId id="2147486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CCA7E163-B594-4FFA-BB1E-082955A3AA7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7C9C3169-D8F2-4B83-B792-16BC75CEE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05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  <p:sldLayoutId id="2147486114" r:id="rId10"/>
    <p:sldLayoutId id="2147486115" r:id="rId11"/>
    <p:sldLayoutId id="21474861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3E5B9B-CFD0-4DC9-B76B-998FC0CB1797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25E6C4-19F5-440B-9019-48A99A0CB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  <p:sldLayoutId id="2147486214" r:id="rId9"/>
    <p:sldLayoutId id="2147486215" r:id="rId10"/>
    <p:sldLayoutId id="21474862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116D1F-4CB7-4D43-954A-675613D2481D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ADB8AB-E722-40BB-85EC-7102A1115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7" r:id="rId1"/>
    <p:sldLayoutId id="2147486118" r:id="rId2"/>
    <p:sldLayoutId id="2147486119" r:id="rId3"/>
    <p:sldLayoutId id="2147486120" r:id="rId4"/>
    <p:sldLayoutId id="2147486121" r:id="rId5"/>
    <p:sldLayoutId id="2147486122" r:id="rId6"/>
    <p:sldLayoutId id="2147486123" r:id="rId7"/>
    <p:sldLayoutId id="2147486124" r:id="rId8"/>
    <p:sldLayoutId id="2147486125" r:id="rId9"/>
    <p:sldLayoutId id="2147486126" r:id="rId10"/>
    <p:sldLayoutId id="2147486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D8F86237-046A-4533-A1B5-54C771DD02D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B5858D33-BD29-427B-A747-F06C08CE3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1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  <p:sldLayoutId id="21474861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36A9F7-C2AD-4110-8645-5E414412EC80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51092C-6BBD-4CDD-BFB1-E9650E77C4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B92CA1-2788-4AA2-B538-8160CB7B23A2}" type="datetimeFigureOut">
              <a:rPr lang="zh-TW" altLang="en-US"/>
              <a:pPr>
                <a:defRPr/>
              </a:pPr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0BFD45-E719-44FF-B0DA-500B24A499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  <p:sldLayoutId id="2147486145" r:id="rId7"/>
    <p:sldLayoutId id="2147486146" r:id="rId8"/>
    <p:sldLayoutId id="2147486147" r:id="rId9"/>
    <p:sldLayoutId id="2147486148" r:id="rId10"/>
    <p:sldLayoutId id="2147486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 r="-6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02E08446-28E8-4D94-9B55-8A003DACA29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05E10FED-0A34-4189-B272-721DF853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29" r:id="rId1"/>
    <p:sldLayoutId id="2147486150" r:id="rId2"/>
    <p:sldLayoutId id="2147486151" r:id="rId3"/>
    <p:sldLayoutId id="2147486152" r:id="rId4"/>
    <p:sldLayoutId id="2147486153" r:id="rId5"/>
    <p:sldLayoutId id="2147486154" r:id="rId6"/>
    <p:sldLayoutId id="2147486155" r:id="rId7"/>
    <p:sldLayoutId id="2147486156" r:id="rId8"/>
    <p:sldLayoutId id="2147486157" r:id="rId9"/>
    <p:sldLayoutId id="2147486158" r:id="rId10"/>
    <p:sldLayoutId id="2147486159" r:id="rId11"/>
    <p:sldLayoutId id="21474861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  <a:ea typeface="新細明體" charset="-12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xuite.net/localma/twblog/" TargetMode="External"/><Relationship Id="rId2" Type="http://schemas.openxmlformats.org/officeDocument/2006/relationships/hyperlink" Target="https://www.unclesam.cc/blog/cooking-by-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tmart.com.tw/zhongxiao/inde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254793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6000" b="1" dirty="0" smtClean="0">
                <a:latin typeface="+mj-ea"/>
              </a:rPr>
              <a:t/>
            </a:r>
            <a:br>
              <a:rPr lang="en-US" altLang="zh-TW" sz="6000" b="1" dirty="0" smtClean="0">
                <a:latin typeface="+mj-ea"/>
              </a:rPr>
            </a:br>
            <a:r>
              <a:rPr lang="zh-TW" altLang="en-US" sz="6000" b="1" dirty="0" smtClean="0">
                <a:latin typeface="+mj-ea"/>
              </a:rPr>
              <a:t>「山海間的故鄉」</a:t>
            </a:r>
            <a:r>
              <a:rPr lang="en-US" altLang="zh-TW" sz="6000" b="1" dirty="0" smtClean="0">
                <a:latin typeface="+mj-ea"/>
              </a:rPr>
              <a:t>:</a:t>
            </a:r>
            <a:br>
              <a:rPr lang="en-US" altLang="zh-TW" sz="6000" b="1" dirty="0" smtClean="0">
                <a:latin typeface="+mj-ea"/>
              </a:rPr>
            </a:br>
            <a:r>
              <a:rPr lang="zh-TW" altLang="en-US" sz="5000" b="1" dirty="0" smtClean="0">
                <a:latin typeface="+mj-ea"/>
              </a:rPr>
              <a:t>淺談作家陳黎筆下的 </a:t>
            </a:r>
            <a:r>
              <a:rPr lang="zh-TW" altLang="en-US" sz="6000" b="1" dirty="0" smtClean="0">
                <a:solidFill>
                  <a:srgbClr val="0070C0"/>
                </a:solidFill>
                <a:latin typeface="+mn-ea"/>
                <a:ea typeface="+mn-ea"/>
              </a:rPr>
              <a:t>花蓮</a:t>
            </a:r>
            <a:r>
              <a:rPr lang="zh-TW" altLang="en-US" sz="5000" b="1" dirty="0" smtClean="0">
                <a:solidFill>
                  <a:srgbClr val="0070C0"/>
                </a:solidFill>
                <a:latin typeface="華康流隸體W5(P)" pitchFamily="66" charset="-120"/>
                <a:ea typeface="華康流隸體W5(P)" pitchFamily="66" charset="-120"/>
              </a:rPr>
              <a:t/>
            </a:r>
            <a:br>
              <a:rPr lang="zh-TW" altLang="en-US" sz="5000" b="1" dirty="0" smtClean="0">
                <a:solidFill>
                  <a:srgbClr val="0070C0"/>
                </a:solidFill>
                <a:latin typeface="華康流隸體W5(P)" pitchFamily="66" charset="-120"/>
                <a:ea typeface="華康流隸體W5(P)" pitchFamily="66" charset="-120"/>
              </a:rPr>
            </a:br>
            <a:r>
              <a:rPr lang="en-US" altLang="zh-TW" sz="5000" b="1" dirty="0" smtClean="0">
                <a:latin typeface="+mj-ea"/>
              </a:rPr>
              <a:t/>
            </a:r>
            <a:br>
              <a:rPr lang="en-US" altLang="zh-TW" sz="5000" b="1" dirty="0" smtClean="0">
                <a:latin typeface="+mj-ea"/>
              </a:rPr>
            </a:br>
            <a:endParaRPr lang="zh-TW" altLang="en-US" sz="5000" b="1" dirty="0">
              <a:solidFill>
                <a:srgbClr val="0070C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sp>
        <p:nvSpPr>
          <p:cNvPr id="66563" name="副標題 2"/>
          <p:cNvSpPr>
            <a:spLocks noGrp="1"/>
          </p:cNvSpPr>
          <p:nvPr>
            <p:ph type="subTitle" idx="1"/>
          </p:nvPr>
        </p:nvSpPr>
        <p:spPr>
          <a:xfrm>
            <a:off x="517525" y="3933825"/>
            <a:ext cx="8137525" cy="2544763"/>
          </a:xfrm>
        </p:spPr>
        <p:txBody>
          <a:bodyPr/>
          <a:lstStyle/>
          <a:p>
            <a:pPr marL="457200" indent="-457200" algn="l" eaLnBrk="1" hangingPunct="1">
              <a:buFont typeface="Wingdings" pitchFamily="2" charset="2"/>
              <a:buChar char="Ø"/>
            </a:pPr>
            <a:r>
              <a:rPr lang="zh-TW" altLang="en-US" b="1" smtClean="0">
                <a:solidFill>
                  <a:schemeClr val="tx1"/>
                </a:solidFill>
              </a:rPr>
              <a:t>隊名：食在美味</a:t>
            </a:r>
            <a:endParaRPr lang="en-US" altLang="zh-TW" b="1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Wingdings" pitchFamily="2" charset="2"/>
              <a:buChar char="Ø"/>
            </a:pPr>
            <a:r>
              <a:rPr lang="zh-TW" altLang="en-US" b="1" smtClean="0">
                <a:solidFill>
                  <a:schemeClr val="tx1"/>
                </a:solidFill>
              </a:rPr>
              <a:t>研究學生：林稔庭 </a:t>
            </a:r>
            <a:r>
              <a:rPr lang="en-US" altLang="zh-TW" b="1" smtClean="0">
                <a:solidFill>
                  <a:schemeClr val="tx1"/>
                </a:solidFill>
              </a:rPr>
              <a:t>·</a:t>
            </a:r>
            <a:r>
              <a:rPr lang="zh-TW" altLang="en-US" b="1" smtClean="0">
                <a:solidFill>
                  <a:schemeClr val="tx1"/>
                </a:solidFill>
              </a:rPr>
              <a:t> 林均羲                   </a:t>
            </a:r>
            <a:endParaRPr lang="en-US" altLang="zh-TW" b="1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Wingdings" pitchFamily="2" charset="2"/>
              <a:buChar char="Ø"/>
            </a:pPr>
            <a:r>
              <a:rPr lang="zh-TW" altLang="en-US" b="1" smtClean="0">
                <a:solidFill>
                  <a:schemeClr val="tx1"/>
                </a:solidFill>
              </a:rPr>
              <a:t>指導老師：黃淑卿老師 </a:t>
            </a:r>
            <a:r>
              <a:rPr lang="en-US" altLang="zh-TW" b="1" smtClean="0">
                <a:solidFill>
                  <a:schemeClr val="tx1"/>
                </a:solidFill>
              </a:rPr>
              <a:t>·</a:t>
            </a:r>
            <a:r>
              <a:rPr lang="zh-TW" altLang="en-US" b="1" smtClean="0">
                <a:solidFill>
                  <a:schemeClr val="tx1"/>
                </a:solidFill>
              </a:rPr>
              <a:t> 李淑鳳老師</a:t>
            </a:r>
          </a:p>
        </p:txBody>
      </p:sp>
      <p:pic>
        <p:nvPicPr>
          <p:cNvPr id="66564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8175625" y="2687638"/>
            <a:ext cx="4143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圖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8439150" y="2890838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486659" y="1340768"/>
            <a:ext cx="82296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2800" b="1" dirty="0" smtClean="0"/>
              <a:t> 關於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一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「飲食小吃」的訪談</a:t>
            </a:r>
            <a:r>
              <a:rPr lang="en-US" altLang="zh-TW" sz="2800" b="1" dirty="0" smtClean="0"/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zh-TW" altLang="en-US" sz="4000" dirty="0" smtClean="0"/>
          </a:p>
        </p:txBody>
      </p:sp>
      <p:pic>
        <p:nvPicPr>
          <p:cNvPr id="75780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713"/>
            <a:ext cx="504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79561"/>
              </p:ext>
            </p:extLst>
          </p:nvPr>
        </p:nvGraphicFramePr>
        <p:xfrm>
          <a:off x="484187" y="1844824"/>
          <a:ext cx="8280400" cy="2465388"/>
        </p:xfrm>
        <a:graphic>
          <a:graphicData uri="http://schemas.openxmlformats.org/drawingml/2006/table">
            <a:tbl>
              <a:tblPr firstRow="1" firstCol="1" bandRow="1"/>
              <a:tblGrid>
                <a:gridCol w="2088451"/>
                <a:gridCol w="4393299"/>
                <a:gridCol w="1798650"/>
              </a:tblGrid>
              <a:tr h="274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訪談問題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4" marR="68564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陳黎的回答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4" marR="6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訪談情景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4" marR="6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9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18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.</a:t>
                      </a: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您會推薦遠道</a:t>
                      </a: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來</a:t>
                      </a:r>
                      <a:endParaRPr lang="en-US" altLang="zh-TW" sz="18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花蓮的</a:t>
                      </a: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朋友</a:t>
                      </a: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哪一</a:t>
                      </a:r>
                      <a:endParaRPr lang="en-US" altLang="zh-TW" sz="18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家</a:t>
                      </a: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美食</a:t>
                      </a:r>
                      <a:r>
                        <a:rPr lang="en-US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?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4" marR="68564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以這個茶鋪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王記茶舖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來講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...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我不是純然對食物的感覺，就像是一種氛圍。是一種對美的心情、一種自在的心情，還有那個視野，這也是美食的</a:t>
                      </a:r>
                      <a:r>
                        <a:rPr lang="zh-TW" altLang="en-US" sz="1800" b="1" kern="100" baseline="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一部分。這裡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...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英文就是</a:t>
                      </a:r>
                      <a:r>
                        <a:rPr lang="en-US" altLang="zh-TW" sz="1800" b="1" kern="100" dirty="0" smtClean="0">
                          <a:effectLst/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At home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，一句話來講，</a:t>
                      </a:r>
                      <a:endParaRPr lang="en-US" altLang="zh-TW" sz="1800" b="1" kern="100" dirty="0" smtClean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baseline="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      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就是「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自在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、熟悉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...</a:t>
                      </a:r>
                      <a:r>
                        <a:rPr lang="zh-TW" altLang="en-US" sz="1800" b="1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」。</a:t>
                      </a:r>
                    </a:p>
                  </a:txBody>
                  <a:tcPr marL="68564" marR="6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新細明體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14.</a:t>
                      </a:r>
                      <a:r>
                        <a:rPr 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訪談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自行拍攝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64" marR="6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795" name="圖片 26" descr="描述: C:\Users\user\AppData\Local\Microsoft\Windows\INetCache\Content.Word\19-09-28-19-14-55-685_de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72" y="2204864"/>
            <a:ext cx="160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矩形 6"/>
          <p:cNvSpPr>
            <a:spLocks noChangeArrowheads="1"/>
          </p:cNvSpPr>
          <p:nvPr/>
        </p:nvSpPr>
        <p:spPr bwMode="auto">
          <a:xfrm>
            <a:off x="628650" y="4365104"/>
            <a:ext cx="7991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小結</a:t>
            </a:r>
            <a:r>
              <a:rPr lang="en-US" altLang="zh-TW" sz="2400" b="1" dirty="0">
                <a:solidFill>
                  <a:srgbClr val="000000"/>
                </a:solidFill>
                <a:ea typeface="新細明體" charset="-120"/>
              </a:rPr>
              <a:t>:</a:t>
            </a:r>
            <a:r>
              <a:rPr kumimoji="0" lang="zh-TW" altLang="en-US" sz="2400" b="1" dirty="0">
                <a:ea typeface="微軟正黑體" pitchFamily="34" charset="-120"/>
              </a:rPr>
              <a:t> </a:t>
            </a:r>
            <a:endParaRPr kumimoji="0" lang="en-US" altLang="zh-TW" sz="2400" b="1" dirty="0"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        陳黎描寫這些花蓮食物時，並不全然強調它們的滋味與口感，而是帶入了自己的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童年記憶</a:t>
            </a:r>
            <a:r>
              <a:rPr kumimoji="0" lang="zh-TW" altLang="en-US" sz="2400" b="1" dirty="0">
                <a:ea typeface="微軟正黑體" pitchFamily="34" charset="-120"/>
              </a:rPr>
              <a:t>，於是花蓮呈現出一種小市民的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自在滿足</a:t>
            </a:r>
            <a:r>
              <a:rPr kumimoji="0" lang="zh-TW" altLang="en-US" sz="2400" b="1" dirty="0"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497924" y="1268760"/>
            <a:ext cx="8229600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2800" b="1" dirty="0" smtClean="0"/>
              <a:t> （二）</a:t>
            </a:r>
            <a:r>
              <a:rPr lang="zh-TW" altLang="en-US" sz="4000" b="1" dirty="0" smtClean="0"/>
              <a:t>市街巷弄：</a:t>
            </a:r>
            <a:endParaRPr lang="en-US" altLang="zh-TW" sz="4000" b="1" dirty="0" smtClean="0"/>
          </a:p>
          <a:p>
            <a:pPr marL="0" indent="0" eaLnBrk="1" hangingPunct="1">
              <a:buFont typeface="Arial" charset="0"/>
              <a:buNone/>
            </a:pPr>
            <a:endParaRPr lang="zh-TW" altLang="en-US" sz="4000" dirty="0" smtClean="0"/>
          </a:p>
        </p:txBody>
      </p:sp>
      <p:pic>
        <p:nvPicPr>
          <p:cNvPr id="76804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4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26244"/>
              </p:ext>
            </p:extLst>
          </p:nvPr>
        </p:nvGraphicFramePr>
        <p:xfrm>
          <a:off x="323530" y="1988841"/>
          <a:ext cx="8568949" cy="4371771"/>
        </p:xfrm>
        <a:graphic>
          <a:graphicData uri="http://schemas.openxmlformats.org/drawingml/2006/table">
            <a:tbl>
              <a:tblPr firstRow="1" firstCol="1" bandRow="1"/>
              <a:tblGrid>
                <a:gridCol w="648070"/>
                <a:gridCol w="1667878"/>
                <a:gridCol w="1563447"/>
                <a:gridCol w="1562660"/>
                <a:gridCol w="1563447"/>
                <a:gridCol w="1563447"/>
              </a:tblGrid>
              <a:tr h="268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街道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1.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北濱街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上海街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3.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溝仔尾</a:t>
                      </a: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從前</a:t>
                      </a: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4.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中華路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5.</a:t>
                      </a: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南京街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4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相關</a:t>
                      </a:r>
                      <a:endParaRPr lang="en-US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示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意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endParaRPr lang="en-US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描寫</a:t>
                      </a:r>
                      <a:endParaRPr lang="zh-TW" altLang="en-US" sz="1800" b="1" kern="100" dirty="0" smtClean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altLang="en-US" sz="1600" b="1" kern="100" dirty="0" smtClean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 defTabSz="720000"/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出生的街。軍人，饅頭與健素糖，是充滿童年回憶的街道。</a:t>
                      </a:r>
                      <a:endParaRPr lang="zh-TW" sz="23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這條窄窄的上海街，是成長時期最常讀的「有聲書」。</a:t>
                      </a:r>
                      <a:endParaRPr lang="en-US" altLang="zh-TW" sz="2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從溝仔尾的繁華中，看見平凡百姓的生命與努力。</a:t>
                      </a:r>
                      <a:endParaRPr lang="zh-TW" sz="23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這條路上最特殊的店鋪，承載著童年記憶與對人的疼惜。</a:t>
                      </a:r>
                      <a:endParaRPr lang="zh-TW" sz="23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站在橋頭上吹涼風，與年少的朋友聊天，充滿歡笑的足跡。</a:t>
                      </a:r>
                      <a:endParaRPr lang="zh-TW" sz="23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6835" name="圖片 30" descr="描述: C:\Users\user\AppData\Local\Microsoft\Windows\INetCache\Content.Word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1"/>
            <a:ext cx="1512168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36" name="Picture 4" descr="Screenshot_20190929-175739_Ma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1"/>
            <a:ext cx="145945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37" name="Picture 3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1"/>
            <a:ext cx="135890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38" name="圖片 31" descr="描述: C:\Users\user\AppData\Local\Microsoft\Windows\INetCache\Content.Word\Filedata635278040728908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48" y="2348880"/>
            <a:ext cx="1368151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39" name="圖片 32" descr="描述: C:\Users\user\AppData\Local\Microsoft\Windows\INetCache\Content.Word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22" y="2348881"/>
            <a:ext cx="139915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527354" y="309563"/>
            <a:ext cx="8229600" cy="1143000"/>
          </a:xfrm>
        </p:spPr>
        <p:txBody>
          <a:bodyPr/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市街巷弄示意圖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395288" y="1452563"/>
            <a:ext cx="8423275" cy="50419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dirty="0"/>
          </a:p>
        </p:txBody>
      </p:sp>
      <p:sp>
        <p:nvSpPr>
          <p:cNvPr id="3" name="波浪 2"/>
          <p:cNvSpPr/>
          <p:nvPr/>
        </p:nvSpPr>
        <p:spPr>
          <a:xfrm rot="18408999">
            <a:off x="6716713" y="3917950"/>
            <a:ext cx="2032000" cy="301625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波浪 7"/>
          <p:cNvSpPr/>
          <p:nvPr/>
        </p:nvSpPr>
        <p:spPr>
          <a:xfrm rot="3319805">
            <a:off x="2478881" y="4028282"/>
            <a:ext cx="6818313" cy="4572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9" name="波浪 8"/>
          <p:cNvSpPr/>
          <p:nvPr/>
        </p:nvSpPr>
        <p:spPr>
          <a:xfrm rot="18408999">
            <a:off x="6487319" y="3553619"/>
            <a:ext cx="1898650" cy="30003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波浪 9"/>
          <p:cNvSpPr/>
          <p:nvPr/>
        </p:nvSpPr>
        <p:spPr>
          <a:xfrm rot="18408999">
            <a:off x="6221413" y="3260725"/>
            <a:ext cx="1817688" cy="331787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 rot="7068680">
            <a:off x="7598569" y="2153444"/>
            <a:ext cx="1193800" cy="71913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265256" y="2064543"/>
            <a:ext cx="215900" cy="2174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834" name="文字方塊 10"/>
          <p:cNvSpPr txBox="1">
            <a:spLocks noChangeArrowheads="1"/>
          </p:cNvSpPr>
          <p:nvPr/>
        </p:nvSpPr>
        <p:spPr bwMode="auto">
          <a:xfrm rot="1803561">
            <a:off x="7267540" y="2286585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花崗山運動公園</a:t>
            </a:r>
          </a:p>
        </p:txBody>
      </p:sp>
      <p:sp>
        <p:nvSpPr>
          <p:cNvPr id="14" name="波浪 13"/>
          <p:cNvSpPr/>
          <p:nvPr/>
        </p:nvSpPr>
        <p:spPr>
          <a:xfrm rot="20086256">
            <a:off x="-46038" y="2640013"/>
            <a:ext cx="6723063" cy="4572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波浪 14"/>
          <p:cNvSpPr/>
          <p:nvPr/>
        </p:nvSpPr>
        <p:spPr>
          <a:xfrm rot="3140561">
            <a:off x="3149600" y="3660775"/>
            <a:ext cx="6437313" cy="296863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波浪 15"/>
          <p:cNvSpPr/>
          <p:nvPr/>
        </p:nvSpPr>
        <p:spPr>
          <a:xfrm rot="3450498">
            <a:off x="-2191544" y="5218907"/>
            <a:ext cx="8970963" cy="4572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7" name="波浪 16"/>
          <p:cNvSpPr/>
          <p:nvPr/>
        </p:nvSpPr>
        <p:spPr>
          <a:xfrm rot="19915024">
            <a:off x="142632" y="4229997"/>
            <a:ext cx="4135123" cy="33178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波浪 17"/>
          <p:cNvSpPr/>
          <p:nvPr/>
        </p:nvSpPr>
        <p:spPr>
          <a:xfrm rot="20033105">
            <a:off x="286167" y="4771851"/>
            <a:ext cx="4939938" cy="33178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波浪 18"/>
          <p:cNvSpPr/>
          <p:nvPr/>
        </p:nvSpPr>
        <p:spPr>
          <a:xfrm rot="338331" flipV="1">
            <a:off x="-26988" y="2935288"/>
            <a:ext cx="5440363" cy="366712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波浪 19"/>
          <p:cNvSpPr/>
          <p:nvPr/>
        </p:nvSpPr>
        <p:spPr>
          <a:xfrm rot="3449226">
            <a:off x="1937544" y="3461544"/>
            <a:ext cx="4826000" cy="12858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波浪 20"/>
          <p:cNvSpPr/>
          <p:nvPr/>
        </p:nvSpPr>
        <p:spPr>
          <a:xfrm rot="3449226">
            <a:off x="2957513" y="4198938"/>
            <a:ext cx="3276600" cy="152400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679950" y="4445000"/>
            <a:ext cx="215900" cy="217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844" name="文字方塊 22"/>
          <p:cNvSpPr txBox="1">
            <a:spLocks noChangeArrowheads="1"/>
          </p:cNvSpPr>
          <p:nvPr/>
        </p:nvSpPr>
        <p:spPr bwMode="auto">
          <a:xfrm rot="21016858">
            <a:off x="3729202" y="4492056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溝仔尾夜市</a:t>
            </a:r>
          </a:p>
        </p:txBody>
      </p:sp>
      <p:sp>
        <p:nvSpPr>
          <p:cNvPr id="24" name="波浪 23"/>
          <p:cNvSpPr/>
          <p:nvPr/>
        </p:nvSpPr>
        <p:spPr>
          <a:xfrm rot="20033105">
            <a:off x="400050" y="5697538"/>
            <a:ext cx="4741863" cy="331787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波浪 24"/>
          <p:cNvSpPr/>
          <p:nvPr/>
        </p:nvSpPr>
        <p:spPr>
          <a:xfrm rot="20033105">
            <a:off x="1852613" y="6235700"/>
            <a:ext cx="3935412" cy="33178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波浪 25"/>
          <p:cNvSpPr/>
          <p:nvPr/>
        </p:nvSpPr>
        <p:spPr>
          <a:xfrm rot="3140561">
            <a:off x="4775994" y="6939756"/>
            <a:ext cx="3943350" cy="287338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波浪 26"/>
          <p:cNvSpPr/>
          <p:nvPr/>
        </p:nvSpPr>
        <p:spPr>
          <a:xfrm rot="3698179">
            <a:off x="2605881" y="1937544"/>
            <a:ext cx="1636713" cy="396875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波浪 27"/>
          <p:cNvSpPr/>
          <p:nvPr/>
        </p:nvSpPr>
        <p:spPr>
          <a:xfrm rot="3545637">
            <a:off x="247651" y="4727575"/>
            <a:ext cx="6773862" cy="211137"/>
          </a:xfrm>
          <a:prstGeom prst="wav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506538" y="4562475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851" name="文字方塊 30"/>
          <p:cNvSpPr txBox="1">
            <a:spLocks noChangeArrowheads="1"/>
          </p:cNvSpPr>
          <p:nvPr/>
        </p:nvSpPr>
        <p:spPr bwMode="auto">
          <a:xfrm rot="-1389938">
            <a:off x="1582738" y="4316413"/>
            <a:ext cx="938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上海街</a:t>
            </a:r>
          </a:p>
        </p:txBody>
      </p:sp>
      <p:sp>
        <p:nvSpPr>
          <p:cNvPr id="77852" name="文字方塊 31"/>
          <p:cNvSpPr txBox="1">
            <a:spLocks noChangeArrowheads="1"/>
          </p:cNvSpPr>
          <p:nvPr/>
        </p:nvSpPr>
        <p:spPr bwMode="auto">
          <a:xfrm rot="-2975555">
            <a:off x="7043738" y="4038600"/>
            <a:ext cx="112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北濱街</a:t>
            </a:r>
          </a:p>
        </p:txBody>
      </p:sp>
      <p:sp>
        <p:nvSpPr>
          <p:cNvPr id="33" name="橢圓 32"/>
          <p:cNvSpPr/>
          <p:nvPr/>
        </p:nvSpPr>
        <p:spPr>
          <a:xfrm>
            <a:off x="7056438" y="4614863"/>
            <a:ext cx="215900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2349500" y="2797175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855" name="文字方塊 34"/>
          <p:cNvSpPr txBox="1">
            <a:spLocks noChangeArrowheads="1"/>
          </p:cNvSpPr>
          <p:nvPr/>
        </p:nvSpPr>
        <p:spPr bwMode="auto">
          <a:xfrm rot="350574">
            <a:off x="998538" y="2862263"/>
            <a:ext cx="133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中華路</a:t>
            </a:r>
          </a:p>
        </p:txBody>
      </p:sp>
      <p:sp>
        <p:nvSpPr>
          <p:cNvPr id="77856" name="文字方塊 36"/>
          <p:cNvSpPr txBox="1">
            <a:spLocks noChangeArrowheads="1"/>
          </p:cNvSpPr>
          <p:nvPr/>
        </p:nvSpPr>
        <p:spPr bwMode="auto">
          <a:xfrm rot="-1529107">
            <a:off x="1574800" y="3151188"/>
            <a:ext cx="1335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中正路</a:t>
            </a:r>
          </a:p>
        </p:txBody>
      </p:sp>
      <p:sp>
        <p:nvSpPr>
          <p:cNvPr id="77857" name="文字方塊 37"/>
          <p:cNvSpPr txBox="1">
            <a:spLocks noChangeArrowheads="1"/>
          </p:cNvSpPr>
          <p:nvPr/>
        </p:nvSpPr>
        <p:spPr bwMode="auto">
          <a:xfrm rot="20070893">
            <a:off x="2934637" y="2588748"/>
            <a:ext cx="1335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中正路</a:t>
            </a:r>
          </a:p>
        </p:txBody>
      </p:sp>
      <p:sp>
        <p:nvSpPr>
          <p:cNvPr id="77858" name="文字方塊 39"/>
          <p:cNvSpPr txBox="1">
            <a:spLocks noChangeArrowheads="1"/>
          </p:cNvSpPr>
          <p:nvPr/>
        </p:nvSpPr>
        <p:spPr bwMode="auto">
          <a:xfrm rot="-1745570">
            <a:off x="4297363" y="1711325"/>
            <a:ext cx="43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山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7859" name="文字方塊 40"/>
          <p:cNvSpPr txBox="1">
            <a:spLocks noChangeArrowheads="1"/>
          </p:cNvSpPr>
          <p:nvPr/>
        </p:nvSpPr>
        <p:spPr bwMode="auto">
          <a:xfrm rot="-1745570">
            <a:off x="5421313" y="3346450"/>
            <a:ext cx="434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山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7860" name="文字方塊 41"/>
          <p:cNvSpPr txBox="1">
            <a:spLocks noChangeArrowheads="1"/>
          </p:cNvSpPr>
          <p:nvPr/>
        </p:nvSpPr>
        <p:spPr bwMode="auto">
          <a:xfrm rot="-1909124">
            <a:off x="6516688" y="5118100"/>
            <a:ext cx="43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山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7861" name="文字方塊 42"/>
          <p:cNvSpPr txBox="1">
            <a:spLocks noChangeArrowheads="1"/>
          </p:cNvSpPr>
          <p:nvPr/>
        </p:nvSpPr>
        <p:spPr bwMode="auto">
          <a:xfrm rot="350574">
            <a:off x="3684588" y="3079750"/>
            <a:ext cx="133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中華路</a:t>
            </a:r>
          </a:p>
        </p:txBody>
      </p:sp>
      <p:sp>
        <p:nvSpPr>
          <p:cNvPr id="77862" name="文字方塊 43"/>
          <p:cNvSpPr txBox="1">
            <a:spLocks noChangeArrowheads="1"/>
          </p:cNvSpPr>
          <p:nvPr/>
        </p:nvSpPr>
        <p:spPr bwMode="auto">
          <a:xfrm rot="-1269211">
            <a:off x="3144838" y="1509713"/>
            <a:ext cx="43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明義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街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863" name="文字方塊 44"/>
          <p:cNvSpPr txBox="1">
            <a:spLocks noChangeArrowheads="1"/>
          </p:cNvSpPr>
          <p:nvPr/>
        </p:nvSpPr>
        <p:spPr bwMode="auto">
          <a:xfrm rot="-1745570">
            <a:off x="4845050" y="4926013"/>
            <a:ext cx="434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明義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街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864" name="文字方塊 45"/>
          <p:cNvSpPr txBox="1">
            <a:spLocks noChangeArrowheads="1"/>
          </p:cNvSpPr>
          <p:nvPr/>
        </p:nvSpPr>
        <p:spPr bwMode="auto">
          <a:xfrm rot="-1745570">
            <a:off x="5322888" y="4646613"/>
            <a:ext cx="43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自由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街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865" name="文字方塊 46"/>
          <p:cNvSpPr txBox="1">
            <a:spLocks noChangeArrowheads="1"/>
          </p:cNvSpPr>
          <p:nvPr/>
        </p:nvSpPr>
        <p:spPr bwMode="auto">
          <a:xfrm rot="-1745570">
            <a:off x="2517775" y="5695950"/>
            <a:ext cx="43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和平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7866" name="文字方塊 47"/>
          <p:cNvSpPr txBox="1">
            <a:spLocks noChangeArrowheads="1"/>
          </p:cNvSpPr>
          <p:nvPr/>
        </p:nvSpPr>
        <p:spPr bwMode="auto">
          <a:xfrm rot="-1745570">
            <a:off x="400050" y="2251075"/>
            <a:ext cx="434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和平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7867" name="文字方塊 49"/>
          <p:cNvSpPr txBox="1">
            <a:spLocks noChangeArrowheads="1"/>
          </p:cNvSpPr>
          <p:nvPr/>
        </p:nvSpPr>
        <p:spPr bwMode="auto">
          <a:xfrm rot="-2975555">
            <a:off x="6441282" y="3374231"/>
            <a:ext cx="112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花崗街</a:t>
            </a:r>
          </a:p>
        </p:txBody>
      </p:sp>
      <p:sp>
        <p:nvSpPr>
          <p:cNvPr id="77868" name="文字方塊 50"/>
          <p:cNvSpPr txBox="1">
            <a:spLocks noChangeArrowheads="1"/>
          </p:cNvSpPr>
          <p:nvPr/>
        </p:nvSpPr>
        <p:spPr bwMode="auto">
          <a:xfrm rot="-2975555">
            <a:off x="6727825" y="3703638"/>
            <a:ext cx="1122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花蓮街</a:t>
            </a:r>
          </a:p>
        </p:txBody>
      </p:sp>
      <p:sp>
        <p:nvSpPr>
          <p:cNvPr id="52" name="橢圓 51"/>
          <p:cNvSpPr/>
          <p:nvPr/>
        </p:nvSpPr>
        <p:spPr>
          <a:xfrm>
            <a:off x="4437063" y="3870325"/>
            <a:ext cx="217487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870" name="文字方塊 52"/>
          <p:cNvSpPr txBox="1">
            <a:spLocks noChangeArrowheads="1"/>
          </p:cNvSpPr>
          <p:nvPr/>
        </p:nvSpPr>
        <p:spPr bwMode="auto">
          <a:xfrm rot="-1389938">
            <a:off x="1308100" y="5210175"/>
            <a:ext cx="938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南京街</a:t>
            </a:r>
          </a:p>
        </p:txBody>
      </p:sp>
      <p:pic>
        <p:nvPicPr>
          <p:cNvPr id="54" name="圖片 30" descr="描述: C:\Users\user\AppData\Local\Microsoft\Windows\INetCache\Content.Word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973">
            <a:off x="7288731" y="4796497"/>
            <a:ext cx="1373482" cy="155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5" name="Picture 4" descr="Screenshot_20190929-175739_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320">
            <a:off x="87834" y="3165536"/>
            <a:ext cx="1280047" cy="1478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474">
            <a:off x="4981006" y="2841456"/>
            <a:ext cx="135832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" name="圖片 31" descr="描述: C:\Users\user\AppData\Local\Microsoft\Windows\INetCache\Content.Word\Filedata635278040728908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526">
            <a:off x="1115163" y="1206016"/>
            <a:ext cx="1368152" cy="1520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" name="圖片 32" descr="描述: C:\Users\user\AppData\Local\Microsoft\Windows\INetCache\Content.Word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321">
            <a:off x="2352697" y="4180026"/>
            <a:ext cx="1339850" cy="158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7876" name="文字方塊 58"/>
          <p:cNvSpPr txBox="1">
            <a:spLocks noChangeArrowheads="1"/>
          </p:cNvSpPr>
          <p:nvPr/>
        </p:nvSpPr>
        <p:spPr bwMode="auto">
          <a:xfrm rot="-1745570">
            <a:off x="2781300" y="3213100"/>
            <a:ext cx="434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仁愛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街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877" name="文字方塊 60"/>
          <p:cNvSpPr txBox="1">
            <a:spLocks noChangeArrowheads="1"/>
          </p:cNvSpPr>
          <p:nvPr/>
        </p:nvSpPr>
        <p:spPr bwMode="auto">
          <a:xfrm rot="-2119529">
            <a:off x="5099050" y="1919288"/>
            <a:ext cx="43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復興街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" name="弧形接點 10"/>
          <p:cNvCxnSpPr>
            <a:stCxn id="54" idx="1"/>
          </p:cNvCxnSpPr>
          <p:nvPr/>
        </p:nvCxnSpPr>
        <p:spPr>
          <a:xfrm rot="10800000">
            <a:off x="7100888" y="4878388"/>
            <a:ext cx="204787" cy="54610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>
            <a:stCxn id="55" idx="3"/>
          </p:cNvCxnSpPr>
          <p:nvPr/>
        </p:nvCxnSpPr>
        <p:spPr>
          <a:xfrm>
            <a:off x="1360488" y="3805238"/>
            <a:ext cx="254000" cy="757237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弧形接點 75"/>
          <p:cNvCxnSpPr/>
          <p:nvPr/>
        </p:nvCxnSpPr>
        <p:spPr>
          <a:xfrm flipV="1">
            <a:off x="3455988" y="4068763"/>
            <a:ext cx="981075" cy="16827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弧形接點 77"/>
          <p:cNvCxnSpPr>
            <a:stCxn id="56" idx="2"/>
            <a:endCxn id="77844" idx="3"/>
          </p:cNvCxnSpPr>
          <p:nvPr/>
        </p:nvCxnSpPr>
        <p:spPr>
          <a:xfrm rot="5400000">
            <a:off x="5241646" y="4235194"/>
            <a:ext cx="143619" cy="514339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83" name="文字方塊 37"/>
          <p:cNvSpPr txBox="1">
            <a:spLocks noChangeArrowheads="1"/>
          </p:cNvSpPr>
          <p:nvPr/>
        </p:nvSpPr>
        <p:spPr bwMode="auto">
          <a:xfrm rot="-1529107">
            <a:off x="5238750" y="1500188"/>
            <a:ext cx="1335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中正路</a:t>
            </a:r>
          </a:p>
        </p:txBody>
      </p:sp>
      <p:cxnSp>
        <p:nvCxnSpPr>
          <p:cNvPr id="77" name="弧形接點 76"/>
          <p:cNvCxnSpPr>
            <a:stCxn id="57" idx="3"/>
          </p:cNvCxnSpPr>
          <p:nvPr/>
        </p:nvCxnSpPr>
        <p:spPr>
          <a:xfrm>
            <a:off x="2446206" y="2188487"/>
            <a:ext cx="109677" cy="581265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橢圓 84"/>
          <p:cNvSpPr/>
          <p:nvPr/>
        </p:nvSpPr>
        <p:spPr>
          <a:xfrm>
            <a:off x="6787357" y="2051290"/>
            <a:ext cx="215900" cy="2174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6" name="文字方塊 10"/>
          <p:cNvSpPr txBox="1">
            <a:spLocks noChangeArrowheads="1"/>
          </p:cNvSpPr>
          <p:nvPr/>
        </p:nvSpPr>
        <p:spPr bwMode="auto">
          <a:xfrm rot="21332544">
            <a:off x="6380901" y="2332748"/>
            <a:ext cx="114354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花崗國中</a:t>
            </a:r>
          </a:p>
        </p:txBody>
      </p:sp>
      <p:sp>
        <p:nvSpPr>
          <p:cNvPr id="87" name="文字方塊 10"/>
          <p:cNvSpPr txBox="1">
            <a:spLocks noChangeArrowheads="1"/>
          </p:cNvSpPr>
          <p:nvPr/>
        </p:nvSpPr>
        <p:spPr bwMode="auto">
          <a:xfrm rot="20290804">
            <a:off x="2450850" y="2506432"/>
            <a:ext cx="1143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木三鐵店</a:t>
            </a:r>
          </a:p>
        </p:txBody>
      </p:sp>
      <p:sp>
        <p:nvSpPr>
          <p:cNvPr id="90" name="文字方塊 30"/>
          <p:cNvSpPr txBox="1">
            <a:spLocks noChangeArrowheads="1"/>
          </p:cNvSpPr>
          <p:nvPr/>
        </p:nvSpPr>
        <p:spPr bwMode="auto">
          <a:xfrm rot="21145582">
            <a:off x="3742395" y="3613916"/>
            <a:ext cx="93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福住橋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5779" name="內容版面配置區 2"/>
          <p:cNvSpPr>
            <a:spLocks noGrp="1"/>
          </p:cNvSpPr>
          <p:nvPr>
            <p:ph idx="1"/>
          </p:nvPr>
        </p:nvSpPr>
        <p:spPr>
          <a:xfrm>
            <a:off x="388938" y="14128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000000"/>
                </a:solidFill>
              </a:rPr>
              <a:t>關於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二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「市街巷弄」的訪談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zh-TW" sz="28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zh-TW" altLang="en-US" sz="2000" b="1" dirty="0" smtClean="0"/>
          </a:p>
        </p:txBody>
      </p:sp>
      <p:pic>
        <p:nvPicPr>
          <p:cNvPr id="78852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4782"/>
            <a:ext cx="504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9900" y="2060575"/>
          <a:ext cx="8280400" cy="2243138"/>
        </p:xfrm>
        <a:graphic>
          <a:graphicData uri="http://schemas.openxmlformats.org/drawingml/2006/table">
            <a:tbl>
              <a:tblPr/>
              <a:tblGrid>
                <a:gridCol w="2235200"/>
                <a:gridCol w="4264025"/>
                <a:gridCol w="1781175"/>
              </a:tblGrid>
              <a:tr h="274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訪談問題</a:t>
                      </a:r>
                    </a:p>
                  </a:txBody>
                  <a:tcPr marL="68576" marR="68576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陳黎的回答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訪談情景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687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在您記憶中的街道，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印象深刻的店舖是哪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一家呢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城隍廟附近有個紅茶店，他還賣花生湯等等，他有賣烤吐司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在當年呢，你要吃到兩片烤吐司，是很奢侈的，你相信嗎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那個吐司塗奶油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欸，不得了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那家店現在還在，叫廟口紅茶。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當年吃那個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是一種渴望。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圖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20.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訪談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自行拍攝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867" name="圖片 27" descr="描述: C:\Users\user\AppData\Local\Microsoft\Windows\INetCache\Content.Word\Screenshot_20190930-205138_Pho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420938"/>
            <a:ext cx="1655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2" name="矩形 6"/>
          <p:cNvSpPr>
            <a:spLocks noChangeArrowheads="1"/>
          </p:cNvSpPr>
          <p:nvPr/>
        </p:nvSpPr>
        <p:spPr bwMode="auto">
          <a:xfrm>
            <a:off x="492125" y="4292600"/>
            <a:ext cx="813593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0" lang="zh-TW" altLang="en-US" sz="2800" b="1" dirty="0">
                <a:ea typeface="微軟正黑體" pitchFamily="34" charset="-120"/>
              </a:rPr>
              <a:t>小結</a:t>
            </a:r>
            <a:r>
              <a:rPr lang="en-US" altLang="zh-TW" sz="2800" b="1" dirty="0">
                <a:solidFill>
                  <a:srgbClr val="000000"/>
                </a:solidFill>
                <a:ea typeface="新細明體" charset="-120"/>
              </a:rPr>
              <a:t>:</a:t>
            </a:r>
            <a:r>
              <a:rPr kumimoji="0" lang="zh-TW" altLang="en-US" sz="2400" b="1" dirty="0">
                <a:ea typeface="微軟正黑體" pitchFamily="34" charset="-120"/>
              </a:rPr>
              <a:t> </a:t>
            </a:r>
            <a:endParaRPr kumimoji="0" lang="en-US" altLang="zh-TW" sz="2400" b="1" dirty="0"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        陳黎用追憶童年與年少時光的手法，帶我們回到他成長的街道。花蓮的街道，不再只是讓人車經過的地方，而是一個可以使人更成熟，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溫暖細膩的情感交換場所</a:t>
            </a:r>
            <a:r>
              <a:rPr kumimoji="0" lang="zh-TW" altLang="en-US" sz="2400" dirty="0"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2800" b="1" dirty="0" smtClean="0"/>
              <a:t> （三）</a:t>
            </a:r>
            <a:r>
              <a:rPr lang="zh-TW" altLang="en-US" sz="4000" b="1" dirty="0" smtClean="0"/>
              <a:t>自然風光</a:t>
            </a:r>
            <a:endParaRPr lang="en-US" altLang="zh-TW" sz="4000" b="1" dirty="0" smtClean="0"/>
          </a:p>
        </p:txBody>
      </p:sp>
      <p:pic>
        <p:nvPicPr>
          <p:cNvPr id="79876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04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77492"/>
              </p:ext>
            </p:extLst>
          </p:nvPr>
        </p:nvGraphicFramePr>
        <p:xfrm>
          <a:off x="539552" y="2060848"/>
          <a:ext cx="8352928" cy="4298406"/>
        </p:xfrm>
        <a:graphic>
          <a:graphicData uri="http://schemas.openxmlformats.org/drawingml/2006/table">
            <a:tbl>
              <a:tblPr firstRow="1" firstCol="1" bandRow="1"/>
              <a:tblGrid>
                <a:gridCol w="659440"/>
                <a:gridCol w="1868927"/>
                <a:gridCol w="1941248"/>
                <a:gridCol w="1941248"/>
                <a:gridCol w="1942065"/>
              </a:tblGrid>
              <a:tr h="274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自然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大海 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太魯閣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白楊瀑布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七星潭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相關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示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意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21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22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</a:t>
                      </a:r>
                      <a:endParaRPr lang="en-US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      </a:t>
                      </a:r>
                      <a:r>
                        <a:rPr lang="zh-TW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23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24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陳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黎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描寫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D0D0D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將大海擬成各種有生命</a:t>
                      </a:r>
                      <a:r>
                        <a:rPr lang="zh-TW" sz="23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及無生命的角色，以及抽象的現實生活。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D0D0D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把太魯閣矗立的巍峨、巨大，形容成老者、父親，並且將歷史的影像堆疊其中。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D0D0D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大家都喜愛的瀑布，生物們都想盡辦法幻化成水中生物來找她，而且</a:t>
                      </a:r>
                      <a:r>
                        <a:rPr lang="zh-TW" sz="2300" b="1" kern="100" dirty="0" smtClean="0">
                          <a:solidFill>
                            <a:srgbClr val="0D0D0D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包容所有生命。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D0D0D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陳黎將七星潭穿上了童話的外衣，用七個神仙的故事來讓大家有個魔幻的想像。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903" name="Picture 36" descr="下載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172819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4" name="圖片 38" descr="描述: C:\Users\user\AppData\Local\Microsoft\Windows\INetCache\Content.Word\HUN00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420888"/>
            <a:ext cx="179990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5" name="圖片 39" descr="描述: C:\Users\user\AppData\Local\Microsoft\Windows\INetCache\Content.Word\Photo_KYEG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78" y="2420888"/>
            <a:ext cx="180547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6" name="圖片 41" descr="描述: C:\Users\user\AppData\Local\Microsoft\Windows\INetCache\Content.Word\2980653233_9a8570ecc3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60" y="2420888"/>
            <a:ext cx="1836111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/>
              <a:t>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000000"/>
                </a:solidFill>
              </a:rPr>
              <a:t>關於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三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「自然風光」的訪談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zh-TW" altLang="en-US" sz="4000" dirty="0" smtClean="0"/>
          </a:p>
        </p:txBody>
      </p:sp>
      <p:pic>
        <p:nvPicPr>
          <p:cNvPr id="80900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504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40274"/>
              </p:ext>
            </p:extLst>
          </p:nvPr>
        </p:nvGraphicFramePr>
        <p:xfrm>
          <a:off x="468313" y="1916832"/>
          <a:ext cx="8351837" cy="2352838"/>
        </p:xfrm>
        <a:graphic>
          <a:graphicData uri="http://schemas.openxmlformats.org/drawingml/2006/table">
            <a:tbl>
              <a:tblPr firstRow="1" firstCol="1" bandRow="1"/>
              <a:tblGrid>
                <a:gridCol w="2144886"/>
                <a:gridCol w="4182237"/>
                <a:gridCol w="2024714"/>
              </a:tblGrid>
              <a:tr h="432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訪談問題</a:t>
                      </a: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陳黎的回答</a:t>
                      </a:r>
                    </a:p>
                  </a:txBody>
                  <a:tcPr marL="68571" marR="6857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訪談情形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您可以推薦一個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花蓮的景點嗎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我覺得</a:t>
                      </a: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...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我是沒體力了，但是我</a:t>
                      </a: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覺得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 </a:t>
                      </a: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太魯閣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還不錯。你們看這些景色</a:t>
                      </a: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，就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 </a:t>
                      </a: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要是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黑白的，因為你們要看到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歷史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的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 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縱深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一樣</a:t>
                      </a: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...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這個深度</a:t>
                      </a: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研究者自行拍攝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9" name="矩形 5"/>
          <p:cNvSpPr>
            <a:spLocks noChangeArrowheads="1"/>
          </p:cNvSpPr>
          <p:nvPr/>
        </p:nvSpPr>
        <p:spPr bwMode="auto">
          <a:xfrm>
            <a:off x="468313" y="4149725"/>
            <a:ext cx="83518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24000" indent="-324000" defTabSz="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0" lang="zh-TW" altLang="en-US" sz="2800" b="1" dirty="0">
                <a:ea typeface="微軟正黑體" pitchFamily="34" charset="-120"/>
              </a:rPr>
              <a:t>小結</a:t>
            </a:r>
            <a:r>
              <a:rPr lang="en-US" altLang="zh-TW" sz="2800" b="1" dirty="0">
                <a:solidFill>
                  <a:srgbClr val="000000"/>
                </a:solidFill>
                <a:ea typeface="新細明體" charset="-120"/>
              </a:rPr>
              <a:t>:</a:t>
            </a:r>
            <a:r>
              <a:rPr kumimoji="0" lang="zh-TW" altLang="en-US" sz="2400" b="1" dirty="0">
                <a:ea typeface="微軟正黑體" pitchFamily="34" charset="-120"/>
              </a:rPr>
              <a:t> </a:t>
            </a:r>
            <a:endParaRPr kumimoji="0" lang="en-US" altLang="zh-TW" sz="2400" b="1" dirty="0"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        陳黎用各種角色與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歷史</a:t>
            </a:r>
            <a:r>
              <a:rPr kumimoji="0" lang="zh-TW" altLang="en-US" sz="2400" b="1" dirty="0">
                <a:ea typeface="微軟正黑體" pitchFamily="34" charset="-120"/>
              </a:rPr>
              <a:t>的影像來表現大海和峽谷，並且將白楊瀑布與七星潭用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奇幻</a:t>
            </a:r>
            <a:r>
              <a:rPr kumimoji="0" lang="zh-TW" altLang="en-US" sz="2400" b="1" dirty="0">
                <a:ea typeface="微軟正黑體" pitchFamily="34" charset="-120"/>
              </a:rPr>
              <a:t>的氣氛來表現，他對花蓮的自然風光表現了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歷史的雄偉與奇幻的想像</a:t>
            </a:r>
            <a:r>
              <a:rPr kumimoji="0" lang="zh-TW" altLang="en-US" sz="2400" b="1" dirty="0">
                <a:ea typeface="微軟正黑體" pitchFamily="34" charset="-120"/>
              </a:rPr>
              <a:t>。</a:t>
            </a:r>
          </a:p>
        </p:txBody>
      </p:sp>
      <p:pic>
        <p:nvPicPr>
          <p:cNvPr id="80916" name="圖片 6" descr="C:\Users\user\AppData\Local\Microsoft\Windows\INetCache\Content.Word\19-09-28-19-15-35-777_de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420888"/>
            <a:ext cx="18732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眷戀與回饋</a:t>
            </a:r>
          </a:p>
        </p:txBody>
      </p:sp>
      <p:sp>
        <p:nvSpPr>
          <p:cNvPr id="819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2800" b="1" smtClean="0"/>
              <a:t> </a:t>
            </a:r>
            <a:endParaRPr lang="zh-TW" altLang="en-US" sz="4000" smtClean="0"/>
          </a:p>
        </p:txBody>
      </p:sp>
      <p:pic>
        <p:nvPicPr>
          <p:cNvPr id="8192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713"/>
            <a:ext cx="504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31740"/>
              </p:ext>
            </p:extLst>
          </p:nvPr>
        </p:nvGraphicFramePr>
        <p:xfrm>
          <a:off x="223962" y="1988840"/>
          <a:ext cx="8784976" cy="2303462"/>
        </p:xfrm>
        <a:graphic>
          <a:graphicData uri="http://schemas.openxmlformats.org/drawingml/2006/table">
            <a:tbl>
              <a:tblPr firstRow="1" firstCol="1" bandRow="1"/>
              <a:tblGrid>
                <a:gridCol w="2271977"/>
                <a:gridCol w="4280751"/>
                <a:gridCol w="2232248"/>
              </a:tblGrid>
              <a:tr h="484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訪談問題</a:t>
                      </a:r>
                    </a:p>
                  </a:txBody>
                  <a:tcPr marL="68568" marR="68568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陳黎的回答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太平洋詩歌節活動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68" marR="6856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18541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您帶領「太平洋詩歌節」這個活動，是否在幫助自己的故鄉花蓮提升文化氣息？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68" marR="68568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「周圍的人跟家鄉，很多東西是他們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zh-TW" altLang="en-US" sz="1800" b="1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貢獻給我的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…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我是一個很雞婆的人啦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...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en-US" sz="1800" b="1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如果花蓮沒有這些活動，也就沒有我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...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這個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…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都是有一些互動的關係啦，互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相的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互聯、互動，互相的提攜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。」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en-US" sz="13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老師曾參加</a:t>
                      </a:r>
                      <a:r>
                        <a:rPr lang="en-US" altLang="zh-TW" sz="13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2016</a:t>
                      </a:r>
                      <a:r>
                        <a:rPr lang="zh-TW" altLang="en-US" sz="13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詩歌節活動</a:t>
                      </a:r>
                    </a:p>
                  </a:txBody>
                  <a:tcPr marL="68568" marR="6856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9" name="矩形 6"/>
          <p:cNvSpPr>
            <a:spLocks noChangeArrowheads="1"/>
          </p:cNvSpPr>
          <p:nvPr/>
        </p:nvSpPr>
        <p:spPr bwMode="auto">
          <a:xfrm>
            <a:off x="468313" y="1366837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TW" altLang="en-US" sz="2800" b="1" dirty="0">
                <a:solidFill>
                  <a:srgbClr val="000000"/>
                </a:solidFill>
                <a:ea typeface="微軟正黑體" pitchFamily="34" charset="-120"/>
              </a:rPr>
              <a:t>關於對故鄉「眷戀與回饋」的訪談</a:t>
            </a:r>
            <a:r>
              <a:rPr kumimoji="0" lang="en-US" altLang="zh-TW" sz="2800" b="1" dirty="0">
                <a:solidFill>
                  <a:srgbClr val="000000"/>
                </a:solidFill>
                <a:ea typeface="微軟正黑體" pitchFamily="34" charset="-120"/>
              </a:rPr>
              <a:t>:</a:t>
            </a:r>
          </a:p>
        </p:txBody>
      </p:sp>
      <p:sp>
        <p:nvSpPr>
          <p:cNvPr id="82964" name="矩形 7"/>
          <p:cNvSpPr>
            <a:spLocks noChangeArrowheads="1"/>
          </p:cNvSpPr>
          <p:nvPr/>
        </p:nvSpPr>
        <p:spPr bwMode="auto">
          <a:xfrm>
            <a:off x="479425" y="4427254"/>
            <a:ext cx="8274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小結</a:t>
            </a:r>
            <a:r>
              <a:rPr kumimoji="0" lang="en-US" altLang="zh-TW" sz="2400" b="1" dirty="0">
                <a:ea typeface="微軟正黑體" pitchFamily="34" charset="-12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2400" b="1" dirty="0">
                <a:ea typeface="微軟正黑體" pitchFamily="34" charset="-120"/>
              </a:rPr>
              <a:t>        陳黎心中對於故鄉的眷戀，不是來自觀光繁華的驕傲，而是與故鄉的人</a:t>
            </a:r>
            <a:r>
              <a:rPr kumimoji="0" lang="zh-TW" altLang="en-US" sz="2400" b="1" dirty="0">
                <a:solidFill>
                  <a:srgbClr val="FF0000"/>
                </a:solidFill>
                <a:ea typeface="微軟正黑體" pitchFamily="34" charset="-120"/>
              </a:rPr>
              <a:t>互動、互聯，飲水思源</a:t>
            </a:r>
            <a:r>
              <a:rPr kumimoji="0" lang="zh-TW" altLang="en-US" sz="2400" b="1" dirty="0">
                <a:ea typeface="微軟正黑體" pitchFamily="34" charset="-120"/>
              </a:rPr>
              <a:t>，以及對平凡生活的滿足</a:t>
            </a:r>
            <a:r>
              <a:rPr kumimoji="0" lang="en-US" altLang="zh-TW" sz="2400" b="1" dirty="0">
                <a:ea typeface="微軟正黑體" pitchFamily="34" charset="-120"/>
              </a:rPr>
              <a:t>---</a:t>
            </a:r>
            <a:r>
              <a:rPr kumimoji="0" lang="zh-TW" altLang="en-US" sz="2400" b="1" dirty="0">
                <a:ea typeface="微軟正黑體" pitchFamily="34" charset="-120"/>
              </a:rPr>
              <a:t>這便是陳黎回饋故鄉的理念。</a:t>
            </a:r>
          </a:p>
        </p:txBody>
      </p:sp>
      <p:pic>
        <p:nvPicPr>
          <p:cNvPr id="81941" name="圖片 7" descr="Screenshot_20190928-094708_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08823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/>
              <a:t>七、結論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412875"/>
            <a:ext cx="8640762" cy="485298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2000" b="1" dirty="0">
                <a:solidFill>
                  <a:srgbClr val="FF0000"/>
                </a:solidFill>
                <a:latin typeface="微軟正黑體" pitchFamily="34" charset="-120"/>
              </a:rPr>
              <a:t>(</a:t>
            </a:r>
            <a:r>
              <a:rPr lang="zh-TW" altLang="en-US" sz="12000" b="1" dirty="0">
                <a:solidFill>
                  <a:srgbClr val="FF0000"/>
                </a:solidFill>
                <a:latin typeface="微軟正黑體" pitchFamily="34" charset="-120"/>
              </a:rPr>
              <a:t>一</a:t>
            </a:r>
            <a:r>
              <a:rPr lang="en-US" altLang="zh-TW" sz="12000" b="1" dirty="0">
                <a:solidFill>
                  <a:srgbClr val="FF0000"/>
                </a:solidFill>
                <a:latin typeface="微軟正黑體" pitchFamily="34" charset="-120"/>
              </a:rPr>
              <a:t>) </a:t>
            </a:r>
            <a:r>
              <a:rPr lang="zh-TW" altLang="en-US" sz="12000" b="1" dirty="0">
                <a:solidFill>
                  <a:srgbClr val="FF0000"/>
                </a:solidFill>
                <a:latin typeface="微軟正黑體" pitchFamily="34" charset="-120"/>
              </a:rPr>
              <a:t>陳黎筆下的花蓮呈現出「自在、溫暖與歷史</a:t>
            </a:r>
            <a:r>
              <a:rPr lang="zh-TW" altLang="en-US" sz="12000" b="1" dirty="0" smtClean="0">
                <a:solidFill>
                  <a:srgbClr val="FF0000"/>
                </a:solidFill>
                <a:latin typeface="微軟正黑體" pitchFamily="34" charset="-120"/>
              </a:rPr>
              <a:t>」</a:t>
            </a:r>
            <a:endParaRPr lang="en-US" altLang="zh-TW" sz="12000" b="1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2000" b="1" dirty="0">
                <a:solidFill>
                  <a:srgbClr val="FF0000"/>
                </a:solidFill>
                <a:latin typeface="微軟正黑體" pitchFamily="34" charset="-120"/>
              </a:rPr>
              <a:t> </a:t>
            </a:r>
            <a:r>
              <a:rPr lang="zh-TW" altLang="en-US" sz="12000" b="1" dirty="0" smtClean="0">
                <a:solidFill>
                  <a:srgbClr val="FF0000"/>
                </a:solidFill>
                <a:latin typeface="微軟正黑體" pitchFamily="34" charset="-120"/>
              </a:rPr>
              <a:t>       的</a:t>
            </a:r>
            <a:r>
              <a:rPr lang="zh-TW" altLang="en-US" sz="12000" b="1" dirty="0">
                <a:solidFill>
                  <a:srgbClr val="FF0000"/>
                </a:solidFill>
                <a:latin typeface="微軟正黑體" pitchFamily="34" charset="-120"/>
              </a:rPr>
              <a:t>感動。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 smtClean="0">
                <a:latin typeface="微軟正黑體" pitchFamily="34" charset="-120"/>
              </a:rPr>
              <a:t>       </a:t>
            </a:r>
            <a:endParaRPr lang="en-US" altLang="zh-TW" sz="96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latin typeface="微軟正黑體" pitchFamily="34" charset="-120"/>
              </a:rPr>
              <a:t>      </a:t>
            </a:r>
            <a:r>
              <a:rPr lang="en-US" altLang="zh-TW" sz="11200" b="1" dirty="0" smtClean="0">
                <a:latin typeface="微軟正黑體" pitchFamily="34" charset="-120"/>
              </a:rPr>
              <a:t>1</a:t>
            </a:r>
            <a:r>
              <a:rPr lang="en-US" altLang="zh-TW" sz="11200" b="1" dirty="0">
                <a:latin typeface="微軟正黑體" pitchFamily="34" charset="-120"/>
              </a:rPr>
              <a:t>.</a:t>
            </a:r>
            <a:r>
              <a:rPr lang="zh-TW" altLang="en-US" sz="11200" b="1" dirty="0">
                <a:latin typeface="微軟正黑體" pitchFamily="34" charset="-120"/>
              </a:rPr>
              <a:t>在「飲食小吃」單元的描寫中</a:t>
            </a:r>
            <a:r>
              <a:rPr lang="zh-TW" altLang="en-US" sz="11200" b="1" dirty="0" smtClean="0">
                <a:latin typeface="微軟正黑體" pitchFamily="34" charset="-120"/>
              </a:rPr>
              <a:t>，</a:t>
            </a:r>
            <a:endParaRPr lang="en-US" altLang="zh-TW" sz="112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latin typeface="微軟正黑體" pitchFamily="34" charset="-120"/>
              </a:rPr>
              <a:t>         </a:t>
            </a:r>
            <a:r>
              <a:rPr lang="zh-TW" altLang="en-US" sz="11200" b="1" dirty="0" smtClean="0">
                <a:solidFill>
                  <a:srgbClr val="0070C0"/>
                </a:solidFill>
                <a:latin typeface="微軟正黑體" pitchFamily="34" charset="-120"/>
              </a:rPr>
              <a:t>花蓮</a:t>
            </a:r>
            <a:r>
              <a:rPr lang="zh-TW" altLang="en-US" sz="11200" b="1" dirty="0">
                <a:latin typeface="微軟正黑體" pitchFamily="34" charset="-120"/>
              </a:rPr>
              <a:t>呈現出一種小市民的</a:t>
            </a:r>
            <a:r>
              <a:rPr lang="zh-TW" altLang="en-US" sz="11200" b="1" dirty="0">
                <a:solidFill>
                  <a:srgbClr val="FF0000"/>
                </a:solidFill>
                <a:latin typeface="微軟正黑體" pitchFamily="34" charset="-120"/>
              </a:rPr>
              <a:t>自在</a:t>
            </a:r>
            <a:r>
              <a:rPr lang="zh-TW" altLang="en-US" sz="11200" b="1" dirty="0">
                <a:latin typeface="微軟正黑體" pitchFamily="34" charset="-120"/>
              </a:rPr>
              <a:t>滿足。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 smtClean="0">
                <a:latin typeface="微軟正黑體" pitchFamily="34" charset="-120"/>
              </a:rPr>
              <a:t>       </a:t>
            </a:r>
            <a:r>
              <a:rPr lang="en-US" altLang="zh-TW" sz="11200" b="1" dirty="0" smtClean="0">
                <a:latin typeface="微軟正黑體" pitchFamily="34" charset="-120"/>
              </a:rPr>
              <a:t>2</a:t>
            </a:r>
            <a:r>
              <a:rPr lang="en-US" altLang="zh-TW" sz="11200" b="1" dirty="0">
                <a:latin typeface="微軟正黑體" pitchFamily="34" charset="-120"/>
              </a:rPr>
              <a:t>.</a:t>
            </a:r>
            <a:r>
              <a:rPr lang="zh-TW" altLang="en-US" sz="11200" b="1" dirty="0">
                <a:latin typeface="微軟正黑體" pitchFamily="34" charset="-120"/>
              </a:rPr>
              <a:t>在「市街巷弄」單元的描寫中</a:t>
            </a:r>
            <a:r>
              <a:rPr lang="zh-TW" altLang="en-US" sz="11200" b="1" dirty="0" smtClean="0">
                <a:latin typeface="微軟正黑體" pitchFamily="34" charset="-120"/>
              </a:rPr>
              <a:t>，</a:t>
            </a:r>
            <a:endParaRPr lang="en-US" altLang="zh-TW" sz="112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latin typeface="微軟正黑體" pitchFamily="34" charset="-120"/>
              </a:rPr>
              <a:t>         </a:t>
            </a:r>
            <a:r>
              <a:rPr lang="zh-TW" altLang="en-US" sz="11200" b="1" dirty="0" smtClean="0">
                <a:solidFill>
                  <a:srgbClr val="0070C0"/>
                </a:solidFill>
                <a:latin typeface="微軟正黑體" pitchFamily="34" charset="-120"/>
              </a:rPr>
              <a:t>花蓮</a:t>
            </a:r>
            <a:r>
              <a:rPr lang="zh-TW" altLang="en-US" sz="11200" b="1" dirty="0">
                <a:latin typeface="微軟正黑體" pitchFamily="34" charset="-120"/>
              </a:rPr>
              <a:t>成為一種</a:t>
            </a:r>
            <a:r>
              <a:rPr lang="zh-TW" altLang="en-US" sz="11200" b="1" dirty="0">
                <a:solidFill>
                  <a:srgbClr val="FF0000"/>
                </a:solidFill>
                <a:latin typeface="微軟正黑體" pitchFamily="34" charset="-120"/>
              </a:rPr>
              <a:t>溫暖</a:t>
            </a:r>
            <a:r>
              <a:rPr lang="zh-TW" altLang="en-US" sz="11200" b="1" dirty="0">
                <a:latin typeface="微軟正黑體" pitchFamily="34" charset="-120"/>
              </a:rPr>
              <a:t>細膩的情感交換場所。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latin typeface="微軟正黑體" pitchFamily="34" charset="-120"/>
              </a:rPr>
              <a:t>      </a:t>
            </a:r>
            <a:r>
              <a:rPr lang="en-US" altLang="zh-TW" sz="11200" b="1" dirty="0" smtClean="0">
                <a:latin typeface="微軟正黑體" pitchFamily="34" charset="-120"/>
              </a:rPr>
              <a:t>3</a:t>
            </a:r>
            <a:r>
              <a:rPr lang="en-US" altLang="zh-TW" sz="11200" b="1" dirty="0">
                <a:latin typeface="微軟正黑體" pitchFamily="34" charset="-120"/>
              </a:rPr>
              <a:t>.</a:t>
            </a:r>
            <a:r>
              <a:rPr lang="zh-TW" altLang="en-US" sz="11200" b="1" dirty="0">
                <a:latin typeface="微軟正黑體" pitchFamily="34" charset="-120"/>
              </a:rPr>
              <a:t>在「自然風光」單元的描寫中</a:t>
            </a:r>
            <a:r>
              <a:rPr lang="zh-TW" altLang="en-US" sz="11200" b="1" dirty="0" smtClean="0">
                <a:latin typeface="微軟正黑體" pitchFamily="34" charset="-120"/>
              </a:rPr>
              <a:t>，</a:t>
            </a:r>
            <a:endParaRPr lang="en-US" altLang="zh-TW" sz="112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latin typeface="微軟正黑體" pitchFamily="34" charset="-120"/>
              </a:rPr>
              <a:t>         </a:t>
            </a:r>
            <a:r>
              <a:rPr lang="zh-TW" altLang="en-US" sz="11200" b="1" dirty="0" smtClean="0">
                <a:solidFill>
                  <a:srgbClr val="0070C0"/>
                </a:solidFill>
                <a:latin typeface="微軟正黑體" pitchFamily="34" charset="-120"/>
              </a:rPr>
              <a:t>花蓮</a:t>
            </a:r>
            <a:r>
              <a:rPr lang="zh-TW" altLang="en-US" sz="11200" b="1" dirty="0">
                <a:latin typeface="微軟正黑體" pitchFamily="34" charset="-120"/>
              </a:rPr>
              <a:t>表現出</a:t>
            </a:r>
            <a:r>
              <a:rPr lang="zh-TW" altLang="en-US" sz="11200" b="1" dirty="0">
                <a:solidFill>
                  <a:srgbClr val="FF0000"/>
                </a:solidFill>
                <a:latin typeface="微軟正黑體" pitchFamily="34" charset="-120"/>
              </a:rPr>
              <a:t>歷史</a:t>
            </a:r>
            <a:r>
              <a:rPr lang="zh-TW" altLang="en-US" sz="11200" b="1" dirty="0">
                <a:latin typeface="微軟正黑體" pitchFamily="34" charset="-120"/>
              </a:rPr>
              <a:t>的雄偉與奇幻的想像</a:t>
            </a:r>
            <a:r>
              <a:rPr lang="zh-TW" altLang="en-US" sz="11200" b="1" dirty="0" smtClean="0">
                <a:latin typeface="微軟正黑體" pitchFamily="34" charset="-120"/>
              </a:rPr>
              <a:t>。</a:t>
            </a:r>
            <a:endParaRPr lang="en-US" altLang="zh-TW" sz="112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500" b="1" dirty="0" smtClean="0">
                <a:latin typeface="微軟正黑體" pitchFamily="34" charset="-120"/>
              </a:rPr>
              <a:t>          </a:t>
            </a:r>
            <a:endParaRPr lang="en-US" altLang="zh-TW" sz="35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1200" b="1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200" b="1" dirty="0">
                <a:solidFill>
                  <a:srgbClr val="FF0000"/>
                </a:solidFill>
                <a:latin typeface="微軟正黑體" pitchFamily="34" charset="-120"/>
              </a:rPr>
              <a:t> </a:t>
            </a:r>
            <a:r>
              <a:rPr lang="zh-TW" altLang="en-US" sz="11200" b="1" dirty="0" smtClean="0">
                <a:solidFill>
                  <a:srgbClr val="FF0000"/>
                </a:solidFill>
                <a:latin typeface="微軟正黑體" pitchFamily="34" charset="-120"/>
              </a:rPr>
              <a:t>      </a:t>
            </a:r>
            <a:endParaRPr lang="zh-TW" altLang="en-US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/>
              <a:t>七、結論</a:t>
            </a:r>
          </a:p>
        </p:txBody>
      </p:sp>
      <p:sp>
        <p:nvSpPr>
          <p:cNvPr id="83971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785225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二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) 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陳黎回饋故鄉的理念為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>
                <a:solidFill>
                  <a:srgbClr val="FF0000"/>
                </a:solidFill>
              </a:rPr>
              <a:t>                            「互動、互聯，飲水思源」</a:t>
            </a:r>
            <a:endParaRPr lang="en-US" altLang="zh-TW" sz="3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</a:t>
            </a:r>
            <a:r>
              <a:rPr lang="en-US" altLang="zh-TW" sz="3000" b="1" dirty="0" smtClean="0"/>
              <a:t>1.</a:t>
            </a:r>
            <a:r>
              <a:rPr lang="zh-TW" altLang="en-US" sz="3000" b="1" dirty="0" smtClean="0"/>
              <a:t>全故鄉的人都是一體的</a:t>
            </a:r>
            <a:r>
              <a:rPr lang="en-US" altLang="zh-TW" sz="3000" b="1" dirty="0" smtClean="0"/>
              <a:t>---</a:t>
            </a:r>
            <a:r>
              <a:rPr lang="zh-TW" altLang="en-US" sz="3000" b="1" dirty="0" smtClean="0"/>
              <a:t>大家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互相幫助</a:t>
            </a:r>
            <a:r>
              <a:rPr lang="zh-TW" altLang="en-US" sz="3000" b="1" dirty="0" smtClean="0"/>
              <a:t>、互相</a:t>
            </a:r>
            <a:endParaRPr lang="en-US" altLang="zh-TW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   提攜。</a:t>
            </a:r>
            <a:endParaRPr lang="en-US" altLang="zh-TW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</a:t>
            </a:r>
            <a:r>
              <a:rPr lang="en-US" altLang="zh-TW" sz="3000" b="1" dirty="0" smtClean="0"/>
              <a:t>2.</a:t>
            </a:r>
            <a:r>
              <a:rPr lang="zh-TW" altLang="en-US" sz="3000" b="1" dirty="0" smtClean="0"/>
              <a:t>由於陳黎對故鄉的愛，秉持著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飲水思源</a:t>
            </a:r>
            <a:r>
              <a:rPr lang="zh-TW" altLang="en-US" sz="3000" b="1" dirty="0" smtClean="0"/>
              <a:t>的心，</a:t>
            </a:r>
            <a:endParaRPr lang="en-US" altLang="zh-TW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   可以帶動全花蓮的學子走向充滿文學的未來。</a:t>
            </a:r>
            <a:endParaRPr lang="en-US" altLang="zh-TW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   </a:t>
            </a:r>
          </a:p>
          <a:p>
            <a:pPr marL="0" indent="0" eaLnBrk="1" hangingPunct="1">
              <a:buFont typeface="Arial" charset="0"/>
              <a:buNone/>
            </a:pPr>
            <a:endParaRPr lang="zh-TW" altLang="en-US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TW" altLang="en-US" sz="3000" b="1" dirty="0" smtClean="0"/>
              <a:t>      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smtClean="0">
                <a:latin typeface="微軟正黑體" pitchFamily="34" charset="-120"/>
              </a:rPr>
              <a:t>引註資料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>
                <a:latin typeface="微軟正黑體" pitchFamily="34" charset="-120"/>
              </a:rPr>
              <a:t>一、辭典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教育部重編國語辭典修訂本</a:t>
            </a:r>
            <a:r>
              <a:rPr lang="en-US" altLang="zh-TW" sz="5600" dirty="0">
                <a:latin typeface="微軟正黑體" pitchFamily="34" charset="-120"/>
              </a:rPr>
              <a:t>(2019)</a:t>
            </a:r>
            <a:r>
              <a:rPr lang="zh-TW" altLang="en-US" sz="5600" dirty="0">
                <a:latin typeface="微軟正黑體" pitchFamily="34" charset="-120"/>
              </a:rPr>
              <a:t>。</a:t>
            </a:r>
            <a:r>
              <a:rPr lang="en-US" altLang="zh-TW" sz="5600" dirty="0">
                <a:latin typeface="微軟正黑體" pitchFamily="34" charset="-120"/>
              </a:rPr>
              <a:t>2019</a:t>
            </a:r>
            <a:r>
              <a:rPr lang="zh-TW" altLang="en-US" sz="5600" dirty="0">
                <a:latin typeface="微軟正黑體" pitchFamily="34" charset="-120"/>
              </a:rPr>
              <a:t>年</a:t>
            </a:r>
            <a:r>
              <a:rPr lang="en-US" altLang="zh-TW" sz="5600" dirty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</a:t>
            </a:r>
            <a:r>
              <a:rPr lang="en-US" altLang="zh-TW" sz="5600" dirty="0" smtClean="0">
                <a:latin typeface="微軟正黑體" pitchFamily="34" charset="-120"/>
              </a:rPr>
              <a:t>24</a:t>
            </a:r>
            <a:r>
              <a:rPr lang="zh-TW" altLang="en-US" sz="5600" dirty="0">
                <a:latin typeface="微軟正黑體" pitchFamily="34" charset="-120"/>
              </a:rPr>
              <a:t>日</a:t>
            </a:r>
            <a:r>
              <a:rPr lang="zh-TW" altLang="en-US" sz="5600" dirty="0" smtClean="0">
                <a:latin typeface="微軟正黑體" pitchFamily="34" charset="-120"/>
              </a:rPr>
              <a:t>取</a:t>
            </a:r>
            <a:r>
              <a:rPr lang="en-US" altLang="zh-TW" sz="5600" dirty="0" smtClean="0">
                <a:latin typeface="微軟正黑體" pitchFamily="34" charset="-120"/>
              </a:rPr>
              <a:t>http</a:t>
            </a:r>
            <a:r>
              <a:rPr lang="en-US" altLang="zh-TW" sz="5600" dirty="0">
                <a:latin typeface="微軟正黑體" pitchFamily="34" charset="-120"/>
              </a:rPr>
              <a:t>://</a:t>
            </a:r>
            <a:r>
              <a:rPr lang="en-US" altLang="zh-TW" sz="5600" dirty="0" err="1">
                <a:latin typeface="微軟正黑體" pitchFamily="34" charset="-120"/>
              </a:rPr>
              <a:t>dict.revised.moe.edu.tw</a:t>
            </a:r>
            <a:r>
              <a:rPr lang="en-US" altLang="zh-TW" sz="5600" dirty="0">
                <a:latin typeface="微軟正黑體" pitchFamily="34" charset="-120"/>
              </a:rPr>
              <a:t>/</a:t>
            </a:r>
            <a:r>
              <a:rPr lang="en-US" altLang="zh-TW" sz="5600" dirty="0" err="1">
                <a:latin typeface="微軟正黑體" pitchFamily="34" charset="-120"/>
              </a:rPr>
              <a:t>cbdic</a:t>
            </a:r>
            <a:r>
              <a:rPr lang="en-US" altLang="zh-TW" sz="5600" dirty="0">
                <a:latin typeface="微軟正黑體" pitchFamily="34" charset="-120"/>
              </a:rPr>
              <a:t>/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4300" b="1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二</a:t>
            </a:r>
            <a:r>
              <a:rPr lang="zh-TW" altLang="en-US" sz="5600" b="1" dirty="0">
                <a:latin typeface="微軟正黑體" pitchFamily="34" charset="-120"/>
              </a:rPr>
              <a:t>、書籍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陳黎</a:t>
            </a:r>
            <a:r>
              <a:rPr lang="en-US" altLang="zh-TW" sz="5600" dirty="0">
                <a:latin typeface="微軟正黑體" pitchFamily="34" charset="-120"/>
              </a:rPr>
              <a:t>(2016)</a:t>
            </a:r>
            <a:r>
              <a:rPr lang="zh-TW" altLang="en-US" sz="5600" dirty="0">
                <a:latin typeface="微軟正黑體" pitchFamily="34" charset="-120"/>
              </a:rPr>
              <a:t>。陳黎跨世紀散文選。新北市：印刻。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陳黎</a:t>
            </a:r>
            <a:r>
              <a:rPr lang="en-US" altLang="zh-TW" sz="5600" dirty="0">
                <a:latin typeface="微軟正黑體" pitchFamily="34" charset="-120"/>
              </a:rPr>
              <a:t>(2012)</a:t>
            </a:r>
            <a:r>
              <a:rPr lang="zh-TW" altLang="en-US" sz="5600" dirty="0">
                <a:latin typeface="微軟正黑體" pitchFamily="34" charset="-120"/>
              </a:rPr>
              <a:t>。想像花蓮。台北市：二魚文化事業。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陳黎</a:t>
            </a:r>
            <a:r>
              <a:rPr lang="en-US" altLang="zh-TW" sz="5600" dirty="0">
                <a:latin typeface="微軟正黑體" pitchFamily="34" charset="-120"/>
              </a:rPr>
              <a:t>(</a:t>
            </a:r>
            <a:r>
              <a:rPr lang="zh-TW" altLang="en-US" sz="5600" dirty="0">
                <a:latin typeface="微軟正黑體" pitchFamily="34" charset="-120"/>
              </a:rPr>
              <a:t>編</a:t>
            </a:r>
            <a:r>
              <a:rPr lang="en-US" altLang="zh-TW" sz="5600" dirty="0">
                <a:latin typeface="微軟正黑體" pitchFamily="34" charset="-120"/>
              </a:rPr>
              <a:t>)(1992)</a:t>
            </a:r>
            <a:r>
              <a:rPr lang="zh-TW" altLang="en-US" sz="5600" dirty="0">
                <a:latin typeface="微軟正黑體" pitchFamily="34" charset="-120"/>
              </a:rPr>
              <a:t>。花蓮現代文學選。花蓮縣：</a:t>
            </a:r>
            <a:r>
              <a:rPr lang="zh-TW" altLang="en-US" sz="5600" dirty="0" smtClean="0">
                <a:latin typeface="微軟正黑體" pitchFamily="34" charset="-120"/>
              </a:rPr>
              <a:t>花蓮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縣立</a:t>
            </a:r>
            <a:r>
              <a:rPr lang="zh-TW" altLang="en-US" sz="5600" dirty="0">
                <a:latin typeface="微軟正黑體" pitchFamily="34" charset="-120"/>
              </a:rPr>
              <a:t>文化中心。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胡川安、郭婷、郭忠豪</a:t>
            </a:r>
            <a:r>
              <a:rPr lang="en-US" altLang="zh-TW" sz="5600" dirty="0">
                <a:latin typeface="微軟正黑體" pitchFamily="34" charset="-120"/>
              </a:rPr>
              <a:t>(2017)</a:t>
            </a:r>
            <a:r>
              <a:rPr lang="zh-TW" altLang="en-US" sz="5600" dirty="0">
                <a:latin typeface="微軟正黑體" pitchFamily="34" charset="-120"/>
              </a:rPr>
              <a:t>。食光記憶：</a:t>
            </a:r>
            <a:r>
              <a:rPr lang="zh-TW" altLang="en-US" sz="5600" dirty="0" smtClean="0">
                <a:latin typeface="微軟正黑體" pitchFamily="34" charset="-120"/>
              </a:rPr>
              <a:t>十二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則</a:t>
            </a:r>
            <a:r>
              <a:rPr lang="zh-TW" altLang="en-US" sz="5600" dirty="0">
                <a:latin typeface="微軟正黑體" pitchFamily="34" charset="-120"/>
              </a:rPr>
              <a:t>鄉愁的滋味。台北市：聯經。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4300" b="1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三</a:t>
            </a:r>
            <a:r>
              <a:rPr lang="zh-TW" altLang="en-US" sz="5600" b="1" dirty="0">
                <a:latin typeface="微軟正黑體" pitchFamily="34" charset="-120"/>
              </a:rPr>
              <a:t>、期刊論文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王夢婷</a:t>
            </a:r>
            <a:r>
              <a:rPr lang="en-US" altLang="zh-TW" sz="5600" dirty="0">
                <a:latin typeface="微軟正黑體" pitchFamily="34" charset="-120"/>
              </a:rPr>
              <a:t>(2008)</a:t>
            </a:r>
            <a:r>
              <a:rPr lang="zh-TW" altLang="en-US" sz="5600" dirty="0">
                <a:latin typeface="微軟正黑體" pitchFamily="34" charset="-120"/>
              </a:rPr>
              <a:t>。陳黎文本中的洄瀾書寫。</a:t>
            </a:r>
            <a:r>
              <a:rPr lang="zh-TW" altLang="en-US" sz="5600" dirty="0" smtClean="0">
                <a:latin typeface="微軟正黑體" pitchFamily="34" charset="-120"/>
              </a:rPr>
              <a:t>國立中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央</a:t>
            </a:r>
            <a:r>
              <a:rPr lang="zh-TW" altLang="en-US" sz="5600" dirty="0">
                <a:latin typeface="微軟正黑體" pitchFamily="34" charset="-120"/>
              </a:rPr>
              <a:t>大學，桃園市。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郭芳儒</a:t>
            </a:r>
            <a:r>
              <a:rPr lang="en-US" altLang="zh-TW" sz="5600" dirty="0">
                <a:latin typeface="微軟正黑體" pitchFamily="34" charset="-120"/>
              </a:rPr>
              <a:t>(2014)</a:t>
            </a:r>
            <a:r>
              <a:rPr lang="zh-TW" altLang="en-US" sz="5600" dirty="0">
                <a:latin typeface="微軟正黑體" pitchFamily="34" charset="-120"/>
              </a:rPr>
              <a:t>。「懷念的好味道」</a:t>
            </a:r>
            <a:r>
              <a:rPr lang="en-US" altLang="zh-TW" sz="5600" dirty="0">
                <a:latin typeface="微軟正黑體" pitchFamily="34" charset="-120"/>
              </a:rPr>
              <a:t>--</a:t>
            </a:r>
            <a:r>
              <a:rPr lang="zh-TW" altLang="en-US" sz="5600" dirty="0">
                <a:latin typeface="微軟正黑體" pitchFamily="34" charset="-120"/>
              </a:rPr>
              <a:t>台鐵便當</a:t>
            </a:r>
            <a:r>
              <a:rPr lang="zh-TW" altLang="en-US" sz="5600" dirty="0" smtClean="0">
                <a:latin typeface="微軟正黑體" pitchFamily="34" charset="-120"/>
              </a:rPr>
              <a:t>懷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舊</a:t>
            </a:r>
            <a:r>
              <a:rPr lang="zh-TW" altLang="en-US" sz="5600" dirty="0">
                <a:latin typeface="微軟正黑體" pitchFamily="34" charset="-120"/>
              </a:rPr>
              <a:t>感之探究。南華大學，嘉義縣。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陳冠伶</a:t>
            </a:r>
            <a:r>
              <a:rPr lang="en-US" altLang="zh-TW" sz="5600" dirty="0">
                <a:latin typeface="微軟正黑體" pitchFamily="34" charset="-120"/>
              </a:rPr>
              <a:t>(2008)</a:t>
            </a:r>
            <a:r>
              <a:rPr lang="zh-TW" altLang="en-US" sz="5600" dirty="0">
                <a:latin typeface="微軟正黑體" pitchFamily="34" charset="-120"/>
              </a:rPr>
              <a:t>。鄉遇</a:t>
            </a:r>
            <a:r>
              <a:rPr lang="en-US" altLang="zh-TW" sz="5600" dirty="0">
                <a:latin typeface="微軟正黑體" pitchFamily="34" charset="-120"/>
              </a:rPr>
              <a:t>--</a:t>
            </a:r>
            <a:r>
              <a:rPr lang="zh-TW" altLang="en-US" sz="5600" dirty="0">
                <a:latin typeface="微軟正黑體" pitchFamily="34" charset="-120"/>
              </a:rPr>
              <a:t>花蓮學田村客家移民的</a:t>
            </a:r>
            <a:r>
              <a:rPr lang="zh-TW" altLang="en-US" sz="5600" dirty="0" smtClean="0">
                <a:latin typeface="微軟正黑體" pitchFamily="34" charset="-120"/>
              </a:rPr>
              <a:t>離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別</a:t>
            </a:r>
            <a:r>
              <a:rPr lang="zh-TW" altLang="en-US" sz="5600" dirty="0">
                <a:latin typeface="微軟正黑體" pitchFamily="34" charset="-120"/>
              </a:rPr>
              <a:t>與鄉愁。國立東華大學，花蓮縣。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8155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四、電子網路資料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陳黎</a:t>
            </a:r>
            <a:r>
              <a:rPr lang="en-US" altLang="zh-TW" sz="5600" dirty="0" smtClean="0">
                <a:latin typeface="微軟正黑體" pitchFamily="34" charset="-120"/>
              </a:rPr>
              <a:t>(1975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r>
              <a:rPr lang="en-US" altLang="zh-TW" sz="5600" dirty="0" smtClean="0">
                <a:latin typeface="微軟正黑體" pitchFamily="34" charset="-120"/>
              </a:rPr>
              <a:t>1980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r>
              <a:rPr lang="en-US" altLang="zh-TW" sz="5600" dirty="0" smtClean="0">
                <a:latin typeface="微軟正黑體" pitchFamily="34" charset="-120"/>
              </a:rPr>
              <a:t>1985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r>
              <a:rPr lang="en-US" altLang="zh-TW" sz="5600" dirty="0" smtClean="0">
                <a:latin typeface="微軟正黑體" pitchFamily="34" charset="-120"/>
              </a:rPr>
              <a:t>1989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r>
              <a:rPr lang="en-US" altLang="zh-TW" sz="5600" dirty="0" smtClean="0">
                <a:latin typeface="微軟正黑體" pitchFamily="34" charset="-120"/>
              </a:rPr>
              <a:t>1990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r>
              <a:rPr lang="en-US" altLang="zh-TW" sz="5600" dirty="0" smtClean="0">
                <a:latin typeface="微軟正黑體" pitchFamily="34" charset="-120"/>
              </a:rPr>
              <a:t>1993</a:t>
            </a:r>
            <a:r>
              <a:rPr lang="zh-TW" altLang="en-US" sz="5600" dirty="0" smtClean="0">
                <a:latin typeface="微軟正黑體" pitchFamily="34" charset="-120"/>
              </a:rPr>
              <a:t>，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 </a:t>
            </a:r>
            <a:r>
              <a:rPr lang="en-US" altLang="zh-TW" sz="5600" dirty="0" smtClean="0">
                <a:latin typeface="微軟正黑體" pitchFamily="34" charset="-120"/>
              </a:rPr>
              <a:t>2005)</a:t>
            </a:r>
            <a:r>
              <a:rPr lang="zh-TW" altLang="en-US" sz="5600" dirty="0" smtClean="0">
                <a:latin typeface="微軟正黑體" pitchFamily="34" charset="-120"/>
              </a:rPr>
              <a:t>。陳黎文學倉庫。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25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 </a:t>
            </a:r>
            <a:r>
              <a:rPr lang="en-US" altLang="zh-TW" sz="5600" dirty="0" smtClean="0">
                <a:latin typeface="微軟正黑體" pitchFamily="34" charset="-120"/>
              </a:rPr>
              <a:t>http://</a:t>
            </a:r>
            <a:r>
              <a:rPr lang="en-US" altLang="zh-TW" sz="5600" dirty="0" err="1" smtClean="0">
                <a:latin typeface="微軟正黑體" pitchFamily="34" charset="-120"/>
              </a:rPr>
              <a:t>faculty.ndhu.edu.tw</a:t>
            </a:r>
            <a:r>
              <a:rPr lang="en-US" altLang="zh-TW" sz="5600" dirty="0" smtClean="0">
                <a:latin typeface="微軟正黑體" pitchFamily="34" charset="-120"/>
              </a:rPr>
              <a:t>/~</a:t>
            </a:r>
            <a:r>
              <a:rPr lang="en-US" altLang="zh-TW" sz="5600" dirty="0" err="1" smtClean="0">
                <a:latin typeface="微軟正黑體" pitchFamily="34" charset="-120"/>
              </a:rPr>
              <a:t>chenli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2</a:t>
            </a:r>
            <a:r>
              <a:rPr lang="zh-TW" altLang="en-US" sz="5600" dirty="0" smtClean="0">
                <a:latin typeface="微軟正黑體" pitchFamily="34" charset="-120"/>
              </a:rPr>
              <a:t>。陳黎文學倉庫。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25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 </a:t>
            </a:r>
            <a:r>
              <a:rPr lang="en-US" altLang="zh-TW" sz="5600" dirty="0" smtClean="0">
                <a:latin typeface="微軟正黑體" pitchFamily="34" charset="-120"/>
              </a:rPr>
              <a:t>http://</a:t>
            </a:r>
            <a:r>
              <a:rPr lang="en-US" altLang="zh-TW" sz="5600" dirty="0" err="1" smtClean="0">
                <a:latin typeface="微軟正黑體" pitchFamily="34" charset="-120"/>
              </a:rPr>
              <a:t>faculty.ndhu.edu.tw</a:t>
            </a:r>
            <a:r>
              <a:rPr lang="en-US" altLang="zh-TW" sz="5600" dirty="0" smtClean="0">
                <a:latin typeface="微軟正黑體" pitchFamily="34" charset="-120"/>
              </a:rPr>
              <a:t>/~</a:t>
            </a:r>
            <a:r>
              <a:rPr lang="en-US" altLang="zh-TW" sz="5600" dirty="0" err="1" smtClean="0">
                <a:latin typeface="微軟正黑體" pitchFamily="34" charset="-120"/>
              </a:rPr>
              <a:t>chenli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</a:rPr>
              <a:t>prose6.htm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4</a:t>
            </a:r>
            <a:r>
              <a:rPr lang="zh-TW" altLang="en-US" sz="5600" dirty="0" smtClean="0">
                <a:latin typeface="微軟正黑體" pitchFamily="34" charset="-120"/>
              </a:rPr>
              <a:t>。花蓮曾師傅麻糬特色麻糬。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 取自</a:t>
            </a:r>
            <a:r>
              <a:rPr lang="en-US" altLang="zh-TW" sz="5600" dirty="0" smtClean="0">
                <a:latin typeface="微軟正黑體" pitchFamily="34" charset="-120"/>
              </a:rPr>
              <a:t>http://</a:t>
            </a:r>
            <a:r>
              <a:rPr lang="en-US" altLang="zh-TW" sz="5600" dirty="0" err="1" smtClean="0">
                <a:latin typeface="微軟正黑體" pitchFamily="34" charset="-120"/>
              </a:rPr>
              <a:t>mystore.tranews.com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</a:rPr>
              <a:t>minon.php?s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5</a:t>
            </a:r>
            <a:r>
              <a:rPr lang="zh-TW" altLang="en-US" sz="5600" dirty="0" smtClean="0">
                <a:latin typeface="微軟正黑體" pitchFamily="34" charset="-120"/>
              </a:rPr>
              <a:t>。新北旅遊網。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 </a:t>
            </a:r>
            <a:r>
              <a:rPr lang="en-US" altLang="zh-TW" sz="5600" dirty="0" smtClean="0">
                <a:latin typeface="微軟正黑體" pitchFamily="34" charset="-120"/>
              </a:rPr>
              <a:t>https://</a:t>
            </a:r>
            <a:r>
              <a:rPr lang="en-US" altLang="zh-TW" sz="5600" dirty="0" err="1" smtClean="0">
                <a:latin typeface="微軟正黑體" pitchFamily="34" charset="-120"/>
              </a:rPr>
              <a:t>tour.ntpc.gov.tw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</a:rPr>
              <a:t>zh-tw</a:t>
            </a:r>
            <a:r>
              <a:rPr lang="en-US" altLang="zh-TW" sz="5600" dirty="0" smtClean="0">
                <a:latin typeface="微軟正黑體" pitchFamily="34" charset="-120"/>
              </a:rPr>
              <a:t>/Food/Detail?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6</a:t>
            </a:r>
            <a:r>
              <a:rPr lang="zh-TW" altLang="en-US" sz="5600" dirty="0" smtClean="0">
                <a:latin typeface="微軟正黑體" pitchFamily="34" charset="-120"/>
              </a:rPr>
              <a:t>。山姆伯伯工作坊。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</a:t>
            </a:r>
            <a:r>
              <a:rPr lang="en-US" altLang="zh-TW" sz="5600" dirty="0" smtClean="0">
                <a:latin typeface="微軟正黑體" pitchFamily="34" charset="-120"/>
                <a:hlinkClick r:id="rId2"/>
              </a:rPr>
              <a:t>https://</a:t>
            </a:r>
            <a:r>
              <a:rPr lang="en-US" altLang="zh-TW" sz="5600" dirty="0" err="1" smtClean="0">
                <a:latin typeface="微軟正黑體" pitchFamily="34" charset="-120"/>
                <a:hlinkClick r:id="rId2"/>
              </a:rPr>
              <a:t>www.unclesam.cc</a:t>
            </a:r>
            <a:r>
              <a:rPr lang="en-US" altLang="zh-TW" sz="5600" dirty="0" smtClean="0">
                <a:latin typeface="微軟正黑體" pitchFamily="34" charset="-120"/>
                <a:hlinkClick r:id="rId2"/>
              </a:rPr>
              <a:t>/blog/cooking-by-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 </a:t>
            </a:r>
            <a:r>
              <a:rPr lang="en-US" altLang="zh-TW" sz="5600" dirty="0" err="1" smtClean="0">
                <a:latin typeface="微軟正黑體" pitchFamily="34" charset="-120"/>
              </a:rPr>
              <a:t>erin</a:t>
            </a:r>
            <a:r>
              <a:rPr lang="en-US" altLang="zh-TW" sz="5600" dirty="0" smtClean="0">
                <a:latin typeface="微軟正黑體" pitchFamily="34" charset="-120"/>
              </a:rPr>
              <a:t>-36/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7</a:t>
            </a:r>
            <a:r>
              <a:rPr lang="zh-TW" altLang="en-US" sz="5600" dirty="0" smtClean="0">
                <a:latin typeface="微軟正黑體" pitchFamily="34" charset="-120"/>
              </a:rPr>
              <a:t>。洛克馬的探索頻道。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  <a:hlinkClick r:id="rId3"/>
              </a:rPr>
              <a:t>    </a:t>
            </a:r>
            <a:r>
              <a:rPr lang="en-US" altLang="zh-TW" sz="5600" dirty="0" smtClean="0">
                <a:latin typeface="微軟正黑體" pitchFamily="34" charset="-120"/>
                <a:hlinkClick r:id="rId3"/>
              </a:rPr>
              <a:t>https://</a:t>
            </a:r>
            <a:r>
              <a:rPr lang="en-US" altLang="zh-TW" sz="5600" dirty="0" err="1" smtClean="0">
                <a:latin typeface="微軟正黑體" pitchFamily="34" charset="-120"/>
                <a:hlinkClick r:id="rId3"/>
              </a:rPr>
              <a:t>blog.xuite.net</a:t>
            </a:r>
            <a:r>
              <a:rPr lang="en-US" altLang="zh-TW" sz="5600" dirty="0" smtClean="0">
                <a:latin typeface="微軟正黑體" pitchFamily="34" charset="-120"/>
                <a:hlinkClick r:id="rId3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  <a:hlinkClick r:id="rId3"/>
              </a:rPr>
              <a:t>localma</a:t>
            </a:r>
            <a:r>
              <a:rPr lang="en-US" altLang="zh-TW" sz="5600" dirty="0" smtClean="0">
                <a:latin typeface="微軟正黑體" pitchFamily="34" charset="-120"/>
                <a:hlinkClick r:id="rId3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  <a:hlinkClick r:id="rId3"/>
              </a:rPr>
              <a:t>twblog</a:t>
            </a:r>
            <a:r>
              <a:rPr lang="en-US" altLang="zh-TW" sz="5600" dirty="0" smtClean="0">
                <a:latin typeface="微軟正黑體" pitchFamily="34" charset="-120"/>
                <a:hlinkClick r:id="rId3"/>
              </a:rPr>
              <a:t>/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</a:t>
            </a:r>
            <a:r>
              <a:rPr lang="en-US" altLang="zh-TW" sz="5600" dirty="0" smtClean="0">
                <a:latin typeface="微軟正黑體" pitchFamily="34" charset="-120"/>
              </a:rPr>
              <a:t>12000034/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。大潤發。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 smtClean="0">
                <a:latin typeface="微軟正黑體" pitchFamily="34" charset="-120"/>
              </a:rPr>
              <a:t>   </a:t>
            </a:r>
            <a:r>
              <a:rPr lang="en-US" altLang="zh-TW" sz="5600" dirty="0" smtClean="0">
                <a:latin typeface="微軟正黑體" pitchFamily="34" charset="-120"/>
                <a:hlinkClick r:id="rId4"/>
              </a:rPr>
              <a:t>https://</a:t>
            </a:r>
            <a:r>
              <a:rPr lang="en-US" altLang="zh-TW" sz="5600" dirty="0" err="1" smtClean="0">
                <a:latin typeface="微軟正黑體" pitchFamily="34" charset="-120"/>
                <a:hlinkClick r:id="rId4"/>
              </a:rPr>
              <a:t>www.rtmart.com.tw</a:t>
            </a:r>
            <a:r>
              <a:rPr lang="en-US" altLang="zh-TW" sz="5600" dirty="0" smtClean="0">
                <a:latin typeface="微軟正黑體" pitchFamily="34" charset="-120"/>
                <a:hlinkClick r:id="rId4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  <a:hlinkClick r:id="rId4"/>
              </a:rPr>
              <a:t>zhongxiao</a:t>
            </a:r>
            <a:r>
              <a:rPr lang="en-US" altLang="zh-TW" sz="5600" dirty="0" smtClean="0">
                <a:latin typeface="微軟正黑體" pitchFamily="34" charset="-120"/>
                <a:hlinkClick r:id="rId4"/>
              </a:rPr>
              <a:t>/index</a:t>
            </a:r>
            <a:r>
              <a:rPr lang="en-US" altLang="zh-TW" sz="5600" dirty="0" smtClean="0">
                <a:latin typeface="微軟正黑體" pitchFamily="34" charset="-120"/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en-US" altLang="zh-TW" sz="5600" dirty="0" smtClean="0">
                <a:latin typeface="微軟正黑體" pitchFamily="34" charset="-120"/>
              </a:rPr>
              <a:t> </a:t>
            </a:r>
            <a:r>
              <a:rPr lang="en-US" altLang="zh-TW" sz="5600" dirty="0">
                <a:latin typeface="微軟正黑體" pitchFamily="34" charset="-120"/>
              </a:rPr>
              <a:t>.</a:t>
            </a:r>
            <a:r>
              <a:rPr lang="en-US" altLang="zh-TW" sz="5600" dirty="0" err="1">
                <a:latin typeface="微軟正黑體" pitchFamily="34" charset="-120"/>
              </a:rPr>
              <a:t>php</a:t>
            </a:r>
            <a:r>
              <a:rPr lang="en-US" altLang="zh-TW" sz="5600" dirty="0" err="1" smtClean="0">
                <a:latin typeface="微軟正黑體" pitchFamily="34" charset="-120"/>
              </a:rPr>
              <a:t>action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b="1" dirty="0" smtClean="0">
                <a:latin typeface="微軟正黑體" pitchFamily="34" charset="-120"/>
              </a:rPr>
              <a:t>圖</a:t>
            </a:r>
            <a:r>
              <a:rPr lang="en-US" altLang="zh-TW" sz="5600" b="1" dirty="0" smtClean="0">
                <a:latin typeface="微軟正黑體" pitchFamily="34" charset="-120"/>
              </a:rPr>
              <a:t>11</a:t>
            </a:r>
            <a:r>
              <a:rPr lang="zh-TW" altLang="en-US" sz="5600" dirty="0" smtClean="0">
                <a:latin typeface="微軟正黑體" pitchFamily="34" charset="-120"/>
              </a:rPr>
              <a:t>。三華遊覽公司。</a:t>
            </a:r>
            <a:r>
              <a:rPr lang="en-US" altLang="zh-TW" sz="5600" dirty="0" smtClean="0">
                <a:latin typeface="微軟正黑體" pitchFamily="34" charset="-120"/>
              </a:rPr>
              <a:t>2019</a:t>
            </a:r>
            <a:r>
              <a:rPr lang="zh-TW" altLang="en-US" sz="5600" dirty="0" smtClean="0">
                <a:latin typeface="微軟正黑體" pitchFamily="34" charset="-120"/>
              </a:rPr>
              <a:t>年</a:t>
            </a:r>
            <a:r>
              <a:rPr lang="en-US" altLang="zh-TW" sz="5600" dirty="0" smtClean="0">
                <a:latin typeface="微軟正黑體" pitchFamily="34" charset="-120"/>
              </a:rPr>
              <a:t>9</a:t>
            </a:r>
            <a:r>
              <a:rPr lang="zh-TW" altLang="en-US" sz="5600" dirty="0" smtClean="0">
                <a:latin typeface="微軟正黑體" pitchFamily="34" charset="-120"/>
              </a:rPr>
              <a:t>月</a:t>
            </a:r>
            <a:r>
              <a:rPr lang="en-US" altLang="zh-TW" sz="5600" dirty="0" smtClean="0">
                <a:latin typeface="微軟正黑體" pitchFamily="34" charset="-120"/>
              </a:rPr>
              <a:t>29</a:t>
            </a:r>
            <a:r>
              <a:rPr lang="zh-TW" altLang="en-US" sz="5600" dirty="0" smtClean="0">
                <a:latin typeface="微軟正黑體" pitchFamily="34" charset="-120"/>
              </a:rPr>
              <a:t>日，取自</a:t>
            </a:r>
            <a:endParaRPr lang="en-US" altLang="zh-TW" sz="5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600" dirty="0">
                <a:latin typeface="微軟正黑體" pitchFamily="34" charset="-120"/>
              </a:rPr>
              <a:t> </a:t>
            </a:r>
            <a:r>
              <a:rPr lang="zh-TW" altLang="en-US" sz="5600" dirty="0" smtClean="0">
                <a:latin typeface="微軟正黑體" pitchFamily="34" charset="-120"/>
              </a:rPr>
              <a:t>  </a:t>
            </a:r>
            <a:r>
              <a:rPr lang="en-US" altLang="zh-TW" sz="5600" dirty="0" smtClean="0">
                <a:latin typeface="微軟正黑體" pitchFamily="34" charset="-120"/>
              </a:rPr>
              <a:t>https://</a:t>
            </a:r>
            <a:r>
              <a:rPr lang="en-US" altLang="zh-TW" sz="5600" dirty="0" err="1" smtClean="0">
                <a:latin typeface="微軟正黑體" pitchFamily="34" charset="-120"/>
              </a:rPr>
              <a:t>www.shop2000.com.tw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  <a:r>
              <a:rPr lang="en-US" altLang="zh-TW" sz="5600" dirty="0" err="1" smtClean="0">
                <a:latin typeface="微軟正黑體" pitchFamily="34" charset="-120"/>
              </a:rPr>
              <a:t>sunhuatravel</a:t>
            </a:r>
            <a:r>
              <a:rPr lang="en-US" altLang="zh-TW" sz="5600" dirty="0" smtClean="0">
                <a:latin typeface="微軟正黑體" pitchFamily="34" charset="-120"/>
              </a:rPr>
              <a:t>/</a:t>
            </a:r>
            <a:endParaRPr lang="en-US" altLang="zh-TW" sz="5600" dirty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l"/>
            <a:r>
              <a:rPr lang="zh-TW" altLang="en-US" sz="6600" b="1" smtClean="0">
                <a:solidFill>
                  <a:srgbClr val="000000"/>
                </a:solidFill>
                <a:latin typeface="微軟正黑體" pitchFamily="34" charset="-120"/>
              </a:rPr>
              <a:t>          報告大綱</a:t>
            </a:r>
            <a:endParaRPr lang="zh-TW" altLang="en-US" sz="6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509746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>
                <a:latin typeface="微軟正黑體" panose="020B0604030504040204" pitchFamily="34" charset="-120"/>
              </a:rPr>
              <a:t>一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、研究動機</a:t>
            </a:r>
            <a:endParaRPr lang="en-US" altLang="zh-TW" sz="4000" b="1" dirty="0" smtClean="0">
              <a:latin typeface="微軟正黑體" panose="020B0604030504040204" pitchFamily="34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 smtClean="0">
                <a:latin typeface="微軟正黑體" panose="020B0604030504040204" pitchFamily="34" charset="-120"/>
              </a:rPr>
              <a:t>二、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研究目的</a:t>
            </a:r>
            <a:endParaRPr lang="en-US" altLang="zh-TW" sz="4000" b="1" dirty="0" smtClean="0">
              <a:latin typeface="微軟正黑體" panose="020B0604030504040204" pitchFamily="34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 smtClean="0">
                <a:latin typeface="微軟正黑體" panose="020B0604030504040204" pitchFamily="34" charset="-120"/>
              </a:rPr>
              <a:t>三、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研究方法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>
                <a:latin typeface="微軟正黑體" panose="020B0604030504040204" pitchFamily="34" charset="-120"/>
              </a:rPr>
              <a:t>四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研究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依據作品</a:t>
            </a:r>
            <a:endParaRPr lang="zh-TW" altLang="en-US" sz="4000" b="1" dirty="0">
              <a:latin typeface="微軟正黑體" panose="020B0604030504040204" pitchFamily="34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>
                <a:latin typeface="微軟正黑體" panose="020B0604030504040204" pitchFamily="34" charset="-120"/>
              </a:rPr>
              <a:t>五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研究內容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>
                <a:latin typeface="微軟正黑體" panose="020B0604030504040204" pitchFamily="34" charset="-120"/>
              </a:rPr>
              <a:t>六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研究結果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>
                <a:latin typeface="微軟正黑體" panose="020B0604030504040204" pitchFamily="34" charset="-120"/>
              </a:rPr>
              <a:t>七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結論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sz="3800" b="1" dirty="0">
              <a:latin typeface="微軟正黑體" panose="020B0604030504040204" pitchFamily="34" charset="-120"/>
            </a:endParaRPr>
          </a:p>
          <a:p>
            <a:pPr>
              <a:defRPr/>
            </a:pPr>
            <a:endParaRPr lang="zh-TW" altLang="en-US" sz="3800" dirty="0"/>
          </a:p>
        </p:txBody>
      </p:sp>
      <p:pic>
        <p:nvPicPr>
          <p:cNvPr id="67588" name="Picture 2" descr="C:\Users\user\Desktop\Img395406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65">
            <a:off x="6859588" y="4357688"/>
            <a:ext cx="20955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12</a:t>
            </a:r>
            <a:r>
              <a:rPr lang="zh-TW" altLang="en-US" sz="1600" dirty="0">
                <a:latin typeface="微軟正黑體" pitchFamily="34" charset="-120"/>
              </a:rPr>
              <a:t>。開飯喇。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日，取自</a:t>
            </a:r>
            <a:r>
              <a:rPr lang="en-US" altLang="zh-TW" sz="1600" dirty="0">
                <a:latin typeface="微軟正黑體" pitchFamily="34" charset="-120"/>
              </a:rPr>
              <a:t>https://</a:t>
            </a:r>
            <a:r>
              <a:rPr lang="en-US" altLang="zh-TW" sz="1600" dirty="0" err="1">
                <a:latin typeface="微軟正黑體" pitchFamily="34" charset="-120"/>
              </a:rPr>
              <a:t>tw.openrice.com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  <a:r>
              <a:rPr lang="en-US" altLang="zh-TW" sz="1600" dirty="0" err="1">
                <a:latin typeface="微軟正黑體" pitchFamily="34" charset="-120"/>
              </a:rPr>
              <a:t>zh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  <a:r>
              <a:rPr lang="en-US" altLang="zh-TW" sz="1600" dirty="0" err="1">
                <a:latin typeface="微軟正黑體" pitchFamily="34" charset="-120"/>
              </a:rPr>
              <a:t>taipei</a:t>
            </a:r>
            <a:r>
              <a:rPr lang="en-US" altLang="zh-TW" sz="1600" dirty="0">
                <a:latin typeface="微軟正黑體" pitchFamily="34" charset="-120"/>
              </a:rPr>
              <a:t>/p-5-stars-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13</a:t>
            </a:r>
            <a:r>
              <a:rPr lang="zh-TW" altLang="en-US" sz="1600" dirty="0">
                <a:latin typeface="微軟正黑體" pitchFamily="34" charset="-120"/>
              </a:rPr>
              <a:t>。愛食記。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</a:t>
            </a:r>
            <a:r>
              <a:rPr lang="zh-TW" altLang="en-US" sz="1600" dirty="0" smtClean="0">
                <a:latin typeface="微軟正黑體" pitchFamily="34" charset="-120"/>
              </a:rPr>
              <a:t>自</a:t>
            </a:r>
            <a:endParaRPr lang="en-US" altLang="zh-TW" sz="1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dirty="0">
                <a:latin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</a:rPr>
              <a:t>   </a:t>
            </a:r>
            <a:r>
              <a:rPr lang="en-US" altLang="zh-TW" sz="1600" dirty="0" smtClean="0">
                <a:latin typeface="微軟正黑體" pitchFamily="34" charset="-120"/>
              </a:rPr>
              <a:t>https</a:t>
            </a:r>
            <a:r>
              <a:rPr lang="en-US" altLang="zh-TW" sz="1600" dirty="0">
                <a:latin typeface="微軟正黑體" pitchFamily="34" charset="-120"/>
              </a:rPr>
              <a:t>://</a:t>
            </a:r>
            <a:r>
              <a:rPr lang="en-US" altLang="zh-TW" sz="1600" dirty="0" err="1">
                <a:latin typeface="微軟正黑體" pitchFamily="34" charset="-120"/>
              </a:rPr>
              <a:t>ifoodie.tw</a:t>
            </a:r>
            <a:r>
              <a:rPr lang="en-US" altLang="zh-TW" sz="1600" dirty="0">
                <a:latin typeface="微軟正黑體" pitchFamily="34" charset="-120"/>
              </a:rPr>
              <a:t>/restaurant/</a:t>
            </a:r>
            <a:r>
              <a:rPr lang="en-US" altLang="zh-TW" sz="1600" dirty="0" err="1">
                <a:latin typeface="微軟正黑體" pitchFamily="34" charset="-120"/>
              </a:rPr>
              <a:t>5593c998c03a101e1f6c36b1</a:t>
            </a:r>
            <a:endParaRPr lang="en-US" altLang="zh-TW" sz="1600" dirty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15</a:t>
            </a:r>
            <a:r>
              <a:rPr lang="zh-TW" altLang="en-US" sz="1600" dirty="0">
                <a:latin typeface="微軟正黑體" pitchFamily="34" charset="-120"/>
              </a:rPr>
              <a:t>。</a:t>
            </a:r>
            <a:r>
              <a:rPr lang="en-US" altLang="zh-TW" sz="1600" dirty="0" err="1">
                <a:latin typeface="微軟正黑體" pitchFamily="34" charset="-120"/>
              </a:rPr>
              <a:t>google</a:t>
            </a:r>
            <a:r>
              <a:rPr lang="en-US" altLang="zh-TW" sz="1600" dirty="0">
                <a:latin typeface="微軟正黑體" pitchFamily="34" charset="-120"/>
              </a:rPr>
              <a:t> map</a:t>
            </a:r>
            <a:r>
              <a:rPr lang="zh-TW" altLang="en-US" sz="1600" dirty="0">
                <a:latin typeface="微軟正黑體" pitchFamily="34" charset="-120"/>
              </a:rPr>
              <a:t>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日，取自</a:t>
            </a:r>
            <a:r>
              <a:rPr lang="en-US" altLang="zh-TW" sz="1600" dirty="0">
                <a:latin typeface="微軟正黑體" pitchFamily="34" charset="-120"/>
              </a:rPr>
              <a:t>https://</a:t>
            </a:r>
            <a:r>
              <a:rPr lang="en-US" altLang="zh-TW" sz="1600" dirty="0" err="1">
                <a:latin typeface="微軟正黑體" pitchFamily="34" charset="-120"/>
              </a:rPr>
              <a:t>www.google.com</a:t>
            </a:r>
            <a:r>
              <a:rPr lang="en-US" altLang="zh-TW" sz="1600" dirty="0">
                <a:latin typeface="微軟正黑體" pitchFamily="34" charset="-120"/>
              </a:rPr>
              <a:t>/maps/place/970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16</a:t>
            </a:r>
            <a:r>
              <a:rPr lang="zh-TW" altLang="en-US" sz="1600" dirty="0">
                <a:latin typeface="微軟正黑體" pitchFamily="34" charset="-120"/>
              </a:rPr>
              <a:t>。</a:t>
            </a:r>
            <a:r>
              <a:rPr lang="en-US" altLang="zh-TW" sz="1600" dirty="0" err="1">
                <a:latin typeface="微軟正黑體" pitchFamily="34" charset="-120"/>
              </a:rPr>
              <a:t>google</a:t>
            </a:r>
            <a:r>
              <a:rPr lang="en-US" altLang="zh-TW" sz="1600" dirty="0">
                <a:latin typeface="微軟正黑體" pitchFamily="34" charset="-120"/>
              </a:rPr>
              <a:t> map</a:t>
            </a:r>
            <a:r>
              <a:rPr lang="zh-TW" altLang="en-US" sz="1600" dirty="0">
                <a:latin typeface="微軟正黑體" pitchFamily="34" charset="-120"/>
              </a:rPr>
              <a:t>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日，取自</a:t>
            </a:r>
            <a:r>
              <a:rPr lang="en-US" altLang="zh-TW" sz="1600" dirty="0">
                <a:latin typeface="微軟正黑體" pitchFamily="34" charset="-120"/>
              </a:rPr>
              <a:t>https://</a:t>
            </a:r>
            <a:r>
              <a:rPr lang="en-US" altLang="zh-TW" sz="1600" dirty="0" err="1">
                <a:latin typeface="微軟正黑體" pitchFamily="34" charset="-120"/>
              </a:rPr>
              <a:t>www.google.com</a:t>
            </a:r>
            <a:r>
              <a:rPr lang="en-US" altLang="zh-TW" sz="1600" dirty="0">
                <a:latin typeface="微軟正黑體" pitchFamily="34" charset="-120"/>
              </a:rPr>
              <a:t>/maps/place/970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18</a:t>
            </a:r>
            <a:r>
              <a:rPr lang="zh-TW" altLang="en-US" sz="1600" dirty="0">
                <a:latin typeface="微軟正黑體" pitchFamily="34" charset="-120"/>
              </a:rPr>
              <a:t>。花蓮綠活小旅行。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日，取自</a:t>
            </a:r>
            <a:r>
              <a:rPr lang="en-US" altLang="zh-TW" sz="1600" dirty="0">
                <a:latin typeface="微軟正黑體" pitchFamily="34" charset="-120"/>
              </a:rPr>
              <a:t>http://</a:t>
            </a:r>
            <a:r>
              <a:rPr lang="en-US" altLang="zh-TW" sz="1600" dirty="0" err="1">
                <a:latin typeface="微軟正黑體" pitchFamily="34" charset="-120"/>
              </a:rPr>
              <a:t>greenmap.hualien.gov.tw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  <a:r>
              <a:rPr lang="en-US" altLang="zh-TW" sz="1600" dirty="0" err="1">
                <a:latin typeface="微軟正黑體" pitchFamily="34" charset="-120"/>
              </a:rPr>
              <a:t>zh-tw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17.19</a:t>
            </a:r>
            <a:r>
              <a:rPr lang="zh-TW" altLang="en-US" sz="1600" dirty="0">
                <a:latin typeface="微軟正黑體" pitchFamily="34" charset="-120"/>
              </a:rPr>
              <a:t>。福住橋南京街和作家們的身影。取</a:t>
            </a:r>
            <a:r>
              <a:rPr lang="zh-TW" altLang="en-US" sz="1600" dirty="0" smtClean="0">
                <a:latin typeface="微軟正黑體" pitchFamily="34" charset="-120"/>
              </a:rPr>
              <a:t>自</a:t>
            </a:r>
            <a:endParaRPr lang="en-US" altLang="zh-TW" sz="1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dirty="0">
                <a:latin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</a:rPr>
              <a:t>    </a:t>
            </a:r>
            <a:r>
              <a:rPr lang="en-US" altLang="zh-TW" sz="1600" dirty="0" smtClean="0">
                <a:latin typeface="微軟正黑體" pitchFamily="34" charset="-120"/>
              </a:rPr>
              <a:t>https</a:t>
            </a:r>
            <a:r>
              <a:rPr lang="en-US" altLang="zh-TW" sz="1600" dirty="0">
                <a:latin typeface="微軟正黑體" pitchFamily="34" charset="-120"/>
              </a:rPr>
              <a:t>://</a:t>
            </a:r>
            <a:r>
              <a:rPr lang="en-US" altLang="zh-TW" sz="1600" dirty="0" err="1">
                <a:latin typeface="微軟正黑體" pitchFamily="34" charset="-120"/>
              </a:rPr>
              <a:t>blog.xuite.net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  <a:r>
              <a:rPr lang="en-US" altLang="zh-TW" sz="1600" dirty="0" err="1">
                <a:latin typeface="微軟正黑體" pitchFamily="34" charset="-120"/>
              </a:rPr>
              <a:t>karlcpc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  <a:r>
              <a:rPr lang="en-US" altLang="zh-TW" sz="1600" dirty="0" err="1">
                <a:latin typeface="微軟正黑體" pitchFamily="34" charset="-120"/>
              </a:rPr>
              <a:t>bcc?st</a:t>
            </a:r>
            <a:r>
              <a:rPr lang="en-US" altLang="zh-TW" sz="1600" dirty="0">
                <a:latin typeface="微軟正黑體" pitchFamily="34" charset="-120"/>
              </a:rPr>
              <a:t>=</a:t>
            </a:r>
            <a:r>
              <a:rPr lang="en-US" altLang="zh-TW" sz="1600" dirty="0" err="1">
                <a:latin typeface="微軟正黑體" pitchFamily="34" charset="-120"/>
              </a:rPr>
              <a:t>tag&amp;p</a:t>
            </a:r>
            <a:r>
              <a:rPr lang="en-US" altLang="zh-TW" sz="1600" dirty="0">
                <a:latin typeface="微軟正黑體" pitchFamily="34" charset="-120"/>
              </a:rPr>
              <a:t>=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21</a:t>
            </a:r>
            <a:r>
              <a:rPr lang="zh-TW" altLang="en-US" sz="1600" dirty="0">
                <a:latin typeface="微軟正黑體" pitchFamily="34" charset="-120"/>
              </a:rPr>
              <a:t>。太平洋。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</a:t>
            </a:r>
            <a:r>
              <a:rPr lang="zh-TW" altLang="en-US" sz="1600" dirty="0" smtClean="0">
                <a:latin typeface="微軟正黑體" pitchFamily="34" charset="-120"/>
              </a:rPr>
              <a:t>取自</a:t>
            </a:r>
            <a:endParaRPr lang="en-US" altLang="zh-TW" sz="1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dirty="0">
                <a:latin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</a:rPr>
              <a:t>    </a:t>
            </a:r>
            <a:r>
              <a:rPr lang="en-US" altLang="zh-TW" sz="1600" dirty="0" smtClean="0">
                <a:latin typeface="微軟正黑體" pitchFamily="34" charset="-120"/>
              </a:rPr>
              <a:t>https</a:t>
            </a:r>
            <a:r>
              <a:rPr lang="en-US" altLang="zh-TW" sz="1600" dirty="0">
                <a:latin typeface="微軟正黑體" pitchFamily="34" charset="-120"/>
              </a:rPr>
              <a:t>://</a:t>
            </a:r>
            <a:r>
              <a:rPr lang="en-US" altLang="zh-TW" sz="1600" dirty="0" err="1">
                <a:latin typeface="微軟正黑體" pitchFamily="34" charset="-120"/>
              </a:rPr>
              <a:t>www.ettoday.net</a:t>
            </a:r>
            <a:r>
              <a:rPr lang="en-US" altLang="zh-TW" sz="1600" dirty="0">
                <a:latin typeface="微軟正黑體" pitchFamily="34" charset="-120"/>
              </a:rPr>
              <a:t>/news/20161104/</a:t>
            </a:r>
            <a:r>
              <a:rPr lang="en-US" altLang="zh-TW" sz="1600" dirty="0" err="1">
                <a:latin typeface="微軟正黑體" pitchFamily="34" charset="-120"/>
              </a:rPr>
              <a:t>805369.htm</a:t>
            </a:r>
            <a:endParaRPr lang="en-US" altLang="zh-TW" sz="1600" dirty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 smtClean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22</a:t>
            </a:r>
            <a:r>
              <a:rPr lang="zh-TW" altLang="en-US" sz="1600" dirty="0">
                <a:latin typeface="微軟正黑體" pitchFamily="34" charset="-120"/>
              </a:rPr>
              <a:t>。太魯閣。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</a:t>
            </a:r>
            <a:r>
              <a:rPr lang="zh-TW" altLang="en-US" sz="1600" dirty="0" smtClean="0">
                <a:latin typeface="微軟正黑體" pitchFamily="34" charset="-120"/>
              </a:rPr>
              <a:t>自</a:t>
            </a:r>
            <a:endParaRPr lang="en-US" altLang="zh-TW" sz="1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dirty="0">
                <a:latin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</a:rPr>
              <a:t>    </a:t>
            </a:r>
            <a:r>
              <a:rPr lang="en-US" altLang="zh-TW" sz="1600" dirty="0" smtClean="0">
                <a:latin typeface="微軟正黑體" pitchFamily="34" charset="-120"/>
              </a:rPr>
              <a:t>https</a:t>
            </a:r>
            <a:r>
              <a:rPr lang="en-US" altLang="zh-TW" sz="1600" dirty="0">
                <a:latin typeface="微軟正黑體" pitchFamily="34" charset="-120"/>
              </a:rPr>
              <a:t>://</a:t>
            </a:r>
            <a:r>
              <a:rPr lang="en-US" altLang="zh-TW" sz="1600" dirty="0" err="1">
                <a:latin typeface="微軟正黑體" pitchFamily="34" charset="-120"/>
              </a:rPr>
              <a:t>trip.eztravel.com.tw</a:t>
            </a:r>
            <a:r>
              <a:rPr lang="en-US" altLang="zh-TW" sz="1600" dirty="0">
                <a:latin typeface="微軟正黑體" pitchFamily="34" charset="-120"/>
              </a:rPr>
              <a:t>/domestic/introduction/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23</a:t>
            </a:r>
            <a:r>
              <a:rPr lang="zh-TW" altLang="en-US" sz="1600" dirty="0">
                <a:latin typeface="微軟正黑體" pitchFamily="34" charset="-120"/>
              </a:rPr>
              <a:t>。白楊瀑布。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日，取自</a:t>
            </a:r>
            <a:r>
              <a:rPr lang="en-US" altLang="zh-TW" sz="1600" dirty="0">
                <a:latin typeface="微軟正黑體" pitchFamily="34" charset="-120"/>
              </a:rPr>
              <a:t>https://</a:t>
            </a:r>
            <a:r>
              <a:rPr lang="en-US" altLang="zh-TW" sz="1600" dirty="0" err="1">
                <a:latin typeface="微軟正黑體" pitchFamily="34" charset="-120"/>
              </a:rPr>
              <a:t>np.cpami.gov.tw</a:t>
            </a:r>
            <a:r>
              <a:rPr lang="en-US" altLang="zh-TW" sz="1600" dirty="0">
                <a:latin typeface="微軟正黑體" pitchFamily="34" charset="-120"/>
              </a:rPr>
              <a:t>/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b="1" dirty="0">
                <a:latin typeface="微軟正黑體" pitchFamily="34" charset="-120"/>
              </a:rPr>
              <a:t>圖</a:t>
            </a:r>
            <a:r>
              <a:rPr lang="en-US" altLang="zh-TW" sz="1600" b="1" dirty="0">
                <a:latin typeface="微軟正黑體" pitchFamily="34" charset="-120"/>
              </a:rPr>
              <a:t>24</a:t>
            </a:r>
            <a:r>
              <a:rPr lang="zh-TW" altLang="en-US" sz="1600" dirty="0">
                <a:latin typeface="微軟正黑體" pitchFamily="34" charset="-120"/>
              </a:rPr>
              <a:t>。七星潭。</a:t>
            </a:r>
            <a:r>
              <a:rPr lang="en-US" altLang="zh-TW" sz="1600" dirty="0">
                <a:latin typeface="微軟正黑體" pitchFamily="34" charset="-120"/>
              </a:rPr>
              <a:t>2019</a:t>
            </a:r>
            <a:r>
              <a:rPr lang="zh-TW" altLang="en-US" sz="1600" dirty="0">
                <a:latin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</a:rPr>
              <a:t>9</a:t>
            </a:r>
            <a:r>
              <a:rPr lang="zh-TW" altLang="en-US" sz="1600" dirty="0">
                <a:latin typeface="微軟正黑體" pitchFamily="34" charset="-120"/>
              </a:rPr>
              <a:t>月</a:t>
            </a:r>
            <a:r>
              <a:rPr lang="en-US" altLang="zh-TW" sz="1600" dirty="0">
                <a:latin typeface="微軟正黑體" pitchFamily="34" charset="-120"/>
              </a:rPr>
              <a:t>29</a:t>
            </a:r>
            <a:r>
              <a:rPr lang="zh-TW" altLang="en-US" sz="1600" dirty="0">
                <a:latin typeface="微軟正黑體" pitchFamily="34" charset="-120"/>
              </a:rPr>
              <a:t>日，取</a:t>
            </a:r>
            <a:r>
              <a:rPr lang="zh-TW" altLang="en-US" sz="1600" dirty="0" smtClean="0">
                <a:latin typeface="微軟正黑體" pitchFamily="34" charset="-120"/>
              </a:rPr>
              <a:t>自</a:t>
            </a:r>
            <a:endParaRPr lang="en-US" altLang="zh-TW" sz="1600" dirty="0" smtClean="0">
              <a:latin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600" dirty="0">
                <a:latin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</a:rPr>
              <a:t>    </a:t>
            </a:r>
            <a:r>
              <a:rPr lang="en-US" altLang="zh-TW" sz="1600" dirty="0" smtClean="0">
                <a:latin typeface="微軟正黑體" pitchFamily="34" charset="-120"/>
              </a:rPr>
              <a:t>https</a:t>
            </a:r>
            <a:r>
              <a:rPr lang="en-US" altLang="zh-TW" sz="1600" dirty="0">
                <a:latin typeface="微軟正黑體" pitchFamily="34" charset="-120"/>
              </a:rPr>
              <a:t>://</a:t>
            </a:r>
            <a:r>
              <a:rPr lang="en-US" altLang="zh-TW" sz="1600" dirty="0" err="1">
                <a:latin typeface="微軟正黑體" pitchFamily="34" charset="-120"/>
              </a:rPr>
              <a:t>www.flickr.com</a:t>
            </a:r>
            <a:r>
              <a:rPr lang="en-US" altLang="zh-TW" sz="1600" dirty="0">
                <a:latin typeface="微軟正黑體" pitchFamily="34" charset="-120"/>
              </a:rPr>
              <a:t>/photos/</a:t>
            </a:r>
            <a:r>
              <a:rPr lang="en-US" altLang="zh-TW" sz="1600" dirty="0" err="1">
                <a:latin typeface="微軟正黑體" pitchFamily="34" charset="-120"/>
              </a:rPr>
              <a:t>nodie26</a:t>
            </a:r>
            <a:r>
              <a:rPr lang="en-US" altLang="zh-TW" sz="1600" dirty="0">
                <a:latin typeface="微軟正黑體" pitchFamily="34" charset="-120"/>
              </a:rPr>
              <a:t>/2980653233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1600" dirty="0">
              <a:latin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1600" dirty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內容版面配置區 4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9600" b="1" dirty="0" smtClean="0">
                <a:latin typeface="+mn-ea"/>
              </a:rPr>
              <a:t>謝謝大家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/>
              <a:t>一、研究動機</a:t>
            </a: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424862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zh-TW" sz="4000" b="1" dirty="0" smtClean="0">
                <a:latin typeface="+mn-ea"/>
              </a:rPr>
              <a:t>1.</a:t>
            </a:r>
            <a:r>
              <a:rPr lang="zh-TW" altLang="en-US" sz="4000" b="1" dirty="0" smtClean="0">
                <a:latin typeface="+mn-ea"/>
              </a:rPr>
              <a:t> 老師提起作家陳黎，他是</a:t>
            </a:r>
            <a:r>
              <a:rPr lang="zh-TW" altLang="en-US" sz="4000" b="1" dirty="0" smtClean="0">
                <a:solidFill>
                  <a:srgbClr val="0070C0"/>
                </a:solidFill>
                <a:latin typeface="+mn-ea"/>
              </a:rPr>
              <a:t>花蓮   </a:t>
            </a:r>
            <a:r>
              <a:rPr lang="zh-TW" altLang="en-US" sz="4000" b="1" dirty="0" smtClean="0">
                <a:latin typeface="+mn-ea"/>
              </a:rPr>
              <a:t>人，</a:t>
            </a:r>
            <a:endParaRPr lang="en-US" altLang="zh-TW" sz="4000" b="1" dirty="0" smtClean="0">
              <a:latin typeface="+mn-ea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zh-TW" altLang="en-US" sz="4000" b="1" dirty="0">
                <a:latin typeface="+mn-ea"/>
              </a:rPr>
              <a:t> </a:t>
            </a:r>
            <a:r>
              <a:rPr lang="zh-TW" altLang="en-US" sz="4000" b="1" dirty="0" smtClean="0">
                <a:latin typeface="+mn-ea"/>
              </a:rPr>
              <a:t>    曾任教於國中。</a:t>
            </a:r>
            <a:endParaRPr lang="en-US" altLang="zh-TW" sz="4000" b="1" dirty="0" smtClean="0">
              <a:latin typeface="+mn-ea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zh-TW" sz="4000" b="1" dirty="0" smtClean="0">
                <a:latin typeface="+mn-ea"/>
              </a:rPr>
              <a:t>2.</a:t>
            </a:r>
            <a:r>
              <a:rPr lang="zh-TW" altLang="en-US" sz="4000" b="1" dirty="0" smtClean="0">
                <a:latin typeface="+mn-ea"/>
              </a:rPr>
              <a:t> 他</a:t>
            </a:r>
            <a:r>
              <a:rPr lang="zh-TW" altLang="zh-TW" sz="4000" b="1" dirty="0" smtClean="0">
                <a:latin typeface="+mn-ea"/>
              </a:rPr>
              <a:t>時常</a:t>
            </a:r>
            <a:r>
              <a:rPr lang="zh-TW" altLang="zh-TW" sz="4000" b="1" dirty="0">
                <a:latin typeface="+mn-ea"/>
              </a:rPr>
              <a:t>寫一些有關</a:t>
            </a:r>
            <a:r>
              <a:rPr lang="zh-TW" altLang="zh-TW" sz="4000" b="1" dirty="0" smtClean="0">
                <a:solidFill>
                  <a:srgbClr val="0070C0"/>
                </a:solidFill>
                <a:latin typeface="+mn-ea"/>
              </a:rPr>
              <a:t>花蓮</a:t>
            </a:r>
            <a:r>
              <a:rPr lang="zh-TW" altLang="en-US" sz="4000" b="1" dirty="0" smtClean="0">
                <a:solidFill>
                  <a:srgbClr val="0070C0"/>
                </a:solidFill>
                <a:latin typeface="華康流隸體W5(P)" pitchFamily="66" charset="-120"/>
                <a:ea typeface="華康流隸體W5(P)" pitchFamily="66" charset="-120"/>
              </a:rPr>
              <a:t>  </a:t>
            </a:r>
            <a:r>
              <a:rPr lang="zh-TW" altLang="zh-TW" sz="4000" b="1" dirty="0" smtClean="0">
                <a:latin typeface="+mn-ea"/>
              </a:rPr>
              <a:t>的文章</a:t>
            </a:r>
            <a:r>
              <a:rPr lang="zh-TW" altLang="en-US" sz="4000" b="1" dirty="0" smtClean="0">
                <a:latin typeface="+mn-ea"/>
              </a:rPr>
              <a:t>。</a:t>
            </a:r>
            <a:endParaRPr lang="en-US" altLang="zh-TW" sz="4000" b="1" dirty="0" smtClean="0">
              <a:latin typeface="+mn-ea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zh-TW" sz="4000" b="1" dirty="0" smtClean="0">
                <a:latin typeface="+mn-ea"/>
              </a:rPr>
              <a:t>3.</a:t>
            </a:r>
            <a:r>
              <a:rPr lang="zh-TW" altLang="en-US" sz="4000" b="1" dirty="0" smtClean="0">
                <a:latin typeface="+mn-ea"/>
              </a:rPr>
              <a:t> 陳黎的文章</a:t>
            </a:r>
            <a:r>
              <a:rPr lang="en-US" altLang="zh-TW" sz="4000" b="1" dirty="0">
                <a:latin typeface="+mn-ea"/>
              </a:rPr>
              <a:t>《</a:t>
            </a:r>
            <a:r>
              <a:rPr lang="zh-TW" altLang="en-US" sz="4000" b="1" dirty="0" smtClean="0">
                <a:latin typeface="+mn-ea"/>
              </a:rPr>
              <a:t>聲音鐘</a:t>
            </a:r>
            <a:r>
              <a:rPr lang="en-US" altLang="zh-TW" sz="4000" b="1" dirty="0" smtClean="0">
                <a:latin typeface="+mn-ea"/>
              </a:rPr>
              <a:t>》</a:t>
            </a:r>
            <a:r>
              <a:rPr lang="zh-TW" altLang="en-US" sz="4000" b="1" dirty="0" smtClean="0">
                <a:latin typeface="+mn-ea"/>
              </a:rPr>
              <a:t>，收錄於國</a:t>
            </a:r>
            <a:endParaRPr lang="en-US" altLang="zh-TW" sz="4000" b="1" dirty="0" smtClean="0">
              <a:latin typeface="+mn-ea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zh-TW" altLang="en-US" sz="4000" b="1" dirty="0" smtClean="0">
                <a:latin typeface="+mn-ea"/>
              </a:rPr>
              <a:t>    文課本。</a:t>
            </a:r>
          </a:p>
        </p:txBody>
      </p:sp>
      <p:pic>
        <p:nvPicPr>
          <p:cNvPr id="67588" name="Picture 4" descr="C:\Users\user\Desktop\12dcb7b62561ebbe8accfa739a024d8f_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592288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圖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7661275" y="1966913"/>
            <a:ext cx="4143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圖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6170613" y="3375025"/>
            <a:ext cx="4143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600" b="1" smtClean="0"/>
              <a:t>    二、研究目的</a:t>
            </a: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>
          <a:xfrm>
            <a:off x="333375" y="1844675"/>
            <a:ext cx="8569325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zh-TW" altLang="en-US" sz="4000" b="1" dirty="0" smtClean="0"/>
              <a:t>本研究目的有二：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一</a:t>
            </a:r>
            <a:r>
              <a:rPr lang="en-US" altLang="zh-TW" sz="3600" b="1" dirty="0" smtClean="0"/>
              <a:t>)</a:t>
            </a:r>
            <a:r>
              <a:rPr lang="zh-TW" altLang="en-US" sz="4000" b="1" dirty="0" smtClean="0"/>
              <a:t>認識陳黎筆下的</a:t>
            </a:r>
            <a:r>
              <a:rPr lang="zh-TW" altLang="en-US" sz="5400" b="1" dirty="0" smtClean="0">
                <a:solidFill>
                  <a:schemeClr val="accent1"/>
                </a:solidFill>
                <a:latin typeface="+mn-ea"/>
              </a:rPr>
              <a:t>花蓮</a:t>
            </a:r>
            <a:r>
              <a:rPr lang="zh-TW" altLang="en-US" sz="5400" b="1" dirty="0" smtClean="0">
                <a:solidFill>
                  <a:schemeClr val="accent1"/>
                </a:solidFill>
                <a:latin typeface="華康流隸體W5(P)" pitchFamily="66" charset="-120"/>
                <a:ea typeface="華康流隸體W5(P)" pitchFamily="66" charset="-120"/>
              </a:rPr>
              <a:t>  </a:t>
            </a:r>
            <a:r>
              <a:rPr lang="zh-TW" altLang="en-US" sz="4000" b="1" dirty="0" smtClean="0"/>
              <a:t>。</a:t>
            </a:r>
            <a:endParaRPr lang="en-US" altLang="zh-TW" sz="3600" b="1" dirty="0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二</a:t>
            </a:r>
            <a:r>
              <a:rPr lang="en-US" altLang="zh-TW" sz="3600" b="1" dirty="0" smtClean="0"/>
              <a:t>)</a:t>
            </a:r>
            <a:r>
              <a:rPr lang="zh-TW" altLang="en-US" sz="4000" b="1" dirty="0" smtClean="0"/>
              <a:t>了解陳黎</a:t>
            </a:r>
            <a:r>
              <a:rPr lang="zh-TW" altLang="en-US" sz="5400" b="1" dirty="0" smtClean="0">
                <a:solidFill>
                  <a:srgbClr val="0070C0"/>
                </a:solidFill>
                <a:latin typeface="+mn-ea"/>
              </a:rPr>
              <a:t>回饋</a:t>
            </a:r>
            <a:r>
              <a:rPr lang="zh-TW" altLang="en-US" sz="4000" b="1" dirty="0" smtClean="0"/>
              <a:t>故鄉花蓮的</a:t>
            </a:r>
            <a:r>
              <a:rPr lang="zh-TW" altLang="en-US" sz="5400" b="1" dirty="0" smtClean="0">
                <a:solidFill>
                  <a:srgbClr val="0070C0"/>
                </a:solidFill>
                <a:latin typeface="+mn-ea"/>
              </a:rPr>
              <a:t>理念</a:t>
            </a:r>
            <a:r>
              <a:rPr lang="zh-TW" altLang="en-US" sz="4000" b="1" dirty="0" smtClean="0"/>
              <a:t>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  <p:pic>
        <p:nvPicPr>
          <p:cNvPr id="69636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6221413" y="3048000"/>
            <a:ext cx="4143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圖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6508750" y="3251200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8453438" y="4416425"/>
            <a:ext cx="4143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圖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2">
            <a:off x="8716963" y="4618038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C:\Users\user\Desktop\31ps0001404rp9q745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334963"/>
            <a:ext cx="2482850" cy="21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/>
              <a:t>三、研究方法</a:t>
            </a:r>
          </a:p>
        </p:txBody>
      </p:sp>
      <p:sp>
        <p:nvSpPr>
          <p:cNvPr id="69635" name="內容版面配置區 2"/>
          <p:cNvSpPr>
            <a:spLocks noGrp="1"/>
          </p:cNvSpPr>
          <p:nvPr>
            <p:ph sz="half" idx="1"/>
          </p:nvPr>
        </p:nvSpPr>
        <p:spPr>
          <a:xfrm>
            <a:off x="284163" y="1557338"/>
            <a:ext cx="4216400" cy="452596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 smtClean="0">
                <a:latin typeface="+mn-ea"/>
              </a:rPr>
              <a:t> </a:t>
            </a:r>
            <a:r>
              <a:rPr lang="en-US" altLang="zh-TW" sz="4400" b="1" dirty="0" smtClean="0">
                <a:latin typeface="+mn-ea"/>
              </a:rPr>
              <a:t>1.</a:t>
            </a:r>
            <a:r>
              <a:rPr lang="zh-TW" altLang="en-US" sz="4400" b="1" dirty="0" smtClean="0">
                <a:latin typeface="+mn-ea"/>
              </a:rPr>
              <a:t> 文本分析法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716463" y="1557338"/>
            <a:ext cx="3965575" cy="452596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4000" b="1" dirty="0" smtClean="0">
                <a:latin typeface="+mn-ea"/>
              </a:rPr>
              <a:t> </a:t>
            </a:r>
            <a:r>
              <a:rPr lang="en-US" altLang="zh-TW" sz="4400" b="1" dirty="0" smtClean="0">
                <a:latin typeface="+mn-ea"/>
              </a:rPr>
              <a:t>2.</a:t>
            </a:r>
            <a:r>
              <a:rPr lang="zh-TW" altLang="en-US" sz="4400" b="1" dirty="0" smtClean="0">
                <a:latin typeface="+mn-ea"/>
              </a:rPr>
              <a:t> 訪談法</a:t>
            </a:r>
            <a:endParaRPr lang="zh-TW" altLang="en-US" sz="4400" b="1" dirty="0">
              <a:latin typeface="+mn-ea"/>
            </a:endParaRPr>
          </a:p>
        </p:txBody>
      </p:sp>
      <p:pic>
        <p:nvPicPr>
          <p:cNvPr id="6" name="圖片 5" descr="C:\Users\user\AppData\Local\Microsoft\Windows\INetCache\Content.Word\19-09-28-19-15-35-777_dec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960440" cy="394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9269">
            <a:off x="153988" y="4256088"/>
            <a:ext cx="15906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8863">
            <a:off x="1474788" y="4137025"/>
            <a:ext cx="165576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896">
            <a:off x="3148013" y="4167188"/>
            <a:ext cx="1504950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448050"/>
            <a:ext cx="1614488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6" name="文字方塊 2"/>
          <p:cNvSpPr txBox="1">
            <a:spLocks noChangeArrowheads="1"/>
          </p:cNvSpPr>
          <p:nvPr/>
        </p:nvSpPr>
        <p:spPr bwMode="auto">
          <a:xfrm>
            <a:off x="5867400" y="6440488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研究者自行拍攝</a:t>
            </a:r>
          </a:p>
        </p:txBody>
      </p:sp>
      <p:sp>
        <p:nvSpPr>
          <p:cNvPr id="70667" name="文字方塊 10"/>
          <p:cNvSpPr txBox="1">
            <a:spLocks noChangeArrowheads="1"/>
          </p:cNvSpPr>
          <p:nvPr/>
        </p:nvSpPr>
        <p:spPr bwMode="auto">
          <a:xfrm>
            <a:off x="1835150" y="63674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研究者自行拍攝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smtClean="0">
                <a:latin typeface="微軟正黑體" pitchFamily="34" charset="-120"/>
              </a:rPr>
              <a:t>四、研究依據作品</a:t>
            </a: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b="1" dirty="0" smtClean="0">
                <a:latin typeface="微軟正黑體" pitchFamily="34" charset="-120"/>
              </a:rPr>
              <a:t>陳黎的作品形式多樣，本研究將針對作品內容直接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</a:rPr>
              <a:t>與他的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</a:rPr>
              <a:t>故鄉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</a:rPr>
              <a:t>—</a:t>
            </a: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花蓮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</a:rPr>
              <a:t>有關的詩集與散文集</a:t>
            </a:r>
            <a:r>
              <a:rPr lang="zh-TW" altLang="en-US" b="1" dirty="0" smtClean="0">
                <a:latin typeface="微軟正黑體" pitchFamily="34" charset="-120"/>
              </a:rPr>
              <a:t>，來探討這位作家筆下所描寫的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</a:t>
            </a: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花蓮</a:t>
            </a:r>
            <a:r>
              <a:rPr lang="zh-TW" altLang="en-US" b="1" dirty="0" smtClean="0">
                <a:latin typeface="微軟正黑體" pitchFamily="34" charset="-120"/>
              </a:rPr>
              <a:t>小城。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34448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>
                <a:latin typeface="微軟正黑體" pitchFamily="34" charset="-120"/>
              </a:rPr>
              <a:t>五、研究內容</a:t>
            </a:r>
          </a:p>
        </p:txBody>
      </p:sp>
      <p:pic>
        <p:nvPicPr>
          <p:cNvPr id="4" name="內容版面配置區 3" descr="C:\Users\user\AppData\Local\Microsoft\Windows\INetCache\Content.Word\19-09-28-14-02-37-887_dec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360" y="1772816"/>
            <a:ext cx="3514503" cy="452596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2708" name="文字方塊 5"/>
          <p:cNvSpPr txBox="1">
            <a:spLocks noChangeArrowheads="1"/>
          </p:cNvSpPr>
          <p:nvPr/>
        </p:nvSpPr>
        <p:spPr bwMode="auto">
          <a:xfrm>
            <a:off x="3708400" y="1628775"/>
            <a:ext cx="492125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>
                <a:ea typeface="微軟正黑體" pitchFamily="34" charset="-120"/>
              </a:rPr>
              <a:t>   </a:t>
            </a:r>
            <a:r>
              <a:rPr kumimoji="0" lang="zh-TW" altLang="en-US" sz="6000" b="1">
                <a:solidFill>
                  <a:srgbClr val="0070C0"/>
                </a:solidFill>
                <a:ea typeface="微軟正黑體" pitchFamily="34" charset="-120"/>
              </a:rPr>
              <a:t>故鄉素寫</a:t>
            </a:r>
            <a:r>
              <a:rPr kumimoji="0" lang="zh-TW" altLang="en-US" sz="6000" b="1">
                <a:ea typeface="微軟正黑體" pitchFamily="34" charset="-120"/>
              </a:rPr>
              <a:t>：</a:t>
            </a:r>
            <a:endParaRPr kumimoji="0" lang="en-US" altLang="zh-TW" sz="6000" b="1">
              <a:ea typeface="微軟正黑體" pitchFamily="34" charset="-120"/>
            </a:endParaRPr>
          </a:p>
          <a:p>
            <a:pPr eaLnBrk="1" hangingPunct="1"/>
            <a:r>
              <a:rPr kumimoji="0" lang="zh-TW" altLang="en-US" sz="5400" b="1">
                <a:ea typeface="微軟正黑體" pitchFamily="34" charset="-120"/>
              </a:rPr>
              <a:t>    </a:t>
            </a:r>
            <a:r>
              <a:rPr kumimoji="0" lang="en-US" altLang="zh-TW" sz="4000" b="1">
                <a:ea typeface="微軟正黑體" pitchFamily="34" charset="-120"/>
              </a:rPr>
              <a:t>(</a:t>
            </a:r>
            <a:r>
              <a:rPr kumimoji="0" lang="zh-TW" altLang="en-US" sz="4000" b="1">
                <a:ea typeface="微軟正黑體" pitchFamily="34" charset="-120"/>
              </a:rPr>
              <a:t>一</a:t>
            </a:r>
            <a:r>
              <a:rPr kumimoji="0" lang="en-US" altLang="zh-TW" sz="4000" b="1">
                <a:ea typeface="微軟正黑體" pitchFamily="34" charset="-120"/>
              </a:rPr>
              <a:t>) </a:t>
            </a:r>
            <a:r>
              <a:rPr kumimoji="0" lang="zh-TW" altLang="en-US" sz="5400" b="1">
                <a:ea typeface="微軟正黑體" pitchFamily="34" charset="-120"/>
              </a:rPr>
              <a:t>飲食小吃</a:t>
            </a:r>
            <a:endParaRPr kumimoji="0" lang="en-US" altLang="zh-TW" sz="5400" b="1">
              <a:ea typeface="微軟正黑體" pitchFamily="34" charset="-120"/>
            </a:endParaRPr>
          </a:p>
          <a:p>
            <a:pPr eaLnBrk="1" hangingPunct="1"/>
            <a:r>
              <a:rPr kumimoji="0" lang="zh-TW" altLang="en-US" sz="5400" b="1">
                <a:ea typeface="微軟正黑體" pitchFamily="34" charset="-120"/>
              </a:rPr>
              <a:t>    </a:t>
            </a:r>
            <a:r>
              <a:rPr kumimoji="0" lang="en-US" altLang="zh-TW" sz="4000" b="1">
                <a:ea typeface="微軟正黑體" pitchFamily="34" charset="-120"/>
              </a:rPr>
              <a:t>(</a:t>
            </a:r>
            <a:r>
              <a:rPr kumimoji="0" lang="zh-TW" altLang="en-US" sz="4000" b="1">
                <a:ea typeface="微軟正黑體" pitchFamily="34" charset="-120"/>
              </a:rPr>
              <a:t>二</a:t>
            </a:r>
            <a:r>
              <a:rPr kumimoji="0" lang="en-US" altLang="zh-TW" sz="4000" b="1">
                <a:ea typeface="微軟正黑體" pitchFamily="34" charset="-120"/>
              </a:rPr>
              <a:t>)</a:t>
            </a:r>
            <a:r>
              <a:rPr kumimoji="0" lang="en-US" altLang="zh-TW" sz="5400" b="1">
                <a:ea typeface="微軟正黑體" pitchFamily="34" charset="-120"/>
              </a:rPr>
              <a:t> </a:t>
            </a:r>
            <a:r>
              <a:rPr kumimoji="0" lang="zh-TW" altLang="en-US" sz="5400" b="1">
                <a:ea typeface="微軟正黑體" pitchFamily="34" charset="-120"/>
              </a:rPr>
              <a:t>市街巷弄</a:t>
            </a:r>
            <a:endParaRPr kumimoji="0" lang="en-US" altLang="zh-TW" sz="5400" b="1">
              <a:ea typeface="微軟正黑體" pitchFamily="34" charset="-120"/>
            </a:endParaRPr>
          </a:p>
          <a:p>
            <a:pPr eaLnBrk="1" hangingPunct="1"/>
            <a:r>
              <a:rPr kumimoji="0" lang="zh-TW" altLang="en-US" sz="5400" b="1">
                <a:ea typeface="微軟正黑體" pitchFamily="34" charset="-120"/>
              </a:rPr>
              <a:t>    </a:t>
            </a:r>
            <a:r>
              <a:rPr kumimoji="0" lang="en-US" altLang="zh-TW" sz="4000" b="1">
                <a:ea typeface="微軟正黑體" pitchFamily="34" charset="-120"/>
              </a:rPr>
              <a:t>(</a:t>
            </a:r>
            <a:r>
              <a:rPr kumimoji="0" lang="zh-TW" altLang="en-US" sz="4000" b="1">
                <a:ea typeface="微軟正黑體" pitchFamily="34" charset="-120"/>
              </a:rPr>
              <a:t>三</a:t>
            </a:r>
            <a:r>
              <a:rPr kumimoji="0" lang="en-US" altLang="zh-TW" sz="4000" b="1">
                <a:ea typeface="微軟正黑體" pitchFamily="34" charset="-120"/>
              </a:rPr>
              <a:t>)</a:t>
            </a:r>
            <a:r>
              <a:rPr kumimoji="0" lang="zh-TW" altLang="en-US" sz="5400" b="1">
                <a:ea typeface="微軟正黑體" pitchFamily="34" charset="-120"/>
              </a:rPr>
              <a:t> 自然風光</a:t>
            </a:r>
            <a:endParaRPr kumimoji="0" lang="en-US" altLang="zh-TW" sz="5400" b="1">
              <a:ea typeface="微軟正黑體" pitchFamily="34" charset="-120"/>
            </a:endParaRPr>
          </a:p>
          <a:p>
            <a:pPr eaLnBrk="1" hangingPunct="1"/>
            <a:r>
              <a:rPr kumimoji="0" lang="zh-TW" altLang="en-US" sz="5400" b="1">
                <a:ea typeface="微軟正黑體" pitchFamily="34" charset="-120"/>
              </a:rPr>
              <a:t>   </a:t>
            </a:r>
            <a:r>
              <a:rPr kumimoji="0" lang="zh-TW" altLang="en-US" sz="6000" b="1">
                <a:solidFill>
                  <a:srgbClr val="0070C0"/>
                </a:solidFill>
                <a:ea typeface="微軟正黑體" pitchFamily="34" charset="-120"/>
              </a:rPr>
              <a:t>眷戀與回饋</a:t>
            </a:r>
            <a:endParaRPr kumimoji="0" lang="en-US" altLang="zh-TW" sz="6000" b="1">
              <a:solidFill>
                <a:srgbClr val="0070C0"/>
              </a:solidFill>
              <a:ea typeface="微軟正黑體" pitchFamily="34" charset="-120"/>
            </a:endParaRPr>
          </a:p>
          <a:p>
            <a:pPr eaLnBrk="1" hangingPunct="1"/>
            <a:endParaRPr kumimoji="0" lang="en-US" altLang="zh-TW" sz="5400" b="1">
              <a:ea typeface="微軟正黑體" pitchFamily="34" charset="-120"/>
            </a:endParaRPr>
          </a:p>
          <a:p>
            <a:pPr eaLnBrk="1" hangingPunct="1"/>
            <a:r>
              <a:rPr kumimoji="0" lang="zh-TW" altLang="en-US" sz="5400" b="1">
                <a:ea typeface="微軟正黑體" pitchFamily="34" charset="-120"/>
              </a:rPr>
              <a:t> </a:t>
            </a:r>
            <a:endParaRPr kumimoji="0" lang="en-US" altLang="zh-TW" sz="5400" b="1">
              <a:ea typeface="微軟正黑體" pitchFamily="34" charset="-120"/>
            </a:endParaRPr>
          </a:p>
          <a:p>
            <a:pPr eaLnBrk="1" hangingPunct="1"/>
            <a:endParaRPr kumimoji="0" lang="zh-TW" altLang="en-US">
              <a:ea typeface="微軟正黑體" pitchFamily="34" charset="-120"/>
            </a:endParaRPr>
          </a:p>
        </p:txBody>
      </p:sp>
      <p:pic>
        <p:nvPicPr>
          <p:cNvPr id="72709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08175"/>
            <a:ext cx="41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圖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5229225"/>
            <a:ext cx="414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文字方塊 6"/>
          <p:cNvSpPr txBox="1">
            <a:spLocks noChangeArrowheads="1"/>
          </p:cNvSpPr>
          <p:nvPr/>
        </p:nvSpPr>
        <p:spPr bwMode="auto">
          <a:xfrm>
            <a:off x="1042988" y="6367463"/>
            <a:ext cx="180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研究者自行拍攝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smtClean="0"/>
              <a:t>六、研究結果：  </a:t>
            </a:r>
            <a:r>
              <a:rPr lang="zh-TW" altLang="en-US" sz="5400" b="1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2800" b="1" dirty="0" smtClean="0"/>
              <a:t> （一）</a:t>
            </a:r>
            <a:r>
              <a:rPr lang="zh-TW" altLang="en-US" sz="4000" b="1" dirty="0" smtClean="0"/>
              <a:t>飲食小吃  </a:t>
            </a:r>
            <a:r>
              <a:rPr lang="en-US" altLang="zh-TW" sz="4000" b="1" dirty="0" smtClean="0"/>
              <a:t>1~5</a:t>
            </a:r>
            <a:r>
              <a:rPr lang="zh-TW" altLang="en-US" sz="4000" b="1" dirty="0" smtClean="0"/>
              <a:t>：</a:t>
            </a:r>
            <a:endParaRPr lang="en-US" altLang="zh-TW" sz="4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zh-TW" sz="4000" b="1" dirty="0" smtClean="0"/>
          </a:p>
          <a:p>
            <a:pPr marL="0" indent="0" eaLnBrk="1" hangingPunct="1">
              <a:buFont typeface="Arial" charset="0"/>
              <a:buNone/>
            </a:pPr>
            <a:endParaRPr lang="zh-TW" altLang="en-US" sz="4000" dirty="0" smtClean="0"/>
          </a:p>
        </p:txBody>
      </p:sp>
      <p:pic>
        <p:nvPicPr>
          <p:cNvPr id="73732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71513"/>
            <a:ext cx="414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86925"/>
              </p:ext>
            </p:extLst>
          </p:nvPr>
        </p:nvGraphicFramePr>
        <p:xfrm>
          <a:off x="442913" y="2132857"/>
          <a:ext cx="8351837" cy="4176174"/>
        </p:xfrm>
        <a:graphic>
          <a:graphicData uri="http://schemas.openxmlformats.org/drawingml/2006/table">
            <a:tbl>
              <a:tblPr firstRow="1" firstCol="1" bandRow="1"/>
              <a:tblGrid>
                <a:gridCol w="734201"/>
                <a:gridCol w="1523067"/>
                <a:gridCol w="1523834"/>
                <a:gridCol w="1523067"/>
                <a:gridCol w="1523834"/>
                <a:gridCol w="1523834"/>
              </a:tblGrid>
              <a:tr h="40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美食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紅豆麻糬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蝦仁羹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檸檬冰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庭園下午茶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5.</a:t>
                      </a: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珍珠綠茶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0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相關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示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意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8(</a:t>
                      </a:r>
                      <a:r>
                        <a:rPr 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自行拍攝</a:t>
                      </a:r>
                      <a:r>
                        <a:rPr 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描寫</a:t>
                      </a:r>
                      <a:endParaRPr lang="zh-TW" altLang="en-US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1" marR="68571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童年的內心滿足與「甜」蜜回憶。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料好，味好，台灣第一。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夏天顏色、歲月流轉、清涼感受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天倫相聚與舒適窗景。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身處家中的熟悉幸福感。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3763" name="圖片 8" descr="描述: Y005412000001_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27" y="2636912"/>
            <a:ext cx="129698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4" name="圖片 7" descr="描述: 5866325111_c50bf79274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636912"/>
            <a:ext cx="136683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5" name="圖片 6" descr="描述: l8nrocR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636913"/>
            <a:ext cx="13208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6" name="圖片 5" descr="描述: 423359467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2636913"/>
            <a:ext cx="1368425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7" name="圖片 4" descr="描述: 20190928_1447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913"/>
            <a:ext cx="13684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5400" b="1" dirty="0" smtClean="0"/>
              <a:t>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故鄉素寫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467543" y="1268760"/>
            <a:ext cx="8229600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2800" b="1" dirty="0" smtClean="0"/>
              <a:t> （一）</a:t>
            </a:r>
            <a:r>
              <a:rPr lang="zh-TW" altLang="en-US" sz="4000" b="1" dirty="0" smtClean="0"/>
              <a:t>飲食小吃  </a:t>
            </a:r>
            <a:r>
              <a:rPr lang="en-US" altLang="zh-TW" sz="4000" b="1" dirty="0" smtClean="0"/>
              <a:t>6~10</a:t>
            </a:r>
            <a:r>
              <a:rPr lang="zh-TW" altLang="en-US" sz="4000" b="1" dirty="0" smtClean="0"/>
              <a:t>：</a:t>
            </a:r>
            <a:endParaRPr lang="en-US" altLang="zh-TW" sz="4000" b="1" dirty="0" smtClean="0"/>
          </a:p>
          <a:p>
            <a:pPr marL="0" indent="0" eaLnBrk="1" hangingPunct="1">
              <a:buFont typeface="Arial" charset="0"/>
              <a:buNone/>
            </a:pPr>
            <a:endParaRPr lang="zh-TW" altLang="en-US" sz="4000" dirty="0" smtClean="0"/>
          </a:p>
        </p:txBody>
      </p:sp>
      <p:pic>
        <p:nvPicPr>
          <p:cNvPr id="74756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414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3703"/>
              </p:ext>
            </p:extLst>
          </p:nvPr>
        </p:nvGraphicFramePr>
        <p:xfrm>
          <a:off x="323528" y="2060848"/>
          <a:ext cx="8568952" cy="4567114"/>
        </p:xfrm>
        <a:graphic>
          <a:graphicData uri="http://schemas.openxmlformats.org/drawingml/2006/table">
            <a:tbl>
              <a:tblPr firstRow="1" firstCol="1" bandRow="1"/>
              <a:tblGrid>
                <a:gridCol w="652962"/>
                <a:gridCol w="1579286"/>
                <a:gridCol w="1581914"/>
                <a:gridCol w="1536385"/>
                <a:gridCol w="1706237"/>
                <a:gridCol w="1512168"/>
              </a:tblGrid>
              <a:tr h="513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美食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沙西米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松園飲茶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和南寺素食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豆子鋪紫米粥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</a:t>
                      </a:r>
                      <a:r>
                        <a:rPr 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一口餡餅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3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相關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示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意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7(</a:t>
                      </a:r>
                      <a:r>
                        <a:rPr lang="zh-TW" alt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自行拍攝</a:t>
                      </a:r>
                      <a:r>
                        <a:rPr lang="en-US" alt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圖</a:t>
                      </a:r>
                      <a:r>
                        <a:rPr lang="en-US" altLang="zh-TW" sz="16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描寫</a:t>
                      </a:r>
                      <a:endParaRPr lang="zh-TW" altLang="en-US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altLang="en-US" sz="16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0" marR="6857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冰涼肥美。運用成語</a:t>
                      </a:r>
                      <a:r>
                        <a:rPr lang="en-US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「沒齒難忘」來形容這難忘滋味。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看海清談</a:t>
                      </a:r>
                      <a:r>
                        <a:rPr lang="zh-TW" altLang="en-US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直到黃昏的身心滿足。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交雜</a:t>
                      </a: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溫暖人情與海水、星光的藍色感動。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幽默的請老闆繼續把店開下去。</a:t>
                      </a: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3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形容因老闆手指受傷而產生吃餡餅的痛快。</a:t>
                      </a:r>
                      <a:endParaRPr lang="zh-TW" altLang="zh-TW" sz="23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3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4787" name="圖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9" y="2749827"/>
            <a:ext cx="14414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8" name="圖片 15" descr="Screenshot_20190929-130237_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739076"/>
            <a:ext cx="13668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9" name="圖片 16" descr="j201709191844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45194"/>
            <a:ext cx="136847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0" name="圖片 17" descr="3BOE443F1686BEEC54B739l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45193"/>
            <a:ext cx="1512341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1" name="圖片 18" descr="unnam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44631"/>
            <a:ext cx="136815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佈景主題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軌道">
  <a:themeElements>
    <a:clrScheme name="軌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軌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軌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佈景主題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佈景主題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軌道">
  <a:themeElements>
    <a:clrScheme name="軌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軌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軌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佈景主題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軌道">
  <a:themeElements>
    <a:clrScheme name="軌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軌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軌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佈景主題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軌道">
  <a:themeElements>
    <a:clrScheme name="軌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軌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軌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佈景主題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佈景主題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軌道">
  <a:themeElements>
    <a:clrScheme name="軌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軌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軌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1161</TotalTime>
  <Words>2175</Words>
  <Application>Microsoft Office PowerPoint</Application>
  <PresentationFormat>投影片</PresentationFormat>
  <Paragraphs>509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16</vt:i4>
      </vt:variant>
      <vt:variant>
        <vt:lpstr>投影片標題</vt:lpstr>
      </vt:variant>
      <vt:variant>
        <vt:i4>21</vt:i4>
      </vt:variant>
    </vt:vector>
  </HeadingPairs>
  <TitlesOfParts>
    <vt:vector size="37" baseType="lpstr">
      <vt:lpstr>佈景主題1</vt:lpstr>
      <vt:lpstr>佈景主題4</vt:lpstr>
      <vt:lpstr>軌道</vt:lpstr>
      <vt:lpstr>1_佈景主題1</vt:lpstr>
      <vt:lpstr>1_佈景主題4</vt:lpstr>
      <vt:lpstr>1_軌道</vt:lpstr>
      <vt:lpstr>佈景主題2</vt:lpstr>
      <vt:lpstr>2_佈景主題4</vt:lpstr>
      <vt:lpstr>2_軌道</vt:lpstr>
      <vt:lpstr>2_佈景主題1</vt:lpstr>
      <vt:lpstr>3_佈景主題4</vt:lpstr>
      <vt:lpstr>3_軌道</vt:lpstr>
      <vt:lpstr>1_佈景主題2</vt:lpstr>
      <vt:lpstr>4_佈景主題4</vt:lpstr>
      <vt:lpstr>4_軌道</vt:lpstr>
      <vt:lpstr>Office 佈景主題</vt:lpstr>
      <vt:lpstr> 「山海間的故鄉」: 淺談作家陳黎筆下的 花蓮  </vt:lpstr>
      <vt:lpstr>          報告大綱</vt:lpstr>
      <vt:lpstr>一、研究動機</vt:lpstr>
      <vt:lpstr>    二、研究目的</vt:lpstr>
      <vt:lpstr>三、研究方法</vt:lpstr>
      <vt:lpstr>四、研究依據作品</vt:lpstr>
      <vt:lpstr>五、研究內容</vt:lpstr>
      <vt:lpstr>六、研究結果：  故鄉素寫</vt:lpstr>
      <vt:lpstr>  故鄉素寫</vt:lpstr>
      <vt:lpstr>  故鄉素寫</vt:lpstr>
      <vt:lpstr>  故鄉素寫</vt:lpstr>
      <vt:lpstr>市街巷弄示意圖</vt:lpstr>
      <vt:lpstr>  故鄉素寫</vt:lpstr>
      <vt:lpstr>  故鄉素寫</vt:lpstr>
      <vt:lpstr>   故鄉素寫</vt:lpstr>
      <vt:lpstr>    眷戀與回饋</vt:lpstr>
      <vt:lpstr>七、結論</vt:lpstr>
      <vt:lpstr>七、結論</vt:lpstr>
      <vt:lpstr>引註資料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120</cp:revision>
  <dcterms:created xsi:type="dcterms:W3CDTF">2019-10-20T02:54:27Z</dcterms:created>
  <dcterms:modified xsi:type="dcterms:W3CDTF">2019-10-30T15:33:27Z</dcterms:modified>
</cp:coreProperties>
</file>