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2" r:id="rId23"/>
    <p:sldId id="279" r:id="rId24"/>
    <p:sldId id="280" r:id="rId25"/>
    <p:sldId id="281" r:id="rId26"/>
  </p:sldIdLst>
  <p:sldSz cx="9144000" cy="6858000" type="overhead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6076" autoAdjust="0"/>
  </p:normalViewPr>
  <p:slideViewPr>
    <p:cSldViewPr>
      <p:cViewPr>
        <p:scale>
          <a:sx n="59" d="100"/>
          <a:sy n="59" d="100"/>
        </p:scale>
        <p:origin x="-1464" y="-7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6ADA5-3CBD-41B3-AF69-0B66E2565BDD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0A270-82FA-4344-A4D2-589D4DB49F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3941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鈺淇：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836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羿澄：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最後一位悲劇女主角是狐妖任氏。她變成美麗女子，與凡人鄭六相戀，最後卻死於野狗的獵殺。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她擁有許多優點。為何還是走向了悲劇？我們認為原因可能有：</a:t>
            </a: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9937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羿澄：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雖然任氏的才能高於鄭六，但因為男權至上的壓迫與鄭六的不體諒，造就了任氏的死。        </a:t>
            </a:r>
            <a:endParaRPr lang="zh-TW" altLang="en-US" b="0" dirty="0" smtClean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人與妖的異種戀情，經常因身份差劇而以悲劇收場。且任氏其實用了很多不道德的手段維護自己的利益，因此作者將任氏賜死，也算是作者顧慮到教 化意義，給社會的交代。</a:t>
            </a:r>
            <a:endParaRPr lang="zh-TW" altLang="en-US" b="0" dirty="0" smtClean="0">
              <a:effectLst/>
            </a:endParaRPr>
          </a:p>
          <a:p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7877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顗安：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接下來是迎向幸福的女性角色，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332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顗安：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第一位是李娃，她勇於對抗妓女的身份輔佐情人考中科舉，最後被封為汧國夫人</a:t>
            </a: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436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顗安：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我們認為李娃有幾項特質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首先是感情基礎與理性面對。她看清楚鄭生的本質，且已確定心意後，才開始追求愛情。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接著，她明識大體，面對躍躍欲試想考科舉的鄭生，李娃卻看出他的能力不足，勸他明年再考試。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第三是她對鄭生有著深厚恩情，協助他考上科舉，卻不邀功也不計回報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最後是反抗命運擺布，活出獨立人格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鄭生遭遇不幸後，李娃反抗了老鴇，照顧落魄不堪的鄭生，且不以愛情為人生的唯一，知道自己的身分會影響他，選擇忍痛退出，但卻因此贏得了尊敬。</a:t>
            </a: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7762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鈺淇：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再來登場的是倩娘，她不惜靈魂出竅與青梅竹馬私奔，也不願屈服沒有愛情的婚約。以下是我們對於倩娘的成因分析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zh-TW" altLang="en-US" b="0" dirty="0" smtClean="0">
              <a:effectLst/>
            </a:endParaRPr>
          </a:p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002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鈺淇：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倩娘和王宙為青梅竹馬，兩人兩情相悅，兩人常常互相思念。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倩娘父親無視倩娘的意願，執意將倩娘嫁給同事，可倩娘沒有遵從父親，反而和王宙私奔，倩娘願意突破枷鎖，是成功的關鍵原因。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在倩娘重病不起時，父親將父愛轉為對倩娘的支持，倩娘也和王宙表示自己想家，可知倩娘一家感情好，使阻力變成助力。</a:t>
            </a:r>
            <a:endParaRPr lang="zh-TW" altLang="en-US" b="0" dirty="0" smtClean="0">
              <a:effectLst/>
            </a:endParaRPr>
          </a:p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5295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顗安：下一個出場的是柳毅傳中的龍女。她受到書生柳毅的幫助而脫離不幸婚姻，最後成功嫁給柳毅。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1519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顗安：</a:t>
            </a:r>
            <a:r>
              <a:rPr lang="en-US" altLang="zh-TW" dirty="0" smtClean="0"/>
              <a:t>1.</a:t>
            </a:r>
            <a:r>
              <a:rPr lang="zh-TW" altLang="en-US" dirty="0" smtClean="0"/>
              <a:t>龍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族身分雖然尊貴，但在龍女遭受夫家虐待後，卻未給予依靠，只靠自己的力量就突破困境。 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龍女不靠身分強迫，反而運用巧妙的方式接近柳毅，這正是龍女圓融的處事智慧。</a:t>
            </a:r>
            <a:endParaRPr lang="en-US" altLang="zh-TW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3.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龍女一開始逆來順受遭受夫家欺負，最後則不顧父母而為自己發聲，主動追求幫助過自己的柳毅，從中徹底改變性格。</a:t>
            </a:r>
            <a:endParaRPr lang="zh-TW" altLang="en-US" b="0" dirty="0" smtClean="0">
              <a:effectLst/>
            </a:endParaRPr>
          </a:p>
          <a:p>
            <a:pPr rtl="0"/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9607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沂瑾：下一位得到幸福的女主角是虯髯客傳中的紅拂，她最著名的，就是勇於追求李靖的「夜奔」橋段。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4087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鈺淇：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唐傳奇具有鮮明的藝術特色，規模嚴整可觀，有吸引力，會認識唐傳奇是因為上國文課時老師介紹小說流變有提到，而處於青少年的我們對於愛情也有些憧憬，想了解更多愛情故事。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536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沂瑾：我們認為紅拂成功的原因是有想改變生活的想法、有識人之明和見多識廣，善交際。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紅拂在楊素府中見到李靖不凡的氣質下定決心跟隨他後，就在當晚私下拜訪，顯現出紅拂改變生活的渴望與行動力。紅拂藉著李靖，從身份卑微的舞妓搖身一變成為豪門的當家主婦。所以，與其說紅拂追求的是愛情，不如說她追求的是社會地位的轉變。而紅樓夢中的林黛玉也讚「美人巨眼識窮途」。 </a:t>
            </a: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168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羿澄：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本次研究發現，唐傳奇的喜劇女主角，多半能夠冷靜判斷、明識大體且擁有活出自我的獨立人格。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8274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1966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235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羿澄：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我們的研究目的是分析唐傳奇女性角色之身分差異、內在特質與外在環境對結局之影響。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9753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沂瑾：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以上是我們的研究流程圖，本次研究採用文本分析法。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1065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羿澄：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接下來我們要分析走向悲劇的女性角色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278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羿澄：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首先登場的是被書生李益拋棄的妓女霍小玉。分析霍小玉走向悲劇原因，大致有下列幾點：</a:t>
            </a: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9458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羿澄：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當時讀書人為了有更順利的仕途，必須娶門第清高的女子，所以小玉和李益的愛情終究是暫時的。</a:t>
            </a:r>
            <a:endParaRPr lang="en-US" altLang="zh-TW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小玉因被李益的才華吸引，忽視他的缺點，而盲目地追求李益，以致所託非人。</a:t>
            </a:r>
            <a:endParaRPr lang="en-US" altLang="zh-TW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小玉急著掙脫妓女的身分而衝動追求。但是當李益過期不歸時，小玉卻什麼都沒有做。</a:t>
            </a:r>
            <a:endParaRPr lang="en-US" altLang="zh-TW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總而言之，小玉就是茫茫大海中抓錯浮木的溺水者。</a:t>
            </a:r>
            <a:endParaRPr lang="zh-TW" altLang="en-US" b="0" dirty="0" smtClean="0"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0978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鈺淇：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第二個登場的是被張生始亂終棄，最後各自嫁娶的崔鶯鶯，以下是我們對鶯鶯的成因分析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4734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zh-TW" altLang="en-US" dirty="0" smtClean="0"/>
              <a:t>鈺淇：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鶯鶯和張生認識不到幾天便有了肌膚之親，最後卻遭嫌棄。證明兩人缺乏感情基礎，只是一時熱情。</a:t>
            </a:r>
            <a:endParaRPr lang="zh-TW" altLang="en-US" b="0" dirty="0" smtClean="0">
              <a:effectLst/>
            </a:endParaRPr>
          </a:p>
          <a:p>
            <a:pPr rtl="0"/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2.: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鶯鶯對這位了解不深的男生付出了信任，可當愛情出現消退的跡象時，鶯鶯呈現了消極棄守的低姿態，鶯鶯也不再挽留這段感情。</a:t>
            </a:r>
            <a:endParaRPr lang="zh-TW" altLang="en-US" b="0" dirty="0" smtClean="0">
              <a:effectLst/>
            </a:endParaRPr>
          </a:p>
          <a:p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  <a:r>
              <a:rPr lang="en-US" altLang="zh-TW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TW" alt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在張生落榜時，將鶯鶯與妲己、褒姒相比，可見當時的社會風氣對女性的不公平。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0A270-82FA-4344-A4D2-589D4DB49F7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0182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C6F84-2418-4557-A945-D671774FB3DC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1A778-CB03-4C33-8E10-C3E5EA254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510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C6F84-2418-4557-A945-D671774FB3DC}" type="datetimeFigureOut">
              <a:rPr lang="zh-TW" altLang="en-US" smtClean="0"/>
              <a:t>2019/11/1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1A778-CB03-4C33-8E10-C3E5EA254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372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 bwMode="auto">
          <a:xfrm>
            <a:off x="0" y="-27384"/>
            <a:ext cx="9180512" cy="697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ix_6m53s (audio-joiner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23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4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332656"/>
            <a:ext cx="2304257" cy="38053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80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452320" y="0"/>
            <a:ext cx="1905981" cy="5040560"/>
          </a:xfrm>
          <a:prstGeom prst="rect">
            <a:avLst/>
          </a:prstGeom>
          <a:blipFill dpi="0" rotWithShape="1">
            <a:blip r:embed="rId4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173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70" r="1139"/>
          <a:stretch/>
        </p:blipFill>
        <p:spPr>
          <a:xfrm>
            <a:off x="6228184" y="620688"/>
            <a:ext cx="2448272" cy="3151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697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80312" y="-1452"/>
            <a:ext cx="1753888" cy="4726596"/>
          </a:xfrm>
          <a:prstGeom prst="rect">
            <a:avLst/>
          </a:prstGeom>
          <a:blipFill dpi="0" rotWithShape="1">
            <a:blip r:embed="rId4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665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b="4805"/>
          <a:stretch/>
        </p:blipFill>
        <p:spPr bwMode="auto">
          <a:xfrm>
            <a:off x="6156176" y="404664"/>
            <a:ext cx="2376264" cy="36438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20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092280" y="188640"/>
            <a:ext cx="1905981" cy="4654588"/>
          </a:xfrm>
          <a:prstGeom prst="rect">
            <a:avLst/>
          </a:prstGeom>
          <a:blipFill dpi="0" rotWithShape="1">
            <a:blip r:embed="rId4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405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28746" r="65095" b="26606"/>
          <a:stretch/>
        </p:blipFill>
        <p:spPr bwMode="auto">
          <a:xfrm>
            <a:off x="5849946" y="332656"/>
            <a:ext cx="2848808" cy="3384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5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64288" y="116632"/>
            <a:ext cx="1753888" cy="4798604"/>
          </a:xfrm>
          <a:prstGeom prst="rect">
            <a:avLst/>
          </a:prstGeom>
          <a:blipFill dpi="0" rotWithShape="1">
            <a:blip r:embed="rId4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122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7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2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164288" y="0"/>
            <a:ext cx="1753888" cy="4798604"/>
          </a:xfrm>
          <a:prstGeom prst="rect">
            <a:avLst/>
          </a:prstGeom>
          <a:blipFill dpi="0" rotWithShape="1">
            <a:blip r:embed="rId4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89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 rotWithShape="1">
          <a:blip r:embed="rId2"/>
          <a:srcRect r="92719" b="93333"/>
          <a:stretch/>
        </p:blipFill>
        <p:spPr>
          <a:xfrm>
            <a:off x="2390872" y="4859831"/>
            <a:ext cx="665747" cy="4572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411760" y="477404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ea typeface="標楷體" pitchFamily="65" charset="-120"/>
              </a:rPr>
              <a:t>作</a:t>
            </a:r>
            <a:endParaRPr lang="zh-TW" altLang="en-US" sz="3600" dirty="0">
              <a:solidFill>
                <a:schemeClr val="bg2">
                  <a:lumMod val="2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681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3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C:\Users\Administrator\Desktop\唐傳奇10.28女角到齊+新版講稿+兩首配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2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6156176" y="0"/>
            <a:ext cx="2987824" cy="6797197"/>
          </a:xfrm>
          <a:prstGeom prst="rect">
            <a:avLst/>
          </a:prstGeom>
          <a:blipFill dpi="0" rotWithShape="1">
            <a:blip r:embed="rId4">
              <a:alphaModFix amt="63000"/>
            </a:blip>
            <a:srcRect/>
            <a:stretch>
              <a:fillRect/>
            </a:stretch>
          </a:blip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0" y="0"/>
            <a:ext cx="2699792" cy="6858000"/>
          </a:xfrm>
          <a:prstGeom prst="rect">
            <a:avLst/>
          </a:prstGeom>
          <a:blipFill dpi="0" rotWithShape="1">
            <a:blip r:embed="rId5">
              <a:alphaModFix amt="4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0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1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3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9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r="25720"/>
          <a:stretch/>
        </p:blipFill>
        <p:spPr bwMode="auto">
          <a:xfrm>
            <a:off x="5436096" y="332656"/>
            <a:ext cx="3024023" cy="35283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96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228219" y="-1452"/>
            <a:ext cx="1905981" cy="5040560"/>
          </a:xfrm>
          <a:prstGeom prst="rect">
            <a:avLst/>
          </a:prstGeom>
          <a:blipFill dpi="0" rotWithShape="1">
            <a:blip r:embed="rId4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36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77"/>
          <a:stretch/>
        </p:blipFill>
        <p:spPr bwMode="auto">
          <a:xfrm>
            <a:off x="5580112" y="188640"/>
            <a:ext cx="2376264" cy="442363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69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08304" y="270683"/>
            <a:ext cx="1617949" cy="4680520"/>
          </a:xfrm>
          <a:prstGeom prst="rect">
            <a:avLst/>
          </a:prstGeom>
          <a:blipFill dpi="0" rotWithShape="1">
            <a:blip r:embed="rId4">
              <a:alphaModFix amt="1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370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1045</Words>
  <Application>Microsoft Office PowerPoint</Application>
  <PresentationFormat>投影片</PresentationFormat>
  <Paragraphs>63</Paragraphs>
  <Slides>25</Slides>
  <Notes>23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AutoBVT</dc:creator>
  <cp:lastModifiedBy>USER</cp:lastModifiedBy>
  <cp:revision>38</cp:revision>
  <dcterms:created xsi:type="dcterms:W3CDTF">2019-10-20T12:38:19Z</dcterms:created>
  <dcterms:modified xsi:type="dcterms:W3CDTF">2019-11-01T03:57:33Z</dcterms:modified>
</cp:coreProperties>
</file>