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8" r:id="rId4"/>
    <p:sldId id="277" r:id="rId5"/>
    <p:sldId id="267" r:id="rId6"/>
    <p:sldId id="264" r:id="rId7"/>
    <p:sldId id="258" r:id="rId8"/>
    <p:sldId id="260" r:id="rId9"/>
    <p:sldId id="279" r:id="rId10"/>
    <p:sldId id="280" r:id="rId11"/>
    <p:sldId id="265" r:id="rId12"/>
    <p:sldId id="270" r:id="rId13"/>
    <p:sldId id="281" r:id="rId14"/>
    <p:sldId id="289" r:id="rId15"/>
    <p:sldId id="290" r:id="rId16"/>
    <p:sldId id="284" r:id="rId17"/>
    <p:sldId id="286" r:id="rId18"/>
    <p:sldId id="287" r:id="rId19"/>
    <p:sldId id="288" r:id="rId20"/>
    <p:sldId id="291" r:id="rId2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A56E28D-0236-4BD2-A9BF-4411242C79E5}">
          <p14:sldIdLst>
            <p14:sldId id="256"/>
            <p14:sldId id="257"/>
            <p14:sldId id="278"/>
          </p14:sldIdLst>
        </p14:section>
        <p14:section name="未命名的章節" id="{5160D8B4-CB63-409A-B38F-4FC841899FE7}">
          <p14:sldIdLst>
            <p14:sldId id="277"/>
            <p14:sldId id="267"/>
            <p14:sldId id="264"/>
            <p14:sldId id="258"/>
            <p14:sldId id="260"/>
            <p14:sldId id="279"/>
            <p14:sldId id="280"/>
            <p14:sldId id="265"/>
            <p14:sldId id="270"/>
            <p14:sldId id="281"/>
            <p14:sldId id="289"/>
            <p14:sldId id="290"/>
            <p14:sldId id="284"/>
            <p14:sldId id="286"/>
            <p14:sldId id="287"/>
            <p14:sldId id="288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>
      <p:cViewPr>
        <p:scale>
          <a:sx n="91" d="100"/>
          <a:sy n="91" d="100"/>
        </p:scale>
        <p:origin x="-226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 </a:t>
            </a:r>
            <a:r>
              <a:rPr 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小小導覽員使用藝術鑑賞四步驟：描述、分析、解釋、評價，為我導覽畫作，使我對畫作有更深的認識。</a:t>
            </a:r>
          </a:p>
        </c:rich>
      </c:tx>
      <c:layout/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 小小導覽員使用藝術鑑賞四步驟：描述、分析、解釋、評價，為我導覽畫作，使我對畫作有更深的認識。</c:v>
                </c:pt>
              </c:strCache>
            </c:strRef>
          </c:tx>
          <c:dLbls>
            <c:dLbl>
              <c:idx val="4"/>
              <c:layout>
                <c:manualLayout>
                  <c:x val="-2.372497371911466E-2"/>
                  <c:y val="0.209123545168447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非常滿意</c:v>
                </c:pt>
                <c:pt idx="1">
                  <c:v>滿意</c:v>
                </c:pt>
                <c:pt idx="2">
                  <c:v>普通</c:v>
                </c:pt>
                <c:pt idx="3">
                  <c:v>不滿意</c:v>
                </c:pt>
                <c:pt idx="4">
                  <c:v>非常不滿意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17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50"/>
        <c:secondPieSize val="75"/>
        <c:serLines/>
      </c:ofPie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altLang="zh-TW" dirty="0"/>
              <a:t>2. </a:t>
            </a:r>
            <a:r>
              <a:rPr lang="zh-TW" altLang="en-US" dirty="0"/>
              <a:t>小小導覽員的解說，使我對畫家有更深的認識</a:t>
            </a:r>
            <a:r>
              <a:rPr lang="zh-TW" altLang="en-US" dirty="0" smtClean="0"/>
              <a:t>。</a:t>
            </a:r>
            <a:endParaRPr lang="zh-TW" alt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7208712642520383"/>
          <c:y val="0.3007937321625927"/>
          <c:w val="0.42158032936412904"/>
          <c:h val="0.6483862269810221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2. 小小導覽員的解說，使我對畫家有更深的認識。我對畫作有更深的認識。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非常滿意</c:v>
                </c:pt>
                <c:pt idx="1">
                  <c:v>滿意</c:v>
                </c:pt>
                <c:pt idx="2">
                  <c:v>普通</c:v>
                </c:pt>
                <c:pt idx="3">
                  <c:v>不滿意</c:v>
                </c:pt>
                <c:pt idx="4">
                  <c:v>非常不滿意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16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8DBD1-A64F-4493-9CF4-84718C67CFE5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1B51-58B9-498A-BDB9-050580441D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944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AA1EB-CE35-4684-9395-D9B32077BC30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88762-873A-4948-A9B6-7FD3CF6D56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2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482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29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8762-873A-4948-A9B6-7FD3CF6D561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2015/10/22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howgallery/5603319620" TargetMode="External"/><Relationship Id="rId2" Type="http://schemas.openxmlformats.org/officeDocument/2006/relationships/hyperlink" Target="http://24hr.artemperor.tw/gallery.php?mid=AF000001&amp;opt=artist&amp;art_id=328&amp;pic_id=217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p-gallery.com/oldfriends/" TargetMode="External"/><Relationship Id="rId4" Type="http://schemas.openxmlformats.org/officeDocument/2006/relationships/hyperlink" Target="http://24hr.artemperor.tw/gallery.php?mid=AF000001&amp;opt=artist&amp;art_id=334&amp;pic_id=1326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0" y="188640"/>
            <a:ext cx="8568952" cy="1440160"/>
          </a:xfrm>
        </p:spPr>
        <p:txBody>
          <a:bodyPr/>
          <a:lstStyle/>
          <a:p>
            <a:pPr algn="l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藝 起 來     畫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>
          <a:xfrm>
            <a:off x="1259632" y="4221088"/>
            <a:ext cx="6336704" cy="1800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zh-TW" altLang="en-US" sz="2800" b="1" dirty="0" smtClean="0">
                <a:solidFill>
                  <a:srgbClr val="002060"/>
                </a:solidFill>
                <a:latin typeface="+mj-ea"/>
              </a:rPr>
              <a:t>孔維安、李宛蓁、劉芝芸、賴欣悅</a:t>
            </a:r>
            <a:endParaRPr lang="en-US" altLang="zh-TW" sz="2800" b="1" dirty="0" smtClean="0">
              <a:solidFill>
                <a:srgbClr val="002060"/>
              </a:solidFill>
              <a:latin typeface="+mj-ea"/>
            </a:endParaRPr>
          </a:p>
          <a:p>
            <a:pPr algn="ctr"/>
            <a:endParaRPr lang="en-US" altLang="zh-TW" sz="2800" b="1" dirty="0" smtClean="0">
              <a:solidFill>
                <a:srgbClr val="002060"/>
              </a:solidFill>
              <a:latin typeface="+mj-ea"/>
            </a:endParaRPr>
          </a:p>
          <a:p>
            <a:pPr algn="ctr"/>
            <a:r>
              <a:rPr lang="zh-TW" altLang="en-US" sz="2800" b="1" dirty="0" smtClean="0">
                <a:solidFill>
                  <a:srgbClr val="002060"/>
                </a:solidFill>
                <a:latin typeface="+mj-ea"/>
              </a:rPr>
              <a:t>指導老師：林朝祥老師、謝蕓璟老師</a:t>
            </a:r>
            <a:endParaRPr lang="en-US" altLang="zh-TW" sz="2800" b="1" dirty="0" smtClean="0">
              <a:solidFill>
                <a:srgbClr val="002060"/>
              </a:solidFill>
              <a:latin typeface="+mj-ea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+mj-ea"/>
              </a:rPr>
              <a:t>          </a:t>
            </a:r>
            <a:endParaRPr lang="zh-TW" altLang="en-US" sz="2400" b="1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95736" y="285293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+mj-ea"/>
                <a:ea typeface="+mj-ea"/>
              </a:rPr>
              <a:t> </a:t>
            </a:r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中原好小子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3077" name="Picture 5" descr="I:\第二組\眼睛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692696"/>
            <a:ext cx="1003548" cy="100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+mj-ea"/>
              </a:rPr>
              <a:t>七、藝術創作之比較</a:t>
            </a:r>
            <a:endParaRPr lang="zh-TW" altLang="en-US" sz="44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19872" y="1576913"/>
            <a:ext cx="2020848" cy="3579849"/>
          </a:xfrm>
        </p:spPr>
        <p:txBody>
          <a:bodyPr>
            <a:normAutofit/>
          </a:bodyPr>
          <a:lstStyle/>
          <a:p>
            <a:r>
              <a:rPr lang="zh-TW" altLang="zh-TW" sz="3200" dirty="0">
                <a:latin typeface="+mj-ea"/>
                <a:ea typeface="+mj-ea"/>
              </a:rPr>
              <a:t>創作</a:t>
            </a:r>
            <a:r>
              <a:rPr lang="zh-TW" altLang="zh-TW" sz="3200" dirty="0" smtClean="0">
                <a:latin typeface="+mj-ea"/>
                <a:ea typeface="+mj-ea"/>
              </a:rPr>
              <a:t>手法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zh-TW" altLang="zh-TW" sz="3200" dirty="0" smtClean="0">
                <a:latin typeface="+mj-ea"/>
                <a:ea typeface="+mj-ea"/>
              </a:rPr>
              <a:t>風格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zh-TW" altLang="zh-TW" sz="3200" dirty="0" smtClean="0">
                <a:latin typeface="+mj-ea"/>
                <a:ea typeface="+mj-ea"/>
              </a:rPr>
              <a:t>色彩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zh-TW" altLang="zh-TW" sz="3200" dirty="0" smtClean="0">
                <a:latin typeface="+mj-ea"/>
                <a:ea typeface="+mj-ea"/>
              </a:rPr>
              <a:t>主題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zh-TW" altLang="zh-TW" sz="3200" dirty="0">
                <a:latin typeface="+mj-ea"/>
                <a:ea typeface="+mj-ea"/>
              </a:rPr>
              <a:t>媒材</a:t>
            </a:r>
            <a:endParaRPr lang="zh-TW" altLang="en-US" sz="3200" dirty="0">
              <a:latin typeface="+mj-ea"/>
              <a:ea typeface="+mj-ea"/>
            </a:endParaRPr>
          </a:p>
        </p:txBody>
      </p:sp>
      <p:pic>
        <p:nvPicPr>
          <p:cNvPr id="1028" name="Picture 4" descr="http://24hr.artemperor.tw/Members/1/artist/middle_201111041222493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38764"/>
            <a:ext cx="2915816" cy="29158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orums.chinatimes.com/report/people_story/20080928/images/970928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4" y="1412776"/>
            <a:ext cx="2376264" cy="3599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043608" y="501274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畫家劉其偉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588224" y="501274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畫家林順雄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230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+mj-ea"/>
              </a:rPr>
              <a:t>八、實際導覽</a:t>
            </a:r>
            <a:endParaRPr lang="zh-TW" altLang="en-US" sz="44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0" dirty="0" smtClean="0">
                <a:latin typeface="+mj-ea"/>
                <a:ea typeface="+mj-ea"/>
              </a:rPr>
              <a:t>1.</a:t>
            </a:r>
            <a:r>
              <a:rPr lang="zh-TW" altLang="en-US" sz="2400" b="0" dirty="0" smtClean="0">
                <a:latin typeface="+mj-ea"/>
                <a:ea typeface="+mj-ea"/>
              </a:rPr>
              <a:t>導覽前的工作 </a:t>
            </a:r>
            <a:r>
              <a:rPr lang="en-US" altLang="zh-TW" sz="2400" b="0" dirty="0" smtClean="0">
                <a:latin typeface="+mj-ea"/>
                <a:ea typeface="+mj-ea"/>
              </a:rPr>
              <a:t>: </a:t>
            </a:r>
            <a:endParaRPr lang="zh-TW" altLang="en-US" sz="2400" b="0" dirty="0">
              <a:latin typeface="+mj-ea"/>
              <a:ea typeface="+mj-ea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215516" y="1880828"/>
            <a:ext cx="1512168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查詢資料</a:t>
            </a:r>
            <a:endParaRPr lang="en-US" altLang="zh-TW" sz="2400" dirty="0" smtClean="0">
              <a:latin typeface="+mj-ea"/>
              <a:ea typeface="+mj-ea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653386" y="1913416"/>
            <a:ext cx="1585588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蒐集資料</a:t>
            </a:r>
            <a:endParaRPr lang="en-US" altLang="zh-TW" sz="24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1842584" y="2132856"/>
            <a:ext cx="720080" cy="50405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4393421" y="2146028"/>
            <a:ext cx="720080" cy="50405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5220072" y="1913416"/>
            <a:ext cx="1440160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寫</a:t>
            </a:r>
            <a:r>
              <a:rPr lang="zh-TW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畫作</a:t>
            </a:r>
            <a:endParaRPr lang="en-US" altLang="zh-TW" sz="2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鑑賞</a:t>
            </a:r>
            <a:endParaRPr lang="en-US" altLang="zh-TW" sz="24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452320" y="1923688"/>
            <a:ext cx="1584176" cy="997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模擬導覽</a:t>
            </a:r>
            <a:endParaRPr lang="en-US" altLang="zh-TW" sz="24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9615" y="3573016"/>
            <a:ext cx="2196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+mj-ea"/>
                <a:ea typeface="+mj-ea"/>
              </a:rPr>
              <a:t>2</a:t>
            </a:r>
            <a:r>
              <a:rPr lang="en-US" altLang="zh-TW" sz="2400" dirty="0" smtClean="0">
                <a:latin typeface="+mj-ea"/>
                <a:ea typeface="+mj-ea"/>
              </a:rPr>
              <a:t>.</a:t>
            </a:r>
            <a:r>
              <a:rPr lang="zh-TW" altLang="en-US" sz="2400" dirty="0">
                <a:latin typeface="+mj-ea"/>
                <a:ea typeface="+mj-ea"/>
              </a:rPr>
              <a:t>導</a:t>
            </a:r>
            <a:r>
              <a:rPr lang="zh-TW" altLang="en-US" sz="2400" dirty="0" smtClean="0">
                <a:latin typeface="+mj-ea"/>
                <a:ea typeface="+mj-ea"/>
              </a:rPr>
              <a:t>覽</a:t>
            </a:r>
            <a:r>
              <a:rPr lang="zh-TW" altLang="en-US" sz="2400" dirty="0">
                <a:latin typeface="+mj-ea"/>
                <a:ea typeface="+mj-ea"/>
              </a:rPr>
              <a:t>初體驗</a:t>
            </a:r>
            <a:r>
              <a:rPr lang="zh-TW" altLang="en-US" sz="2400" dirty="0" smtClean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: 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6703632" y="2192880"/>
            <a:ext cx="720080" cy="50405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84447"/>
            <a:ext cx="2987824" cy="247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384447"/>
            <a:ext cx="3144849" cy="247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09" y="4384447"/>
            <a:ext cx="3017791" cy="247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+mj-ea"/>
              </a:rPr>
              <a:t>九、我們的收穫與調整</a:t>
            </a:r>
            <a:endParaRPr lang="zh-TW" altLang="en-US" sz="44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800" b="0" dirty="0" smtClean="0">
                <a:latin typeface="+mj-ea"/>
                <a:ea typeface="+mj-ea"/>
              </a:rPr>
              <a:t>1.</a:t>
            </a:r>
            <a:r>
              <a:rPr lang="zh-TW" altLang="en-US" sz="2800" b="0" dirty="0" smtClean="0">
                <a:latin typeface="+mj-ea"/>
                <a:ea typeface="+mj-ea"/>
              </a:rPr>
              <a:t>遊客的反應：</a:t>
            </a:r>
            <a:endParaRPr lang="en-US" altLang="zh-TW" sz="2800" b="0" dirty="0">
              <a:latin typeface="+mj-ea"/>
              <a:ea typeface="+mj-ea"/>
            </a:endParaRPr>
          </a:p>
          <a:p>
            <a:r>
              <a:rPr lang="zh-TW" altLang="en-US" sz="2800" b="0" dirty="0" smtClean="0">
                <a:latin typeface="+mj-ea"/>
                <a:ea typeface="+mj-ea"/>
              </a:rPr>
              <a:t>鼓勵：很</a:t>
            </a:r>
            <a:r>
              <a:rPr lang="zh-TW" altLang="en-US" sz="2800" b="0" dirty="0">
                <a:latin typeface="+mj-ea"/>
                <a:ea typeface="+mj-ea"/>
              </a:rPr>
              <a:t>勇敢、表現很</a:t>
            </a:r>
            <a:r>
              <a:rPr lang="zh-TW" altLang="en-US" sz="2800" b="0" dirty="0" smtClean="0">
                <a:latin typeface="+mj-ea"/>
                <a:ea typeface="+mj-ea"/>
              </a:rPr>
              <a:t>棒</a:t>
            </a:r>
            <a:r>
              <a:rPr lang="en-US" altLang="zh-TW" sz="2800" b="0" dirty="0" smtClean="0">
                <a:latin typeface="+mj-ea"/>
                <a:ea typeface="+mj-ea"/>
              </a:rPr>
              <a:t>、</a:t>
            </a:r>
            <a:r>
              <a:rPr lang="zh-TW" altLang="en-US" sz="2800" b="0" dirty="0" smtClean="0">
                <a:latin typeface="+mj-ea"/>
                <a:ea typeface="+mj-ea"/>
              </a:rPr>
              <a:t>讓我們了解畫作的</a:t>
            </a:r>
            <a:endParaRPr lang="en-US" altLang="zh-TW" sz="2800" b="0" dirty="0" smtClean="0">
              <a:latin typeface="+mj-ea"/>
              <a:ea typeface="+mj-ea"/>
            </a:endParaRPr>
          </a:p>
          <a:p>
            <a:r>
              <a:rPr lang="zh-TW" altLang="en-US" sz="2800" b="0" dirty="0">
                <a:latin typeface="+mj-ea"/>
                <a:ea typeface="+mj-ea"/>
              </a:rPr>
              <a:t> </a:t>
            </a:r>
            <a:r>
              <a:rPr lang="zh-TW" altLang="en-US" sz="2800" b="0" dirty="0" smtClean="0">
                <a:latin typeface="+mj-ea"/>
                <a:ea typeface="+mj-ea"/>
              </a:rPr>
              <a:t>           特色及畫家的創作背景</a:t>
            </a:r>
            <a:endParaRPr lang="en-US" altLang="zh-TW" sz="2800" b="0" dirty="0">
              <a:latin typeface="+mj-ea"/>
              <a:ea typeface="+mj-ea"/>
            </a:endParaRPr>
          </a:p>
          <a:p>
            <a:r>
              <a:rPr lang="zh-TW" altLang="en-US" sz="2800" b="0" dirty="0" smtClean="0">
                <a:latin typeface="+mj-ea"/>
                <a:ea typeface="+mj-ea"/>
              </a:rPr>
              <a:t>建議 </a:t>
            </a:r>
            <a:r>
              <a:rPr lang="en-US" altLang="zh-TW" sz="2800" b="0" dirty="0">
                <a:latin typeface="+mj-ea"/>
                <a:ea typeface="+mj-ea"/>
              </a:rPr>
              <a:t>: </a:t>
            </a:r>
            <a:r>
              <a:rPr lang="zh-TW" altLang="en-US" sz="2800" b="0" dirty="0">
                <a:latin typeface="+mj-ea"/>
                <a:ea typeface="+mj-ea"/>
              </a:rPr>
              <a:t>眼神可多交流、聲音再大一點</a:t>
            </a:r>
          </a:p>
          <a:p>
            <a:endParaRPr lang="en-US" altLang="zh-TW" sz="2800" b="0" dirty="0" smtClean="0">
              <a:latin typeface="+mj-ea"/>
              <a:ea typeface="+mj-ea"/>
            </a:endParaRPr>
          </a:p>
          <a:p>
            <a:r>
              <a:rPr lang="en-US" altLang="zh-TW" sz="2800" b="0" dirty="0" smtClean="0">
                <a:latin typeface="+mj-ea"/>
                <a:ea typeface="+mj-ea"/>
              </a:rPr>
              <a:t>2.</a:t>
            </a:r>
            <a:r>
              <a:rPr lang="zh-TW" altLang="en-US" sz="2800" b="0" dirty="0" smtClean="0">
                <a:latin typeface="+mj-ea"/>
                <a:ea typeface="+mj-ea"/>
              </a:rPr>
              <a:t>音量太小、借了二台耳掛式麥克風，再一次回到乙皮畫廊做導覽</a:t>
            </a:r>
            <a:endParaRPr lang="zh-TW" altLang="en-US" sz="2800" b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69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十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、我們的發現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0" dirty="0" smtClean="0">
                <a:latin typeface="+mj-ea"/>
                <a:ea typeface="+mj-ea"/>
              </a:rPr>
              <a:t>1.</a:t>
            </a:r>
            <a:r>
              <a:rPr lang="zh-TW" altLang="zh-TW" sz="2800" b="0" dirty="0" smtClean="0">
                <a:latin typeface="+mj-ea"/>
                <a:ea typeface="+mj-ea"/>
              </a:rPr>
              <a:t>透過藝術鑑賞方式的運用，確實有助於協助欣賞者進入藝術深層內涵領域。</a:t>
            </a:r>
            <a:endParaRPr lang="en-US" altLang="zh-TW" sz="2800" b="0" dirty="0" smtClean="0">
              <a:latin typeface="+mj-ea"/>
              <a:ea typeface="+mj-ea"/>
            </a:endParaRPr>
          </a:p>
          <a:p>
            <a:endParaRPr lang="en-US" altLang="zh-TW" sz="2800" b="0" dirty="0">
              <a:latin typeface="+mj-ea"/>
              <a:ea typeface="+mj-ea"/>
            </a:endParaRPr>
          </a:p>
          <a:p>
            <a:endParaRPr lang="en-US" altLang="zh-TW" sz="2800" b="0" dirty="0" smtClean="0">
              <a:latin typeface="+mj-ea"/>
              <a:ea typeface="+mj-ea"/>
            </a:endParaRPr>
          </a:p>
          <a:p>
            <a:endParaRPr lang="zh-TW" altLang="en-US" sz="2800" b="0" dirty="0">
              <a:latin typeface="+mj-ea"/>
            </a:endParaRPr>
          </a:p>
          <a:p>
            <a:endParaRPr lang="zh-TW" altLang="en-US" sz="2800" b="0" dirty="0">
              <a:latin typeface="+mj-ea"/>
              <a:ea typeface="+mj-ea"/>
            </a:endParaRPr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4237002533"/>
              </p:ext>
            </p:extLst>
          </p:nvPr>
        </p:nvGraphicFramePr>
        <p:xfrm>
          <a:off x="285720" y="2066924"/>
          <a:ext cx="7526640" cy="457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15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z="2600" b="0" dirty="0">
                <a:solidFill>
                  <a:prstClr val="black"/>
                </a:solidFill>
                <a:latin typeface="微軟正黑體"/>
                <a:ea typeface="微軟正黑體"/>
              </a:rPr>
              <a:t>2.</a:t>
            </a:r>
            <a:r>
              <a:rPr lang="zh-TW" altLang="zh-TW" sz="2600" b="0" dirty="0">
                <a:solidFill>
                  <a:prstClr val="black"/>
                </a:solidFill>
                <a:latin typeface="微軟正黑體"/>
                <a:ea typeface="微軟正黑體"/>
              </a:rPr>
              <a:t>現場的藝術導覽，真的能有效的傳達林順雄先生的藝術創作理念。</a:t>
            </a:r>
            <a:endParaRPr lang="en-US" altLang="zh-TW" sz="2600" b="0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endParaRPr lang="zh-TW" altLang="en-US" dirty="0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315149958"/>
              </p:ext>
            </p:extLst>
          </p:nvPr>
        </p:nvGraphicFramePr>
        <p:xfrm>
          <a:off x="928662" y="2143116"/>
          <a:ext cx="6810517" cy="4428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58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altLang="zh-TW" sz="2800" b="0" dirty="0">
                <a:solidFill>
                  <a:prstClr val="black"/>
                </a:solidFill>
                <a:latin typeface="微軟正黑體"/>
                <a:ea typeface="微軟正黑體"/>
              </a:rPr>
              <a:t>3.</a:t>
            </a:r>
            <a:r>
              <a:rPr lang="zh-TW" altLang="zh-TW" sz="2800" b="0" dirty="0">
                <a:solidFill>
                  <a:prstClr val="black"/>
                </a:solidFill>
                <a:latin typeface="微軟正黑體"/>
                <a:ea typeface="微軟正黑體"/>
              </a:rPr>
              <a:t>比較劉其偉與林順雄兩位藝術家的創作主題和風格後，真的有助於創作者找到創作的方向</a:t>
            </a:r>
            <a:r>
              <a:rPr lang="zh-TW" altLang="zh-TW" sz="2800" b="0" dirty="0" smtClean="0">
                <a:solidFill>
                  <a:prstClr val="black"/>
                </a:solidFill>
                <a:latin typeface="微軟正黑體"/>
                <a:ea typeface="微軟正黑體"/>
              </a:rPr>
              <a:t>。</a:t>
            </a:r>
            <a:endParaRPr lang="en-US" altLang="zh-TW" sz="2800" b="0" dirty="0" smtClean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 lvl="0"/>
            <a:endParaRPr lang="en-US" altLang="zh-TW" sz="2800" b="0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r>
              <a:rPr lang="en-US" altLang="zh-TW" sz="2800" b="0" dirty="0" smtClean="0">
                <a:latin typeface="+mj-ea"/>
                <a:ea typeface="+mj-ea"/>
              </a:rPr>
              <a:t>4.</a:t>
            </a:r>
            <a:r>
              <a:rPr lang="zh-TW" altLang="zh-TW" sz="2800" b="0" dirty="0" smtClean="0">
                <a:latin typeface="+mj-ea"/>
                <a:ea typeface="+mj-ea"/>
              </a:rPr>
              <a:t>對</a:t>
            </a:r>
            <a:r>
              <a:rPr lang="zh-TW" altLang="zh-TW" sz="2800" b="0" dirty="0">
                <a:latin typeface="+mj-ea"/>
                <a:ea typeface="+mj-ea"/>
              </a:rPr>
              <a:t>藝術創作的人而言，將藝術鑑賞的四個程序加入第五步驟的「運用」，有助提升創作者發想創作主題進行藝術創作，進而表達自我及尋求內心的自我解放。</a:t>
            </a:r>
          </a:p>
          <a:p>
            <a:pPr lvl="0"/>
            <a:endParaRPr lang="zh-TW" altLang="zh-TW" sz="2800" b="0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17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4109080" cy="548640"/>
          </a:xfrm>
        </p:spPr>
        <p:txBody>
          <a:bodyPr/>
          <a:lstStyle/>
          <a:p>
            <a:r>
              <a:rPr lang="en-US" altLang="zh-TW" sz="2400" dirty="0" smtClean="0"/>
              <a:t>1.</a:t>
            </a:r>
            <a:r>
              <a:rPr lang="zh-TW" altLang="zh-TW" sz="2400" dirty="0" smtClean="0"/>
              <a:t>「難民之淚」創作者孔維安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4709773" y="476672"/>
            <a:ext cx="4434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+mj-ea"/>
                <a:ea typeface="+mj-ea"/>
              </a:rPr>
              <a:t>2.</a:t>
            </a:r>
            <a:r>
              <a:rPr lang="zh-TW" altLang="zh-TW" sz="2400" dirty="0" smtClean="0">
                <a:latin typeface="+mj-ea"/>
                <a:ea typeface="+mj-ea"/>
              </a:rPr>
              <a:t>「</a:t>
            </a:r>
            <a:r>
              <a:rPr lang="zh-TW" altLang="zh-TW" sz="2400" dirty="0">
                <a:latin typeface="+mj-ea"/>
                <a:ea typeface="+mj-ea"/>
              </a:rPr>
              <a:t>流浪狗之歌」創作者李宛蓁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1026" name="Picture 2" descr="F:\藝術鑑賞\決選簡報\照片\難民之淚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3"/>
            <a:ext cx="3194466" cy="505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藝術鑑賞\決選簡報\照片\流浪狗之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38791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65760"/>
            <a:ext cx="3600400" cy="548640"/>
          </a:xfrm>
        </p:spPr>
        <p:txBody>
          <a:bodyPr/>
          <a:lstStyle/>
          <a:p>
            <a:r>
              <a:rPr lang="en-US" altLang="zh-TW" sz="2400" dirty="0" smtClean="0"/>
              <a:t>3.</a:t>
            </a:r>
            <a:r>
              <a:rPr lang="zh-TW" altLang="zh-TW" sz="2400" dirty="0" smtClean="0"/>
              <a:t>「</a:t>
            </a:r>
            <a:r>
              <a:rPr lang="zh-TW" altLang="en-US" sz="2400" dirty="0"/>
              <a:t>怒吼</a:t>
            </a:r>
            <a:r>
              <a:rPr lang="zh-TW" altLang="zh-TW" sz="2400" dirty="0" smtClean="0"/>
              <a:t>」</a:t>
            </a:r>
            <a:r>
              <a:rPr lang="zh-TW" altLang="zh-TW" sz="2400" dirty="0"/>
              <a:t>創作</a:t>
            </a:r>
            <a:r>
              <a:rPr lang="zh-TW" altLang="zh-TW" sz="2400" dirty="0" smtClean="0"/>
              <a:t>者</a:t>
            </a:r>
            <a:r>
              <a:rPr lang="zh-TW" altLang="en-US" sz="2400" dirty="0"/>
              <a:t>劉芝芸</a:t>
            </a:r>
          </a:p>
        </p:txBody>
      </p:sp>
      <p:sp>
        <p:nvSpPr>
          <p:cNvPr id="3" name="矩形 2"/>
          <p:cNvSpPr/>
          <p:nvPr/>
        </p:nvSpPr>
        <p:spPr>
          <a:xfrm>
            <a:off x="4572000" y="404664"/>
            <a:ext cx="4440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cap="all" dirty="0" smtClean="0">
                <a:latin typeface="Franklin Gothic Medium"/>
                <a:ea typeface="微軟正黑體"/>
                <a:cs typeface="+mj-cs"/>
              </a:rPr>
              <a:t>4.</a:t>
            </a:r>
            <a:r>
              <a:rPr lang="zh-TW" altLang="zh-TW" sz="2400" cap="all" dirty="0" smtClean="0">
                <a:latin typeface="Franklin Gothic Medium"/>
                <a:ea typeface="微軟正黑體"/>
                <a:cs typeface="+mj-cs"/>
              </a:rPr>
              <a:t>「</a:t>
            </a:r>
            <a:r>
              <a:rPr lang="zh-TW" altLang="en-US" sz="2400" cap="all" dirty="0">
                <a:latin typeface="Franklin Gothic Medium"/>
                <a:ea typeface="微軟正黑體"/>
                <a:cs typeface="+mj-cs"/>
              </a:rPr>
              <a:t>女孩與海豚</a:t>
            </a:r>
            <a:r>
              <a:rPr lang="zh-TW" altLang="zh-TW" sz="2400" cap="all" dirty="0" smtClean="0">
                <a:latin typeface="Franklin Gothic Medium"/>
                <a:ea typeface="微軟正黑體"/>
                <a:cs typeface="+mj-cs"/>
              </a:rPr>
              <a:t>」</a:t>
            </a:r>
            <a:r>
              <a:rPr lang="zh-TW" altLang="zh-TW" sz="2400" cap="all" dirty="0">
                <a:latin typeface="Franklin Gothic Medium"/>
                <a:ea typeface="微軟正黑體"/>
                <a:cs typeface="+mj-cs"/>
              </a:rPr>
              <a:t>創作</a:t>
            </a:r>
            <a:r>
              <a:rPr lang="zh-TW" altLang="zh-TW" sz="2400" cap="all" dirty="0" smtClean="0">
                <a:latin typeface="Franklin Gothic Medium"/>
                <a:ea typeface="微軟正黑體"/>
                <a:cs typeface="+mj-cs"/>
              </a:rPr>
              <a:t>者</a:t>
            </a:r>
            <a:r>
              <a:rPr lang="zh-TW" altLang="en-US" sz="2400" cap="all" dirty="0">
                <a:latin typeface="Franklin Gothic Medium"/>
                <a:ea typeface="微軟正黑體"/>
                <a:cs typeface="+mj-cs"/>
              </a:rPr>
              <a:t>賴欣悅</a:t>
            </a:r>
            <a:endParaRPr lang="zh-TW" altLang="en-US" dirty="0"/>
          </a:p>
        </p:txBody>
      </p:sp>
      <p:pic>
        <p:nvPicPr>
          <p:cNvPr id="2050" name="Picture 2" descr="F:\藝術鑑賞\決選簡報\照片\怒吼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93836"/>
            <a:ext cx="3351746" cy="51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藝術鑑賞\決選簡報\照片\女孩與海豚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3"/>
            <a:ext cx="3391751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r>
              <a:rPr lang="zh-TW" altLang="en-US" sz="4400" dirty="0" smtClean="0">
                <a:solidFill>
                  <a:srgbClr val="0070C0"/>
                </a:solidFill>
              </a:rPr>
              <a:t>第二次導覽</a:t>
            </a:r>
            <a:endParaRPr lang="zh-TW" altLang="en-US" sz="4400" dirty="0">
              <a:solidFill>
                <a:srgbClr val="0070C0"/>
              </a:solidFill>
            </a:endParaRPr>
          </a:p>
        </p:txBody>
      </p:sp>
      <p:pic>
        <p:nvPicPr>
          <p:cNvPr id="4" name="導覽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980728"/>
            <a:ext cx="6817514" cy="5112568"/>
          </a:xfrm>
        </p:spPr>
      </p:pic>
    </p:spTree>
    <p:extLst>
      <p:ext uri="{BB962C8B-B14F-4D97-AF65-F5344CB8AC3E}">
        <p14:creationId xmlns:p14="http://schemas.microsoft.com/office/powerpoint/2010/main" val="395066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dirty="0" smtClean="0"/>
              <a:t>謝謝大家的聆聽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412776"/>
            <a:ext cx="7520940" cy="3579849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53" name="Picture 5" descr="H:\藝術鑑賞\活動集\欣悅\22第四次修訂小論文\IMG_22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86" y="2949795"/>
            <a:ext cx="2583184" cy="193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:\藝術鑑賞\活動集\維安\13修訂小論文~維安\IMG_18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59" y="1026415"/>
            <a:ext cx="2467667" cy="193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71" y="4898558"/>
            <a:ext cx="2455389" cy="19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:\藝術鑑賞\決選簡報\照片\訪問畫家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" y="4871199"/>
            <a:ext cx="2643331" cy="19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8" y="2973370"/>
            <a:ext cx="2645000" cy="198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F:\藝術鑑賞\決選簡報\照片\乙皮畫廊合照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9" y="983936"/>
            <a:ext cx="2652579" cy="19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97" y="2156150"/>
            <a:ext cx="3970962" cy="2978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642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+mj-ea"/>
              </a:rPr>
              <a:t>一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/>
                <a:ea typeface="標楷體"/>
              </a:rPr>
              <a:t>、</a:t>
            </a:r>
            <a:r>
              <a:rPr lang="zh-TW" altLang="en-US" sz="4400" b="1" dirty="0" smtClean="0">
                <a:solidFill>
                  <a:srgbClr val="FF0000"/>
                </a:solidFill>
                <a:effectLst/>
                <a:latin typeface="+mj-ea"/>
              </a:rPr>
              <a:t>研究動機</a:t>
            </a:r>
            <a:endParaRPr lang="zh-TW" altLang="en-US" sz="4400" b="1" dirty="0">
              <a:solidFill>
                <a:srgbClr val="FF0000"/>
              </a:solidFill>
              <a:effectLst/>
              <a:latin typeface="+mj-ea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680300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    </a:t>
            </a:r>
            <a:r>
              <a:rPr lang="zh-TW" altLang="en-US" sz="2400" b="0" dirty="0" smtClean="0">
                <a:solidFill>
                  <a:srgbClr val="002060"/>
                </a:solidFill>
                <a:latin typeface="+mj-ea"/>
                <a:ea typeface="+mj-ea"/>
              </a:rPr>
              <a:t>老師</a:t>
            </a:r>
            <a:r>
              <a:rPr lang="zh-TW" altLang="en-US" sz="2400" b="0" dirty="0">
                <a:solidFill>
                  <a:srgbClr val="002060"/>
                </a:solidFill>
                <a:latin typeface="+mj-ea"/>
                <a:ea typeface="+mj-ea"/>
              </a:rPr>
              <a:t>曾經在課堂</a:t>
            </a:r>
            <a:r>
              <a:rPr lang="zh-TW" altLang="en-US" sz="2400" b="0" dirty="0" smtClean="0">
                <a:solidFill>
                  <a:srgbClr val="002060"/>
                </a:solidFill>
                <a:latin typeface="+mj-ea"/>
                <a:ea typeface="+mj-ea"/>
              </a:rPr>
              <a:t>中談</a:t>
            </a:r>
            <a:r>
              <a:rPr lang="zh-TW" altLang="en-US" sz="2400" b="0" dirty="0">
                <a:solidFill>
                  <a:srgbClr val="002060"/>
                </a:solidFill>
                <a:latin typeface="+mj-ea"/>
                <a:ea typeface="+mj-ea"/>
              </a:rPr>
              <a:t>過藝術鑑賞</a:t>
            </a:r>
            <a:r>
              <a:rPr lang="zh-TW" altLang="en-US" sz="2400" b="0" dirty="0" smtClean="0">
                <a:solidFill>
                  <a:srgbClr val="002060"/>
                </a:solidFill>
                <a:latin typeface="+mj-ea"/>
                <a:ea typeface="+mj-ea"/>
              </a:rPr>
              <a:t>，藝術</a:t>
            </a:r>
            <a:r>
              <a:rPr lang="zh-TW" altLang="en-US" sz="2400" b="0" dirty="0">
                <a:solidFill>
                  <a:srgbClr val="002060"/>
                </a:solidFill>
                <a:latin typeface="+mj-ea"/>
                <a:ea typeface="+mj-ea"/>
              </a:rPr>
              <a:t>鑑賞可以</a:t>
            </a:r>
            <a:r>
              <a:rPr lang="zh-TW" altLang="en-US" sz="2400" b="0" dirty="0" smtClean="0">
                <a:solidFill>
                  <a:srgbClr val="002060"/>
                </a:solidFill>
                <a:latin typeface="+mj-ea"/>
                <a:ea typeface="+mj-ea"/>
              </a:rPr>
              <a:t>幫助我們</a:t>
            </a:r>
            <a:r>
              <a:rPr lang="zh-TW" altLang="en-US" sz="2400" b="0" dirty="0">
                <a:solidFill>
                  <a:srgbClr val="002060"/>
                </a:solidFill>
                <a:latin typeface="+mj-ea"/>
                <a:ea typeface="+mj-ea"/>
              </a:rPr>
              <a:t>更了解作品的</a:t>
            </a:r>
            <a:r>
              <a:rPr lang="zh-TW" altLang="en-US" sz="2400" b="0" dirty="0" smtClean="0">
                <a:solidFill>
                  <a:srgbClr val="002060"/>
                </a:solidFill>
                <a:latin typeface="+mj-ea"/>
                <a:ea typeface="+mj-ea"/>
              </a:rPr>
              <a:t>意義與內涵，</a:t>
            </a:r>
            <a:r>
              <a:rPr lang="zh-TW" altLang="en-US" sz="2400" b="0" dirty="0">
                <a:solidFill>
                  <a:srgbClr val="002060"/>
                </a:solidFill>
                <a:latin typeface="+mj-ea"/>
                <a:ea typeface="+mj-ea"/>
              </a:rPr>
              <a:t>但我們發現大部分的人在看畫</a:t>
            </a:r>
            <a:r>
              <a:rPr lang="zh-TW" altLang="en-US" sz="2400" b="0" dirty="0" smtClean="0">
                <a:solidFill>
                  <a:srgbClr val="002060"/>
                </a:solidFill>
                <a:latin typeface="+mj-ea"/>
                <a:ea typeface="+mj-ea"/>
              </a:rPr>
              <a:t>時，沒有真正去認真欣賞作品</a:t>
            </a:r>
            <a:r>
              <a:rPr lang="zh-TW" altLang="en-US" sz="2400" b="0" dirty="0">
                <a:solidFill>
                  <a:srgbClr val="002060"/>
                </a:solidFill>
                <a:latin typeface="+mj-ea"/>
                <a:ea typeface="+mj-ea"/>
              </a:rPr>
              <a:t>。</a:t>
            </a:r>
          </a:p>
        </p:txBody>
      </p:sp>
      <p:pic>
        <p:nvPicPr>
          <p:cNvPr id="1026" name="Picture 2" descr="H:\藝術鑑賞\決選簡報\照片\研究動機剪報照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067471"/>
            <a:ext cx="4248471" cy="31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藝術鑑賞\決選簡報\照片\維安導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7471"/>
            <a:ext cx="4160011" cy="31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圖片來源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00628"/>
            <a:ext cx="8424936" cy="3579849"/>
          </a:xfrm>
        </p:spPr>
        <p:txBody>
          <a:bodyPr/>
          <a:lstStyle/>
          <a:p>
            <a:r>
              <a:rPr lang="zh-TW" altLang="en-US" dirty="0"/>
              <a:t>卿卿</a:t>
            </a:r>
            <a:r>
              <a:rPr lang="zh-TW" altLang="zh-TW" dirty="0" smtClean="0"/>
              <a:t>：</a:t>
            </a:r>
            <a:r>
              <a:rPr lang="en-US" altLang="zh-TW" dirty="0"/>
              <a:t>2015</a:t>
            </a:r>
            <a:r>
              <a:rPr lang="zh-TW" altLang="zh-TW" dirty="0"/>
              <a:t>年</a:t>
            </a:r>
            <a:r>
              <a:rPr lang="en-US" altLang="zh-TW" dirty="0"/>
              <a:t>8</a:t>
            </a:r>
            <a:r>
              <a:rPr lang="zh-TW" altLang="zh-TW" dirty="0"/>
              <a:t>月</a:t>
            </a:r>
            <a:r>
              <a:rPr lang="en-US" altLang="zh-TW" dirty="0"/>
              <a:t>5</a:t>
            </a:r>
            <a:r>
              <a:rPr lang="zh-TW" altLang="zh-TW" dirty="0"/>
              <a:t>日取自</a:t>
            </a:r>
          </a:p>
          <a:p>
            <a:r>
              <a:rPr lang="en-US" altLang="zh-TW" u="sng" dirty="0">
                <a:hlinkClick r:id="rId2"/>
              </a:rPr>
              <a:t>http://24hr.artemperor.tw/gallery.php?mid=AF000001&amp;opt=artist&amp;art_id=328&amp;pic_id=2175</a:t>
            </a:r>
            <a:endParaRPr lang="zh-TW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虎</a:t>
            </a:r>
            <a:r>
              <a:rPr lang="zh-TW" altLang="en-US" dirty="0"/>
              <a:t>行天下</a:t>
            </a:r>
            <a:r>
              <a:rPr lang="zh-TW" altLang="zh-TW" dirty="0" smtClean="0"/>
              <a:t>：</a:t>
            </a:r>
            <a:r>
              <a:rPr lang="en-US" altLang="zh-TW" dirty="0"/>
              <a:t>2015</a:t>
            </a:r>
            <a:r>
              <a:rPr lang="zh-TW" altLang="zh-TW" dirty="0"/>
              <a:t>年</a:t>
            </a:r>
            <a:r>
              <a:rPr lang="en-US" altLang="zh-TW" dirty="0"/>
              <a:t>9</a:t>
            </a:r>
            <a:r>
              <a:rPr lang="zh-TW" altLang="zh-TW" dirty="0"/>
              <a:t>月</a:t>
            </a:r>
            <a:r>
              <a:rPr lang="en-US" altLang="zh-TW" dirty="0"/>
              <a:t>10</a:t>
            </a:r>
            <a:r>
              <a:rPr lang="zh-TW" altLang="zh-TW" dirty="0"/>
              <a:t>日取自</a:t>
            </a:r>
            <a:r>
              <a:rPr lang="en-US" altLang="zh-TW" u="sng" dirty="0">
                <a:hlinkClick r:id="rId3"/>
              </a:rPr>
              <a:t>https://www.flickr.com/photos/showgallery/5603319620</a:t>
            </a:r>
            <a:endParaRPr lang="zh-TW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圓</a:t>
            </a:r>
            <a:r>
              <a:rPr lang="zh-TW" altLang="en-US" dirty="0"/>
              <a:t>融</a:t>
            </a:r>
            <a:r>
              <a:rPr lang="zh-TW" altLang="zh-TW" dirty="0" smtClean="0"/>
              <a:t>：</a:t>
            </a:r>
            <a:r>
              <a:rPr lang="en-US" altLang="zh-TW" dirty="0"/>
              <a:t>2015</a:t>
            </a:r>
            <a:r>
              <a:rPr lang="zh-TW" altLang="zh-TW" dirty="0"/>
              <a:t>年</a:t>
            </a:r>
            <a:r>
              <a:rPr lang="en-US" altLang="zh-TW" dirty="0"/>
              <a:t>9</a:t>
            </a:r>
            <a:r>
              <a:rPr lang="zh-TW" altLang="zh-TW" dirty="0"/>
              <a:t>月</a:t>
            </a:r>
            <a:r>
              <a:rPr lang="en-US" altLang="zh-TW" dirty="0"/>
              <a:t>10</a:t>
            </a:r>
            <a:r>
              <a:rPr lang="zh-TW" altLang="zh-TW" dirty="0"/>
              <a:t>日取</a:t>
            </a:r>
            <a:r>
              <a:rPr lang="zh-TW" altLang="zh-TW" dirty="0" smtClean="0"/>
              <a:t>自</a:t>
            </a:r>
            <a:endParaRPr lang="en-US" altLang="zh-TW" dirty="0" smtClean="0"/>
          </a:p>
          <a:p>
            <a:r>
              <a:rPr lang="en-US" altLang="zh-TW" u="sng" dirty="0" smtClean="0">
                <a:hlinkClick r:id="rId4"/>
              </a:rPr>
              <a:t>http</a:t>
            </a:r>
            <a:r>
              <a:rPr lang="en-US" altLang="zh-TW" u="sng" dirty="0">
                <a:hlinkClick r:id="rId4"/>
              </a:rPr>
              <a:t>://24hr.artemperor.tw/gallery.php?mid=AF000001&amp;opt=artist&amp;art_id=334&amp;pic_id=13265</a:t>
            </a:r>
            <a:endParaRPr lang="zh-TW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愜意時光</a:t>
            </a:r>
            <a:r>
              <a:rPr lang="zh-TW" altLang="zh-TW" dirty="0" smtClean="0"/>
              <a:t>：</a:t>
            </a:r>
            <a:r>
              <a:rPr lang="en-US" altLang="zh-TW" dirty="0"/>
              <a:t>2015</a:t>
            </a:r>
            <a:r>
              <a:rPr lang="zh-TW" altLang="zh-TW" dirty="0"/>
              <a:t>年</a:t>
            </a:r>
            <a:r>
              <a:rPr lang="en-US" altLang="zh-TW" dirty="0"/>
              <a:t>9</a:t>
            </a:r>
            <a:r>
              <a:rPr lang="zh-TW" altLang="zh-TW" dirty="0"/>
              <a:t>月</a:t>
            </a:r>
            <a:r>
              <a:rPr lang="en-US" altLang="zh-TW" dirty="0"/>
              <a:t>10</a:t>
            </a:r>
            <a:r>
              <a:rPr lang="zh-TW" altLang="zh-TW" dirty="0"/>
              <a:t>日取自</a:t>
            </a:r>
            <a:r>
              <a:rPr lang="en-US" altLang="zh-TW" u="sng" dirty="0">
                <a:hlinkClick r:id="rId5"/>
              </a:rPr>
              <a:t>http://www.ip-gallery.com/oldfriends/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24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二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/>
                <a:ea typeface="標楷體"/>
              </a:rPr>
              <a:t>、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研究</a:t>
            </a:r>
            <a:r>
              <a:rPr lang="zh-TW" altLang="en-US" sz="4400" b="1" dirty="0">
                <a:solidFill>
                  <a:srgbClr val="FF0000"/>
                </a:solidFill>
              </a:rPr>
              <a:t>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2800" b="0" dirty="0">
                <a:latin typeface="+mj-ea"/>
                <a:ea typeface="+mj-ea"/>
              </a:rPr>
              <a:t>（一）探尋透過藝術鑑賞方式的運用，能</a:t>
            </a:r>
            <a:r>
              <a:rPr lang="zh-TW" altLang="zh-TW" sz="2800" b="0" dirty="0" smtClean="0">
                <a:latin typeface="+mj-ea"/>
                <a:ea typeface="+mj-ea"/>
              </a:rPr>
              <a:t>協助</a:t>
            </a:r>
            <a:endParaRPr lang="en-US" altLang="zh-TW" sz="2800" b="0" dirty="0" smtClean="0">
              <a:latin typeface="+mj-ea"/>
              <a:ea typeface="+mj-ea"/>
            </a:endParaRPr>
          </a:p>
          <a:p>
            <a:r>
              <a:rPr lang="zh-TW" altLang="en-US" sz="2800" b="0" dirty="0">
                <a:latin typeface="+mj-ea"/>
                <a:ea typeface="+mj-ea"/>
              </a:rPr>
              <a:t> </a:t>
            </a:r>
            <a:r>
              <a:rPr lang="zh-TW" altLang="en-US" sz="2800" b="0" dirty="0" smtClean="0">
                <a:latin typeface="+mj-ea"/>
                <a:ea typeface="+mj-ea"/>
              </a:rPr>
              <a:t>            </a:t>
            </a:r>
            <a:r>
              <a:rPr lang="zh-TW" altLang="zh-TW" sz="2800" b="0" dirty="0" smtClean="0">
                <a:latin typeface="+mj-ea"/>
                <a:ea typeface="+mj-ea"/>
              </a:rPr>
              <a:t>欣賞</a:t>
            </a:r>
            <a:r>
              <a:rPr lang="zh-TW" altLang="zh-TW" sz="2800" b="0" dirty="0">
                <a:latin typeface="+mj-ea"/>
                <a:ea typeface="+mj-ea"/>
              </a:rPr>
              <a:t>者進入藝術深層的內涵領域。</a:t>
            </a:r>
          </a:p>
          <a:p>
            <a:r>
              <a:rPr lang="zh-TW" altLang="zh-TW" sz="2800" b="0" dirty="0">
                <a:latin typeface="+mj-ea"/>
                <a:ea typeface="+mj-ea"/>
              </a:rPr>
              <a:t>（二）運用藝術鑑賞方式，確實是能有效的</a:t>
            </a:r>
            <a:r>
              <a:rPr lang="zh-TW" altLang="zh-TW" sz="2800" b="0" dirty="0" smtClean="0">
                <a:latin typeface="+mj-ea"/>
                <a:ea typeface="+mj-ea"/>
              </a:rPr>
              <a:t>傳</a:t>
            </a:r>
            <a:endParaRPr lang="en-US" altLang="zh-TW" sz="2800" b="0" dirty="0" smtClean="0">
              <a:latin typeface="+mj-ea"/>
              <a:ea typeface="+mj-ea"/>
            </a:endParaRPr>
          </a:p>
          <a:p>
            <a:r>
              <a:rPr lang="zh-TW" altLang="en-US" sz="2800" b="0" dirty="0">
                <a:latin typeface="+mj-ea"/>
                <a:ea typeface="+mj-ea"/>
              </a:rPr>
              <a:t> </a:t>
            </a:r>
            <a:r>
              <a:rPr lang="zh-TW" altLang="en-US" sz="2800" b="0" dirty="0" smtClean="0">
                <a:latin typeface="+mj-ea"/>
                <a:ea typeface="+mj-ea"/>
              </a:rPr>
              <a:t>           </a:t>
            </a:r>
            <a:r>
              <a:rPr lang="zh-TW" altLang="zh-TW" sz="2800" b="0" dirty="0" smtClean="0">
                <a:latin typeface="+mj-ea"/>
                <a:ea typeface="+mj-ea"/>
              </a:rPr>
              <a:t>達</a:t>
            </a:r>
            <a:r>
              <a:rPr lang="zh-TW" altLang="zh-TW" sz="2800" b="0" dirty="0">
                <a:latin typeface="+mj-ea"/>
                <a:ea typeface="+mj-ea"/>
              </a:rPr>
              <a:t>林順雄先生的藝術創作理念。</a:t>
            </a:r>
          </a:p>
          <a:p>
            <a:r>
              <a:rPr lang="zh-TW" altLang="zh-TW" sz="2800" b="0" dirty="0">
                <a:latin typeface="+mj-ea"/>
                <a:ea typeface="+mj-ea"/>
              </a:rPr>
              <a:t>（三）運用比較劉其偉與林順雄兩位藝術家</a:t>
            </a:r>
            <a:r>
              <a:rPr lang="zh-TW" altLang="zh-TW" sz="2800" b="0" dirty="0" smtClean="0">
                <a:latin typeface="+mj-ea"/>
                <a:ea typeface="+mj-ea"/>
              </a:rPr>
              <a:t>的</a:t>
            </a:r>
            <a:endParaRPr lang="en-US" altLang="zh-TW" sz="2800" b="0" dirty="0" smtClean="0">
              <a:latin typeface="+mj-ea"/>
              <a:ea typeface="+mj-ea"/>
            </a:endParaRPr>
          </a:p>
          <a:p>
            <a:r>
              <a:rPr lang="zh-TW" altLang="en-US" sz="2800" b="0" dirty="0">
                <a:latin typeface="+mj-ea"/>
                <a:ea typeface="+mj-ea"/>
              </a:rPr>
              <a:t> </a:t>
            </a:r>
            <a:r>
              <a:rPr lang="zh-TW" altLang="en-US" sz="2800" b="0" dirty="0" smtClean="0">
                <a:latin typeface="+mj-ea"/>
                <a:ea typeface="+mj-ea"/>
              </a:rPr>
              <a:t>           </a:t>
            </a:r>
            <a:r>
              <a:rPr lang="zh-TW" altLang="zh-TW" sz="2800" b="0" dirty="0" smtClean="0">
                <a:latin typeface="+mj-ea"/>
                <a:ea typeface="+mj-ea"/>
              </a:rPr>
              <a:t>創作</a:t>
            </a:r>
            <a:r>
              <a:rPr lang="zh-TW" altLang="zh-TW" sz="2800" b="0" dirty="0">
                <a:latin typeface="+mj-ea"/>
                <a:ea typeface="+mj-ea"/>
              </a:rPr>
              <a:t>主題和風格，有助於創作者找到</a:t>
            </a:r>
            <a:r>
              <a:rPr lang="zh-TW" altLang="zh-TW" sz="2800" b="0" dirty="0" smtClean="0">
                <a:latin typeface="+mj-ea"/>
                <a:ea typeface="+mj-ea"/>
              </a:rPr>
              <a:t>自</a:t>
            </a:r>
            <a:endParaRPr lang="en-US" altLang="zh-TW" sz="2800" b="0" dirty="0" smtClean="0">
              <a:latin typeface="+mj-ea"/>
              <a:ea typeface="+mj-ea"/>
            </a:endParaRPr>
          </a:p>
          <a:p>
            <a:r>
              <a:rPr lang="zh-TW" altLang="en-US" sz="2800" b="0" dirty="0">
                <a:latin typeface="+mj-ea"/>
                <a:ea typeface="+mj-ea"/>
              </a:rPr>
              <a:t> </a:t>
            </a:r>
            <a:r>
              <a:rPr lang="zh-TW" altLang="en-US" sz="2800" b="0" dirty="0" smtClean="0">
                <a:latin typeface="+mj-ea"/>
                <a:ea typeface="+mj-ea"/>
              </a:rPr>
              <a:t>           </a:t>
            </a:r>
            <a:r>
              <a:rPr lang="zh-TW" altLang="zh-TW" sz="2800" b="0" dirty="0" smtClean="0">
                <a:latin typeface="+mj-ea"/>
                <a:ea typeface="+mj-ea"/>
              </a:rPr>
              <a:t>我</a:t>
            </a:r>
            <a:r>
              <a:rPr lang="zh-TW" altLang="zh-TW" sz="2800" b="0" dirty="0">
                <a:latin typeface="+mj-ea"/>
                <a:ea typeface="+mj-ea"/>
              </a:rPr>
              <a:t>創作的方向。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365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+mj-ea"/>
              </a:rPr>
              <a:t>三、研究</a:t>
            </a:r>
            <a:r>
              <a:rPr lang="zh-TW" altLang="en-US" sz="4400" b="1" dirty="0">
                <a:solidFill>
                  <a:srgbClr val="FF0000"/>
                </a:solidFill>
                <a:latin typeface="+mj-ea"/>
              </a:rPr>
              <a:t>流程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:\藝術鑑賞\文本\正式文本\藝起來看畫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683"/>
            <a:ext cx="9144000" cy="521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65" y="75103"/>
            <a:ext cx="4374599" cy="3279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1" y="143325"/>
            <a:ext cx="4226093" cy="3204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53" y="3384481"/>
            <a:ext cx="4350207" cy="325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1" y="3403747"/>
            <a:ext cx="4195245" cy="3231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8226" y="152636"/>
            <a:ext cx="726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1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100391" y="51698"/>
            <a:ext cx="726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2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8225" y="3535862"/>
            <a:ext cx="726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3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27104" y="3563141"/>
            <a:ext cx="726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4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solidFill>
                  <a:srgbClr val="FF0000"/>
                </a:solidFill>
              </a:rPr>
              <a:t>訪問</a:t>
            </a:r>
            <a:r>
              <a:rPr lang="zh-TW" altLang="en-US" sz="4400" dirty="0" smtClean="0">
                <a:solidFill>
                  <a:srgbClr val="FF0000"/>
                </a:solidFill>
              </a:rPr>
              <a:t>畫家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908720"/>
            <a:ext cx="7520940" cy="600180"/>
          </a:xfrm>
        </p:spPr>
        <p:txBody>
          <a:bodyPr>
            <a:normAutofit/>
          </a:bodyPr>
          <a:lstStyle/>
          <a:p>
            <a:r>
              <a:rPr lang="zh-TW" altLang="en-US" sz="2400" b="0" dirty="0" smtClean="0">
                <a:latin typeface="+mj-ea"/>
                <a:ea typeface="+mj-ea"/>
              </a:rPr>
              <a:t>我們的想法 </a:t>
            </a:r>
            <a:r>
              <a:rPr lang="en-US" altLang="zh-TW" sz="2400" b="0" dirty="0" smtClean="0">
                <a:latin typeface="+mj-ea"/>
                <a:ea typeface="+mj-ea"/>
              </a:rPr>
              <a:t>: </a:t>
            </a:r>
            <a:r>
              <a:rPr lang="zh-TW" altLang="en-US" sz="2400" b="0" dirty="0" smtClean="0">
                <a:latin typeface="+mj-ea"/>
                <a:ea typeface="+mj-ea"/>
              </a:rPr>
              <a:t>如果可以訪問到畫家，那該有多棒？</a:t>
            </a:r>
            <a:endParaRPr lang="zh-TW" altLang="en-US" sz="2400" b="0" dirty="0">
              <a:latin typeface="+mj-ea"/>
              <a:ea typeface="+mj-ea"/>
            </a:endParaRPr>
          </a:p>
        </p:txBody>
      </p:sp>
      <p:pic>
        <p:nvPicPr>
          <p:cNvPr id="2050" name="Picture 2" descr="H:\藝術鑑賞\決選簡報\照片\訪問畫家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5" y="2060848"/>
            <a:ext cx="5459312" cy="40944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94" y="1340768"/>
            <a:ext cx="3489298" cy="261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93" y="4108090"/>
            <a:ext cx="3489299" cy="263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1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  <a:latin typeface="+mj-ea"/>
              </a:rPr>
              <a:t>四</a:t>
            </a:r>
            <a:r>
              <a:rPr lang="zh-TW" altLang="en-US" sz="4400" b="1" dirty="0" smtClean="0">
                <a:solidFill>
                  <a:srgbClr val="FF0000"/>
                </a:solidFill>
                <a:effectLst/>
                <a:latin typeface="+mj-ea"/>
              </a:rPr>
              <a:t>、運用藝術鑑賞四步驟</a:t>
            </a:r>
            <a:endParaRPr lang="zh-TW" altLang="en-US" sz="4400" b="1" dirty="0">
              <a:solidFill>
                <a:srgbClr val="FF0000"/>
              </a:solidFill>
              <a:effectLst/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340768"/>
            <a:ext cx="8643998" cy="4945752"/>
          </a:xfrm>
        </p:spPr>
        <p:txBody>
          <a:bodyPr>
            <a:normAutofit fontScale="32500" lnSpcReduction="20000"/>
          </a:bodyPr>
          <a:lstStyle/>
          <a:p>
            <a:r>
              <a:rPr lang="zh-TW" altLang="en-US" sz="8600" b="0" dirty="0" smtClean="0">
                <a:latin typeface="+mj-ea"/>
                <a:ea typeface="+mj-ea"/>
              </a:rPr>
              <a:t>描述：對作品</a:t>
            </a:r>
            <a:r>
              <a:rPr lang="zh-TW" altLang="en-US" sz="8600" b="0" dirty="0">
                <a:latin typeface="+mj-ea"/>
                <a:ea typeface="+mj-ea"/>
              </a:rPr>
              <a:t>的所見</a:t>
            </a:r>
            <a:r>
              <a:rPr lang="zh-TW" altLang="en-US" sz="8600" b="0" dirty="0" smtClean="0">
                <a:latin typeface="+mj-ea"/>
                <a:ea typeface="+mj-ea"/>
              </a:rPr>
              <a:t>做簡單</a:t>
            </a:r>
            <a:r>
              <a:rPr lang="zh-TW" altLang="en-US" sz="8600" b="0" dirty="0">
                <a:latin typeface="+mj-ea"/>
                <a:ea typeface="+mj-ea"/>
              </a:rPr>
              <a:t>說明，是不帶</a:t>
            </a:r>
            <a:r>
              <a:rPr lang="zh-TW" altLang="en-US" sz="8600" b="0" dirty="0" smtClean="0">
                <a:latin typeface="+mj-ea"/>
                <a:ea typeface="+mj-ea"/>
              </a:rPr>
              <a:t>感情</a:t>
            </a:r>
            <a:endParaRPr lang="en-US" altLang="zh-TW" sz="8600" b="0" dirty="0" smtClean="0">
              <a:latin typeface="+mj-ea"/>
              <a:ea typeface="+mj-ea"/>
            </a:endParaRPr>
          </a:p>
          <a:p>
            <a:r>
              <a:rPr lang="en-US" altLang="zh-TW" sz="8600" b="0" dirty="0" smtClean="0">
                <a:latin typeface="+mj-ea"/>
                <a:ea typeface="+mj-ea"/>
              </a:rPr>
              <a:t>             </a:t>
            </a:r>
            <a:r>
              <a:rPr lang="zh-TW" altLang="en-US" sz="8600" b="0" dirty="0" smtClean="0">
                <a:latin typeface="+mj-ea"/>
                <a:ea typeface="+mj-ea"/>
              </a:rPr>
              <a:t>的。</a:t>
            </a:r>
            <a:endParaRPr lang="en-US" altLang="zh-TW" sz="8600" b="0" dirty="0" smtClean="0">
              <a:latin typeface="+mj-ea"/>
              <a:ea typeface="+mj-ea"/>
            </a:endParaRPr>
          </a:p>
          <a:p>
            <a:endParaRPr lang="en-US" altLang="zh-TW" sz="8600" b="0" dirty="0" smtClean="0">
              <a:latin typeface="+mj-ea"/>
              <a:ea typeface="+mj-ea"/>
            </a:endParaRPr>
          </a:p>
          <a:p>
            <a:r>
              <a:rPr lang="zh-TW" altLang="en-US" sz="8600" b="0" dirty="0" smtClean="0">
                <a:latin typeface="+mj-ea"/>
                <a:ea typeface="+mj-ea"/>
              </a:rPr>
              <a:t>分析：將</a:t>
            </a:r>
            <a:r>
              <a:rPr lang="zh-TW" altLang="en-US" sz="8600" b="0" dirty="0">
                <a:latin typeface="+mj-ea"/>
                <a:ea typeface="+mj-ea"/>
              </a:rPr>
              <a:t>這幅畫的色彩、空間、媒材、</a:t>
            </a:r>
            <a:r>
              <a:rPr lang="zh-TW" altLang="en-US" sz="8600" b="0" dirty="0" smtClean="0">
                <a:latin typeface="+mj-ea"/>
                <a:ea typeface="+mj-ea"/>
              </a:rPr>
              <a:t>造形、肌理、</a:t>
            </a:r>
            <a:endParaRPr lang="en-US" altLang="zh-TW" sz="8600" b="0" dirty="0" smtClean="0">
              <a:latin typeface="+mj-ea"/>
              <a:ea typeface="+mj-ea"/>
            </a:endParaRPr>
          </a:p>
          <a:p>
            <a:r>
              <a:rPr lang="en-US" altLang="zh-TW" sz="8600" b="0" dirty="0" smtClean="0">
                <a:latin typeface="+mj-ea"/>
                <a:ea typeface="+mj-ea"/>
              </a:rPr>
              <a:t>            </a:t>
            </a:r>
            <a:r>
              <a:rPr lang="zh-TW" altLang="en-US" sz="8600" b="0" dirty="0" smtClean="0">
                <a:latin typeface="+mj-ea"/>
                <a:ea typeface="+mj-ea"/>
              </a:rPr>
              <a:t>構圖</a:t>
            </a:r>
            <a:r>
              <a:rPr lang="zh-TW" altLang="en-US" sz="8600" b="0" dirty="0">
                <a:latin typeface="+mj-ea"/>
                <a:ea typeface="+mj-ea"/>
              </a:rPr>
              <a:t>等</a:t>
            </a:r>
            <a:r>
              <a:rPr lang="zh-TW" altLang="en-US" sz="8600" b="0" dirty="0" smtClean="0">
                <a:latin typeface="+mj-ea"/>
                <a:ea typeface="+mj-ea"/>
              </a:rPr>
              <a:t>，做</a:t>
            </a:r>
            <a:r>
              <a:rPr lang="zh-TW" altLang="en-US" sz="8600" b="0" dirty="0">
                <a:latin typeface="+mj-ea"/>
                <a:ea typeface="+mj-ea"/>
              </a:rPr>
              <a:t>一個完整、詳細的解說</a:t>
            </a:r>
            <a:r>
              <a:rPr lang="zh-TW" altLang="en-US" sz="8600" b="0" dirty="0" smtClean="0">
                <a:latin typeface="+mj-ea"/>
                <a:ea typeface="+mj-ea"/>
              </a:rPr>
              <a:t>。</a:t>
            </a:r>
            <a:endParaRPr lang="en-US" altLang="zh-TW" sz="8600" b="0" dirty="0">
              <a:latin typeface="+mj-ea"/>
              <a:ea typeface="+mj-ea"/>
            </a:endParaRPr>
          </a:p>
          <a:p>
            <a:endParaRPr lang="en-US" altLang="zh-TW" sz="8600" b="0" dirty="0" smtClean="0">
              <a:latin typeface="+mj-ea"/>
              <a:ea typeface="+mj-ea"/>
            </a:endParaRPr>
          </a:p>
          <a:p>
            <a:r>
              <a:rPr lang="zh-TW" altLang="en-US" sz="8600" b="0" dirty="0" smtClean="0">
                <a:latin typeface="+mj-ea"/>
                <a:ea typeface="+mj-ea"/>
              </a:rPr>
              <a:t>解釋：解釋</a:t>
            </a:r>
            <a:r>
              <a:rPr lang="zh-TW" altLang="en-US" sz="8600" b="0" dirty="0">
                <a:latin typeface="+mj-ea"/>
                <a:ea typeface="+mj-ea"/>
              </a:rPr>
              <a:t>這幅作品的意義，和當時的社會背景、</a:t>
            </a:r>
            <a:r>
              <a:rPr lang="zh-TW" altLang="en-US" sz="8600" b="0" dirty="0" smtClean="0">
                <a:latin typeface="+mj-ea"/>
                <a:ea typeface="+mj-ea"/>
              </a:rPr>
              <a:t>個</a:t>
            </a:r>
            <a:endParaRPr lang="en-US" altLang="zh-TW" sz="8600" b="0" dirty="0" smtClean="0">
              <a:latin typeface="+mj-ea"/>
              <a:ea typeface="+mj-ea"/>
            </a:endParaRPr>
          </a:p>
          <a:p>
            <a:r>
              <a:rPr lang="en-US" altLang="zh-TW" sz="8600" b="0" dirty="0" smtClean="0">
                <a:latin typeface="+mj-ea"/>
                <a:ea typeface="+mj-ea"/>
              </a:rPr>
              <a:t>            </a:t>
            </a:r>
            <a:r>
              <a:rPr lang="zh-TW" altLang="en-US" sz="8600" b="0" dirty="0" smtClean="0">
                <a:latin typeface="+mj-ea"/>
                <a:ea typeface="+mj-ea"/>
              </a:rPr>
              <a:t>人應有什麼</a:t>
            </a:r>
            <a:r>
              <a:rPr lang="zh-TW" altLang="en-US" sz="8600" b="0" dirty="0">
                <a:latin typeface="+mj-ea"/>
                <a:ea typeface="+mj-ea"/>
              </a:rPr>
              <a:t>關聯。</a:t>
            </a:r>
            <a:endParaRPr lang="en-US" altLang="zh-TW" sz="8600" b="0" dirty="0" smtClean="0">
              <a:latin typeface="+mj-ea"/>
              <a:ea typeface="+mj-ea"/>
            </a:endParaRPr>
          </a:p>
          <a:p>
            <a:endParaRPr lang="en-US" altLang="zh-TW" sz="8600" b="0" dirty="0" smtClean="0">
              <a:latin typeface="+mj-ea"/>
              <a:ea typeface="+mj-ea"/>
            </a:endParaRPr>
          </a:p>
          <a:p>
            <a:r>
              <a:rPr lang="zh-TW" altLang="en-US" sz="8600" b="0" dirty="0" smtClean="0">
                <a:latin typeface="+mj-ea"/>
                <a:ea typeface="+mj-ea"/>
              </a:rPr>
              <a:t>評價：用以</a:t>
            </a:r>
            <a:r>
              <a:rPr lang="zh-TW" altLang="en-US" sz="8600" b="0" dirty="0">
                <a:latin typeface="+mj-ea"/>
                <a:ea typeface="+mj-ea"/>
              </a:rPr>
              <a:t>上三個步驟欣賞完作品後，給作品一個</a:t>
            </a:r>
            <a:r>
              <a:rPr lang="zh-TW" altLang="en-US" sz="8600" b="0" dirty="0" smtClean="0">
                <a:latin typeface="+mj-ea"/>
                <a:ea typeface="+mj-ea"/>
              </a:rPr>
              <a:t>適</a:t>
            </a:r>
            <a:endParaRPr lang="en-US" altLang="zh-TW" sz="8600" b="0" dirty="0" smtClean="0">
              <a:latin typeface="+mj-ea"/>
              <a:ea typeface="+mj-ea"/>
            </a:endParaRPr>
          </a:p>
          <a:p>
            <a:r>
              <a:rPr lang="en-US" altLang="zh-TW" sz="8600" b="0" dirty="0" smtClean="0">
                <a:latin typeface="+mj-ea"/>
                <a:ea typeface="+mj-ea"/>
              </a:rPr>
              <a:t>             </a:t>
            </a:r>
            <a:r>
              <a:rPr lang="zh-TW" altLang="en-US" sz="8600" b="0" dirty="0" smtClean="0">
                <a:latin typeface="+mj-ea"/>
                <a:ea typeface="+mj-ea"/>
              </a:rPr>
              <a:t>當</a:t>
            </a:r>
            <a:r>
              <a:rPr lang="zh-TW" altLang="en-US" sz="8600" b="0" dirty="0">
                <a:latin typeface="+mj-ea"/>
                <a:ea typeface="+mj-ea"/>
              </a:rPr>
              <a:t>的價值</a:t>
            </a:r>
            <a:r>
              <a:rPr lang="zh-TW" altLang="en-US" sz="8600" b="0" dirty="0" smtClean="0">
                <a:latin typeface="+mj-ea"/>
                <a:ea typeface="+mj-ea"/>
              </a:rPr>
              <a:t>。</a:t>
            </a:r>
            <a:endParaRPr lang="en-US" altLang="zh-TW" sz="8600" b="0" dirty="0" smtClean="0">
              <a:latin typeface="+mj-ea"/>
              <a:ea typeface="+mj-ea"/>
            </a:endParaRPr>
          </a:p>
          <a:p>
            <a:endParaRPr lang="en-US" altLang="zh-TW" sz="2800" b="0" dirty="0" smtClean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249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+mj-ea"/>
              </a:rPr>
              <a:t>五、老頑童劉其偉畫作之鑑賞</a:t>
            </a:r>
            <a:endParaRPr lang="zh-TW" altLang="en-US" sz="4400" b="1" dirty="0">
              <a:solidFill>
                <a:srgbClr val="FF0000"/>
              </a:solidFill>
              <a:effectLst/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104236"/>
          </a:xfrm>
        </p:spPr>
        <p:txBody>
          <a:bodyPr>
            <a:normAutofit/>
          </a:bodyPr>
          <a:lstStyle/>
          <a:p>
            <a:pPr marL="0" indent="0"/>
            <a:endParaRPr lang="zh-TW" altLang="en-US" sz="2400" b="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9" y="1124744"/>
            <a:ext cx="398248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2217669" cy="305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3528" y="43651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dirty="0" smtClean="0">
                <a:latin typeface="+mj-ea"/>
                <a:ea typeface="+mj-ea"/>
              </a:rPr>
              <a:t>    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788024" y="42930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dirty="0" smtClean="0">
                <a:latin typeface="+mj-ea"/>
                <a:ea typeface="+mj-ea"/>
              </a:rPr>
              <a:t>    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-108520" y="836712"/>
            <a:ext cx="726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/>
              <a:t>1</a:t>
            </a:r>
            <a:endParaRPr lang="zh-TW" altLang="en-US" sz="72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7797781" y="949813"/>
            <a:ext cx="726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/>
              <a:t>2</a:t>
            </a:r>
            <a:endParaRPr lang="zh-TW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6956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997512" cy="548640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+mj-ea"/>
              </a:rPr>
              <a:t>六、「</a:t>
            </a:r>
            <a:r>
              <a:rPr lang="zh-TW" altLang="en-US" sz="3600" b="1" dirty="0">
                <a:solidFill>
                  <a:srgbClr val="FF0000"/>
                </a:solidFill>
                <a:latin typeface="+mj-ea"/>
              </a:rPr>
              <a:t>畫詩</a:t>
            </a:r>
            <a:r>
              <a:rPr lang="zh-TW" altLang="en-US" sz="3600" b="1" dirty="0" smtClean="0">
                <a:solidFill>
                  <a:srgbClr val="FF0000"/>
                </a:solidFill>
                <a:latin typeface="+mj-ea"/>
              </a:rPr>
              <a:t>」藝術家林順雄畫作之鑑賞</a:t>
            </a:r>
            <a:endParaRPr lang="zh-TW" altLang="en-US" sz="3600" dirty="0">
              <a:latin typeface="+mj-ea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2861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20000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-39712" y="836712"/>
            <a:ext cx="726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/>
              <a:t>1</a:t>
            </a:r>
            <a:endParaRPr lang="zh-TW" altLang="en-US" sz="72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8364093" y="1052736"/>
            <a:ext cx="726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/>
              <a:t>2</a:t>
            </a:r>
            <a:endParaRPr lang="zh-TW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0246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1485</TotalTime>
  <Words>730</Words>
  <Application>Microsoft Office PowerPoint</Application>
  <PresentationFormat>如螢幕大小 (4:3)</PresentationFormat>
  <Paragraphs>112</Paragraphs>
  <Slides>20</Slides>
  <Notes>19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角度</vt:lpstr>
      <vt:lpstr>  藝 起 來     畫</vt:lpstr>
      <vt:lpstr>一、研究動機</vt:lpstr>
      <vt:lpstr>二、研究目的</vt:lpstr>
      <vt:lpstr>三、研究流程</vt:lpstr>
      <vt:lpstr>PowerPoint 簡報</vt:lpstr>
      <vt:lpstr>訪問畫家</vt:lpstr>
      <vt:lpstr>四、運用藝術鑑賞四步驟</vt:lpstr>
      <vt:lpstr>五、老頑童劉其偉畫作之鑑賞</vt:lpstr>
      <vt:lpstr>六、「畫詩」藝術家林順雄畫作之鑑賞</vt:lpstr>
      <vt:lpstr>七、藝術創作之比較</vt:lpstr>
      <vt:lpstr>八、實際導覽</vt:lpstr>
      <vt:lpstr>九、我們的收穫與調整</vt:lpstr>
      <vt:lpstr>十、我們的發現</vt:lpstr>
      <vt:lpstr>PowerPoint 簡報</vt:lpstr>
      <vt:lpstr>PowerPoint 簡報</vt:lpstr>
      <vt:lpstr>1.「難民之淚」創作者孔維安</vt:lpstr>
      <vt:lpstr>3.「怒吼」創作者劉芝芸</vt:lpstr>
      <vt:lpstr>第二次導覽</vt:lpstr>
      <vt:lpstr>謝謝大家的聆聽</vt:lpstr>
      <vt:lpstr>圖片來源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108</cp:revision>
  <cp:lastPrinted>2015-10-07T08:19:27Z</cp:lastPrinted>
  <dcterms:created xsi:type="dcterms:W3CDTF">2015-03-09T11:31:56Z</dcterms:created>
  <dcterms:modified xsi:type="dcterms:W3CDTF">2015-10-22T13:57:43Z</dcterms:modified>
</cp:coreProperties>
</file>