
<file path=[Content_Types].xml><?xml version="1.0" encoding="utf-8"?>
<Types xmlns="http://schemas.openxmlformats.org/package/2006/content-types">
  <Default Extension="aac" ContentType="audio/aac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7" r:id="rId3"/>
    <p:sldId id="258" r:id="rId4"/>
    <p:sldId id="261" r:id="rId5"/>
    <p:sldId id="256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72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zh-TW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按一下圖示以新增圖片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E0987A1-2EEE-4982-998F-5A4F44BCC2D0}" type="datetimeFigureOut">
              <a:rPr lang="zh-TW" altLang="en-US" smtClean="0"/>
              <a:pPr/>
              <a:t>2015/10/7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124DF9C-6BAA-4697-B0EF-5B0668B6DF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9600" y="803564"/>
            <a:ext cx="10972800" cy="540327"/>
          </a:xfrm>
        </p:spPr>
        <p:txBody>
          <a:bodyPr>
            <a:normAutofit fontScale="90000"/>
            <a:scene3d>
              <a:camera prst="perspectiveAbove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TW" altLang="en-US" cap="none" dirty="0" smtClean="0">
                <a:ln/>
                <a:solidFill>
                  <a:schemeClr val="bg1"/>
                </a:solidFill>
                <a:effectLst/>
              </a:rPr>
              <a:t>小論文</a:t>
            </a:r>
            <a:r>
              <a:rPr lang="en-US" altLang="zh-TW" cap="none" dirty="0" smtClean="0">
                <a:ln/>
                <a:solidFill>
                  <a:schemeClr val="bg1"/>
                </a:solidFill>
                <a:effectLst/>
              </a:rPr>
              <a:t>–</a:t>
            </a:r>
            <a:r>
              <a:rPr lang="zh-TW" altLang="en-US" cap="none" dirty="0" smtClean="0">
                <a:ln/>
                <a:solidFill>
                  <a:schemeClr val="bg1"/>
                </a:solidFill>
                <a:effectLst/>
              </a:rPr>
              <a:t>台灣好色</a:t>
            </a:r>
            <a:endParaRPr lang="zh-TW" altLang="en-US" cap="none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1454727"/>
            <a:ext cx="12192000" cy="5403273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投稿類別：各類議題類   </a:t>
            </a:r>
          </a:p>
          <a:p>
            <a:r>
              <a:rPr lang="zh-TW" altLang="en-US" dirty="0"/>
              <a:t>篇名： </a:t>
            </a:r>
          </a:p>
          <a:p>
            <a:r>
              <a:rPr lang="zh-TW" altLang="en-US" dirty="0"/>
              <a:t>台灣好玉   </a:t>
            </a:r>
          </a:p>
          <a:p>
            <a:r>
              <a:rPr lang="zh-TW" altLang="en-US" dirty="0"/>
              <a:t>作者： </a:t>
            </a:r>
          </a:p>
          <a:p>
            <a:r>
              <a:rPr lang="zh-TW" altLang="en-US" dirty="0"/>
              <a:t>黃于軒。壽豐國中。國二禮班 </a:t>
            </a:r>
          </a:p>
          <a:p>
            <a:r>
              <a:rPr lang="zh-TW" altLang="en-US" dirty="0"/>
              <a:t>陳佳儀。壽豐國中。國二禮班 </a:t>
            </a:r>
          </a:p>
          <a:p>
            <a:r>
              <a:rPr lang="zh-TW" altLang="en-US" dirty="0"/>
              <a:t>王  睿。壽豐國中。國一義班  </a:t>
            </a:r>
          </a:p>
          <a:p>
            <a:r>
              <a:rPr lang="zh-TW" altLang="en-US" dirty="0"/>
              <a:t>楊昊叡。壽豐國中。國一義班  </a:t>
            </a:r>
          </a:p>
          <a:p>
            <a:r>
              <a:rPr lang="zh-TW" altLang="en-US" dirty="0"/>
              <a:t>指導老師： </a:t>
            </a:r>
          </a:p>
          <a:p>
            <a:r>
              <a:rPr lang="zh-TW" altLang="en-US" dirty="0"/>
              <a:t>李恩銘 老師 </a:t>
            </a:r>
          </a:p>
          <a:p>
            <a:r>
              <a:rPr lang="zh-TW" altLang="en-US" dirty="0"/>
              <a:t>陳錦松 老師 </a:t>
            </a:r>
          </a:p>
        </p:txBody>
      </p:sp>
    </p:spTree>
    <p:extLst>
      <p:ext uri="{BB962C8B-B14F-4D97-AF65-F5344CB8AC3E}">
        <p14:creationId xmlns:p14="http://schemas.microsoft.com/office/powerpoint/2010/main" val="523094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68970" y="917399"/>
            <a:ext cx="9144000" cy="47668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玉石的基本資料</a:t>
            </a:r>
            <a:endParaRPr lang="zh-TW" altLang="en-US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3999" y="1763487"/>
            <a:ext cx="3107961" cy="4781004"/>
          </a:xfrm>
        </p:spPr>
        <p:txBody>
          <a:bodyPr>
            <a:normAutofit fontScale="62500" lnSpcReduction="20000"/>
          </a:bodyPr>
          <a:lstStyle/>
          <a:p>
            <a:r>
              <a:rPr lang="zh-TW" altLang="en-US" dirty="0" smtClean="0"/>
              <a:t>     </a:t>
            </a:r>
          </a:p>
          <a:p>
            <a:r>
              <a:rPr lang="en-US" altLang="zh-TW" dirty="0" smtClean="0"/>
              <a:t>1</a:t>
            </a:r>
            <a:r>
              <a:rPr lang="zh-TW" altLang="en-US" dirty="0" smtClean="0"/>
              <a:t>、英文名稱：</a:t>
            </a:r>
            <a:r>
              <a:rPr lang="en-US" altLang="zh-TW" dirty="0" smtClean="0"/>
              <a:t>Nephrite </a:t>
            </a:r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、化學成分：</a:t>
            </a:r>
            <a:r>
              <a:rPr lang="en-US" altLang="zh-TW" dirty="0" smtClean="0"/>
              <a:t>Ca2Mg5【Si4O11】(OH)</a:t>
            </a:r>
            <a:r>
              <a:rPr lang="zh-TW" altLang="en-US" dirty="0" smtClean="0"/>
              <a:t>－</a:t>
            </a:r>
            <a:r>
              <a:rPr lang="en-US" altLang="zh-TW" dirty="0" smtClean="0"/>
              <a:t>Ca2Fe5【Si4O11】2(OH)2 </a:t>
            </a:r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、晶系：單斜晶系 </a:t>
            </a:r>
          </a:p>
          <a:p>
            <a:r>
              <a:rPr lang="en-US" altLang="zh-TW" dirty="0" smtClean="0"/>
              <a:t>4</a:t>
            </a:r>
            <a:r>
              <a:rPr lang="zh-TW" altLang="en-US" dirty="0" smtClean="0"/>
              <a:t>、折射率：約 </a:t>
            </a:r>
            <a:r>
              <a:rPr lang="en-US" altLang="zh-TW" dirty="0" smtClean="0"/>
              <a:t>1.60</a:t>
            </a:r>
            <a:r>
              <a:rPr lang="zh-TW" altLang="en-US" dirty="0" smtClean="0"/>
              <a:t>（點測法） </a:t>
            </a:r>
          </a:p>
          <a:p>
            <a:r>
              <a:rPr lang="en-US" altLang="zh-TW" dirty="0" smtClean="0"/>
              <a:t>5</a:t>
            </a:r>
            <a:r>
              <a:rPr lang="zh-TW" altLang="en-US" dirty="0" smtClean="0"/>
              <a:t>、相對密度：</a:t>
            </a:r>
            <a:r>
              <a:rPr lang="en-US" altLang="zh-TW" dirty="0" smtClean="0"/>
              <a:t>2.96—3.10 </a:t>
            </a:r>
          </a:p>
          <a:p>
            <a:r>
              <a:rPr lang="en-US" altLang="zh-TW" dirty="0" smtClean="0"/>
              <a:t>6</a:t>
            </a:r>
            <a:r>
              <a:rPr lang="zh-TW" altLang="en-US" dirty="0" smtClean="0"/>
              <a:t>、顏色：以墨綠、翠綠、黃綠或淡黃色之塊狀，長纖維狀為多 </a:t>
            </a:r>
          </a:p>
          <a:p>
            <a:r>
              <a:rPr lang="en-US" altLang="zh-TW" dirty="0" smtClean="0"/>
              <a:t>7</a:t>
            </a:r>
            <a:r>
              <a:rPr lang="zh-TW" altLang="en-US" dirty="0" smtClean="0"/>
              <a:t>、透明度：中度透明至不透明 </a:t>
            </a:r>
          </a:p>
          <a:p>
            <a:r>
              <a:rPr lang="en-US" altLang="zh-TW" dirty="0" smtClean="0"/>
              <a:t>8</a:t>
            </a:r>
            <a:r>
              <a:rPr lang="zh-TW" altLang="en-US" dirty="0" smtClean="0"/>
              <a:t>、硬度：</a:t>
            </a:r>
            <a:r>
              <a:rPr lang="en-US" altLang="zh-TW" dirty="0" smtClean="0"/>
              <a:t>6—6.5 </a:t>
            </a:r>
          </a:p>
          <a:p>
            <a:r>
              <a:rPr lang="en-US" altLang="zh-TW" dirty="0" smtClean="0"/>
              <a:t>9</a:t>
            </a:r>
            <a:r>
              <a:rPr lang="zh-TW" altLang="en-US" dirty="0" smtClean="0"/>
              <a:t>、光澤：蠟狀至玻璃光澤</a:t>
            </a:r>
            <a:endParaRPr lang="zh-TW" altLang="en-US" dirty="0"/>
          </a:p>
        </p:txBody>
      </p:sp>
      <p:pic>
        <p:nvPicPr>
          <p:cNvPr id="5" name="圖片 4" descr="t01a3502ae0752dc4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714" y="1978703"/>
            <a:ext cx="3292063" cy="2158584"/>
          </a:xfrm>
          <a:prstGeom prst="rect">
            <a:avLst/>
          </a:prstGeom>
        </p:spPr>
      </p:pic>
      <p:pic>
        <p:nvPicPr>
          <p:cNvPr id="7" name="圖片 6" descr="1385306371-29492254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141" y="1978700"/>
            <a:ext cx="3180413" cy="4272197"/>
          </a:xfrm>
          <a:prstGeom prst="rect">
            <a:avLst/>
          </a:prstGeom>
        </p:spPr>
      </p:pic>
      <p:pic>
        <p:nvPicPr>
          <p:cNvPr id="6" name="圖片 5" descr="12048838_743759879088802_1358070697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952" y="4287188"/>
            <a:ext cx="3312826" cy="197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0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652100"/>
            <a:ext cx="9144000" cy="517133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豐田玉的歷史</a:t>
            </a:r>
            <a:endParaRPr lang="zh-TW" altLang="en-US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" y="1259174"/>
            <a:ext cx="12191999" cy="5154690"/>
          </a:xfrm>
        </p:spPr>
        <p:txBody>
          <a:bodyPr>
            <a:normAutofit/>
          </a:bodyPr>
          <a:lstStyle/>
          <a:p>
            <a:r>
              <a:rPr lang="zh-TW" altLang="en-US" sz="2000" dirty="0" smtClean="0"/>
              <a:t>一開始，因日本人的軍事所需，開採石棉，發現豐田玉，日本人不知道是玉，將其棄於河床。日治時期結束，有地質學家發現河床裡的廢石是玉。後來豐田地區因豐田玉產業而興盛。七十年代後則因為品質、商家信譽不良好，又加上加拿大玉、西伯利亞玉進入台灣市場，豐田玉產業就沒落下來了</a:t>
            </a:r>
            <a:endParaRPr lang="en-US" altLang="zh-TW" sz="2000" dirty="0" smtClean="0"/>
          </a:p>
          <a:p>
            <a:r>
              <a:rPr lang="zh-TW" altLang="en-US" sz="2000" dirty="0" smtClean="0"/>
              <a:t>下面兩張圖來源：</a:t>
            </a:r>
            <a:r>
              <a:rPr lang="en-US" altLang="zh-TW" sz="2000" dirty="0" smtClean="0"/>
              <a:t>http://www.epochtimes.com/b5/5/9/19/n1056932.htm</a:t>
            </a:r>
            <a:endParaRPr lang="zh-TW" altLang="en-US" sz="2000" dirty="0"/>
          </a:p>
        </p:txBody>
      </p:sp>
      <p:pic>
        <p:nvPicPr>
          <p:cNvPr id="6" name="圖片 5" descr="509183718103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2905"/>
            <a:ext cx="5891134" cy="3665095"/>
          </a:xfrm>
          <a:prstGeom prst="rect">
            <a:avLst/>
          </a:prstGeom>
        </p:spPr>
      </p:pic>
      <p:pic>
        <p:nvPicPr>
          <p:cNvPr id="7" name="圖片 6" descr="1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614" y="3207895"/>
            <a:ext cx="6334385" cy="365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玉石的鑑定技術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r>
              <a:rPr lang="zh-TW" altLang="en-US" dirty="0" smtClean="0"/>
              <a:t>鑑定</a:t>
            </a:r>
            <a:r>
              <a:rPr lang="zh-TW" altLang="en-US" dirty="0"/>
              <a:t>玉石的真偽與品質是玉石業最重要的技能，傳統玉石鑑定端賴鑑定者的經驗，</a:t>
            </a:r>
            <a:r>
              <a:rPr lang="zh-TW" altLang="en-US" dirty="0" smtClean="0"/>
              <a:t>進</a:t>
            </a:r>
          </a:p>
          <a:p>
            <a:pPr marL="137160" indent="0">
              <a:buNone/>
            </a:pPr>
            <a:r>
              <a:rPr lang="zh-TW" altLang="en-US" dirty="0" smtClean="0"/>
              <a:t>行診斷而判斷結果。但現在高科技已應用到玉石優化處理和仿製，因此玉石的鑑定不</a:t>
            </a:r>
          </a:p>
          <a:p>
            <a:pPr marL="137160" indent="0">
              <a:buNone/>
            </a:pPr>
            <a:r>
              <a:rPr lang="zh-TW" altLang="en-US" dirty="0" smtClean="0"/>
              <a:t>但</a:t>
            </a:r>
            <a:r>
              <a:rPr lang="zh-TW" altLang="en-US" dirty="0"/>
              <a:t>要分出真假，還要辨出是天然、人造或優化處理的玉石，以往門診式的臨櫃鑑定已</a:t>
            </a:r>
          </a:p>
          <a:p>
            <a:pPr marL="137160" indent="0">
              <a:buNone/>
            </a:pPr>
            <a:r>
              <a:rPr lang="zh-TW" altLang="en-US" dirty="0"/>
              <a:t>難達成正確的鑑定。 </a:t>
            </a:r>
          </a:p>
          <a:p>
            <a:pPr marL="137160" indent="0">
              <a:buNone/>
            </a:pPr>
            <a:r>
              <a:rPr lang="zh-TW" altLang="en-US" dirty="0"/>
              <a:t>現行低階玉石鑑定即使加上天平、放大鏡或顯微鏡、折射儀、偏光儀、二色鏡、分光</a:t>
            </a:r>
          </a:p>
          <a:p>
            <a:pPr marL="137160" indent="0">
              <a:buNone/>
            </a:pPr>
            <a:r>
              <a:rPr lang="zh-TW" altLang="en-US" dirty="0"/>
              <a:t>鏡等設備，還是可能有失誤。唯有利用更精密的高階玉石鑑定技術與設備，才能分辨</a:t>
            </a:r>
          </a:p>
          <a:p>
            <a:pPr marL="137160" indent="0">
              <a:buNone/>
            </a:pPr>
            <a:r>
              <a:rPr lang="zh-TW" altLang="en-US" dirty="0"/>
              <a:t>日新月異經優化或合成處理的假寶石，以保證玉石的「貨真價實」。 </a:t>
            </a:r>
          </a:p>
          <a:p>
            <a:pPr marL="137160" indent="0">
              <a:buNone/>
            </a:pPr>
            <a:r>
              <a:rPr lang="zh-TW" altLang="en-US" dirty="0"/>
              <a:t>高階玉石鑑定技術所利用的儀器設備有非破壞性的拉曼光譜儀、紅外光譜儀等，也有</a:t>
            </a:r>
          </a:p>
          <a:p>
            <a:pPr marL="137160" indent="0">
              <a:buNone/>
            </a:pPr>
            <a:r>
              <a:rPr lang="zh-TW" altLang="en-US" dirty="0"/>
              <a:t>破壞性的 </a:t>
            </a:r>
            <a:r>
              <a:rPr lang="en-US" altLang="zh-TW" dirty="0"/>
              <a:t>X </a:t>
            </a:r>
            <a:r>
              <a:rPr lang="zh-TW" altLang="en-US" dirty="0"/>
              <a:t>光繞射儀、電子顯微鏡等。 </a:t>
            </a:r>
          </a:p>
        </p:txBody>
      </p:sp>
    </p:spTree>
    <p:extLst>
      <p:ext uri="{BB962C8B-B14F-4D97-AF65-F5344CB8AC3E}">
        <p14:creationId xmlns:p14="http://schemas.microsoft.com/office/powerpoint/2010/main" val="38456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749508"/>
            <a:ext cx="8678091" cy="659567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 </a:t>
            </a:r>
            <a:r>
              <a:rPr lang="zh-TW" altLang="en-US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小論文製作過程及方向</a:t>
            </a:r>
            <a:endParaRPr lang="zh-TW" altLang="en-US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84420" y="1319134"/>
            <a:ext cx="10752944" cy="5538865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論文的製作過程則需要先找齊資料，確保不會發生缺乏資料的情況。整理資料的過程重要，我們要提出一些具有深度問題，來訪問玉石業者，接著利用訪談時所錄的音檔來製作逐字稿，逐字稿的製作也需要技巧，來精簡內容，像是去除一些不重要的語助詞。最後將心得、逐字稿等文件上傳至小論文網站。我們論文的重要部分在於振   興豐田玉產業                                                                                      </a:t>
            </a:r>
          </a:p>
          <a:p>
            <a:endParaRPr lang="zh-TW" altLang="en-US" dirty="0"/>
          </a:p>
        </p:txBody>
      </p:sp>
      <p:pic>
        <p:nvPicPr>
          <p:cNvPr id="11" name="圖片 10" descr="m_201510022319311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2419"/>
            <a:ext cx="3777521" cy="2685581"/>
          </a:xfrm>
          <a:prstGeom prst="rect">
            <a:avLst/>
          </a:prstGeom>
        </p:spPr>
      </p:pic>
      <p:pic>
        <p:nvPicPr>
          <p:cNvPr id="17" name="圖片 16" descr="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782" y="4182256"/>
            <a:ext cx="3844976" cy="2675744"/>
          </a:xfrm>
          <a:prstGeom prst="rect">
            <a:avLst/>
          </a:prstGeom>
        </p:spPr>
      </p:pic>
      <p:pic>
        <p:nvPicPr>
          <p:cNvPr id="19" name="圖片 18" descr="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443" y="4178977"/>
            <a:ext cx="3722557" cy="267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79580" y="665018"/>
            <a:ext cx="10972800" cy="762000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TW" altLang="en-US" cap="none" dirty="0">
                <a:ln/>
                <a:solidFill>
                  <a:schemeClr val="accent3"/>
                </a:solidFill>
                <a:effectLst/>
              </a:rPr>
              <a:t>小論文製作過程及</a:t>
            </a:r>
            <a:r>
              <a:rPr lang="zh-TW" altLang="en-US" cap="none" dirty="0" smtClean="0">
                <a:ln/>
                <a:solidFill>
                  <a:schemeClr val="accent3"/>
                </a:solidFill>
                <a:effectLst/>
              </a:rPr>
              <a:t>方向</a:t>
            </a:r>
            <a:r>
              <a:rPr lang="en-US" altLang="zh-TW" cap="none" dirty="0" smtClean="0">
                <a:ln/>
                <a:solidFill>
                  <a:schemeClr val="accent3"/>
                </a:solidFill>
                <a:effectLst/>
              </a:rPr>
              <a:t>–</a:t>
            </a:r>
            <a:r>
              <a:rPr lang="zh-TW" altLang="en-US" cap="none" dirty="0">
                <a:ln/>
                <a:solidFill>
                  <a:schemeClr val="accent3"/>
                </a:solidFill>
                <a:effectLst/>
              </a:rPr>
              <a:t>訪談地方耆老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1427018"/>
            <a:ext cx="12192000" cy="5638800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sz="2400" dirty="0" smtClean="0"/>
              <a:t>為了對豐田玉產業有更深的了解，我們去採訪如豐琢玉工房的老闆</a:t>
            </a:r>
            <a:r>
              <a:rPr lang="en-US" altLang="zh-TW" sz="2400" dirty="0" smtClean="0"/>
              <a:t>–</a:t>
            </a:r>
            <a:r>
              <a:rPr lang="zh-TW" altLang="en-US" sz="2400" dirty="0" smtClean="0"/>
              <a:t>姜錦源先生。</a:t>
            </a:r>
            <a:endParaRPr lang="en-US" altLang="zh-TW" sz="2400" dirty="0" smtClean="0"/>
          </a:p>
          <a:p>
            <a:r>
              <a:rPr lang="zh-TW" altLang="en-US" sz="2400" dirty="0" smtClean="0"/>
              <a:t>訪談重點</a:t>
            </a:r>
            <a:endParaRPr lang="en-US" altLang="zh-TW" sz="2400" dirty="0" smtClean="0"/>
          </a:p>
          <a:p>
            <a:r>
              <a:rPr lang="en-US" altLang="zh-TW" sz="2400" dirty="0" smtClean="0"/>
              <a:t>1.</a:t>
            </a:r>
            <a:r>
              <a:rPr lang="zh-TW" altLang="en-US" sz="2400" dirty="0" smtClean="0"/>
              <a:t>怎麼把玉石產業發揚光大，政府、地區民眾以什麼心態來看待這個產業。</a:t>
            </a:r>
            <a:endParaRPr lang="en-US" altLang="zh-TW" sz="2400" dirty="0" smtClean="0"/>
          </a:p>
          <a:p>
            <a:r>
              <a:rPr lang="en-US" altLang="zh-TW" sz="2400" dirty="0" smtClean="0"/>
              <a:t>2.</a:t>
            </a:r>
            <a:r>
              <a:rPr lang="zh-TW" altLang="en-US" sz="2400" dirty="0" smtClean="0"/>
              <a:t>確定網路上的的豐田玉資料正確性，像是它的歷史和它的基本資料。</a:t>
            </a:r>
            <a:endParaRPr lang="en-US" altLang="zh-TW" sz="2400" dirty="0" smtClean="0"/>
          </a:p>
          <a:p>
            <a:r>
              <a:rPr lang="en-US" altLang="zh-TW" sz="2400" dirty="0" smtClean="0"/>
              <a:t>3.</a:t>
            </a:r>
            <a:r>
              <a:rPr lang="zh-TW" altLang="en-US" sz="2400" dirty="0" smtClean="0"/>
              <a:t>探討其他一些問題，像是玉的成分，礦場目前狀況和用什麼心態在經營等等</a:t>
            </a:r>
            <a:endParaRPr lang="en-US" altLang="zh-TW" sz="2400" dirty="0" smtClean="0"/>
          </a:p>
        </p:txBody>
      </p:sp>
      <p:pic>
        <p:nvPicPr>
          <p:cNvPr id="5" name="0915王睿0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260" y="1579418"/>
            <a:ext cx="237744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3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097279"/>
            <a:ext cx="10972800" cy="5630091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zh-TW" altLang="en-US" dirty="0"/>
              <a:t>王睿</a:t>
            </a:r>
            <a:r>
              <a:rPr lang="en-US" altLang="zh-TW" dirty="0"/>
              <a:t>:</a:t>
            </a:r>
            <a:r>
              <a:rPr lang="zh-TW" altLang="en-US" dirty="0"/>
              <a:t>可以再請問您，您對於豐田玉產業目前的看法是什麼，還有如何</a:t>
            </a:r>
            <a:r>
              <a:rPr lang="zh-TW" altLang="en-US" dirty="0" smtClean="0"/>
              <a:t>振興豐</a:t>
            </a:r>
            <a:endParaRPr lang="zh-TW" altLang="en-US" dirty="0"/>
          </a:p>
          <a:p>
            <a:pPr marL="137160" indent="0">
              <a:buNone/>
            </a:pPr>
            <a:r>
              <a:rPr lang="zh-TW" altLang="en-US" dirty="0"/>
              <a:t>田玉的產業</a:t>
            </a:r>
          </a:p>
          <a:p>
            <a:pPr marL="137160" indent="0">
              <a:buNone/>
            </a:pPr>
            <a:r>
              <a:rPr lang="zh-TW" altLang="en-US" dirty="0"/>
              <a:t>姜先生</a:t>
            </a:r>
            <a:r>
              <a:rPr lang="en-US" altLang="zh-TW" dirty="0"/>
              <a:t>:</a:t>
            </a:r>
            <a:r>
              <a:rPr lang="zh-TW" altLang="en-US" dirty="0"/>
              <a:t>這個就要很大很大了</a:t>
            </a:r>
            <a:r>
              <a:rPr lang="en-US" altLang="zh-TW" dirty="0"/>
              <a:t>…</a:t>
            </a:r>
            <a:r>
              <a:rPr lang="zh-TW" altLang="en-US" dirty="0"/>
              <a:t>。因為我們豐田玉在我們這地方，</a:t>
            </a:r>
            <a:r>
              <a:rPr lang="en-US" altLang="zh-TW" dirty="0"/>
              <a:t>40</a:t>
            </a:r>
            <a:r>
              <a:rPr lang="zh-TW" altLang="en-US" dirty="0"/>
              <a:t>年前家家戶戶都在做玉，將近七八十家。</a:t>
            </a:r>
          </a:p>
          <a:p>
            <a:pPr marL="137160" indent="0">
              <a:buNone/>
            </a:pPr>
            <a:r>
              <a:rPr lang="zh-TW" altLang="en-US" dirty="0"/>
              <a:t>王睿問</a:t>
            </a:r>
            <a:r>
              <a:rPr lang="en-US" altLang="zh-TW" dirty="0"/>
              <a:t>:</a:t>
            </a:r>
            <a:r>
              <a:rPr lang="zh-TW" altLang="en-US" dirty="0"/>
              <a:t>不好意思先打岔一下，現在豐田玉不是主要都是做觀光的方面？</a:t>
            </a:r>
          </a:p>
          <a:p>
            <a:pPr marL="137160" indent="0">
              <a:buNone/>
            </a:pPr>
            <a:r>
              <a:rPr lang="zh-TW" altLang="en-US" dirty="0"/>
              <a:t>姜先生</a:t>
            </a:r>
            <a:r>
              <a:rPr lang="en-US" altLang="zh-TW" dirty="0"/>
              <a:t>:</a:t>
            </a:r>
            <a:r>
              <a:rPr lang="zh-TW" altLang="en-US" dirty="0"/>
              <a:t>對，早期都是做外銷的，因為我們台灣早期的農業社會要轉型出來，談何容易，尤其是我們花蓮，或是務農的，而且你玉一出現，大家就賺錢比較不用這麼辛苦，隨便磨一塊玉，你就可以賣個幾十塊、幾百塊。啊做工太陽這麼大，一天才幾十塊，你磨個玉可以賣八十塊，何樂而不為。所以十個就八百塊，你一個禮拜要做工好幾天。所以玉當時造就我們這邊非常非常繁榮，家家戶戶年收入，當時老師一個月差不多兩千塊左右，不到兩千塊，鄉親不可能有兩千塊，很不一樣。所以這個看法，一個產業這個是要大方向，因為這個玉整個要興盛的話，第一個山上現在沒有開礦，希望我們縣長如果這方面許可的話，適量開採，局部來採，因為你這個這個礦如果丟在山上，現在沒有去開採，以後年輕人要去摸索，不太可能，因為沒有人指導，經驗多的大多老了、走了，所以現在這是個很大的問題。以前人摸索了十幾年，那種經驗，你去到那邊，他教你怎麼做，領導你怎麼做，所以這個很重要，現在找不到方向。這個產業方面，我們希望政府能適量開採，把我們在地的產業，切入觀光，帶動地方的一個產業。因為我們豐田玉是在地特產，是塊寶，希望用台灣玉來帶動在地發展，異業結盟，光觀客來到我們花蓮來磨玉、美食，尋寶之旅，這樣客人來到這邊會想再來，一個產業要給客人覺得值得，他才會想再來，要用心來經營，我們希望用台灣玉來帶動發展，因為帶出來，我們豐田地區不會輸給台灣省任何一個鄉鎮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137160" indent="0">
              <a:buNone/>
            </a:pPr>
            <a:r>
              <a:rPr lang="zh-TW" altLang="en-US" dirty="0" smtClean="0"/>
              <a:t>上述節錄如豐訪談逐字稿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30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perspectiveHeroicExtremeRightFacing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zh-TW" altLang="en-US" b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振</a:t>
            </a:r>
            <a:r>
              <a:rPr lang="zh-TW" altLang="en-US" b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興玉石</a:t>
            </a:r>
            <a:r>
              <a:rPr lang="zh-TW" altLang="en-US" b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產業</a:t>
            </a:r>
            <a:endParaRPr lang="zh-TW" altLang="en-US" b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zh-TW" altLang="en-US" sz="2400" dirty="0" smtClean="0"/>
              <a:t>        我個人認為，要振興玉石產業，絕非紙上談兵，首先要獲得政府、民眾的支，例如：政府可開放適量開採玉石，而民眾的支持呢？我們製作振興玉石產業就是民眾支持的一種，業者更要用心經營。</a:t>
            </a:r>
            <a:endParaRPr lang="en-US" altLang="zh-TW" sz="2400" dirty="0" smtClean="0"/>
          </a:p>
          <a:p>
            <a:pPr marL="137160" indent="0">
              <a:buNone/>
            </a:pPr>
            <a:r>
              <a:rPr lang="zh-TW" altLang="en-US" sz="2400" dirty="0" smtClean="0"/>
              <a:t>        我覺得玉石產業可以往觀光方面來邁進，利用近年大陸客來台的熱潮。當然品質要顧好，才不會發生消費糾紛。這些</a:t>
            </a:r>
            <a:r>
              <a:rPr lang="zh-TW" altLang="en-US" sz="2400" dirty="0"/>
              <a:t>是</a:t>
            </a:r>
            <a:r>
              <a:rPr lang="zh-TW" altLang="en-US" sz="2400" dirty="0" smtClean="0"/>
              <a:t>我個人的淺見。</a:t>
            </a:r>
            <a:endParaRPr lang="en-US" altLang="zh-TW" sz="2400" dirty="0" smtClean="0"/>
          </a:p>
          <a:p>
            <a:pPr marL="137160" indent="0">
              <a:buNone/>
            </a:pPr>
            <a:r>
              <a:rPr lang="zh-TW" alt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97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isometricOffAxis1Right"/>
              <a:lightRig rig="soft" dir="t">
                <a:rot lat="0" lon="0" rev="16800000"/>
              </a:lightRig>
            </a:scene3d>
            <a:sp3d extrusionH="57150" prstMaterial="softEdge">
              <a:bevelT w="38100" h="38100" prst="relaxedInset"/>
            </a:sp3d>
          </a:bodyPr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心得感想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zh-TW" altLang="en-US" dirty="0" smtClean="0"/>
              <a:t>        我</a:t>
            </a:r>
            <a:r>
              <a:rPr lang="zh-TW" altLang="en-US" dirty="0"/>
              <a:t>個人非常的榮幸能夠參加小論文競賽。小論文競賽讓我獲得了許多課本上學不到的知識和經驗，像是了解並且體驗製作一篇論文的過程，認識在地特色文化，訓練找資料、整理資料的能力，我覺得這些經驗十分可貴。</a:t>
            </a:r>
          </a:p>
          <a:p>
            <a:pPr marL="13716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小</a:t>
            </a:r>
            <a:r>
              <a:rPr lang="zh-TW" altLang="en-US" dirty="0"/>
              <a:t>論文這類的學術性競賽對我們的將來非常有幫助，有什麼幫助呢？就是可以先培養寫論文的經驗，這樣以後讀大學、研究所要寫論文時，會來得輕鬆一些。總之多參加這類的競賽，對自己有很大的幫助。</a:t>
            </a:r>
          </a:p>
          <a:p>
            <a:pPr marL="137160" indent="0">
              <a:buNone/>
            </a:pPr>
            <a:r>
              <a:rPr lang="zh-TW" altLang="en-US" dirty="0" smtClean="0"/>
              <a:t>        非常</a:t>
            </a:r>
            <a:r>
              <a:rPr lang="zh-TW" altLang="en-US" dirty="0"/>
              <a:t>感謝校長，找我來參加小論文競賽，讓我能跟別的學校的學生競爭。</a:t>
            </a:r>
          </a:p>
        </p:txBody>
      </p:sp>
    </p:spTree>
    <p:extLst>
      <p:ext uri="{BB962C8B-B14F-4D97-AF65-F5344CB8AC3E}">
        <p14:creationId xmlns:p14="http://schemas.microsoft.com/office/powerpoint/2010/main" val="24860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鋒芒">
  <a:themeElements>
    <a:clrScheme name="鋒芒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鋒芒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鋒芒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115</TotalTime>
  <Words>1364</Words>
  <Application>Microsoft Office PowerPoint</Application>
  <PresentationFormat>寬螢幕</PresentationFormat>
  <Paragraphs>61</Paragraphs>
  <Slides>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7" baseType="lpstr">
      <vt:lpstr>微軟正黑體</vt:lpstr>
      <vt:lpstr>新細明體</vt:lpstr>
      <vt:lpstr>Book Antiqua</vt:lpstr>
      <vt:lpstr>Lucida Sans</vt:lpstr>
      <vt:lpstr>Wingdings</vt:lpstr>
      <vt:lpstr>Wingdings 2</vt:lpstr>
      <vt:lpstr>Wingdings 3</vt:lpstr>
      <vt:lpstr>鋒芒</vt:lpstr>
      <vt:lpstr>小論文–台灣好色</vt:lpstr>
      <vt:lpstr>玉石的基本資料</vt:lpstr>
      <vt:lpstr>豐田玉的歷史</vt:lpstr>
      <vt:lpstr>玉石的鑑定技術</vt:lpstr>
      <vt:lpstr> 小論文製作過程及方向</vt:lpstr>
      <vt:lpstr>小論文製作過程及方向–訪談地方耆老</vt:lpstr>
      <vt:lpstr>     </vt:lpstr>
      <vt:lpstr>振興玉石產業</vt:lpstr>
      <vt:lpstr>心得感想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小論文製作過程及方向</dc:title>
  <dc:creator>tom ray</dc:creator>
  <cp:lastModifiedBy>tom ray</cp:lastModifiedBy>
  <cp:revision>15</cp:revision>
  <dcterms:created xsi:type="dcterms:W3CDTF">2015-10-03T04:09:01Z</dcterms:created>
  <dcterms:modified xsi:type="dcterms:W3CDTF">2015-10-07T15:17:44Z</dcterms:modified>
</cp:coreProperties>
</file>