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65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79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-2098" y="-9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52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67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61364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9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7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8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49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06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54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85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54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DD69-DAA5-445D-8C08-7D395D2B09E7}" type="datetimeFigureOut">
              <a:rPr lang="zh-TW" altLang="en-US" smtClean="0"/>
              <a:t>2015/10/29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08AA4-0897-4DDA-B006-9B393B4868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86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kern="1200">
          <a:solidFill>
            <a:srgbClr val="00206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0" kern="1200">
          <a:solidFill>
            <a:srgbClr val="00206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0" kern="1200">
          <a:solidFill>
            <a:srgbClr val="00206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0" kern="1200">
          <a:solidFill>
            <a:srgbClr val="00206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0" kern="1200">
          <a:solidFill>
            <a:srgbClr val="002060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4498" y="321690"/>
            <a:ext cx="7771976" cy="20002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zh-TW" altLang="en-US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台灣</a:t>
            </a:r>
            <a:r>
              <a:rPr lang="zh-TW" altLang="en-US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好玉 </a:t>
            </a:r>
            <a:br>
              <a:rPr lang="zh-TW" altLang="en-US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zh-TW" altLang="en-US" sz="1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zh-TW" altLang="en-US" sz="1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zh-TW" altLang="en-US" sz="1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8004"/>
          <a:stretch/>
        </p:blipFill>
        <p:spPr>
          <a:xfrm>
            <a:off x="4139737" y="2635471"/>
            <a:ext cx="3757353" cy="31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6999" y="104671"/>
            <a:ext cx="9144000" cy="1528076"/>
          </a:xfrm>
        </p:spPr>
        <p:txBody>
          <a:bodyPr/>
          <a:lstStyle/>
          <a:p>
            <a:r>
              <a:rPr lang="zh-TW" altLang="en-US" dirty="0" smtClean="0"/>
              <a:t>豐田玉體驗及耆老訪談</a:t>
            </a:r>
            <a:endParaRPr lang="zh-TW" altLang="en-US" dirty="0"/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>
          <a:xfrm>
            <a:off x="791021" y="1894114"/>
            <a:ext cx="8534400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 algn="l"/>
            <a:r>
              <a:rPr lang="en-US" altLang="zh-TW" sz="3200" dirty="0" smtClean="0"/>
              <a:t>1.</a:t>
            </a:r>
            <a:r>
              <a:rPr lang="zh-TW" altLang="en-US" sz="3200" dirty="0"/>
              <a:t>白鮑溪撿玉石體驗</a:t>
            </a:r>
            <a:endParaRPr lang="en-US" altLang="zh-TW" sz="3200" dirty="0"/>
          </a:p>
          <a:p>
            <a:pPr marL="363538" indent="-363538" algn="l"/>
            <a:r>
              <a:rPr lang="en-US" altLang="zh-TW" sz="3200" dirty="0" smtClean="0"/>
              <a:t>2.</a:t>
            </a:r>
            <a:r>
              <a:rPr lang="zh-TW" altLang="en-US" sz="3200" dirty="0"/>
              <a:t>參觀</a:t>
            </a:r>
            <a:r>
              <a:rPr lang="zh-TW" altLang="en-US" sz="3200" dirty="0" smtClean="0"/>
              <a:t>如豐琢玉坊，了解豐田玉觀</a:t>
            </a:r>
            <a:r>
              <a:rPr lang="zh-TW" altLang="en-US" sz="3200" dirty="0"/>
              <a:t>光</a:t>
            </a:r>
            <a:r>
              <a:rPr lang="zh-TW" altLang="en-US" sz="3200" dirty="0" smtClean="0"/>
              <a:t>產業</a:t>
            </a:r>
            <a:endParaRPr lang="en-US" altLang="zh-TW" sz="3200" dirty="0" smtClean="0"/>
          </a:p>
          <a:p>
            <a:pPr marL="363538" indent="-363538" algn="l"/>
            <a:r>
              <a:rPr lang="en-US" altLang="zh-TW" sz="3200" dirty="0" smtClean="0"/>
              <a:t>3.</a:t>
            </a:r>
            <a:r>
              <a:rPr lang="zh-TW" altLang="en-US" sz="3200" dirty="0" smtClean="0"/>
              <a:t>訪談如豐琢玉坊姜先生</a:t>
            </a:r>
            <a:endParaRPr lang="en-US" altLang="zh-TW" sz="3200" dirty="0" smtClean="0"/>
          </a:p>
          <a:p>
            <a:pPr marL="363538" indent="-363538" algn="l"/>
            <a:r>
              <a:rPr lang="en-US" altLang="zh-TW" sz="3200" dirty="0" smtClean="0"/>
              <a:t>4.</a:t>
            </a:r>
            <a:r>
              <a:rPr lang="zh-TW" altLang="en-US" sz="3200" dirty="0" smtClean="0"/>
              <a:t>訪談豐田玉家庭代工羅先生</a:t>
            </a:r>
            <a:endParaRPr lang="en-US" altLang="zh-TW" sz="3200" dirty="0" smtClean="0"/>
          </a:p>
          <a:p>
            <a:pPr marL="363538" indent="-363538" algn="l"/>
            <a:r>
              <a:rPr lang="en-US" altLang="zh-TW" sz="3200" dirty="0" smtClean="0"/>
              <a:t>5.</a:t>
            </a:r>
            <a:r>
              <a:rPr lang="zh-TW" altLang="en-US" sz="3200" dirty="0" smtClean="0"/>
              <a:t>坊間民眾對</a:t>
            </a:r>
            <a:r>
              <a:rPr lang="zh-TW" altLang="en-US" sz="3200" dirty="0"/>
              <a:t>豐田</a:t>
            </a:r>
            <a:r>
              <a:rPr lang="zh-TW" altLang="en-US" sz="3200" dirty="0" smtClean="0"/>
              <a:t>玉產業得看法。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6158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2684" y="294299"/>
            <a:ext cx="5026297" cy="708701"/>
          </a:xfrm>
        </p:spPr>
        <p:txBody>
          <a:bodyPr>
            <a:noAutofit/>
          </a:bodyPr>
          <a:lstStyle/>
          <a:p>
            <a:r>
              <a:rPr lang="zh-TW" altLang="en-US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白鮑溪撿玉石體驗</a:t>
            </a:r>
            <a:endParaRPr lang="zh-TW" altLang="en-US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3789" y="1613793"/>
            <a:ext cx="10993127" cy="1648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玉石沒有想像中好檢，大部分的都是石棉、蛇紋石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上游較容易撿到玉石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容易滑倒，注意步伐</a:t>
            </a:r>
            <a:endParaRPr lang="en-US" altLang="zh-TW" sz="3200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08" y="4314484"/>
            <a:ext cx="2556090" cy="2396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81" y="2297565"/>
            <a:ext cx="2854002" cy="2687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4227852"/>
            <a:ext cx="2722139" cy="2569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77674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555" y="0"/>
            <a:ext cx="8082000" cy="1087905"/>
          </a:xfrm>
        </p:spPr>
        <p:txBody>
          <a:bodyPr>
            <a:noAutofit/>
          </a:bodyPr>
          <a:lstStyle/>
          <a:p>
            <a:pPr marL="363538" indent="-363538"/>
            <a:r>
              <a:rPr lang="zh-TW" altLang="en-US" dirty="0"/>
              <a:t>豐田玉觀光</a:t>
            </a:r>
            <a:r>
              <a:rPr lang="zh-TW" altLang="en-US" dirty="0" smtClean="0"/>
              <a:t>產業</a:t>
            </a:r>
            <a:r>
              <a:rPr lang="en-US" altLang="zh-TW" dirty="0" smtClean="0"/>
              <a:t>-</a:t>
            </a:r>
            <a:r>
              <a:rPr lang="en-US" altLang="zh-TW" dirty="0" smtClean="0"/>
              <a:t>DIY</a:t>
            </a:r>
            <a:r>
              <a:rPr lang="zh-TW" altLang="en-US" dirty="0" smtClean="0"/>
              <a:t>製程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7331" y="1675272"/>
            <a:ext cx="10993127" cy="4757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/>
              <a:t>選料及</a:t>
            </a:r>
            <a:r>
              <a:rPr lang="zh-TW" altLang="en-US" sz="3200" dirty="0" smtClean="0"/>
              <a:t>切割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/>
              <a:t>設計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成型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4.</a:t>
            </a:r>
            <a:r>
              <a:rPr lang="zh-TW" altLang="en-US" sz="3200" dirty="0"/>
              <a:t>研磨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5.</a:t>
            </a:r>
            <a:r>
              <a:rPr lang="zh-TW" altLang="en-US" sz="3200" dirty="0"/>
              <a:t>拋光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6.</a:t>
            </a:r>
            <a:r>
              <a:rPr lang="zh-TW" altLang="en-US" sz="3200" dirty="0"/>
              <a:t>組合</a:t>
            </a:r>
            <a:endParaRPr lang="en-US" altLang="zh-TW" sz="3200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5" y="1087904"/>
            <a:ext cx="1672772" cy="29738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23" y="2745128"/>
            <a:ext cx="3072290" cy="17281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29" y="1073024"/>
            <a:ext cx="1681142" cy="29886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43" y="862421"/>
            <a:ext cx="3044250" cy="17123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5" y="4198256"/>
            <a:ext cx="1672772" cy="297381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96" y="4776001"/>
            <a:ext cx="2946220" cy="165724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55" y="4790021"/>
            <a:ext cx="2811541" cy="21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709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3141" y="236241"/>
            <a:ext cx="6008916" cy="708701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地方耆老訪談</a:t>
            </a:r>
            <a:r>
              <a:rPr lang="zh-TW" altLang="en-US" dirty="0"/>
              <a:t>重點整理</a:t>
            </a:r>
            <a:endParaRPr lang="zh-TW" altLang="en-US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3141" y="1119113"/>
            <a:ext cx="5496564" cy="422214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3200" dirty="0" smtClean="0"/>
              <a:t>開採史</a:t>
            </a:r>
            <a:endParaRPr lang="en-US" altLang="zh-TW" sz="3200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3200" dirty="0" smtClean="0"/>
              <a:t>網路</a:t>
            </a:r>
            <a:r>
              <a:rPr lang="zh-TW" altLang="en-US" sz="3200" dirty="0"/>
              <a:t>資料</a:t>
            </a:r>
            <a:r>
              <a:rPr lang="zh-TW" altLang="en-US" sz="3200" dirty="0" smtClean="0"/>
              <a:t>正確性</a:t>
            </a:r>
            <a:endParaRPr lang="en-US" altLang="zh-TW" sz="3200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3200" dirty="0" smtClean="0"/>
              <a:t>豐田</a:t>
            </a:r>
            <a:r>
              <a:rPr lang="zh-TW" altLang="en-US" sz="3200" dirty="0"/>
              <a:t>玉的</a:t>
            </a:r>
            <a:r>
              <a:rPr lang="zh-TW" altLang="en-US" sz="3200" dirty="0" smtClean="0"/>
              <a:t>價值</a:t>
            </a:r>
            <a:endParaRPr lang="en-US" altLang="zh-TW" sz="3200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3200" dirty="0" smtClean="0"/>
              <a:t>如何振興豐田玉產業</a:t>
            </a:r>
            <a:endParaRPr lang="en-US" altLang="zh-TW" sz="3200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3200" dirty="0"/>
              <a:t>豐田玉</a:t>
            </a:r>
            <a:r>
              <a:rPr lang="zh-TW" altLang="en-US" sz="3200" dirty="0" smtClean="0"/>
              <a:t>產業未來發展方向</a:t>
            </a:r>
            <a:endParaRPr lang="en-US" altLang="zh-TW" sz="3200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3200" dirty="0" smtClean="0"/>
              <a:t>陸客對豐田玉之影響</a:t>
            </a:r>
            <a:endParaRPr lang="en-US" altLang="zh-TW" sz="3200" dirty="0"/>
          </a:p>
          <a:p>
            <a:pPr>
              <a:lnSpc>
                <a:spcPct val="120000"/>
              </a:lnSpc>
              <a:buNone/>
            </a:pPr>
            <a:endParaRPr lang="en-US" altLang="zh-TW" dirty="0" smtClean="0"/>
          </a:p>
          <a:p>
            <a:pPr>
              <a:lnSpc>
                <a:spcPct val="120000"/>
              </a:lnSpc>
              <a:buNone/>
            </a:pPr>
            <a:endParaRPr lang="zh-TW" altLang="en-US" dirty="0"/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l="17798" t="23253" r="60620" b="7761"/>
          <a:stretch/>
        </p:blipFill>
        <p:spPr bwMode="auto">
          <a:xfrm>
            <a:off x="6778171" y="0"/>
            <a:ext cx="523965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63968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887" y="0"/>
            <a:ext cx="7772400" cy="9144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地方耆老訪談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如豐琢玉坊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7887" y="914400"/>
            <a:ext cx="8568952" cy="5616624"/>
          </a:xfrm>
        </p:spPr>
        <p:txBody>
          <a:bodyPr>
            <a:normAutofit lnSpcReduction="10000"/>
          </a:bodyPr>
          <a:lstStyle/>
          <a:p>
            <a:pPr marL="449263" indent="-381000">
              <a:buNone/>
            </a:pPr>
            <a:r>
              <a:rPr lang="en-US" altLang="zh-TW" sz="2700" dirty="0"/>
              <a:t>1.</a:t>
            </a:r>
            <a:r>
              <a:rPr lang="zh-TW" altLang="en-US" sz="2700" dirty="0"/>
              <a:t>當初有甚麼緣由或者想法才進到豐田玉的產業</a:t>
            </a:r>
            <a:r>
              <a:rPr lang="en-US" altLang="zh-TW" sz="2700" dirty="0"/>
              <a:t>?</a:t>
            </a:r>
          </a:p>
          <a:p>
            <a:pPr marL="449263" indent="-381000">
              <a:buNone/>
            </a:pPr>
            <a:r>
              <a:rPr lang="en-US" altLang="zh-TW" sz="2400" b="1" dirty="0">
                <a:solidFill>
                  <a:srgbClr val="FF0000"/>
                </a:solidFill>
              </a:rPr>
              <a:t>A:</a:t>
            </a:r>
            <a:r>
              <a:rPr lang="zh-TW" altLang="en-US" sz="2400" b="1" dirty="0">
                <a:solidFill>
                  <a:srgbClr val="FF0000"/>
                </a:solidFill>
              </a:rPr>
              <a:t>考慮到年邁的父母親，在當時豐田玉的價值為較高者。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449263" indent="-381000">
              <a:buNone/>
            </a:pPr>
            <a:r>
              <a:rPr lang="en-US" altLang="zh-TW" sz="2700" dirty="0"/>
              <a:t>2.</a:t>
            </a:r>
            <a:r>
              <a:rPr lang="zh-TW" altLang="en-US" sz="2700" dirty="0"/>
              <a:t>有沒有甚麼讓豐田玉除了飾品</a:t>
            </a:r>
            <a:r>
              <a:rPr lang="en-US" altLang="zh-TW" sz="2700" dirty="0"/>
              <a:t>.</a:t>
            </a:r>
            <a:r>
              <a:rPr lang="zh-TW" altLang="en-US" sz="2700" dirty="0"/>
              <a:t>印章外可以變成其他物件</a:t>
            </a:r>
            <a:r>
              <a:rPr lang="en-US" altLang="zh-TW" sz="2700" dirty="0"/>
              <a:t>?</a:t>
            </a:r>
          </a:p>
          <a:p>
            <a:pPr marL="449263" indent="-381000">
              <a:buNone/>
            </a:pPr>
            <a:r>
              <a:rPr lang="en-US" altLang="zh-TW" sz="2400" b="1" dirty="0">
                <a:solidFill>
                  <a:srgbClr val="FF0000"/>
                </a:solidFill>
              </a:rPr>
              <a:t>A:</a:t>
            </a:r>
            <a:r>
              <a:rPr lang="zh-TW" altLang="en-US" sz="2400" b="1" dirty="0">
                <a:solidFill>
                  <a:srgbClr val="FF0000"/>
                </a:solidFill>
              </a:rPr>
              <a:t>現在已和高科技產業合作，將玉石奈米化研發涼感衣。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449263" indent="-381000">
              <a:buNone/>
            </a:pPr>
            <a:r>
              <a:rPr lang="en-US" altLang="zh-TW" sz="2700" dirty="0"/>
              <a:t>3.</a:t>
            </a:r>
            <a:r>
              <a:rPr lang="zh-TW" altLang="en-US" sz="2700" dirty="0"/>
              <a:t>未來想以甚麼方式將豐田玉推廣出去</a:t>
            </a:r>
            <a:r>
              <a:rPr lang="en-US" altLang="zh-TW" sz="2700" dirty="0"/>
              <a:t>?</a:t>
            </a:r>
          </a:p>
          <a:p>
            <a:pPr marL="449263" indent="-381000">
              <a:buNone/>
            </a:pPr>
            <a:r>
              <a:rPr lang="en-US" altLang="zh-TW" sz="2400" b="1" dirty="0">
                <a:solidFill>
                  <a:srgbClr val="FF0000"/>
                </a:solidFill>
              </a:rPr>
              <a:t>A:</a:t>
            </a:r>
            <a:r>
              <a:rPr lang="zh-TW" altLang="en-US" sz="2400" b="1" dirty="0">
                <a:solidFill>
                  <a:srgbClr val="FF0000"/>
                </a:solidFill>
              </a:rPr>
              <a:t>一切順其自然，不刻意推廣。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449263" indent="-381000">
              <a:buNone/>
            </a:pPr>
            <a:r>
              <a:rPr lang="en-US" altLang="zh-TW" sz="2700" dirty="0"/>
              <a:t>4.</a:t>
            </a:r>
            <a:r>
              <a:rPr lang="zh-TW" altLang="en-US" sz="2700" dirty="0"/>
              <a:t>台灣近年來有許多陸客到訪，是否會為了迎合 他們而改變經營方式</a:t>
            </a:r>
            <a:r>
              <a:rPr lang="en-US" altLang="zh-TW" sz="2700" dirty="0"/>
              <a:t>?</a:t>
            </a:r>
            <a:r>
              <a:rPr lang="zh-TW" altLang="en-US" sz="2700" dirty="0"/>
              <a:t> </a:t>
            </a:r>
            <a:endParaRPr lang="en-US" altLang="zh-TW" sz="2700" dirty="0"/>
          </a:p>
          <a:p>
            <a:pPr marL="449263" indent="-381000">
              <a:buNone/>
            </a:pPr>
            <a:r>
              <a:rPr lang="en-US" altLang="zh-TW" sz="2400" b="1" dirty="0">
                <a:solidFill>
                  <a:srgbClr val="FF0000"/>
                </a:solidFill>
              </a:rPr>
              <a:t>A:</a:t>
            </a:r>
            <a:r>
              <a:rPr lang="zh-TW" altLang="en-US" sz="2400" b="1" dirty="0">
                <a:solidFill>
                  <a:srgbClr val="FF0000"/>
                </a:solidFill>
              </a:rPr>
              <a:t>堅持原則，不隨意更動。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449263" indent="-381000">
              <a:buNone/>
            </a:pPr>
            <a:r>
              <a:rPr lang="en-US" altLang="zh-TW" sz="2700" dirty="0"/>
              <a:t>5.</a:t>
            </a:r>
            <a:r>
              <a:rPr lang="zh-TW" altLang="en-US" sz="2700" dirty="0"/>
              <a:t>有想利用豐田玉對社會大眾傳達的訊息嗎</a:t>
            </a:r>
            <a:r>
              <a:rPr lang="en-US" altLang="zh-TW" sz="2700" dirty="0"/>
              <a:t>?</a:t>
            </a:r>
            <a:r>
              <a:rPr lang="zh-TW" altLang="en-US" sz="2700" dirty="0"/>
              <a:t> </a:t>
            </a:r>
          </a:p>
          <a:p>
            <a:pPr marL="449263" indent="-381000">
              <a:buNone/>
            </a:pPr>
            <a:r>
              <a:rPr lang="en-US" altLang="zh-TW" sz="2400" b="1" dirty="0">
                <a:solidFill>
                  <a:srgbClr val="FF0000"/>
                </a:solidFill>
              </a:rPr>
              <a:t>A:</a:t>
            </a:r>
            <a:r>
              <a:rPr lang="zh-TW" altLang="en-US" sz="2400" b="1" dirty="0">
                <a:solidFill>
                  <a:srgbClr val="FF0000"/>
                </a:solidFill>
              </a:rPr>
              <a:t>豐田玉是平安富貴的象徵，磨塊屬於自己獨一無二的玉，意義非凡。</a:t>
            </a:r>
          </a:p>
          <a:p>
            <a:pPr marL="68580" indent="0">
              <a:buNone/>
            </a:pPr>
            <a:endParaRPr lang="zh-TW" altLang="en-US" sz="2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87" y="2278744"/>
            <a:ext cx="4589839" cy="25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231" y="198918"/>
            <a:ext cx="8534400" cy="76449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陸客再掀豐田玉熱潮</a:t>
            </a:r>
            <a:endParaRPr lang="zh-TW" alt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431" y="1108345"/>
            <a:ext cx="8534400" cy="2528995"/>
          </a:xfrm>
        </p:spPr>
        <p:txBody>
          <a:bodyPr>
            <a:normAutofit/>
          </a:bodyPr>
          <a:lstStyle/>
          <a:p>
            <a:pPr marL="536575" indent="-536575"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 smtClean="0"/>
              <a:t>陸客喜愛珠寶，為花蓮豐田玉所吸引</a:t>
            </a:r>
            <a:endParaRPr lang="en-US" altLang="zh-TW" sz="2800" dirty="0" smtClean="0"/>
          </a:p>
          <a:p>
            <a:pPr marL="536575" indent="-536575">
              <a:buNone/>
            </a:pPr>
            <a:r>
              <a:rPr lang="en-US" altLang="zh-TW" sz="2800" dirty="0" smtClean="0"/>
              <a:t>2.</a:t>
            </a:r>
            <a:r>
              <a:rPr lang="zh-TW" altLang="en-US" sz="2800" dirty="0" smtClean="0"/>
              <a:t>部分業者配合陸客熱潮，利用豐田玉帶起在地發展</a:t>
            </a:r>
            <a:endParaRPr lang="en-US" altLang="zh-TW" sz="2800" dirty="0" smtClean="0"/>
          </a:p>
          <a:p>
            <a:pPr marL="536575" indent="-536575">
              <a:buNone/>
            </a:pPr>
            <a:r>
              <a:rPr lang="en-US" altLang="zh-TW" sz="2800" dirty="0" smtClean="0"/>
              <a:t>3.</a:t>
            </a:r>
            <a:r>
              <a:rPr lang="zh-TW" altLang="en-US" sz="2800" dirty="0" smtClean="0"/>
              <a:t>有部分的不肖業者，販賣不良玉石，與陸客發生消費衝突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59" y="3499995"/>
            <a:ext cx="4267200" cy="31988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1" y="3424469"/>
            <a:ext cx="1600482" cy="2844800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8"/>
          <a:stretch/>
        </p:blipFill>
        <p:spPr bwMode="auto">
          <a:xfrm>
            <a:off x="3125424" y="3424469"/>
            <a:ext cx="3841433" cy="284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805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2743" y="195375"/>
            <a:ext cx="9144000" cy="694192"/>
          </a:xfrm>
        </p:spPr>
        <p:txBody>
          <a:bodyPr>
            <a:normAutofit fontScale="90000"/>
          </a:bodyPr>
          <a:lstStyle/>
          <a:p>
            <a:r>
              <a:rPr lang="zh-TW" altLang="en-US" sz="44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振興豐田玉產業、豐田玉的未來出路</a:t>
            </a:r>
            <a:endParaRPr lang="zh-TW" altLang="en-US" sz="44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subTitle" idx="1"/>
          </p:nvPr>
        </p:nvSpPr>
        <p:spPr>
          <a:xfrm>
            <a:off x="348343" y="1246982"/>
            <a:ext cx="3976913" cy="726281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</a:rPr>
              <a:t>豐田玉的未來出路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0" y="2293938"/>
            <a:ext cx="4937125" cy="4094162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00000"/>
              </a:lnSpc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 smtClean="0"/>
              <a:t>尋找好的開採方式，維護生態、資源，以永續使用。</a:t>
            </a:r>
            <a:endParaRPr lang="en-US" altLang="zh-TW" sz="2800" dirty="0" smtClean="0"/>
          </a:p>
          <a:p>
            <a:pPr marL="363538" indent="-363538">
              <a:lnSpc>
                <a:spcPct val="100000"/>
              </a:lnSpc>
              <a:buNone/>
            </a:pPr>
            <a:r>
              <a:rPr lang="en-US" altLang="zh-TW" sz="2800" dirty="0" smtClean="0"/>
              <a:t>2.</a:t>
            </a:r>
            <a:r>
              <a:rPr lang="zh-TW" altLang="en-US" sz="2800" dirty="0" smtClean="0"/>
              <a:t>結合觀光方向，邁進精緻化</a:t>
            </a:r>
            <a:endParaRPr lang="zh-TW" altLang="en-US" sz="28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176510" y="1246982"/>
            <a:ext cx="4665662" cy="576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</a:rPr>
              <a:t>振興豐田玉產業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5269821" y="1973263"/>
            <a:ext cx="6479040" cy="4673599"/>
          </a:xfr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en-US" altLang="zh-TW" sz="2800" dirty="0"/>
              <a:t>1.</a:t>
            </a:r>
            <a:r>
              <a:rPr lang="zh-TW" altLang="zh-TW" sz="2800" dirty="0"/>
              <a:t>政府民眾的支持，適量開採玉石</a:t>
            </a:r>
          </a:p>
          <a:p>
            <a:pPr marL="363538" indent="-363538">
              <a:buNone/>
            </a:pPr>
            <a:r>
              <a:rPr lang="en-US" altLang="zh-TW" sz="2800" dirty="0"/>
              <a:t>2.</a:t>
            </a:r>
            <a:r>
              <a:rPr lang="zh-TW" altLang="zh-TW" sz="2800" dirty="0"/>
              <a:t>玉石產業可以往觀光方面來邁進，利用近年大陸客來台的熱潮</a:t>
            </a:r>
          </a:p>
          <a:p>
            <a:pPr marL="363538" indent="-363538">
              <a:buNone/>
            </a:pPr>
            <a:r>
              <a:rPr lang="en-US" altLang="zh-TW" sz="2800" dirty="0"/>
              <a:t>3.</a:t>
            </a:r>
            <a:r>
              <a:rPr lang="zh-TW" altLang="zh-TW" sz="2800" dirty="0"/>
              <a:t>品質要顧好，避免消費糾紛</a:t>
            </a:r>
          </a:p>
          <a:p>
            <a:pPr marL="363538" indent="-363538">
              <a:buNone/>
            </a:pPr>
            <a:r>
              <a:rPr lang="en-US" altLang="zh-TW" sz="2800" dirty="0"/>
              <a:t>4.</a:t>
            </a:r>
            <a:r>
              <a:rPr lang="zh-TW" altLang="zh-TW" sz="2800" dirty="0"/>
              <a:t>異業結盟，將豐田玉與花蓮的美景、美食做結合。</a:t>
            </a:r>
          </a:p>
          <a:p>
            <a:pPr marL="363538" indent="-363538">
              <a:buNone/>
            </a:pPr>
            <a:r>
              <a:rPr lang="en-US" altLang="zh-TW" sz="2800" dirty="0"/>
              <a:t>5.</a:t>
            </a:r>
            <a:r>
              <a:rPr lang="zh-TW" altLang="zh-TW" sz="2800" dirty="0"/>
              <a:t>打擊不法玉石業者，以保障玉石的「貨真價實」</a:t>
            </a:r>
          </a:p>
          <a:p>
            <a:pPr marL="363538" indent="-363538">
              <a:buNone/>
            </a:pPr>
            <a:r>
              <a:rPr lang="en-US" altLang="zh-TW" sz="2800" dirty="0"/>
              <a:t>6.</a:t>
            </a:r>
            <a:r>
              <a:rPr lang="zh-TW" altLang="zh-TW" sz="2800" dirty="0"/>
              <a:t>豐田玉結合其他產業原物料採，例如煉鐵</a:t>
            </a:r>
            <a:r>
              <a:rPr lang="zh-TW" altLang="zh-TW" sz="2800" dirty="0" smtClean="0"/>
              <a:t>助</a:t>
            </a:r>
            <a:r>
              <a:rPr lang="zh-TW" altLang="en-US" sz="2800" dirty="0" smtClean="0"/>
              <a:t>溶</a:t>
            </a:r>
            <a:r>
              <a:rPr lang="zh-TW" altLang="zh-TW" sz="2800" dirty="0" smtClean="0"/>
              <a:t>劑</a:t>
            </a:r>
            <a:r>
              <a:rPr lang="zh-TW" altLang="en-US" sz="2800" dirty="0" smtClean="0"/>
              <a:t>、涼感衣添加料</a:t>
            </a:r>
            <a:r>
              <a:rPr lang="zh-TW" altLang="zh-TW" sz="2800" dirty="0" smtClean="0"/>
              <a:t>等</a:t>
            </a:r>
            <a:endParaRPr lang="zh-TW" altLang="zh-TW" sz="2800" dirty="0"/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742437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結論</a:t>
            </a:r>
            <a:endParaRPr lang="zh-TW" alt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074738" y="1108075"/>
            <a:ext cx="11117262" cy="5749925"/>
          </a:xfrm>
        </p:spPr>
        <p:txBody>
          <a:bodyPr>
            <a:normAutofit/>
          </a:bodyPr>
          <a:lstStyle/>
          <a:p>
            <a:pPr marL="711200" indent="-711200">
              <a:lnSpc>
                <a:spcPct val="100000"/>
              </a:lnSpc>
              <a:buNone/>
            </a:pPr>
            <a:r>
              <a:rPr lang="zh-TW" altLang="en-US" sz="2800" dirty="0" smtClean="0"/>
              <a:t>一</a:t>
            </a:r>
            <a:r>
              <a:rPr lang="zh-TW" altLang="zh-TW" sz="2800" dirty="0" smtClean="0"/>
              <a:t>、台灣</a:t>
            </a:r>
            <a:r>
              <a:rPr lang="zh-TW" altLang="zh-TW" sz="2800" dirty="0"/>
              <a:t>玉早在距今二千五百</a:t>
            </a:r>
            <a:r>
              <a:rPr lang="zh-TW" altLang="zh-TW" sz="2800" dirty="0" smtClean="0"/>
              <a:t>年前即</a:t>
            </a:r>
            <a:r>
              <a:rPr lang="zh-TW" altLang="zh-TW" sz="2800" dirty="0"/>
              <a:t>製作成「雙頭獸」及「三突起」耳飾玦這兩類玉器</a:t>
            </a:r>
            <a:endParaRPr lang="en-US" altLang="zh-TW" sz="2800" dirty="0" smtClean="0"/>
          </a:p>
          <a:p>
            <a:pPr marL="711200" indent="-711200">
              <a:lnSpc>
                <a:spcPct val="100000"/>
              </a:lnSpc>
              <a:buNone/>
            </a:pPr>
            <a:r>
              <a:rPr lang="zh-TW" altLang="zh-TW" sz="2800" dirty="0"/>
              <a:t>二、豐田玉產業幾經大起大落，可分為</a:t>
            </a:r>
            <a:r>
              <a:rPr lang="zh-TW" altLang="zh-TW" sz="2800" dirty="0">
                <a:solidFill>
                  <a:srgbClr val="C00000"/>
                </a:solidFill>
              </a:rPr>
              <a:t>四段極盛時期</a:t>
            </a:r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一</a:t>
            </a:r>
            <a:r>
              <a:rPr lang="en-US" altLang="zh-TW" sz="2800" dirty="0"/>
              <a:t>)</a:t>
            </a:r>
            <a:r>
              <a:rPr lang="zh-TW" altLang="zh-TW" sz="2800" dirty="0"/>
              <a:t>、西元前</a:t>
            </a:r>
            <a:r>
              <a:rPr lang="en-US" altLang="zh-TW" sz="2800" dirty="0" smtClean="0"/>
              <a:t>500</a:t>
            </a:r>
            <a:r>
              <a:rPr lang="zh-TW" altLang="zh-TW" sz="2800" dirty="0" smtClean="0"/>
              <a:t>年</a:t>
            </a:r>
            <a:r>
              <a:rPr lang="zh-TW" altLang="zh-TW" sz="2800" dirty="0"/>
              <a:t>，廣泛使用於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</a:rPr>
              <a:t>布農族先民玉飾品</a:t>
            </a:r>
            <a:r>
              <a:rPr lang="zh-TW" altLang="zh-TW" sz="2800" dirty="0"/>
              <a:t>。</a:t>
            </a:r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二</a:t>
            </a:r>
            <a:r>
              <a:rPr lang="en-US" altLang="zh-TW" sz="2800" dirty="0"/>
              <a:t>)</a:t>
            </a:r>
            <a:r>
              <a:rPr lang="zh-TW" altLang="zh-TW" sz="2800" dirty="0"/>
              <a:t>、西元</a:t>
            </a:r>
            <a:r>
              <a:rPr lang="en-US" altLang="zh-TW" sz="2800" dirty="0"/>
              <a:t>1944</a:t>
            </a:r>
            <a:r>
              <a:rPr lang="zh-TW" altLang="zh-TW" sz="2800" dirty="0"/>
              <a:t>年日本人於荖腦山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</a:rPr>
              <a:t>開採石綿</a:t>
            </a:r>
            <a:r>
              <a:rPr lang="zh-TW" altLang="zh-TW" sz="2800" dirty="0"/>
              <a:t>，視豐田玉為廢石。</a:t>
            </a:r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三</a:t>
            </a:r>
            <a:r>
              <a:rPr lang="en-US" altLang="zh-TW" sz="2800" dirty="0"/>
              <a:t>)</a:t>
            </a:r>
            <a:r>
              <a:rPr lang="zh-TW" altLang="zh-TW" sz="2800" dirty="0"/>
              <a:t>、西元</a:t>
            </a:r>
            <a:r>
              <a:rPr lang="en-US" altLang="zh-TW" sz="2800" dirty="0"/>
              <a:t>1965</a:t>
            </a:r>
            <a:r>
              <a:rPr lang="zh-TW" altLang="zh-TW" sz="2800" dirty="0"/>
              <a:t>年台灣正式開採豐田玉，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</a:rPr>
              <a:t>豐田玉成為台灣玉代名詞</a:t>
            </a:r>
            <a:r>
              <a:rPr lang="zh-TW" altLang="zh-TW" sz="2800" dirty="0"/>
              <a:t>，豐田玉轉型為台灣玉產業，造就豐田地區十年富庶繁榮。</a:t>
            </a:r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四</a:t>
            </a:r>
            <a:r>
              <a:rPr lang="en-US" altLang="zh-TW" sz="2800" dirty="0"/>
              <a:t>)</a:t>
            </a:r>
            <a:r>
              <a:rPr lang="zh-TW" altLang="zh-TW" sz="2800" dirty="0"/>
              <a:t>、西元</a:t>
            </a:r>
            <a:r>
              <a:rPr lang="en-US" altLang="zh-TW" sz="2800" dirty="0"/>
              <a:t>2004</a:t>
            </a:r>
            <a:r>
              <a:rPr lang="zh-TW" altLang="zh-TW" sz="2800" dirty="0"/>
              <a:t>年起，隨著開放</a:t>
            </a:r>
            <a:r>
              <a:rPr lang="zh-TW" altLang="zh-TW" sz="2800" dirty="0">
                <a:solidFill>
                  <a:schemeClr val="accent2">
                    <a:lumMod val="50000"/>
                  </a:schemeClr>
                </a:solidFill>
              </a:rPr>
              <a:t>大陸觀光客旅遊</a:t>
            </a:r>
            <a:r>
              <a:rPr lang="zh-TW" altLang="zh-TW" sz="2800" dirty="0"/>
              <a:t>，大陸團客在珠寶或玉器類的消費，再次帶動豐田玉觀光產業興盛，豐田玉結合觀光產業視為豐田玉未來主要發展方向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92232441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結論</a:t>
            </a:r>
            <a:endParaRPr lang="zh-TW" alt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074738" y="1108075"/>
            <a:ext cx="11117262" cy="5749925"/>
          </a:xfrm>
        </p:spPr>
        <p:txBody>
          <a:bodyPr>
            <a:normAutofit/>
          </a:bodyPr>
          <a:lstStyle/>
          <a:p>
            <a:pPr marL="711200" indent="-711200">
              <a:lnSpc>
                <a:spcPct val="100000"/>
              </a:lnSpc>
              <a:buNone/>
            </a:pPr>
            <a:r>
              <a:rPr lang="zh-TW" altLang="zh-TW" sz="2800" dirty="0" smtClean="0"/>
              <a:t>三</a:t>
            </a:r>
            <a:r>
              <a:rPr lang="zh-TW" altLang="zh-TW" sz="2800" dirty="0"/>
              <a:t>、豐田玉產業式微落沒的原因</a:t>
            </a:r>
            <a:endParaRPr lang="zh-TW" altLang="zh-TW" sz="2800" dirty="0">
              <a:solidFill>
                <a:srgbClr val="C00000"/>
              </a:solidFill>
            </a:endParaRPr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一</a:t>
            </a:r>
            <a:r>
              <a:rPr lang="en-US" altLang="zh-TW" sz="2800" dirty="0"/>
              <a:t>)</a:t>
            </a:r>
            <a:r>
              <a:rPr lang="zh-TW" altLang="zh-TW" sz="2800" dirty="0" smtClean="0"/>
              <a:t>、第二</a:t>
            </a:r>
            <a:r>
              <a:rPr lang="zh-TW" altLang="zh-TW" sz="2800" dirty="0"/>
              <a:t>次世界戰爭結束，石綿需求量降低，而且石綿纖維危害人體</a:t>
            </a:r>
            <a:r>
              <a:rPr lang="zh-TW" altLang="zh-TW" sz="2800" dirty="0" smtClean="0"/>
              <a:t>呼吸道。</a:t>
            </a:r>
            <a:endParaRPr lang="zh-TW" altLang="zh-TW" sz="2800" dirty="0"/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二</a:t>
            </a:r>
            <a:r>
              <a:rPr lang="en-US" altLang="zh-TW" sz="2800" dirty="0"/>
              <a:t>)</a:t>
            </a:r>
            <a:r>
              <a:rPr lang="zh-TW" altLang="zh-TW" sz="2800" dirty="0" smtClean="0"/>
              <a:t>、炸藥開挖</a:t>
            </a:r>
            <a:r>
              <a:rPr lang="zh-TW" altLang="zh-TW" sz="2800" dirty="0"/>
              <a:t>豐田玉原石，毀壞一半以上的玉礦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三</a:t>
            </a:r>
            <a:r>
              <a:rPr lang="en-US" altLang="zh-TW" sz="2800" dirty="0"/>
              <a:t>)</a:t>
            </a:r>
            <a:r>
              <a:rPr lang="zh-TW" altLang="zh-TW" sz="2800" dirty="0" smtClean="0"/>
              <a:t>、</a:t>
            </a:r>
            <a:r>
              <a:rPr lang="zh-TW" altLang="zh-TW" sz="2800" dirty="0"/>
              <a:t>國際經濟不景氣</a:t>
            </a:r>
            <a:r>
              <a:rPr lang="zh-TW" altLang="zh-TW" sz="2800" dirty="0" smtClean="0"/>
              <a:t>，台灣</a:t>
            </a:r>
            <a:r>
              <a:rPr lang="zh-TW" altLang="zh-TW" sz="2800" dirty="0"/>
              <a:t>玉生產過剩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/>
              <a:t>(</a:t>
            </a:r>
            <a:r>
              <a:rPr lang="zh-TW" altLang="zh-TW" sz="2800" dirty="0"/>
              <a:t>四</a:t>
            </a:r>
            <a:r>
              <a:rPr lang="en-US" altLang="zh-TW" sz="2800" dirty="0"/>
              <a:t>)</a:t>
            </a:r>
            <a:r>
              <a:rPr lang="zh-TW" altLang="zh-TW" sz="2800" dirty="0" smtClean="0"/>
              <a:t>、</a:t>
            </a:r>
            <a:r>
              <a:rPr lang="zh-TW" altLang="zh-TW" sz="2800" dirty="0"/>
              <a:t>同業惡性競爭</a:t>
            </a:r>
            <a:r>
              <a:rPr lang="zh-TW" altLang="zh-TW" sz="2800" dirty="0" smtClean="0"/>
              <a:t>，劣質</a:t>
            </a:r>
            <a:r>
              <a:rPr lang="zh-TW" altLang="zh-TW" sz="2800" dirty="0"/>
              <a:t>品充斥市場，導致信譽受損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五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、外來</a:t>
            </a:r>
            <a:r>
              <a:rPr lang="zh-TW" altLang="zh-TW" sz="2800" dirty="0" smtClean="0"/>
              <a:t>玉</a:t>
            </a:r>
            <a:r>
              <a:rPr lang="zh-TW" altLang="zh-TW" sz="2800" dirty="0"/>
              <a:t>乘虛進入台灣市場</a:t>
            </a:r>
            <a:r>
              <a:rPr lang="zh-TW" altLang="zh-TW" sz="2800" dirty="0" smtClean="0"/>
              <a:t>，加拿大</a:t>
            </a:r>
            <a:r>
              <a:rPr lang="zh-TW" altLang="zh-TW" sz="2800" dirty="0"/>
              <a:t>、西伯利亞玉是採露天</a:t>
            </a:r>
            <a:r>
              <a:rPr lang="zh-TW" altLang="zh-TW" sz="2800" dirty="0" smtClean="0"/>
              <a:t>開採。</a:t>
            </a:r>
            <a:endParaRPr lang="en-US" altLang="zh-TW" sz="2800" dirty="0" smtClean="0"/>
          </a:p>
          <a:p>
            <a:pPr marL="1262063" indent="-898525">
              <a:lnSpc>
                <a:spcPct val="100000"/>
              </a:lnSpc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六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</a:t>
            </a:r>
            <a:r>
              <a:rPr lang="zh-TW" altLang="zh-TW" sz="2800" dirty="0"/>
              <a:t>投機客投入市場，跑單幫式私自背玉石下山</a:t>
            </a:r>
            <a:r>
              <a:rPr lang="zh-TW" altLang="zh-TW" sz="2800" dirty="0" smtClean="0"/>
              <a:t>販賣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業者</a:t>
            </a:r>
            <a:r>
              <a:rPr lang="zh-TW" altLang="zh-TW" sz="2800" dirty="0"/>
              <a:t>俗稱山老鼠</a:t>
            </a:r>
            <a:r>
              <a:rPr lang="zh-TW" altLang="zh-TW" sz="2800" dirty="0" smtClean="0"/>
              <a:t>，部分</a:t>
            </a:r>
            <a:r>
              <a:rPr lang="zh-TW" altLang="zh-TW" sz="2800" dirty="0"/>
              <a:t>當地人視豐田玉為投機行業，豐田玉</a:t>
            </a:r>
            <a:r>
              <a:rPr lang="zh-TW" altLang="zh-TW" sz="2800" dirty="0" smtClean="0"/>
              <a:t>製造業</a:t>
            </a:r>
            <a:r>
              <a:rPr lang="zh-TW" altLang="en-US" sz="2800" dirty="0" smtClean="0"/>
              <a:t>評</a:t>
            </a:r>
            <a:r>
              <a:rPr lang="zh-TW" altLang="zh-TW" sz="2800" dirty="0" smtClean="0"/>
              <a:t>價</a:t>
            </a:r>
            <a:r>
              <a:rPr lang="zh-TW" altLang="zh-TW" sz="2800" dirty="0"/>
              <a:t>兩極化。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71570292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5371" y="0"/>
            <a:ext cx="2612572" cy="99899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結論</a:t>
            </a:r>
            <a:endParaRPr lang="zh-TW" alt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377371" y="1117600"/>
            <a:ext cx="11117943" cy="5588000"/>
          </a:xfrm>
        </p:spPr>
        <p:txBody>
          <a:bodyPr>
            <a:normAutofit/>
          </a:bodyPr>
          <a:lstStyle/>
          <a:p>
            <a:pPr marL="711200" indent="-711200" algn="l">
              <a:lnSpc>
                <a:spcPct val="100000"/>
              </a:lnSpc>
              <a:buNone/>
            </a:pPr>
            <a:r>
              <a:rPr lang="zh-TW" altLang="en-US" sz="3600" b="1" dirty="0">
                <a:solidFill>
                  <a:srgbClr val="FF0000"/>
                </a:solidFill>
              </a:rPr>
              <a:t>四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、</a:t>
            </a:r>
            <a:r>
              <a:rPr lang="zh-TW" altLang="zh-TW" sz="3600" b="1" dirty="0">
                <a:solidFill>
                  <a:srgbClr val="FF0000"/>
                </a:solidFill>
              </a:rPr>
              <a:t>豐田玉產業現況及展望</a:t>
            </a:r>
          </a:p>
          <a:p>
            <a:pPr marL="1611313" indent="-1247775" algn="l">
              <a:lnSpc>
                <a:spcPct val="100000"/>
              </a:lnSpc>
            </a:pPr>
            <a:r>
              <a:rPr lang="en-US" altLang="zh-TW" sz="3200" dirty="0"/>
              <a:t>(</a:t>
            </a:r>
            <a:r>
              <a:rPr lang="zh-TW" altLang="zh-TW" sz="3200" dirty="0"/>
              <a:t>一</a:t>
            </a:r>
            <a:r>
              <a:rPr lang="en-US" altLang="zh-TW" sz="3200" dirty="0"/>
              <a:t>)</a:t>
            </a:r>
            <a:r>
              <a:rPr lang="zh-TW" altLang="zh-TW" sz="3200" dirty="0" smtClean="0"/>
              <a:t>、</a:t>
            </a:r>
            <a:r>
              <a:rPr lang="zh-TW" altLang="zh-TW" sz="3200" dirty="0"/>
              <a:t>政府政策決定豐田玉產業方向。</a:t>
            </a:r>
          </a:p>
          <a:p>
            <a:pPr marL="1611313" indent="-1247775" algn="l">
              <a:lnSpc>
                <a:spcPct val="100000"/>
              </a:lnSpc>
            </a:pPr>
            <a:r>
              <a:rPr lang="en-US" altLang="zh-TW" sz="3200" dirty="0"/>
              <a:t>(</a:t>
            </a:r>
            <a:r>
              <a:rPr lang="zh-TW" altLang="zh-TW" sz="3200" dirty="0"/>
              <a:t>二</a:t>
            </a:r>
            <a:r>
              <a:rPr lang="en-US" altLang="zh-TW" sz="3200" dirty="0"/>
              <a:t>)</a:t>
            </a:r>
            <a:r>
              <a:rPr lang="zh-TW" altLang="zh-TW" sz="3200" dirty="0" smtClean="0"/>
              <a:t>、</a:t>
            </a:r>
            <a:r>
              <a:rPr lang="zh-TW" altLang="en-US" sz="3200" dirty="0"/>
              <a:t>尋找好的開採方式，維護生態、資源，以永續使用。 </a:t>
            </a:r>
            <a:endParaRPr lang="zh-TW" altLang="zh-TW" sz="3200" dirty="0"/>
          </a:p>
          <a:p>
            <a:pPr marL="1611313" indent="-1247775" algn="l">
              <a:lnSpc>
                <a:spcPct val="100000"/>
              </a:lnSpc>
            </a:pPr>
            <a:r>
              <a:rPr lang="en-US" altLang="zh-TW" sz="3200" dirty="0"/>
              <a:t>(</a:t>
            </a:r>
            <a:r>
              <a:rPr lang="zh-TW" altLang="zh-TW" sz="3200" dirty="0"/>
              <a:t>三</a:t>
            </a:r>
            <a:r>
              <a:rPr lang="en-US" altLang="zh-TW" sz="3200" dirty="0"/>
              <a:t>)</a:t>
            </a:r>
            <a:r>
              <a:rPr lang="zh-TW" altLang="zh-TW" sz="3200" dirty="0" smtClean="0"/>
              <a:t>、</a:t>
            </a:r>
            <a:r>
              <a:rPr lang="zh-TW" altLang="en-US" sz="3200" dirty="0" smtClean="0"/>
              <a:t>適</a:t>
            </a:r>
            <a:r>
              <a:rPr lang="zh-TW" altLang="zh-TW" sz="3200" dirty="0" smtClean="0"/>
              <a:t>量</a:t>
            </a:r>
            <a:r>
              <a:rPr lang="zh-TW" altLang="en-US" sz="3200" dirty="0" smtClean="0"/>
              <a:t>開採</a:t>
            </a:r>
            <a:r>
              <a:rPr lang="zh-TW" altLang="zh-TW" sz="3200" dirty="0" smtClean="0"/>
              <a:t>玉</a:t>
            </a:r>
            <a:r>
              <a:rPr lang="zh-TW" altLang="zh-TW" sz="3200" dirty="0"/>
              <a:t>礦原</a:t>
            </a:r>
            <a:r>
              <a:rPr lang="zh-TW" altLang="zh-TW" sz="3200" dirty="0" smtClean="0"/>
              <a:t>石，</a:t>
            </a:r>
            <a:r>
              <a:rPr lang="zh-TW" altLang="zh-TW" sz="3200" dirty="0"/>
              <a:t>提供豐田玉業者適量原物料，是豐田玉永續經營必要的方式。 </a:t>
            </a:r>
            <a:r>
              <a:rPr lang="zh-TW" altLang="zh-TW" sz="3200" dirty="0" smtClean="0"/>
              <a:t>。</a:t>
            </a:r>
            <a:endParaRPr lang="zh-TW" altLang="zh-TW" sz="3200" dirty="0"/>
          </a:p>
          <a:p>
            <a:pPr marL="1611313" indent="-1247775" algn="l">
              <a:lnSpc>
                <a:spcPct val="100000"/>
              </a:lnSpc>
            </a:pPr>
            <a:r>
              <a:rPr lang="en-US" altLang="zh-TW" sz="3200" dirty="0"/>
              <a:t>(</a:t>
            </a:r>
            <a:r>
              <a:rPr lang="zh-TW" altLang="zh-TW" sz="3200" dirty="0"/>
              <a:t>四</a:t>
            </a:r>
            <a:r>
              <a:rPr lang="en-US" altLang="zh-TW" sz="3200" dirty="0"/>
              <a:t>)</a:t>
            </a:r>
            <a:r>
              <a:rPr lang="zh-TW" altLang="zh-TW" sz="3200" dirty="0" smtClean="0"/>
              <a:t>、</a:t>
            </a:r>
            <a:r>
              <a:rPr lang="zh-TW" altLang="zh-TW" sz="3200" dirty="0"/>
              <a:t>建立豐田玉品牌，確保品質及價格</a:t>
            </a:r>
            <a:r>
              <a:rPr lang="zh-TW" altLang="zh-TW" sz="3200" dirty="0" smtClean="0"/>
              <a:t>，同業共</a:t>
            </a:r>
            <a:r>
              <a:rPr lang="zh-TW" altLang="zh-TW" sz="3200" dirty="0"/>
              <a:t>榮共</a:t>
            </a:r>
            <a:r>
              <a:rPr lang="zh-TW" altLang="zh-TW" sz="3200" dirty="0" smtClean="0"/>
              <a:t>利。</a:t>
            </a:r>
            <a:endParaRPr lang="en-US" altLang="zh-TW" sz="3200" dirty="0" smtClean="0"/>
          </a:p>
          <a:p>
            <a:pPr marL="1611313" indent="-1247775" algn="l">
              <a:lnSpc>
                <a:spcPct val="100000"/>
              </a:lnSpc>
            </a:pPr>
            <a:r>
              <a:rPr lang="en-US" altLang="zh-TW" sz="3200" dirty="0" smtClean="0"/>
              <a:t>(</a:t>
            </a:r>
            <a:r>
              <a:rPr lang="zh-TW" altLang="en-US" sz="3200" dirty="0" smtClean="0"/>
              <a:t>五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</a:t>
            </a:r>
            <a:r>
              <a:rPr lang="zh-TW" altLang="zh-TW" sz="3200" dirty="0"/>
              <a:t>豐田玉在史前的玉石文化與豐田社區的文化認同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pPr marL="1611313" indent="-1247775" algn="l">
              <a:lnSpc>
                <a:spcPct val="100000"/>
              </a:lnSpc>
            </a:pPr>
            <a:r>
              <a:rPr lang="en-US" altLang="zh-TW" sz="3200" dirty="0" smtClean="0"/>
              <a:t>(</a:t>
            </a:r>
            <a:r>
              <a:rPr lang="zh-TW" altLang="en-US" sz="3200" dirty="0" smtClean="0"/>
              <a:t>六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</a:t>
            </a:r>
            <a:r>
              <a:rPr lang="zh-TW" altLang="zh-TW" sz="3200" dirty="0"/>
              <a:t>豐田玉的文化意涵</a:t>
            </a:r>
            <a:r>
              <a:rPr lang="zh-TW" altLang="zh-TW" sz="3200" dirty="0" smtClean="0"/>
              <a:t>轉型，</a:t>
            </a:r>
            <a:r>
              <a:rPr lang="zh-TW" altLang="zh-TW" sz="3200" dirty="0"/>
              <a:t>形塑出新的符號價值與經濟效益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pPr marL="0" indent="0" algn="l">
              <a:buNone/>
            </a:pP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186824934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61364"/>
            <a:ext cx="10515600" cy="71269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研究背景及動機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874059"/>
            <a:ext cx="9307286" cy="4832257"/>
          </a:xfrm>
        </p:spPr>
        <p:txBody>
          <a:bodyPr>
            <a:normAutofit/>
          </a:bodyPr>
          <a:lstStyle/>
          <a:p>
            <a:pPr marL="812800" indent="-812800">
              <a:buNone/>
            </a:pPr>
            <a:r>
              <a:rPr lang="zh-TW" altLang="en-US" sz="3200" dirty="0"/>
              <a:t>一、認識家鄉特色</a:t>
            </a:r>
            <a:endParaRPr lang="en-US" altLang="zh-TW" sz="3200" dirty="0"/>
          </a:p>
          <a:p>
            <a:pPr marL="812800" indent="-812800">
              <a:buNone/>
            </a:pPr>
            <a:r>
              <a:rPr lang="zh-TW" altLang="en-US" sz="3200" dirty="0"/>
              <a:t>二</a:t>
            </a:r>
            <a:r>
              <a:rPr lang="zh-TW" altLang="en-US" sz="3200" dirty="0" smtClean="0"/>
              <a:t>、</a:t>
            </a:r>
            <a:r>
              <a:rPr lang="zh-TW" altLang="en-US" sz="3200" dirty="0"/>
              <a:t>說明豐田玉的特色與其特性。 </a:t>
            </a:r>
          </a:p>
          <a:p>
            <a:pPr marL="812800" indent="-812800">
              <a:buNone/>
            </a:pPr>
            <a:r>
              <a:rPr lang="zh-TW" altLang="en-US" sz="3200" dirty="0"/>
              <a:t>三</a:t>
            </a:r>
            <a:r>
              <a:rPr lang="zh-TW" altLang="en-US" sz="3200" dirty="0" smtClean="0"/>
              <a:t>、</a:t>
            </a:r>
            <a:r>
              <a:rPr lang="zh-TW" altLang="en-US" sz="3200" dirty="0"/>
              <a:t>文獻探討瞭解的豐田玉開採史，豐田玉產業興起、沒落的原因。 </a:t>
            </a:r>
          </a:p>
          <a:p>
            <a:pPr marL="812800" indent="-812800">
              <a:buNone/>
            </a:pPr>
            <a:r>
              <a:rPr lang="zh-TW" altLang="en-US" sz="3200" dirty="0"/>
              <a:t>四</a:t>
            </a:r>
            <a:r>
              <a:rPr lang="zh-TW" altLang="en-US" sz="3200" dirty="0" smtClean="0"/>
              <a:t>、</a:t>
            </a:r>
            <a:r>
              <a:rPr lang="zh-TW" altLang="en-US" sz="3200" dirty="0"/>
              <a:t>田野調查地方耆老訪談，深入了解在地耆老對豐田玉的看法及經營模式，找出豐田玉發展的困難點及市場競爭。 </a:t>
            </a:r>
          </a:p>
          <a:p>
            <a:pPr marL="812800" indent="-812800">
              <a:buNone/>
            </a:pPr>
            <a:r>
              <a:rPr lang="zh-TW" altLang="en-US" sz="3200" dirty="0" smtClean="0"/>
              <a:t>五、</a:t>
            </a:r>
            <a:r>
              <a:rPr lang="zh-TW" altLang="en-US" sz="3200" dirty="0"/>
              <a:t>提出豐田玉產業的發展建議，期待政府當局振興台灣玉石產業。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24701" y="5540486"/>
            <a:ext cx="11302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豐田玉石業沒落已久，豐田玉沉寂一段</a:t>
            </a:r>
            <a:r>
              <a:rPr lang="zh-TW" altLang="en-US" sz="2400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時間。</a:t>
            </a:r>
            <a:endParaRPr lang="en-US" altLang="zh-TW" sz="2400" dirty="0">
              <a:solidFill>
                <a:srgbClr val="00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曾是世界第一的豐田美玉，最近因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開放陸客再次熱絡</a:t>
            </a:r>
            <a:r>
              <a:rPr lang="zh-TW" altLang="en-US" sz="2400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，同時沿生紛爭不斷，我們不忍見台灣好玉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再次孤獨</a:t>
            </a:r>
            <a:r>
              <a:rPr lang="zh-TW" altLang="en-US" sz="2400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，立志要發揚豐田美玉之價值，再現豐田繁榮之盛況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75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0866" y="-449863"/>
            <a:ext cx="9144000" cy="1528076"/>
          </a:xfrm>
        </p:spPr>
        <p:txBody>
          <a:bodyPr/>
          <a:lstStyle/>
          <a:p>
            <a:r>
              <a:rPr lang="zh-TW" altLang="zh-TW" dirty="0"/>
              <a:t>研究方法與架構</a:t>
            </a:r>
            <a:endParaRPr lang="zh-TW" altLang="en-US" dirty="0"/>
          </a:p>
        </p:txBody>
      </p:sp>
      <p:grpSp>
        <p:nvGrpSpPr>
          <p:cNvPr id="4" name="畫布 14"/>
          <p:cNvGrpSpPr/>
          <p:nvPr/>
        </p:nvGrpSpPr>
        <p:grpSpPr>
          <a:xfrm>
            <a:off x="390020" y="872866"/>
            <a:ext cx="10894358" cy="2810250"/>
            <a:chOff x="0" y="0"/>
            <a:chExt cx="5410200" cy="12573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5410200" cy="12573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51906" y="114300"/>
              <a:ext cx="381226" cy="1028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8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研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究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背景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機</a:t>
              </a:r>
            </a:p>
          </p:txBody>
        </p:sp>
        <p:cxnSp>
          <p:nvCxnSpPr>
            <p:cNvPr id="7" name="Line 5"/>
            <p:cNvCxnSpPr>
              <a:cxnSpLocks noChangeShapeType="1"/>
            </p:cNvCxnSpPr>
            <p:nvPr/>
          </p:nvCxnSpPr>
          <p:spPr bwMode="auto">
            <a:xfrm>
              <a:off x="533133" y="571500"/>
              <a:ext cx="2285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61722" y="114300"/>
              <a:ext cx="381226" cy="1028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研究動機</a:t>
              </a:r>
            </a:p>
          </p:txBody>
        </p:sp>
        <p:cxnSp>
          <p:nvCxnSpPr>
            <p:cNvPr id="9" name="Line 7"/>
            <p:cNvCxnSpPr>
              <a:cxnSpLocks noChangeShapeType="1"/>
            </p:cNvCxnSpPr>
            <p:nvPr/>
          </p:nvCxnSpPr>
          <p:spPr bwMode="auto">
            <a:xfrm>
              <a:off x="1142949" y="571500"/>
              <a:ext cx="228590" cy="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980624" y="114300"/>
              <a:ext cx="1524905" cy="1028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28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網路</a:t>
              </a:r>
              <a:r>
                <a:rPr lang="zh-TW" sz="2800" kern="100" dirty="0" smtClean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蒐集</a:t>
              </a:r>
              <a:endParaRPr lang="en-US" altLang="zh-TW" sz="2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2800" kern="100" dirty="0" smtClean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玉石資料閱讀</a:t>
              </a:r>
              <a:endParaRPr lang="en-US" altLang="zh-TW" sz="2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2800" kern="100" dirty="0" smtClean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豐田</a:t>
              </a:r>
              <a:r>
                <a:rPr lang="zh-TW" sz="28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玉的</a:t>
              </a:r>
              <a:r>
                <a:rPr lang="zh-TW" sz="2800" kern="100" dirty="0" smtClean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歷史</a:t>
              </a:r>
              <a:endParaRPr lang="en-US" altLang="zh-TW" sz="28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2800" kern="100" dirty="0" smtClean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豐田</a:t>
              </a:r>
              <a:r>
                <a:rPr lang="zh-TW" sz="2800" kern="1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玉的礦坑探察</a:t>
              </a:r>
            </a:p>
            <a:p>
              <a:pPr>
                <a:spcAft>
                  <a:spcPts val="0"/>
                </a:spcAft>
              </a:pPr>
              <a:r>
                <a:rPr lang="zh-TW" sz="2800" u="sng" kern="100" dirty="0">
                  <a:solidFill>
                    <a:srgbClr val="0000FF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專家小組專訪記錄</a:t>
              </a:r>
              <a:endParaRPr 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Line 9"/>
            <p:cNvCxnSpPr>
              <a:cxnSpLocks noChangeShapeType="1"/>
            </p:cNvCxnSpPr>
            <p:nvPr/>
          </p:nvCxnSpPr>
          <p:spPr bwMode="auto">
            <a:xfrm>
              <a:off x="3428846" y="571500"/>
              <a:ext cx="228590" cy="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658166" y="114300"/>
              <a:ext cx="381957" cy="1028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資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料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彙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整</a:t>
              </a:r>
            </a:p>
          </p:txBody>
        </p:sp>
        <p:cxnSp>
          <p:nvCxnSpPr>
            <p:cNvPr id="13" name="Line 11"/>
            <p:cNvCxnSpPr>
              <a:cxnSpLocks noChangeShapeType="1"/>
            </p:cNvCxnSpPr>
            <p:nvPr/>
          </p:nvCxnSpPr>
          <p:spPr bwMode="auto">
            <a:xfrm>
              <a:off x="4038662" y="571500"/>
              <a:ext cx="228590" cy="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267251" y="114300"/>
              <a:ext cx="381226" cy="1028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資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料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分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析</a:t>
              </a:r>
            </a:p>
          </p:txBody>
        </p:sp>
        <p:cxnSp>
          <p:nvCxnSpPr>
            <p:cNvPr id="15" name="Line 13"/>
            <p:cNvCxnSpPr>
              <a:cxnSpLocks noChangeShapeType="1"/>
            </p:cNvCxnSpPr>
            <p:nvPr/>
          </p:nvCxnSpPr>
          <p:spPr bwMode="auto">
            <a:xfrm>
              <a:off x="4648478" y="571500"/>
              <a:ext cx="228590" cy="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877067" y="114300"/>
              <a:ext cx="380496" cy="1028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結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論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建</a:t>
              </a:r>
            </a:p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議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371538" y="114300"/>
              <a:ext cx="381226" cy="1028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800" kern="10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研究目的</a:t>
              </a:r>
            </a:p>
          </p:txBody>
        </p:sp>
        <p:cxnSp>
          <p:nvCxnSpPr>
            <p:cNvPr id="18" name="Line 16"/>
            <p:cNvCxnSpPr>
              <a:cxnSpLocks noChangeShapeType="1"/>
            </p:cNvCxnSpPr>
            <p:nvPr/>
          </p:nvCxnSpPr>
          <p:spPr bwMode="auto">
            <a:xfrm>
              <a:off x="1752765" y="572214"/>
              <a:ext cx="228590" cy="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9" name="圖片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21603" b="12830"/>
          <a:stretch/>
        </p:blipFill>
        <p:spPr bwMode="auto">
          <a:xfrm>
            <a:off x="354899" y="3580112"/>
            <a:ext cx="3905617" cy="2610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168" y="3427638"/>
            <a:ext cx="3269568" cy="35269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70" y="3173245"/>
            <a:ext cx="3135587" cy="352697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7985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7857" y="0"/>
            <a:ext cx="6578600" cy="842527"/>
          </a:xfrm>
        </p:spPr>
        <p:txBody>
          <a:bodyPr>
            <a:normAutofit/>
          </a:bodyPr>
          <a:lstStyle/>
          <a:p>
            <a:r>
              <a:rPr lang="zh-TW" altLang="en-US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豐田</a:t>
            </a:r>
            <a:r>
              <a:rPr lang="zh-TW" altLang="en-US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玉石的基本資料</a:t>
            </a:r>
            <a:endParaRPr lang="zh-TW" altLang="en-US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idx="1"/>
          </p:nvPr>
        </p:nvSpPr>
        <p:spPr>
          <a:xfrm>
            <a:off x="290286" y="625532"/>
            <a:ext cx="6943631" cy="6229510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</a:p>
          <a:p>
            <a:pPr marL="449263" indent="-449263" algn="l">
              <a:lnSpc>
                <a:spcPct val="120000"/>
              </a:lnSpc>
              <a:buNone/>
            </a:pPr>
            <a:r>
              <a:rPr lang="en-US" altLang="zh-TW" sz="7000" b="1" dirty="0" smtClean="0"/>
              <a:t>1</a:t>
            </a:r>
            <a:r>
              <a:rPr lang="zh-TW" altLang="en-US" sz="7000" b="1" dirty="0" smtClean="0"/>
              <a:t>、英文名稱：</a:t>
            </a:r>
            <a:r>
              <a:rPr lang="en-US" altLang="zh-TW" sz="7000" b="1" dirty="0" smtClean="0"/>
              <a:t>Nephrite </a:t>
            </a:r>
          </a:p>
          <a:p>
            <a:pPr marL="449263" indent="-449263" algn="l">
              <a:lnSpc>
                <a:spcPct val="120000"/>
              </a:lnSpc>
              <a:buNone/>
            </a:pPr>
            <a:r>
              <a:rPr lang="en-US" altLang="zh-TW" sz="7000" b="1" dirty="0" smtClean="0"/>
              <a:t>2</a:t>
            </a:r>
            <a:r>
              <a:rPr lang="zh-TW" altLang="en-US" sz="7000" b="1" dirty="0" smtClean="0"/>
              <a:t>、</a:t>
            </a:r>
            <a:r>
              <a:rPr lang="zh-TW" altLang="en-US" sz="7000" b="1" dirty="0" smtClean="0">
                <a:solidFill>
                  <a:srgbClr val="003300"/>
                </a:solidFill>
              </a:rPr>
              <a:t>化學成分：</a:t>
            </a:r>
            <a:r>
              <a:rPr lang="en-US" altLang="zh-TW" sz="7000" b="1" dirty="0" smtClean="0">
                <a:solidFill>
                  <a:srgbClr val="003300"/>
                </a:solidFill>
              </a:rPr>
              <a:t>Ca</a:t>
            </a:r>
            <a:r>
              <a:rPr lang="en-US" altLang="zh-TW" sz="7000" b="1" baseline="-25000" dirty="0" smtClean="0">
                <a:solidFill>
                  <a:srgbClr val="003300"/>
                </a:solidFill>
              </a:rPr>
              <a:t>2</a:t>
            </a:r>
            <a:r>
              <a:rPr lang="en-US" altLang="zh-TW" sz="7000" b="1" dirty="0" smtClean="0">
                <a:solidFill>
                  <a:srgbClr val="003300"/>
                </a:solidFill>
              </a:rPr>
              <a:t>Mg</a:t>
            </a:r>
            <a:r>
              <a:rPr lang="en-US" altLang="zh-TW" sz="7000" b="1" baseline="-25000" dirty="0" smtClean="0">
                <a:solidFill>
                  <a:srgbClr val="003300"/>
                </a:solidFill>
              </a:rPr>
              <a:t>5</a:t>
            </a:r>
            <a:r>
              <a:rPr lang="en-US" altLang="zh-TW" sz="7000" b="1" dirty="0" smtClean="0">
                <a:solidFill>
                  <a:srgbClr val="003300"/>
                </a:solidFill>
              </a:rPr>
              <a:t>【Si</a:t>
            </a:r>
            <a:r>
              <a:rPr lang="en-US" altLang="zh-TW" sz="7000" b="1" baseline="-25000" dirty="0" smtClean="0">
                <a:solidFill>
                  <a:srgbClr val="003300"/>
                </a:solidFill>
              </a:rPr>
              <a:t>4</a:t>
            </a:r>
            <a:r>
              <a:rPr lang="en-US" altLang="zh-TW" sz="7000" b="1" dirty="0" smtClean="0">
                <a:solidFill>
                  <a:srgbClr val="003300"/>
                </a:solidFill>
              </a:rPr>
              <a:t>O</a:t>
            </a:r>
            <a:r>
              <a:rPr lang="en-US" altLang="zh-TW" sz="7000" b="1" baseline="-25000" dirty="0" smtClean="0">
                <a:solidFill>
                  <a:srgbClr val="003300"/>
                </a:solidFill>
              </a:rPr>
              <a:t>11</a:t>
            </a:r>
            <a:r>
              <a:rPr lang="en-US" altLang="zh-TW" sz="7000" b="1" dirty="0" smtClean="0">
                <a:solidFill>
                  <a:srgbClr val="003300"/>
                </a:solidFill>
              </a:rPr>
              <a:t>】(OH)</a:t>
            </a:r>
            <a:r>
              <a:rPr lang="zh-TW" altLang="en-US" sz="7000" b="1" dirty="0" smtClean="0">
                <a:solidFill>
                  <a:srgbClr val="003300"/>
                </a:solidFill>
              </a:rPr>
              <a:t>－</a:t>
            </a:r>
            <a:r>
              <a:rPr lang="en-US" altLang="zh-TW" sz="7000" b="1" dirty="0" err="1" smtClean="0">
                <a:solidFill>
                  <a:srgbClr val="003300"/>
                </a:solidFill>
              </a:rPr>
              <a:t>Ca</a:t>
            </a:r>
            <a:r>
              <a:rPr lang="en-US" altLang="zh-TW" sz="7000" b="1" baseline="-25000" dirty="0" err="1" smtClean="0">
                <a:solidFill>
                  <a:srgbClr val="003300"/>
                </a:solidFill>
              </a:rPr>
              <a:t>2</a:t>
            </a:r>
            <a:r>
              <a:rPr lang="en-US" altLang="zh-TW" sz="7000" b="1" dirty="0" err="1" smtClean="0">
                <a:solidFill>
                  <a:srgbClr val="003300"/>
                </a:solidFill>
              </a:rPr>
              <a:t>Fe</a:t>
            </a:r>
            <a:r>
              <a:rPr lang="en-US" altLang="zh-TW" sz="7000" b="1" baseline="-25000" dirty="0" err="1" smtClean="0">
                <a:solidFill>
                  <a:srgbClr val="003300"/>
                </a:solidFill>
              </a:rPr>
              <a:t>5</a:t>
            </a:r>
            <a:r>
              <a:rPr lang="en-US" altLang="zh-TW" sz="7000" b="1" dirty="0" err="1" smtClean="0">
                <a:solidFill>
                  <a:srgbClr val="003300"/>
                </a:solidFill>
              </a:rPr>
              <a:t>【Si</a:t>
            </a:r>
            <a:r>
              <a:rPr lang="en-US" altLang="zh-TW" sz="7000" b="1" baseline="-25000" dirty="0" err="1" smtClean="0">
                <a:solidFill>
                  <a:srgbClr val="003300"/>
                </a:solidFill>
              </a:rPr>
              <a:t>4</a:t>
            </a:r>
            <a:r>
              <a:rPr lang="en-US" altLang="zh-TW" sz="7000" b="1" dirty="0" err="1" smtClean="0">
                <a:solidFill>
                  <a:srgbClr val="003300"/>
                </a:solidFill>
              </a:rPr>
              <a:t>O</a:t>
            </a:r>
            <a:r>
              <a:rPr lang="en-US" altLang="zh-TW" sz="7000" b="1" baseline="-25000" dirty="0" err="1" smtClean="0">
                <a:solidFill>
                  <a:srgbClr val="003300"/>
                </a:solidFill>
              </a:rPr>
              <a:t>11</a:t>
            </a:r>
            <a:r>
              <a:rPr lang="en-US" altLang="zh-TW" sz="7000" b="1" dirty="0" err="1" smtClean="0">
                <a:solidFill>
                  <a:srgbClr val="003300"/>
                </a:solidFill>
              </a:rPr>
              <a:t>】</a:t>
            </a:r>
            <a:r>
              <a:rPr lang="en-US" altLang="zh-TW" sz="7000" b="1" baseline="-25000" dirty="0" err="1" smtClean="0">
                <a:solidFill>
                  <a:srgbClr val="003300"/>
                </a:solidFill>
              </a:rPr>
              <a:t>2</a:t>
            </a:r>
            <a:r>
              <a:rPr lang="en-US" altLang="zh-TW" sz="7000" b="1" dirty="0" smtClean="0">
                <a:solidFill>
                  <a:srgbClr val="003300"/>
                </a:solidFill>
              </a:rPr>
              <a:t>(OH)</a:t>
            </a:r>
            <a:r>
              <a:rPr lang="en-US" altLang="zh-TW" sz="7000" b="1" baseline="-25000" dirty="0" smtClean="0">
                <a:solidFill>
                  <a:srgbClr val="003300"/>
                </a:solidFill>
              </a:rPr>
              <a:t>2</a:t>
            </a:r>
            <a:r>
              <a:rPr lang="en-US" altLang="zh-TW" sz="7000" b="1" dirty="0" smtClean="0">
                <a:solidFill>
                  <a:srgbClr val="003300"/>
                </a:solidFill>
              </a:rPr>
              <a:t> </a:t>
            </a:r>
          </a:p>
          <a:p>
            <a:pPr marL="449263" indent="-449263" algn="l">
              <a:lnSpc>
                <a:spcPct val="120000"/>
              </a:lnSpc>
              <a:buNone/>
            </a:pPr>
            <a:r>
              <a:rPr lang="en-US" altLang="zh-TW" sz="7000" b="1" dirty="0" smtClean="0"/>
              <a:t>3</a:t>
            </a:r>
            <a:r>
              <a:rPr lang="zh-TW" altLang="en-US" sz="7000" b="1" dirty="0" smtClean="0"/>
              <a:t>、</a:t>
            </a:r>
            <a:r>
              <a:rPr lang="zh-TW" altLang="en-US" sz="7000" b="1" dirty="0" smtClean="0">
                <a:solidFill>
                  <a:srgbClr val="003300"/>
                </a:solidFill>
              </a:rPr>
              <a:t>晶系：單斜晶系 </a:t>
            </a:r>
          </a:p>
          <a:p>
            <a:pPr marL="449263" indent="-449263" algn="l">
              <a:lnSpc>
                <a:spcPct val="120000"/>
              </a:lnSpc>
              <a:buNone/>
            </a:pPr>
            <a:r>
              <a:rPr lang="en-US" altLang="zh-TW" sz="7000" b="1" dirty="0" smtClean="0"/>
              <a:t>4</a:t>
            </a:r>
            <a:r>
              <a:rPr lang="zh-TW" altLang="en-US" sz="7000" b="1" dirty="0" smtClean="0"/>
              <a:t>、折射率：約 </a:t>
            </a:r>
            <a:r>
              <a:rPr lang="en-US" altLang="zh-TW" sz="7000" b="1" dirty="0" smtClean="0"/>
              <a:t>1.60</a:t>
            </a:r>
            <a:r>
              <a:rPr lang="zh-TW" altLang="en-US" sz="7000" b="1" dirty="0" smtClean="0"/>
              <a:t>（點測法） </a:t>
            </a:r>
          </a:p>
          <a:p>
            <a:pPr marL="449263" indent="-449263" algn="l">
              <a:lnSpc>
                <a:spcPct val="120000"/>
              </a:lnSpc>
              <a:buNone/>
            </a:pPr>
            <a:r>
              <a:rPr lang="en-US" altLang="zh-TW" sz="7000" b="1" dirty="0" smtClean="0"/>
              <a:t>5</a:t>
            </a:r>
            <a:r>
              <a:rPr lang="zh-TW" altLang="en-US" sz="7000" b="1" dirty="0" smtClean="0"/>
              <a:t>、相對密度：</a:t>
            </a:r>
            <a:r>
              <a:rPr lang="en-US" altLang="zh-TW" sz="7000" b="1" dirty="0" smtClean="0"/>
              <a:t>2.96—3.10 </a:t>
            </a:r>
          </a:p>
          <a:p>
            <a:pPr marL="449263" indent="-449263" algn="l">
              <a:lnSpc>
                <a:spcPct val="120000"/>
              </a:lnSpc>
              <a:buNone/>
            </a:pPr>
            <a:r>
              <a:rPr lang="en-US" altLang="zh-TW" sz="7000" b="1" dirty="0" smtClean="0"/>
              <a:t>6</a:t>
            </a:r>
            <a:r>
              <a:rPr lang="zh-TW" altLang="en-US" sz="7000" b="1" dirty="0" smtClean="0"/>
              <a:t>、顏色：</a:t>
            </a:r>
            <a:r>
              <a:rPr lang="zh-TW" altLang="en-US" sz="7000" b="1" dirty="0" smtClean="0">
                <a:solidFill>
                  <a:srgbClr val="003300"/>
                </a:solidFill>
              </a:rPr>
              <a:t>以墨綠、翠綠、黃綠或淡黃色之塊狀，長纖維狀為多</a:t>
            </a:r>
            <a:r>
              <a:rPr lang="zh-TW" altLang="en-US" sz="7000" b="1" dirty="0" smtClean="0"/>
              <a:t> </a:t>
            </a:r>
          </a:p>
          <a:p>
            <a:pPr marL="449263" indent="-449263" algn="l">
              <a:lnSpc>
                <a:spcPct val="120000"/>
              </a:lnSpc>
              <a:buNone/>
            </a:pPr>
            <a:r>
              <a:rPr lang="en-US" altLang="zh-TW" sz="7000" b="1" dirty="0" smtClean="0"/>
              <a:t>7</a:t>
            </a:r>
            <a:r>
              <a:rPr lang="zh-TW" altLang="en-US" sz="7000" b="1" dirty="0" smtClean="0"/>
              <a:t>、透明度：中度透明至不透明 </a:t>
            </a:r>
          </a:p>
          <a:p>
            <a:pPr marL="449263" indent="-449263" algn="l">
              <a:lnSpc>
                <a:spcPct val="120000"/>
              </a:lnSpc>
              <a:buNone/>
            </a:pPr>
            <a:r>
              <a:rPr lang="en-US" altLang="zh-TW" sz="7000" b="1" dirty="0" smtClean="0"/>
              <a:t>8</a:t>
            </a:r>
            <a:r>
              <a:rPr lang="zh-TW" altLang="en-US" sz="7000" b="1" dirty="0" smtClean="0"/>
              <a:t>、</a:t>
            </a:r>
            <a:r>
              <a:rPr lang="zh-TW" altLang="en-US" sz="7000" b="1" dirty="0" smtClean="0">
                <a:solidFill>
                  <a:srgbClr val="003300"/>
                </a:solidFill>
              </a:rPr>
              <a:t>硬度：</a:t>
            </a:r>
            <a:r>
              <a:rPr lang="en-US" altLang="zh-TW" sz="7000" b="1" dirty="0" smtClean="0">
                <a:solidFill>
                  <a:srgbClr val="003300"/>
                </a:solidFill>
              </a:rPr>
              <a:t>6—6.5 </a:t>
            </a:r>
          </a:p>
          <a:p>
            <a:pPr marL="449263" indent="-449263" algn="l">
              <a:lnSpc>
                <a:spcPct val="120000"/>
              </a:lnSpc>
              <a:buNone/>
            </a:pPr>
            <a:r>
              <a:rPr lang="en-US" altLang="zh-TW" sz="7000" b="1" dirty="0" smtClean="0"/>
              <a:t>9</a:t>
            </a:r>
            <a:r>
              <a:rPr lang="zh-TW" altLang="en-US" sz="7000" b="1" dirty="0" smtClean="0"/>
              <a:t>、光澤：蠟狀至玻璃光澤</a:t>
            </a:r>
            <a:endParaRPr lang="zh-TW" altLang="en-US" sz="70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7" y="1515834"/>
            <a:ext cx="1957992" cy="16584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09" y="2593702"/>
            <a:ext cx="2555050" cy="20363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14" y="4417153"/>
            <a:ext cx="3442059" cy="258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83512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0132" y="1"/>
            <a:ext cx="8534400" cy="1219200"/>
          </a:xfrm>
        </p:spPr>
        <p:txBody>
          <a:bodyPr/>
          <a:lstStyle/>
          <a:p>
            <a:r>
              <a:rPr lang="zh-TW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玉石的鑑定技術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9686" y="1219201"/>
            <a:ext cx="7745685" cy="3615267"/>
          </a:xfrm>
        </p:spPr>
        <p:txBody>
          <a:bodyPr>
            <a:normAutofit/>
          </a:bodyPr>
          <a:lstStyle/>
          <a:p>
            <a:pPr marL="449263" indent="-312738">
              <a:buNone/>
            </a:pP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科技日新月異，玉石仿製也進步。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indent="-312738">
              <a:buNone/>
            </a:pP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傳統玉石鑑定技術不可行了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indent="-312738">
              <a:buNone/>
            </a:pP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利高階玉石鑑定技術與設備，分辨優化合成處理的假寶石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49263" indent="-312738">
              <a:buNone/>
            </a:pP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儀器設備有非破壞性的拉曼光譜儀、紅外光譜儀等，也有破壞性的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光繞射儀、電子顯微鏡等。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162" y="4006518"/>
            <a:ext cx="3366712" cy="21832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034546" y="6189768"/>
            <a:ext cx="40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科學發展 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月，</a:t>
            </a:r>
            <a:r>
              <a:rPr lang="en-US" altLang="zh-TW" dirty="0" smtClean="0"/>
              <a:t>475</a:t>
            </a:r>
            <a:r>
              <a:rPr lang="zh-TW" altLang="en-US" dirty="0" smtClean="0"/>
              <a:t>期 ˊ</a:t>
            </a:r>
            <a:r>
              <a:rPr lang="en-US" altLang="zh-TW" dirty="0" smtClean="0"/>
              <a:t>62-67</a:t>
            </a:r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36" y="63382"/>
            <a:ext cx="2359161" cy="39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豐田玉的歷史</a:t>
            </a:r>
            <a:endParaRPr lang="zh-TW" altLang="en-US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idx="1"/>
          </p:nvPr>
        </p:nvSpPr>
        <p:spPr>
          <a:xfrm>
            <a:off x="533400" y="1288595"/>
            <a:ext cx="7322819" cy="5569405"/>
          </a:xfr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en-US" altLang="zh-TW" sz="2800" dirty="0"/>
              <a:t>1.</a:t>
            </a:r>
            <a:r>
              <a:rPr lang="zh-TW" altLang="zh-TW" sz="2800" dirty="0"/>
              <a:t>台灣玉於古代環南海地區的海上交流</a:t>
            </a:r>
            <a:r>
              <a:rPr lang="en-US" altLang="zh-TW" sz="2800" dirty="0"/>
              <a:t>(</a:t>
            </a:r>
            <a:r>
              <a:rPr lang="zh-TW" altLang="zh-TW" sz="2800" dirty="0"/>
              <a:t>出土的玉器距今約</a:t>
            </a:r>
            <a:r>
              <a:rPr lang="en-US" altLang="zh-TW" sz="2800" dirty="0"/>
              <a:t>3500</a:t>
            </a:r>
            <a:r>
              <a:rPr lang="zh-TW" altLang="zh-TW" sz="2800" dirty="0"/>
              <a:t>年</a:t>
            </a:r>
            <a:r>
              <a:rPr lang="en-US" altLang="zh-TW" sz="2800" dirty="0"/>
              <a:t>)</a:t>
            </a:r>
          </a:p>
          <a:p>
            <a:pPr marL="363538" indent="-363538">
              <a:buNone/>
            </a:pP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en-US" altLang="zh-TW" sz="2800" dirty="0" smtClean="0"/>
              <a:t>1932</a:t>
            </a:r>
            <a:r>
              <a:rPr lang="zh-TW" altLang="en-US" sz="2800" dirty="0"/>
              <a:t>，</a:t>
            </a:r>
            <a:r>
              <a:rPr lang="zh-TW" altLang="zh-TW" sz="2800" dirty="0" smtClean="0"/>
              <a:t>年</a:t>
            </a:r>
            <a:r>
              <a:rPr lang="zh-TW" altLang="zh-TW" sz="2800" dirty="0" smtClean="0">
                <a:solidFill>
                  <a:srgbClr val="003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日本人軍事</a:t>
            </a:r>
            <a:r>
              <a:rPr lang="zh-TW" altLang="zh-TW" sz="2800" dirty="0">
                <a:solidFill>
                  <a:srgbClr val="003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所需</a:t>
            </a:r>
            <a:r>
              <a:rPr lang="zh-TW" altLang="zh-TW" sz="2800" dirty="0" smtClean="0">
                <a:solidFill>
                  <a:srgbClr val="003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，採</a:t>
            </a:r>
            <a:r>
              <a:rPr lang="zh-TW" altLang="zh-TW" sz="2800" dirty="0">
                <a:solidFill>
                  <a:srgbClr val="0033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石棉</a:t>
            </a:r>
            <a:r>
              <a:rPr lang="zh-TW" altLang="zh-TW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，豐田玉</a:t>
            </a:r>
            <a:r>
              <a:rPr lang="zh-TW" alt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與石綿共生</a:t>
            </a:r>
            <a:r>
              <a:rPr lang="zh-TW" altLang="zh-TW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，日本人</a:t>
            </a:r>
            <a:r>
              <a:rPr lang="zh-TW" alt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取石綿棄豐田玉</a:t>
            </a:r>
            <a:endParaRPr lang="en-US" altLang="zh-TW" sz="2800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363538" indent="-363538">
              <a:buNone/>
            </a:pPr>
            <a:r>
              <a:rPr lang="en-US" altLang="zh-TW" sz="2800" dirty="0">
                <a:ln w="0"/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altLang="zh-TW" sz="2800" dirty="0" smtClean="0"/>
              <a:t>1960</a:t>
            </a:r>
            <a:r>
              <a:rPr lang="zh-TW" altLang="zh-TW" sz="2800" dirty="0" smtClean="0"/>
              <a:t>年代</a:t>
            </a:r>
            <a:r>
              <a:rPr lang="zh-TW" altLang="en-US" sz="2800" dirty="0" smtClean="0"/>
              <a:t>，</a:t>
            </a:r>
            <a:r>
              <a:rPr lang="zh-TW" altLang="zh-TW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地質學家</a:t>
            </a:r>
            <a:r>
              <a:rPr lang="zh-TW" altLang="zh-TW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發現河床裡的廢石是</a:t>
            </a:r>
            <a:r>
              <a:rPr lang="zh-TW" altLang="zh-TW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玉</a:t>
            </a:r>
            <a:endParaRPr lang="en-US" altLang="zh-TW" sz="28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363538" indent="-363538">
              <a:buNone/>
            </a:pPr>
            <a:r>
              <a:rPr lang="en-US" altLang="zh-TW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altLang="zh-TW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altLang="zh-TW" sz="2800" dirty="0" smtClean="0"/>
              <a:t>1961</a:t>
            </a:r>
            <a:r>
              <a:rPr lang="zh-TW" altLang="zh-TW" sz="2800" dirty="0" smtClean="0"/>
              <a:t>年</a:t>
            </a:r>
            <a:r>
              <a:rPr lang="zh-TW" altLang="en-US" sz="2800" dirty="0" smtClean="0"/>
              <a:t>，</a:t>
            </a:r>
            <a:r>
              <a:rPr lang="zh-TW" altLang="zh-TW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豐田</a:t>
            </a:r>
            <a:r>
              <a:rPr lang="zh-TW" altLang="zh-TW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地區因豐田玉產業而</a:t>
            </a:r>
            <a:r>
              <a:rPr lang="zh-TW" altLang="zh-TW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興盛</a:t>
            </a:r>
            <a:r>
              <a:rPr lang="zh-TW" alt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，曾是花蓮地區最繁榮的</a:t>
            </a:r>
            <a:r>
              <a:rPr lang="zh-TW" alt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鄉鎮</a:t>
            </a:r>
            <a:endParaRPr lang="en-US" altLang="zh-TW" sz="2800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363538" indent="-363538">
              <a:buNone/>
            </a:pPr>
            <a:r>
              <a:rPr lang="en-US" altLang="zh-TW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altLang="zh-TW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altLang="zh-TW" sz="2800" dirty="0" smtClean="0"/>
              <a:t>1974</a:t>
            </a:r>
            <a:r>
              <a:rPr lang="zh-TW" altLang="zh-TW" sz="2800" dirty="0"/>
              <a:t>年</a:t>
            </a:r>
            <a:r>
              <a:rPr lang="zh-TW" altLang="zh-TW" sz="2800" dirty="0" smtClean="0"/>
              <a:t>以後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因</a:t>
            </a:r>
            <a:r>
              <a:rPr lang="zh-TW" altLang="en-US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開採方法不佳，加上外國玉石入侵</a:t>
            </a:r>
            <a:r>
              <a:rPr lang="zh-TW" alt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，導致</a:t>
            </a:r>
            <a:r>
              <a:rPr lang="zh-TW" alt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豐田玉沒落</a:t>
            </a:r>
            <a:endParaRPr lang="en-US" altLang="zh-TW" sz="28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363538" indent="-363538">
              <a:buNone/>
            </a:pPr>
            <a:r>
              <a:rPr lang="en-US" altLang="zh-TW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6.2004</a:t>
            </a:r>
            <a:r>
              <a:rPr lang="zh-TW" altLang="zh-TW" sz="2800" dirty="0" smtClean="0"/>
              <a:t>年</a:t>
            </a:r>
            <a:r>
              <a:rPr lang="zh-TW" altLang="zh-TW" sz="2800" dirty="0"/>
              <a:t>以後</a:t>
            </a:r>
            <a:r>
              <a:rPr lang="zh-TW" alt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，玉石業者配合政府觀光政策，將</a:t>
            </a:r>
            <a:r>
              <a:rPr lang="zh-TW" altLang="en-US" sz="28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豐田玉導向觀光</a:t>
            </a:r>
            <a:endParaRPr lang="en-US" altLang="zh-TW" sz="2800" dirty="0" smtClean="0">
              <a:solidFill>
                <a:srgbClr val="C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19" y="2769326"/>
            <a:ext cx="3895997" cy="40886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圖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8" t="13563" r="45528" b="16209"/>
          <a:stretch/>
        </p:blipFill>
        <p:spPr bwMode="auto">
          <a:xfrm>
            <a:off x="8161019" y="0"/>
            <a:ext cx="2971800" cy="2675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6066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6621" y="256119"/>
            <a:ext cx="8534400" cy="72474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zh-TW" altLang="en-US" b="1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豐田玉興盛時期情況</a:t>
            </a:r>
            <a:endParaRPr lang="zh-TW" altLang="en-US" b="1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1192" y="1288228"/>
            <a:ext cx="8534400" cy="3593053"/>
          </a:xfrm>
        </p:spPr>
        <p:txBody>
          <a:bodyPr>
            <a:noAutofit/>
          </a:bodyPr>
          <a:lstStyle/>
          <a:p>
            <a:pPr marL="363538" indent="-363538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六七十年代、花蓮人民大多務農，而玉石利潤遠高於務農，豐田玉因此興盛</a:t>
            </a:r>
            <a:endParaRPr lang="en-US" altLang="zh-TW" sz="3200" dirty="0" smtClean="0"/>
          </a:p>
          <a:p>
            <a:pPr marL="363538" indent="-363538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當時訂單大，獲利多</a:t>
            </a:r>
            <a:endParaRPr lang="en-US" altLang="zh-TW" sz="3200" dirty="0" smtClean="0"/>
          </a:p>
          <a:p>
            <a:pPr marL="363538" indent="-363538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玉石市場曾有六成來自</a:t>
            </a:r>
            <a:r>
              <a:rPr lang="zh-TW" altLang="en-US" sz="3200" dirty="0"/>
              <a:t>台灣</a:t>
            </a:r>
            <a:r>
              <a:rPr lang="zh-TW" altLang="en-US" sz="3200" dirty="0" smtClean="0"/>
              <a:t>出口</a:t>
            </a:r>
            <a:r>
              <a:rPr lang="zh-TW" altLang="en-US" sz="3200" dirty="0"/>
              <a:t>的</a:t>
            </a:r>
            <a:r>
              <a:rPr lang="zh-TW" altLang="en-US" sz="3200" dirty="0" smtClean="0"/>
              <a:t>豐田玉</a:t>
            </a:r>
            <a:endParaRPr lang="en-US" altLang="zh-TW" sz="3200" dirty="0" smtClean="0"/>
          </a:p>
          <a:p>
            <a:pPr marL="363538" indent="-363538">
              <a:buNone/>
            </a:pPr>
            <a:r>
              <a:rPr lang="en-US" altLang="zh-TW" sz="3200" dirty="0" smtClean="0"/>
              <a:t>4.</a:t>
            </a:r>
            <a:r>
              <a:rPr lang="zh-TW" altLang="en-US" sz="3200" dirty="0" smtClean="0"/>
              <a:t>興盛時期有七八十家，包含加工的、採礦、中盤商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9165173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338" y="341027"/>
            <a:ext cx="8534400" cy="855377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zh-TW" altLang="en-US" b="1" cap="none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豐田玉的衰退原因</a:t>
            </a:r>
            <a:endParaRPr lang="zh-TW" altLang="en-US" b="1" cap="none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0338" y="1504150"/>
            <a:ext cx="8534400" cy="4571999"/>
          </a:xfrm>
        </p:spPr>
        <p:txBody>
          <a:bodyPr>
            <a:normAutofit/>
          </a:bodyPr>
          <a:lstStyle/>
          <a:p>
            <a:pPr marL="363538" indent="-363538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>
                <a:solidFill>
                  <a:srgbClr val="C00000"/>
                </a:solidFill>
              </a:rPr>
              <a:t>開採方式不良</a:t>
            </a:r>
            <a:r>
              <a:rPr lang="zh-TW" altLang="en-US" sz="3200" dirty="0" smtClean="0"/>
              <a:t>，導致品質差</a:t>
            </a:r>
            <a:endParaRPr lang="en-US" altLang="zh-TW" sz="3200" dirty="0" smtClean="0"/>
          </a:p>
          <a:p>
            <a:pPr marL="363538" indent="-363538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外來玉品質佳，</a:t>
            </a:r>
            <a:r>
              <a:rPr lang="zh-TW" altLang="en-US" sz="3200" dirty="0" smtClean="0">
                <a:solidFill>
                  <a:srgbClr val="003300"/>
                </a:solidFill>
              </a:rPr>
              <a:t>逐漸被外來玉取代</a:t>
            </a:r>
            <a:endParaRPr lang="en-US" altLang="zh-TW" sz="3200" dirty="0" smtClean="0">
              <a:solidFill>
                <a:srgbClr val="003300"/>
              </a:solidFill>
            </a:endParaRPr>
          </a:p>
          <a:p>
            <a:pPr marL="363538" indent="-363538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市場上充斥著</a:t>
            </a:r>
            <a:r>
              <a:rPr lang="zh-TW" altLang="en-US" sz="3200" dirty="0" smtClean="0">
                <a:solidFill>
                  <a:srgbClr val="003300"/>
                </a:solidFill>
              </a:rPr>
              <a:t>仿製台灣玉</a:t>
            </a:r>
            <a:r>
              <a:rPr lang="zh-TW" altLang="en-US" sz="3200" dirty="0" smtClean="0"/>
              <a:t>，毀了「台灣好玉」的招牌</a:t>
            </a:r>
            <a:endParaRPr lang="en-US" altLang="zh-TW" sz="3200" dirty="0" smtClean="0"/>
          </a:p>
          <a:p>
            <a:pPr marL="363538" indent="-363538">
              <a:buNone/>
            </a:pPr>
            <a:r>
              <a:rPr lang="en-US" altLang="zh-TW" sz="3200" dirty="0" smtClean="0"/>
              <a:t>4.</a:t>
            </a:r>
            <a:r>
              <a:rPr lang="zh-TW" altLang="en-US" sz="3200" dirty="0" smtClean="0"/>
              <a:t>業者不爭氣，沒有用心經營</a:t>
            </a:r>
            <a:endParaRPr lang="en-US" altLang="zh-TW" sz="3200" dirty="0" smtClean="0"/>
          </a:p>
          <a:p>
            <a:pPr marL="363538" indent="-363538">
              <a:buNone/>
            </a:pPr>
            <a:r>
              <a:rPr lang="en-US" altLang="zh-TW" sz="3200" dirty="0" smtClean="0"/>
              <a:t>5.</a:t>
            </a:r>
            <a:r>
              <a:rPr lang="zh-TW" altLang="en-US" sz="3200" dirty="0" smtClean="0"/>
              <a:t>本經濟泡沫化，使台灣玉慢慢消失在國內外珠寶市場。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11353444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8662" y="328249"/>
            <a:ext cx="6028766" cy="848845"/>
          </a:xfrm>
        </p:spPr>
        <p:txBody>
          <a:bodyPr>
            <a:noAutofit/>
          </a:bodyPr>
          <a:lstStyle/>
          <a:p>
            <a:r>
              <a:rPr lang="zh-TW" altLang="en-US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豐田玉、外來玉之差異</a:t>
            </a:r>
            <a:endParaRPr lang="zh-TW" altLang="en-US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42143" y="1476296"/>
            <a:ext cx="1549050" cy="57626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豐田玉</a:t>
            </a:r>
            <a:endParaRPr lang="zh-TW" altLang="en-US" sz="32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10783" y="2233749"/>
            <a:ext cx="4937655" cy="4429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來自台灣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>
                <a:solidFill>
                  <a:srgbClr val="C00000"/>
                </a:solidFill>
              </a:rPr>
              <a:t>爆破方式開採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爆破開採，容易裂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4.</a:t>
            </a:r>
            <a:r>
              <a:rPr lang="zh-TW" altLang="en-US" sz="3200" dirty="0" smtClean="0">
                <a:solidFill>
                  <a:srgbClr val="003300"/>
                </a:solidFill>
              </a:rPr>
              <a:t>成分相同</a:t>
            </a:r>
            <a:endParaRPr lang="en-US" altLang="zh-TW" sz="32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n-US" altLang="zh-TW" sz="3200" dirty="0"/>
              <a:t>5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本土開採</a:t>
            </a:r>
            <a:endParaRPr lang="zh-TW" altLang="en-US" sz="32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461270" y="1387783"/>
            <a:ext cx="1538823" cy="576262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外來玉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35499" y="2174735"/>
            <a:ext cx="4929188" cy="4193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來自俄羅斯、加拿大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>
                <a:solidFill>
                  <a:srgbClr val="C00000"/>
                </a:solidFill>
              </a:rPr>
              <a:t>露天方式開採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露天開採，不容易裂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4.</a:t>
            </a:r>
            <a:r>
              <a:rPr lang="zh-TW" altLang="en-US" sz="3200" dirty="0" smtClean="0"/>
              <a:t>成分相同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5.</a:t>
            </a:r>
            <a:r>
              <a:rPr lang="zh-TW" altLang="en-US" sz="3200" dirty="0" smtClean="0"/>
              <a:t>進口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TW" altLang="en-US" sz="3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26" y="5146765"/>
            <a:ext cx="2656467" cy="174871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86" y="5146764"/>
            <a:ext cx="2232949" cy="17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7220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1623</Words>
  <Application>Microsoft Office PowerPoint</Application>
  <PresentationFormat>自訂</PresentationFormat>
  <Paragraphs>154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台灣好玉   </vt:lpstr>
      <vt:lpstr>研究背景及動機</vt:lpstr>
      <vt:lpstr>研究方法與架構</vt:lpstr>
      <vt:lpstr>豐田玉石的基本資料</vt:lpstr>
      <vt:lpstr>玉石的鑑定技術</vt:lpstr>
      <vt:lpstr>豐田玉的歷史</vt:lpstr>
      <vt:lpstr>豐田玉興盛時期情況</vt:lpstr>
      <vt:lpstr>豐田玉的衰退原因</vt:lpstr>
      <vt:lpstr>豐田玉、外來玉之差異</vt:lpstr>
      <vt:lpstr>豐田玉體驗及耆老訪談</vt:lpstr>
      <vt:lpstr>白鮑溪撿玉石體驗</vt:lpstr>
      <vt:lpstr>豐田玉觀光產業-DIY製程</vt:lpstr>
      <vt:lpstr>地方耆老訪談重點整理</vt:lpstr>
      <vt:lpstr>地方耆老訪談(如豐琢玉坊) </vt:lpstr>
      <vt:lpstr>陸客再掀豐田玉熱潮</vt:lpstr>
      <vt:lpstr>振興豐田玉產業、豐田玉的未來出路</vt:lpstr>
      <vt:lpstr>結論</vt:lpstr>
      <vt:lpstr>結論</vt:lpstr>
      <vt:lpstr>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台灣好玉</dc:title>
  <dc:creator>nming lee</dc:creator>
  <cp:lastModifiedBy>user</cp:lastModifiedBy>
  <cp:revision>36</cp:revision>
  <dcterms:created xsi:type="dcterms:W3CDTF">2015-10-25T01:42:23Z</dcterms:created>
  <dcterms:modified xsi:type="dcterms:W3CDTF">2015-10-29T12:42:41Z</dcterms:modified>
</cp:coreProperties>
</file>