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3" r:id="rId7"/>
    <p:sldId id="280" r:id="rId8"/>
    <p:sldId id="267" r:id="rId9"/>
    <p:sldId id="269" r:id="rId10"/>
    <p:sldId id="272" r:id="rId11"/>
    <p:sldId id="279" r:id="rId12"/>
    <p:sldId id="273" r:id="rId13"/>
    <p:sldId id="268" r:id="rId14"/>
    <p:sldId id="275" r:id="rId15"/>
    <p:sldId id="274" r:id="rId16"/>
    <p:sldId id="276" r:id="rId17"/>
    <p:sldId id="270" r:id="rId1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D6"/>
    <a:srgbClr val="E00E4A"/>
    <a:srgbClr val="1C8C39"/>
    <a:srgbClr val="14F8F8"/>
    <a:srgbClr val="257812"/>
    <a:srgbClr val="534537"/>
    <a:srgbClr val="E2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737" autoAdjust="0"/>
  </p:normalViewPr>
  <p:slideViewPr>
    <p:cSldViewPr>
      <p:cViewPr varScale="1">
        <p:scale>
          <a:sx n="68" d="100"/>
          <a:sy n="68" d="100"/>
        </p:scale>
        <p:origin x="-7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5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AB0B-6B2A-4FE3-9464-EB1274CBA62C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C8743-BFEC-42E0-BA4F-4B8DF6C848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41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1AF3-05F1-4858-A905-CFCD1AF9F852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78DB-F02F-4388-8937-31D26E082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4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07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21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8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339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19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80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34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18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44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8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50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75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57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78DB-F02F-4388-8937-31D26E082C9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7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1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5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1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8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3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4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7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13F9-90C0-4841-80B0-A72B5856B364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0B-BB35-4E3D-9970-89ECD1588D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pressure="36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endParaRPr lang="en-US" altLang="zh-TW" dirty="0" smtClean="0">
              <a:latin typeface="+mj-ea"/>
              <a:ea typeface="+mj-ea"/>
            </a:endParaRPr>
          </a:p>
          <a:p>
            <a:pPr algn="l"/>
            <a:r>
              <a:rPr lang="zh-TW" altLang="en-US" sz="2600" b="1" dirty="0" smtClean="0">
                <a:solidFill>
                  <a:srgbClr val="002060"/>
                </a:solidFill>
                <a:latin typeface="+mj-ea"/>
                <a:ea typeface="+mj-ea"/>
              </a:rPr>
              <a:t>組        員：吳昱葶、黃俞方、林雨辰、徐宏銘</a:t>
            </a:r>
            <a:endParaRPr lang="en-US" altLang="zh-TW" sz="2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l"/>
            <a:r>
              <a:rPr lang="zh-TW" altLang="en-US" sz="2600" b="1" dirty="0" smtClean="0">
                <a:solidFill>
                  <a:srgbClr val="002060"/>
                </a:solidFill>
                <a:latin typeface="+mj-ea"/>
                <a:ea typeface="+mj-ea"/>
              </a:rPr>
              <a:t>指導老師：謝蕓璟、簡亞帆</a:t>
            </a:r>
            <a:endParaRPr lang="zh-TW" altLang="en-US" sz="2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768" y="1948553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蘋果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生鏽了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Yagaw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89778" l="9778" r="89778">
                        <a14:backgroundMark x1="72444" y1="7111" x2="72444" y2="7111"/>
                        <a14:backgroundMark x1="74222" y1="14667" x2="74222" y2="14667"/>
                      </a14:backgroundRemoval>
                    </a14:imgEffect>
                    <a14:imgEffect>
                      <a14:artisticMark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446">
            <a:off x="-61055" y="2724878"/>
            <a:ext cx="2864954" cy="28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第</a:t>
            </a:r>
            <a:r>
              <a:rPr lang="zh-TW" altLang="en-US" dirty="0" smtClean="0">
                <a:latin typeface="+mj-ea"/>
              </a:rPr>
              <a:t>一</a:t>
            </a:r>
            <a:r>
              <a:rPr lang="zh-TW" altLang="en-US" dirty="0" smtClean="0">
                <a:latin typeface="+mj-ea"/>
                <a:ea typeface="+mj-ea"/>
              </a:rPr>
              <a:t>次實驗照片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" name="內容版面配置區 4" descr="IMG_0562[1]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6" descr="IMG_0563[1]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IMG_0564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IMG_0566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71942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2844" y="371475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　從左至右依序是茶、可樂、糖水、鹽水</a:t>
            </a:r>
            <a:endParaRPr lang="zh-TW" altLang="en-U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6072206"/>
            <a:ext cx="363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第一次實驗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10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分鐘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之後的蘋果顏色</a:t>
            </a: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9190" y="3714752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    第一次實驗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分鐘</a:t>
            </a:r>
            <a:r>
              <a:rPr lang="zh-TW" altLang="en-US" dirty="0" smtClean="0"/>
              <a:t>之後的蘋果顏色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29190" y="6072206"/>
            <a:ext cx="379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 第一次實驗</a:t>
            </a:r>
            <a:r>
              <a:rPr lang="en-US" b="1" dirty="0" smtClean="0">
                <a:solidFill>
                  <a:srgbClr val="C00000"/>
                </a:solidFill>
              </a:rPr>
              <a:t>30</a:t>
            </a:r>
            <a:r>
              <a:rPr lang="zh-TW" altLang="en-US" b="1" dirty="0" smtClean="0">
                <a:solidFill>
                  <a:srgbClr val="C00000"/>
                </a:solidFill>
              </a:rPr>
              <a:t>分鐘</a:t>
            </a:r>
            <a:r>
              <a:rPr lang="zh-TW" altLang="en-US" dirty="0" smtClean="0"/>
              <a:t>之後的蘋果顏色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148064" y="24227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20186" y="24227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09611" y="24319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391354" y="24319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8596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00718" y="522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490143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71886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208853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80975" y="522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270400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452143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latin typeface="+mj-ea"/>
                <a:ea typeface="+mj-ea"/>
              </a:rPr>
              <a:t>實驗紀錄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1934" y="1527048"/>
            <a:ext cx="4714908" cy="26163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                 </a:t>
            </a: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80497"/>
              </p:ext>
            </p:extLst>
          </p:nvPr>
        </p:nvGraphicFramePr>
        <p:xfrm>
          <a:off x="214282" y="2000240"/>
          <a:ext cx="8715436" cy="3057598"/>
        </p:xfrm>
        <a:graphic>
          <a:graphicData uri="http://schemas.openxmlformats.org/drawingml/2006/table">
            <a:tbl>
              <a:tblPr/>
              <a:tblGrid>
                <a:gridCol w="2857520"/>
                <a:gridCol w="1500198"/>
                <a:gridCol w="1428760"/>
                <a:gridCol w="1500198"/>
                <a:gridCol w="1428760"/>
              </a:tblGrid>
              <a:tr h="6429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溶液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時間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茶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糖水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新細明體"/>
                        </a:rPr>
                        <a:t>鹽水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可樂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10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分鐘（第一次紀錄）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20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分鐘（第二次紀錄）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30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分鐘（第三次記錄）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261388" y="1356962"/>
            <a:ext cx="33009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 smtClean="0"/>
              <a:t>第二次實驗觀察記錄</a:t>
            </a:r>
            <a:endParaRPr lang="zh-TW" altLang="en-US" sz="27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5072073"/>
            <a:ext cx="88582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蘋果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  ○不變色 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＊變成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褐色 </a:t>
            </a:r>
            <a:r>
              <a:rPr lang="zh-TW" altLang="en-US" sz="3200" kern="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口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稍微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變色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 descr="I:\新增資料夾\擷取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2" b="97265" l="4380" r="99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6493"/>
            <a:ext cx="1122908" cy="15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第</a:t>
            </a:r>
            <a:r>
              <a:rPr lang="zh-TW" altLang="en-US" dirty="0">
                <a:latin typeface="+mj-ea"/>
              </a:rPr>
              <a:t>二</a:t>
            </a:r>
            <a:r>
              <a:rPr lang="zh-TW" altLang="en-US" dirty="0" smtClean="0">
                <a:latin typeface="+mj-ea"/>
                <a:ea typeface="+mj-ea"/>
              </a:rPr>
              <a:t>次實驗照片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" name="內容版面配置區 4" descr="C:\Users\海旭\AppData\Local\Microsoft\Windows\INetCache\Content.Word\IMG_0565[1]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4143404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內容版面配置區 8" descr="IMG_0571[1] (1)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4282" y="3714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第二次實驗蘋果切片浸泡前都塗上檸檬原汁</a:t>
            </a:r>
            <a:endParaRPr lang="zh-TW" altLang="en-US" dirty="0"/>
          </a:p>
        </p:txBody>
      </p:sp>
      <p:pic>
        <p:nvPicPr>
          <p:cNvPr id="7" name="圖片 6" descr="IMG_0567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4143404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6087595"/>
            <a:ext cx="3650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第二次實驗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10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分鐘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之後的蘋果顏色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7752" y="3714752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第二次實驗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分鐘</a:t>
            </a:r>
            <a:r>
              <a:rPr lang="zh-TW" altLang="en-US" dirty="0" smtClean="0"/>
              <a:t>之後的蘋果顏色</a:t>
            </a:r>
            <a:endParaRPr lang="zh-TW" altLang="en-US" dirty="0"/>
          </a:p>
        </p:txBody>
      </p:sp>
      <p:pic>
        <p:nvPicPr>
          <p:cNvPr id="11" name="圖片 10" descr="IMG_0571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3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929190" y="6072206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第二次實驗</a:t>
            </a:r>
            <a:r>
              <a:rPr lang="en-US" b="1" dirty="0" smtClean="0">
                <a:solidFill>
                  <a:srgbClr val="C00000"/>
                </a:solidFill>
              </a:rPr>
              <a:t>30</a:t>
            </a:r>
            <a:r>
              <a:rPr lang="zh-TW" altLang="en-US" b="1" dirty="0" smtClean="0">
                <a:solidFill>
                  <a:srgbClr val="C00000"/>
                </a:solidFill>
              </a:rPr>
              <a:t>分鐘</a:t>
            </a:r>
            <a:r>
              <a:rPr lang="zh-TW" altLang="en-US" dirty="0" smtClean="0"/>
              <a:t>之後的蘋果顏色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208853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80975" y="522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70400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452143" y="5238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102099" y="23488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74221" y="23488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63646" y="2358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345389" y="2358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88387" y="52373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660509" y="52373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可樂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749934" y="52465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糖水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31677" y="52465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鹽水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研究結論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503920" cy="4572000"/>
          </a:xfrm>
        </p:spPr>
        <p:txBody>
          <a:bodyPr>
            <a:noAutofit/>
          </a:bodyPr>
          <a:lstStyle/>
          <a:p>
            <a:r>
              <a:rPr lang="zh-TW" altLang="zh-TW" sz="2600" dirty="0" smtClean="0">
                <a:latin typeface="+mj-ea"/>
                <a:ea typeface="+mj-ea"/>
              </a:rPr>
              <a:t>我們發現</a:t>
            </a:r>
            <a:r>
              <a:rPr lang="zh-TW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褐變</a:t>
            </a:r>
            <a:r>
              <a:rPr lang="zh-TW" altLang="zh-TW" sz="2600" dirty="0" smtClean="0">
                <a:latin typeface="+mj-ea"/>
                <a:ea typeface="+mj-ea"/>
              </a:rPr>
              <a:t>才是蘋果變色真正原因</a:t>
            </a:r>
            <a:r>
              <a:rPr lang="zh-TW" altLang="en-US" sz="2600" dirty="0" smtClean="0">
                <a:latin typeface="+mj-ea"/>
                <a:ea typeface="+mj-ea"/>
              </a:rPr>
              <a:t>，</a:t>
            </a:r>
            <a:r>
              <a:rPr lang="zh-TW" altLang="zh-TW" sz="2600" dirty="0" smtClean="0">
                <a:latin typeface="+mj-ea"/>
                <a:ea typeface="+mj-ea"/>
              </a:rPr>
              <a:t>蘋果</a:t>
            </a:r>
            <a:r>
              <a:rPr lang="zh-TW" altLang="zh-TW" b="1" dirty="0" smtClean="0">
                <a:solidFill>
                  <a:srgbClr val="00B0F0"/>
                </a:solidFill>
                <a:latin typeface="+mj-ea"/>
                <a:ea typeface="+mj-ea"/>
              </a:rPr>
              <a:t>褐變是酵素作用</a:t>
            </a:r>
            <a:r>
              <a:rPr lang="zh-TW" altLang="zh-TW" sz="2600" dirty="0" smtClean="0">
                <a:latin typeface="+mj-ea"/>
                <a:ea typeface="+mj-ea"/>
              </a:rPr>
              <a:t>的結果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sz="2600" dirty="0">
                <a:latin typeface="+mj-ea"/>
                <a:ea typeface="+mj-ea"/>
              </a:rPr>
              <a:t>影響</a:t>
            </a:r>
            <a:r>
              <a:rPr lang="zh-TW" altLang="zh-TW" sz="2600" dirty="0" smtClean="0">
                <a:latin typeface="+mj-ea"/>
                <a:ea typeface="+mj-ea"/>
              </a:rPr>
              <a:t>蘋果褐</a:t>
            </a:r>
            <a:r>
              <a:rPr lang="zh-TW" altLang="zh-TW" sz="2600" dirty="0" smtClean="0">
                <a:latin typeface="+mj-ea"/>
                <a:ea typeface="+mj-ea"/>
              </a:rPr>
              <a:t>變速</a:t>
            </a:r>
            <a:r>
              <a:rPr lang="zh-TW" altLang="en-US" sz="2600" dirty="0" smtClean="0">
                <a:latin typeface="+mj-ea"/>
                <a:ea typeface="+mj-ea"/>
              </a:rPr>
              <a:t>度的因素</a:t>
            </a:r>
            <a:r>
              <a:rPr lang="zh-TW" altLang="en-US" sz="2600" dirty="0">
                <a:latin typeface="+mj-ea"/>
                <a:ea typeface="+mj-ea"/>
              </a:rPr>
              <a:t>：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    </a:t>
            </a:r>
            <a:r>
              <a:rPr lang="en-US" altLang="zh-TW" sz="2600" b="1" dirty="0" smtClean="0">
                <a:solidFill>
                  <a:srgbClr val="257812"/>
                </a:solidFill>
                <a:latin typeface="+mj-ea"/>
                <a:ea typeface="+mj-ea"/>
              </a:rPr>
              <a:t>(1)</a:t>
            </a:r>
            <a:r>
              <a:rPr lang="zh-TW" altLang="zh-TW" sz="2600" b="1" dirty="0" smtClean="0">
                <a:solidFill>
                  <a:srgbClr val="257812"/>
                </a:solidFill>
                <a:latin typeface="+mj-ea"/>
                <a:ea typeface="+mj-ea"/>
              </a:rPr>
              <a:t>多酚氧化酵素的活性</a:t>
            </a:r>
            <a:r>
              <a:rPr lang="zh-TW" altLang="zh-TW" sz="2600" b="1" dirty="0" smtClean="0">
                <a:solidFill>
                  <a:srgbClr val="257812"/>
                </a:solidFill>
                <a:latin typeface="+mj-ea"/>
              </a:rPr>
              <a:t>。</a:t>
            </a:r>
            <a:endParaRPr lang="en-US" altLang="zh-TW" sz="2600" b="1" dirty="0" smtClean="0">
              <a:solidFill>
                <a:srgbClr val="257812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    </a:t>
            </a:r>
            <a:r>
              <a:rPr lang="en-US" altLang="zh-TW" sz="2600" b="1" dirty="0" smtClean="0">
                <a:solidFill>
                  <a:srgbClr val="0070C0"/>
                </a:solidFill>
                <a:latin typeface="+mj-ea"/>
                <a:ea typeface="+mj-ea"/>
              </a:rPr>
              <a:t>(2)</a:t>
            </a:r>
            <a:r>
              <a:rPr lang="zh-TW" altLang="zh-TW" sz="2600" b="1" dirty="0" smtClean="0">
                <a:solidFill>
                  <a:srgbClr val="0070C0"/>
                </a:solidFill>
                <a:latin typeface="+mj-ea"/>
                <a:ea typeface="+mj-ea"/>
              </a:rPr>
              <a:t>多酚的含量</a:t>
            </a:r>
            <a:r>
              <a:rPr lang="zh-TW" altLang="zh-TW" sz="2600" b="1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TW" sz="26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    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(3)</a:t>
            </a:r>
            <a:r>
              <a:rPr lang="zh-TW" altLang="zh-TW" sz="2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接觸氧氣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的</a:t>
            </a:r>
            <a:r>
              <a:rPr lang="zh-TW" altLang="zh-TW" sz="2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濃度。</a:t>
            </a:r>
            <a:endParaRPr lang="en-US" altLang="zh-TW" sz="2600" b="1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r>
              <a:rPr lang="zh-TW" altLang="zh-TW" sz="2600" dirty="0" smtClean="0">
                <a:latin typeface="+mj-ea"/>
                <a:ea typeface="+mj-ea"/>
              </a:rPr>
              <a:t>第二次實驗所使用的</a:t>
            </a:r>
            <a:r>
              <a:rPr lang="zh-TW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檸檬汁</a:t>
            </a:r>
            <a:r>
              <a:rPr lang="zh-TW" altLang="zh-TW" sz="2600" dirty="0" smtClean="0">
                <a:latin typeface="+mj-ea"/>
                <a:ea typeface="+mj-ea"/>
              </a:rPr>
              <a:t>，它包含</a:t>
            </a:r>
            <a:r>
              <a:rPr lang="zh-TW" altLang="en-US" sz="2600" dirty="0" smtClean="0">
                <a:latin typeface="+mj-ea"/>
                <a:ea typeface="+mj-ea"/>
              </a:rPr>
              <a:t>了</a:t>
            </a:r>
            <a:r>
              <a:rPr lang="zh-TW" altLang="zh-TW" sz="2600" dirty="0" smtClean="0">
                <a:latin typeface="+mj-ea"/>
                <a:ea typeface="+mj-ea"/>
              </a:rPr>
              <a:t>維他命Ｃ</a:t>
            </a:r>
            <a:r>
              <a:rPr lang="zh-TW" altLang="en-US" sz="2600" dirty="0" smtClean="0">
                <a:latin typeface="+mj-ea"/>
                <a:ea typeface="+mj-ea"/>
              </a:rPr>
              <a:t>，</a:t>
            </a:r>
            <a:r>
              <a:rPr lang="zh-TW" altLang="zh-TW" sz="2600" dirty="0" smtClean="0">
                <a:latin typeface="+mj-ea"/>
                <a:ea typeface="+mj-ea"/>
              </a:rPr>
              <a:t>可以</a:t>
            </a:r>
            <a:r>
              <a:rPr lang="zh-TW" altLang="zh-TW" b="1" dirty="0" smtClean="0">
                <a:solidFill>
                  <a:srgbClr val="257812"/>
                </a:solidFill>
                <a:latin typeface="+mj-ea"/>
                <a:ea typeface="+mj-ea"/>
              </a:rPr>
              <a:t>抑制氧化酵素</a:t>
            </a:r>
            <a:r>
              <a:rPr lang="zh-TW" altLang="zh-TW" sz="2600" dirty="0" smtClean="0">
                <a:latin typeface="+mj-ea"/>
                <a:ea typeface="+mj-ea"/>
              </a:rPr>
              <a:t>的活性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endParaRPr lang="en-US" altLang="zh-TW" sz="2600" dirty="0" smtClean="0">
              <a:latin typeface="+mj-ea"/>
              <a:ea typeface="+mj-ea"/>
            </a:endParaRPr>
          </a:p>
          <a:p>
            <a:endParaRPr lang="zh-TW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10202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600" dirty="0" smtClean="0">
                <a:latin typeface="+mj-ea"/>
                <a:ea typeface="+mj-ea"/>
              </a:rPr>
              <a:t>討論</a:t>
            </a:r>
            <a:r>
              <a:rPr lang="zh-TW" altLang="en-US" sz="2600" dirty="0" smtClean="0">
                <a:latin typeface="+mj-ea"/>
                <a:ea typeface="+mj-ea"/>
              </a:rPr>
              <a:t>：</a:t>
            </a: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兩組實驗中，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浸泡過鹽水</a:t>
            </a:r>
            <a:r>
              <a:rPr lang="zh-TW" altLang="en-US" sz="2600" dirty="0" smtClean="0">
                <a:latin typeface="+mj-ea"/>
                <a:ea typeface="+mj-ea"/>
              </a:rPr>
              <a:t>的蘋果褐變的程度不大，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浸泡過可樂</a:t>
            </a:r>
            <a:r>
              <a:rPr lang="zh-TW" altLang="en-US" sz="2600" dirty="0" smtClean="0">
                <a:latin typeface="+mj-ea"/>
                <a:ea typeface="+mj-ea"/>
              </a:rPr>
              <a:t>的蘋果顏色會比較深一點。</a:t>
            </a: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/>
          </a:bodyPr>
          <a:lstStyle/>
          <a:p>
            <a:r>
              <a:rPr lang="zh-TW" altLang="zh-TW" sz="2600" dirty="0" smtClean="0">
                <a:latin typeface="+mj-ea"/>
                <a:ea typeface="+mj-ea"/>
              </a:rPr>
              <a:t>二</a:t>
            </a:r>
            <a:r>
              <a:rPr lang="zh-TW" altLang="en-US" sz="2600" dirty="0" smtClean="0">
                <a:latin typeface="+mj-ea"/>
                <a:ea typeface="+mj-ea"/>
              </a:rPr>
              <a:t>組的</a:t>
            </a:r>
            <a:r>
              <a:rPr lang="zh-TW" altLang="zh-TW" sz="2600" dirty="0" smtClean="0">
                <a:latin typeface="+mj-ea"/>
                <a:ea typeface="+mj-ea"/>
              </a:rPr>
              <a:t>實驗裡，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浸泡</a:t>
            </a:r>
            <a:r>
              <a:rPr lang="zh-TW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可樂的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蘋果</a:t>
            </a:r>
            <a:r>
              <a:rPr lang="zh-TW" altLang="zh-TW" sz="2600" dirty="0" smtClean="0">
                <a:latin typeface="+mj-ea"/>
                <a:ea typeface="+mj-ea"/>
              </a:rPr>
              <a:t>變化結果引起我們</a:t>
            </a:r>
            <a:r>
              <a:rPr lang="zh-TW" altLang="en-US" sz="2600" dirty="0" smtClean="0">
                <a:latin typeface="+mj-ea"/>
                <a:ea typeface="+mj-ea"/>
              </a:rPr>
              <a:t>的</a:t>
            </a:r>
            <a:r>
              <a:rPr lang="zh-TW" altLang="zh-TW" sz="2600" dirty="0" smtClean="0">
                <a:latin typeface="+mj-ea"/>
                <a:ea typeface="+mj-ea"/>
              </a:rPr>
              <a:t>注意，我們認為</a:t>
            </a:r>
            <a:r>
              <a:rPr lang="zh-TW" altLang="zh-TW" b="1" dirty="0" smtClean="0">
                <a:solidFill>
                  <a:srgbClr val="00B050"/>
                </a:solidFill>
                <a:latin typeface="+mj-ea"/>
                <a:ea typeface="+mj-ea"/>
              </a:rPr>
              <a:t>二氧化碳</a:t>
            </a:r>
            <a:r>
              <a:rPr lang="zh-TW" altLang="zh-TW" sz="2600" dirty="0" smtClean="0">
                <a:latin typeface="+mj-ea"/>
                <a:ea typeface="+mj-ea"/>
              </a:rPr>
              <a:t>可以讓蘋果的顏色加速變深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r>
              <a:rPr lang="zh-TW" altLang="zh-TW" sz="2600" dirty="0" smtClean="0">
                <a:latin typeface="+mj-ea"/>
                <a:ea typeface="+mj-ea"/>
              </a:rPr>
              <a:t>第二次</a:t>
            </a:r>
            <a:r>
              <a:rPr lang="zh-TW" altLang="en-US" sz="2600" dirty="0" smtClean="0">
                <a:latin typeface="+mj-ea"/>
                <a:ea typeface="+mj-ea"/>
              </a:rPr>
              <a:t>實</a:t>
            </a:r>
            <a:r>
              <a:rPr lang="zh-TW" altLang="zh-TW" sz="2600" dirty="0" smtClean="0">
                <a:latin typeface="+mj-ea"/>
                <a:ea typeface="+mj-ea"/>
              </a:rPr>
              <a:t>驗</a:t>
            </a:r>
            <a:r>
              <a:rPr lang="zh-TW" altLang="en-US" sz="2600" dirty="0" smtClean="0">
                <a:latin typeface="+mj-ea"/>
                <a:ea typeface="+mj-ea"/>
              </a:rPr>
              <a:t>中</a:t>
            </a:r>
            <a:r>
              <a:rPr lang="zh-TW" altLang="zh-TW" sz="2600" dirty="0" smtClean="0">
                <a:latin typeface="+mj-ea"/>
                <a:ea typeface="+mj-ea"/>
              </a:rPr>
              <a:t>，</a:t>
            </a:r>
            <a:r>
              <a:rPr lang="zh-TW" altLang="en-US" sz="2600" dirty="0" smtClean="0">
                <a:latin typeface="+mj-ea"/>
                <a:ea typeface="+mj-ea"/>
              </a:rPr>
              <a:t>在</a:t>
            </a:r>
            <a:r>
              <a:rPr lang="zh-TW" altLang="zh-TW" sz="2600" dirty="0" smtClean="0">
                <a:latin typeface="+mj-ea"/>
                <a:ea typeface="+mj-ea"/>
              </a:rPr>
              <a:t>蘋果的切面塗上了</a:t>
            </a:r>
            <a:r>
              <a:rPr lang="zh-TW" altLang="zh-TW" b="1" dirty="0" smtClean="0">
                <a:solidFill>
                  <a:srgbClr val="1010D6"/>
                </a:solidFill>
                <a:latin typeface="+mj-ea"/>
                <a:ea typeface="+mj-ea"/>
              </a:rPr>
              <a:t>檸檬汁</a:t>
            </a:r>
            <a:r>
              <a:rPr lang="zh-TW" altLang="en-US" sz="2600" dirty="0" smtClean="0">
                <a:latin typeface="+mj-ea"/>
                <a:ea typeface="+mj-ea"/>
              </a:rPr>
              <a:t>後</a:t>
            </a:r>
            <a:r>
              <a:rPr lang="zh-TW" altLang="zh-TW" sz="2600" dirty="0" smtClean="0">
                <a:latin typeface="+mj-ea"/>
                <a:ea typeface="+mj-ea"/>
              </a:rPr>
              <a:t>，</a:t>
            </a:r>
            <a:r>
              <a:rPr lang="zh-TW" altLang="en-US" sz="2600" dirty="0" smtClean="0">
                <a:latin typeface="+mj-ea"/>
                <a:ea typeface="+mj-ea"/>
              </a:rPr>
              <a:t>蘋果褐變</a:t>
            </a:r>
            <a:r>
              <a:rPr lang="zh-TW" altLang="en-US" sz="2600" dirty="0">
                <a:latin typeface="+mj-ea"/>
                <a:ea typeface="+mj-ea"/>
              </a:rPr>
              <a:t>的</a:t>
            </a:r>
            <a:r>
              <a:rPr lang="zh-TW" altLang="zh-TW" sz="2600" dirty="0" smtClean="0">
                <a:latin typeface="+mj-ea"/>
                <a:ea typeface="+mj-ea"/>
              </a:rPr>
              <a:t>速度</a:t>
            </a:r>
            <a:r>
              <a:rPr lang="zh-TW" altLang="en-US" sz="2600" dirty="0" smtClean="0">
                <a:latin typeface="+mj-ea"/>
                <a:ea typeface="+mj-ea"/>
              </a:rPr>
              <a:t>比</a:t>
            </a:r>
            <a:r>
              <a:rPr lang="zh-TW" altLang="zh-TW" sz="2600" dirty="0" smtClean="0">
                <a:latin typeface="+mj-ea"/>
                <a:ea typeface="+mj-ea"/>
              </a:rPr>
              <a:t>第一次</a:t>
            </a:r>
            <a:r>
              <a:rPr lang="zh-TW" altLang="en-US" sz="2600" dirty="0" smtClean="0">
                <a:latin typeface="+mj-ea"/>
                <a:ea typeface="+mj-ea"/>
              </a:rPr>
              <a:t>實驗還慢</a:t>
            </a:r>
            <a:r>
              <a:rPr lang="zh-TW" altLang="zh-TW" sz="2600" dirty="0" smtClean="0">
                <a:latin typeface="+mj-ea"/>
                <a:ea typeface="+mj-ea"/>
              </a:rPr>
              <a:t>。結合我們查閱的資料</a:t>
            </a:r>
            <a:r>
              <a:rPr lang="zh-TW" altLang="en-US" sz="2600" dirty="0" smtClean="0">
                <a:latin typeface="+mj-ea"/>
                <a:ea typeface="+mj-ea"/>
              </a:rPr>
              <a:t>發現</a:t>
            </a:r>
            <a:r>
              <a:rPr lang="zh-TW" altLang="zh-TW" sz="2600" dirty="0" smtClean="0">
                <a:latin typeface="+mj-ea"/>
                <a:ea typeface="+mj-ea"/>
              </a:rPr>
              <a:t>，</a:t>
            </a:r>
            <a:r>
              <a:rPr lang="zh-TW" altLang="en-US" sz="2600" dirty="0" smtClean="0">
                <a:latin typeface="+mj-ea"/>
                <a:ea typeface="+mj-ea"/>
              </a:rPr>
              <a:t>檸檬中的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檸檬酸</a:t>
            </a:r>
            <a:r>
              <a:rPr lang="zh-TW" altLang="en-US" sz="2600" dirty="0" smtClean="0">
                <a:latin typeface="+mj-ea"/>
                <a:ea typeface="+mj-ea"/>
              </a:rPr>
              <a:t>可以</a:t>
            </a:r>
            <a:r>
              <a:rPr lang="zh-TW" altLang="zh-TW" b="1" dirty="0" smtClean="0">
                <a:solidFill>
                  <a:srgbClr val="E00E4A"/>
                </a:solidFill>
                <a:latin typeface="+mj-ea"/>
                <a:ea typeface="+mj-ea"/>
              </a:rPr>
              <a:t>抑制</a:t>
            </a:r>
            <a:r>
              <a:rPr lang="zh-TW" altLang="en-US" b="1" dirty="0" smtClean="0">
                <a:solidFill>
                  <a:srgbClr val="E00E4A"/>
                </a:solidFill>
                <a:latin typeface="+mj-ea"/>
                <a:ea typeface="+mj-ea"/>
              </a:rPr>
              <a:t>蘋果褐變</a:t>
            </a:r>
            <a:r>
              <a:rPr lang="zh-TW" altLang="zh-TW" sz="2600" dirty="0" smtClean="0">
                <a:latin typeface="+mj-ea"/>
                <a:ea typeface="+mj-ea"/>
              </a:rPr>
              <a:t>。</a:t>
            </a: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endParaRPr lang="zh-TW" altLang="en-US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4762872" cy="1143000"/>
          </a:xfrm>
        </p:spPr>
        <p:txBody>
          <a:bodyPr/>
          <a:lstStyle/>
          <a:p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研究的發現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2600" dirty="0" smtClean="0">
                <a:latin typeface="+mj-ea"/>
                <a:ea typeface="+mj-ea"/>
              </a:rPr>
              <a:t>抹上檸檬汁也可以</a:t>
            </a:r>
            <a:r>
              <a:rPr lang="zh-TW" altLang="en-US" sz="2600" dirty="0" smtClean="0">
                <a:latin typeface="+mj-ea"/>
                <a:ea typeface="+mj-ea"/>
              </a:rPr>
              <a:t>減少蘋果發生褐變的速度，但是</a:t>
            </a:r>
            <a:r>
              <a:rPr lang="zh-TW" altLang="en-US" sz="2600" dirty="0" smtClean="0">
                <a:solidFill>
                  <a:srgbClr val="FF0000"/>
                </a:solidFill>
                <a:latin typeface="+mj-ea"/>
                <a:ea typeface="+mj-ea"/>
              </a:rPr>
              <a:t>檸檬比起鹽巴成本來的更高一些</a:t>
            </a:r>
            <a:r>
              <a:rPr lang="zh-TW" altLang="en-US" sz="2600" dirty="0" smtClean="0">
                <a:latin typeface="+mj-ea"/>
                <a:ea typeface="+mj-ea"/>
              </a:rPr>
              <a:t>，所以建議還是用鹽水來保存蘋果。</a:t>
            </a: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32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32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pressure="1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 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5736" y="2749540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6000" b="1" dirty="0" smtClean="0">
                <a:solidFill>
                  <a:srgbClr val="00B050"/>
                </a:solidFill>
              </a:rPr>
              <a:t>謝謝聆聽</a:t>
            </a:r>
            <a:endParaRPr lang="zh-TW" altLang="en-US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I:\小論文\第一組\活動集\相片\實驗相片\IMG_0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8" y="5164968"/>
            <a:ext cx="1993165" cy="14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小論文\第一組\活動集\相片\新增資料夾\IMG_06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8" y="578417"/>
            <a:ext cx="1423910" cy="10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小論文\第一組\活動集\相片\0504\IMG_08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200"/>
            <a:ext cx="2268252" cy="17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小論文\第一組\活動集\相片\0413\IMG_07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29" y="4564442"/>
            <a:ext cx="1797259" cy="13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小論文\第一組\活動集\相片\0406\IMG_06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3" y="3079882"/>
            <a:ext cx="1827460" cy="13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小論文\第一組\活動集\相片\0330\IMG_06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60" y="4920507"/>
            <a:ext cx="2207360" cy="16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小論文\第一組\活動集\14.上傳札記本\IMG_337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60" y="549539"/>
            <a:ext cx="1708076" cy="9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小論文\第一組\活動集\9.認識教育處網頁\IMG_335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48" y="720686"/>
            <a:ext cx="2183867" cy="12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小論文\第一組\活動集\7.0608討論文本及結論(補)\IMG_336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68" y="4810087"/>
            <a:ext cx="1921785" cy="10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:\小論文\第一組\活動集\5.0518實驗\IMG_057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96" y="3051128"/>
            <a:ext cx="1502126" cy="11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4536504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研究動機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7776864" cy="4093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2600" dirty="0" smtClean="0">
                <a:latin typeface="+mj-ea"/>
                <a:ea typeface="+mj-ea"/>
              </a:rPr>
              <a:t> </a:t>
            </a:r>
          </a:p>
          <a:p>
            <a:pPr>
              <a:buNone/>
            </a:pP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600" dirty="0" smtClean="0">
                <a:latin typeface="+mj-ea"/>
                <a:ea typeface="+mj-ea"/>
              </a:rPr>
              <a:t>	</a:t>
            </a:r>
            <a:r>
              <a:rPr lang="zh-TW" altLang="en-US" sz="2600" dirty="0" smtClean="0">
                <a:latin typeface="+mj-ea"/>
                <a:ea typeface="+mj-ea"/>
              </a:rPr>
              <a:t>　　</a:t>
            </a:r>
            <a:r>
              <a:rPr lang="zh-CN" altLang="zh-TW" sz="2600" dirty="0" smtClean="0">
                <a:latin typeface="+mj-ea"/>
                <a:ea typeface="+mj-ea"/>
              </a:rPr>
              <a:t>我們都愛飯後吃水果，</a:t>
            </a:r>
            <a:r>
              <a:rPr lang="zh-TW" altLang="en-US" sz="2600" dirty="0" smtClean="0">
                <a:latin typeface="+mj-ea"/>
                <a:ea typeface="+mj-ea"/>
              </a:rPr>
              <a:t>但是</a:t>
            </a:r>
            <a:r>
              <a:rPr lang="zh-TW" altLang="en-US" sz="2600" dirty="0" smtClean="0">
                <a:latin typeface="+mj-ea"/>
              </a:rPr>
              <a:t>如果</a:t>
            </a:r>
            <a:r>
              <a:rPr lang="zh-CN" altLang="zh-TW" sz="2600" dirty="0" smtClean="0">
                <a:latin typeface="+mj-ea"/>
                <a:ea typeface="+mj-ea"/>
              </a:rPr>
              <a:t>蘋果切</a:t>
            </a:r>
            <a:r>
              <a:rPr lang="zh-TW" altLang="en-US" sz="2600" dirty="0" smtClean="0">
                <a:latin typeface="+mj-ea"/>
                <a:ea typeface="+mj-ea"/>
              </a:rPr>
              <a:t>片後不馬上吃掉</a:t>
            </a:r>
            <a:r>
              <a:rPr lang="zh-CN" altLang="zh-TW" sz="2600" dirty="0" smtClean="0">
                <a:latin typeface="+mj-ea"/>
                <a:ea typeface="+mj-ea"/>
              </a:rPr>
              <a:t>，蘋果就會開始</a:t>
            </a:r>
            <a:r>
              <a:rPr lang="zh-TW" altLang="en-US" sz="2600" dirty="0" smtClean="0">
                <a:latin typeface="+mj-ea"/>
                <a:ea typeface="+mj-ea"/>
              </a:rPr>
              <a:t>漸漸</a:t>
            </a:r>
            <a:r>
              <a:rPr lang="zh-CN" altLang="zh-TW" sz="2600" dirty="0" smtClean="0">
                <a:latin typeface="+mj-ea"/>
                <a:ea typeface="+mj-ea"/>
              </a:rPr>
              <a:t>變成</a:t>
            </a:r>
            <a:r>
              <a:rPr lang="zh-CN" altLang="zh-TW" b="1" dirty="0" smtClean="0">
                <a:solidFill>
                  <a:schemeClr val="accent6"/>
                </a:solidFill>
                <a:latin typeface="+mj-ea"/>
                <a:ea typeface="+mj-ea"/>
              </a:rPr>
              <a:t>褐色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r>
              <a:rPr lang="en-US" altLang="zh-TW" sz="2600" dirty="0" smtClean="0">
                <a:latin typeface="+mj-ea"/>
                <a:ea typeface="+mj-ea"/>
              </a:rPr>
              <a:t>	</a:t>
            </a: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600" dirty="0" smtClean="0">
                <a:latin typeface="+mj-ea"/>
                <a:ea typeface="+mj-ea"/>
              </a:rPr>
              <a:t>	</a:t>
            </a:r>
            <a:r>
              <a:rPr lang="zh-TW" altLang="en-US" sz="2600" dirty="0" smtClean="0">
                <a:latin typeface="+mj-ea"/>
                <a:ea typeface="+mj-ea"/>
              </a:rPr>
              <a:t>　　 但泡在鹽水裡的蘋果就算不馬上吃掉也不會變色，</a:t>
            </a:r>
            <a:r>
              <a:rPr lang="zh-CN" altLang="zh-TW" sz="2600" dirty="0" smtClean="0">
                <a:latin typeface="+mj-ea"/>
                <a:ea typeface="+mj-ea"/>
              </a:rPr>
              <a:t>我們都很好奇</a:t>
            </a:r>
            <a:r>
              <a:rPr lang="zh-CN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蘋果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生鏽</a:t>
            </a:r>
            <a:r>
              <a:rPr lang="zh-TW" altLang="en-US" sz="2600" dirty="0" smtClean="0">
                <a:latin typeface="+mj-ea"/>
                <a:ea typeface="+mj-ea"/>
              </a:rPr>
              <a:t>的背後是否</a:t>
            </a:r>
            <a:r>
              <a:rPr lang="zh-CN" altLang="zh-TW" sz="2600" dirty="0" smtClean="0">
                <a:latin typeface="+mj-ea"/>
                <a:ea typeface="+mj-ea"/>
              </a:rPr>
              <a:t>藏著什麼秘密？我們</a:t>
            </a:r>
            <a:r>
              <a:rPr lang="zh-TW" altLang="en-US" sz="2600" dirty="0" smtClean="0">
                <a:latin typeface="+mj-ea"/>
                <a:ea typeface="+mj-ea"/>
              </a:rPr>
              <a:t>同時</a:t>
            </a:r>
            <a:r>
              <a:rPr lang="zh-CN" altLang="zh-TW" sz="2600" dirty="0" smtClean="0">
                <a:latin typeface="+mj-ea"/>
                <a:ea typeface="+mj-ea"/>
              </a:rPr>
              <a:t>也想知道</a:t>
            </a:r>
            <a:r>
              <a:rPr lang="zh-TW" altLang="en-US" sz="2600" dirty="0" smtClean="0">
                <a:latin typeface="+mj-ea"/>
                <a:ea typeface="+mj-ea"/>
              </a:rPr>
              <a:t>有沒有讓蘋果不生鏽的方法</a:t>
            </a:r>
            <a:r>
              <a:rPr lang="zh-CN" altLang="zh-TW" sz="2600" dirty="0" smtClean="0">
                <a:latin typeface="+mj-ea"/>
                <a:ea typeface="+mj-ea"/>
              </a:rPr>
              <a:t>。</a:t>
            </a:r>
            <a:endParaRPr lang="zh-TW" altLang="zh-TW" sz="2600" dirty="0" smtClean="0">
              <a:latin typeface="+mj-ea"/>
              <a:ea typeface="+mj-ea"/>
            </a:endParaRPr>
          </a:p>
          <a:p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研究目的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924944"/>
            <a:ext cx="6696744" cy="31741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600" dirty="0" smtClean="0">
                <a:latin typeface="+mj-ea"/>
                <a:ea typeface="+mj-ea"/>
              </a:rPr>
              <a:t>我們的研究目的是：</a:t>
            </a:r>
            <a:r>
              <a:rPr lang="zh-TW" altLang="en-US" sz="2600" dirty="0" smtClean="0">
                <a:latin typeface="+mj-ea"/>
                <a:ea typeface="+mj-ea"/>
              </a:rPr>
              <a:t>  </a:t>
            </a:r>
            <a:endParaRPr lang="en-US" altLang="zh-TW" sz="2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TW" sz="2600" dirty="0" smtClean="0">
                <a:latin typeface="+mj-ea"/>
                <a:ea typeface="+mj-ea"/>
              </a:rPr>
              <a:t>（</a:t>
            </a:r>
            <a:r>
              <a:rPr lang="zh-TW" altLang="zh-TW" sz="2600" dirty="0" smtClean="0">
                <a:latin typeface="+mj-ea"/>
                <a:ea typeface="+mj-ea"/>
              </a:rPr>
              <a:t>一</a:t>
            </a:r>
            <a:r>
              <a:rPr lang="zh-CN" altLang="zh-TW" sz="2600" dirty="0" smtClean="0">
                <a:latin typeface="+mj-ea"/>
                <a:ea typeface="+mj-ea"/>
              </a:rPr>
              <a:t>）找到蘋果顏色</a:t>
            </a:r>
            <a:r>
              <a:rPr lang="zh-CN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變深</a:t>
            </a:r>
            <a:r>
              <a:rPr lang="zh-CN" altLang="zh-TW" sz="2600" dirty="0" smtClean="0">
                <a:latin typeface="+mj-ea"/>
                <a:ea typeface="+mj-ea"/>
              </a:rPr>
              <a:t>的</a:t>
            </a:r>
            <a:r>
              <a:rPr lang="zh-TW" altLang="en-US" sz="2600" dirty="0" smtClean="0">
                <a:latin typeface="+mj-ea"/>
                <a:ea typeface="+mj-ea"/>
              </a:rPr>
              <a:t>原因</a:t>
            </a:r>
            <a:r>
              <a:rPr lang="zh-CN" altLang="zh-TW" sz="2600" dirty="0" smtClean="0">
                <a:latin typeface="+mj-ea"/>
                <a:ea typeface="+mj-ea"/>
              </a:rPr>
              <a:t>。</a:t>
            </a:r>
            <a:endParaRPr lang="en-US" altLang="zh-CN" sz="2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TW" sz="2600" dirty="0" smtClean="0">
                <a:latin typeface="+mj-ea"/>
                <a:ea typeface="+mj-ea"/>
              </a:rPr>
              <a:t>（二）用不同方法</a:t>
            </a:r>
            <a:r>
              <a:rPr lang="zh-CN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保持</a:t>
            </a:r>
            <a:r>
              <a:rPr lang="zh-CN" altLang="zh-TW" sz="2600" dirty="0" smtClean="0">
                <a:latin typeface="+mj-ea"/>
                <a:ea typeface="+mj-ea"/>
              </a:rPr>
              <a:t>蘋果切面</a:t>
            </a:r>
            <a:r>
              <a:rPr lang="zh-TW" altLang="en-US" sz="2600" dirty="0" smtClean="0">
                <a:latin typeface="+mj-ea"/>
                <a:ea typeface="+mj-ea"/>
              </a:rPr>
              <a:t>的</a:t>
            </a:r>
            <a:r>
              <a:rPr lang="zh-CN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新鮮</a:t>
            </a:r>
            <a:r>
              <a:rPr lang="zh-CN" altLang="zh-TW" dirty="0" smtClean="0">
                <a:latin typeface="+mj-ea"/>
                <a:ea typeface="+mj-ea"/>
              </a:rPr>
              <a:t>。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1520" y="2204864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2600" dirty="0">
                <a:latin typeface="+mj-ea"/>
              </a:rPr>
              <a:t>了解是</a:t>
            </a:r>
            <a:r>
              <a:rPr lang="zh-TW" altLang="en-US" sz="2600" dirty="0">
                <a:latin typeface="+mj-ea"/>
              </a:rPr>
              <a:t>哪些</a:t>
            </a:r>
            <a:r>
              <a:rPr lang="zh-TW" altLang="zh-TW" sz="2600" dirty="0">
                <a:latin typeface="+mj-ea"/>
              </a:rPr>
              <a:t>因素影響蘋果切</a:t>
            </a:r>
            <a:r>
              <a:rPr lang="zh-TW" altLang="en-US" sz="2600" dirty="0">
                <a:latin typeface="+mj-ea"/>
              </a:rPr>
              <a:t>面</a:t>
            </a:r>
            <a:r>
              <a:rPr lang="zh-TW" altLang="zh-TW" sz="2600" dirty="0">
                <a:latin typeface="+mj-ea"/>
              </a:rPr>
              <a:t>的顏色</a:t>
            </a:r>
            <a:r>
              <a:rPr lang="zh-TW" altLang="en-US" sz="2600" dirty="0">
                <a:latin typeface="+mj-ea"/>
              </a:rPr>
              <a:t>，</a:t>
            </a:r>
            <a:r>
              <a:rPr lang="zh-TW" altLang="zh-TW" sz="2600" dirty="0">
                <a:latin typeface="+mj-ea"/>
              </a:rPr>
              <a:t>以及有哪些方</a:t>
            </a:r>
            <a:r>
              <a:rPr lang="zh-TW" altLang="en-US" sz="2600" dirty="0">
                <a:latin typeface="+mj-ea"/>
              </a:rPr>
              <a:t>法</a:t>
            </a:r>
            <a:r>
              <a:rPr lang="zh-TW" altLang="zh-TW" sz="2600" dirty="0">
                <a:latin typeface="+mj-ea"/>
              </a:rPr>
              <a:t>可以</a:t>
            </a:r>
            <a:r>
              <a:rPr lang="zh-TW" altLang="en-US" sz="2600" dirty="0">
                <a:latin typeface="+mj-ea"/>
              </a:rPr>
              <a:t>保持</a:t>
            </a:r>
            <a:r>
              <a:rPr lang="zh-TW" altLang="zh-TW" sz="2600" dirty="0">
                <a:latin typeface="+mj-ea"/>
              </a:rPr>
              <a:t>蘋果表面的新鮮。</a:t>
            </a:r>
            <a:endParaRPr lang="en-US" altLang="zh-TW" sz="2600" dirty="0">
              <a:latin typeface="+mj-ea"/>
            </a:endParaRPr>
          </a:p>
          <a:p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研究流程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6" name="圖片 15" descr="C:\Users\teacher\Desktop\擷取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871543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51000" pressure="46"/>
                    </a14:imgEffect>
                    <a14:imgEffect>
                      <a14:sharpenSoften amount="26000"/>
                    </a14:imgEffect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/>
          <a:stretch>
            <a:fillRect l="-1000" t="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</a:rPr>
              <a:t>褐變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8640960" cy="1728192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3500" b="1" dirty="0" smtClean="0">
                <a:solidFill>
                  <a:srgbClr val="00B050"/>
                </a:solidFill>
                <a:latin typeface="+mj-ea"/>
                <a:ea typeface="+mj-ea"/>
              </a:rPr>
              <a:t>蘋果</a:t>
            </a:r>
            <a:r>
              <a:rPr lang="zh-TW" altLang="zh-TW" sz="2800" dirty="0" smtClean="0">
                <a:latin typeface="+mj-ea"/>
                <a:ea typeface="+mj-ea"/>
              </a:rPr>
              <a:t>切開後，放置在空氣中，過一些時間會漸漸轉變為黃色、棕色，</a:t>
            </a:r>
            <a:r>
              <a:rPr lang="zh-TW" altLang="en-US" sz="2800" dirty="0" smtClean="0">
                <a:latin typeface="+mj-ea"/>
                <a:ea typeface="+mj-ea"/>
              </a:rPr>
              <a:t>這種現象</a:t>
            </a:r>
            <a:r>
              <a:rPr lang="zh-TW" altLang="zh-TW" sz="2800" dirty="0" smtClean="0">
                <a:latin typeface="+mj-ea"/>
                <a:ea typeface="+mj-ea"/>
              </a:rPr>
              <a:t>稱為</a:t>
            </a:r>
            <a:r>
              <a:rPr lang="zh-TW" altLang="zh-TW" sz="3500" b="1" dirty="0" smtClean="0">
                <a:solidFill>
                  <a:srgbClr val="FF0000"/>
                </a:solidFill>
                <a:latin typeface="+mj-ea"/>
                <a:ea typeface="+mj-ea"/>
              </a:rPr>
              <a:t>「褐變」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r>
              <a:rPr lang="en-US" altLang="zh-TW" sz="2800" dirty="0" smtClean="0">
                <a:latin typeface="+mj-ea"/>
                <a:ea typeface="+mj-ea"/>
              </a:rPr>
              <a:t>   </a:t>
            </a: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實驗原理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6048672" cy="4525963"/>
          </a:xfrm>
        </p:spPr>
        <p:txBody>
          <a:bodyPr/>
          <a:lstStyle/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利用</a:t>
            </a:r>
            <a:r>
              <a:rPr lang="zh-TW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蘋果</a:t>
            </a:r>
            <a:r>
              <a:rPr lang="zh-TW" altLang="zh-TW" sz="2600" dirty="0" smtClean="0">
                <a:latin typeface="+mj-ea"/>
                <a:ea typeface="+mj-ea"/>
              </a:rPr>
              <a:t>和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空氣</a:t>
            </a:r>
            <a:r>
              <a:rPr lang="zh-TW" altLang="en-US" sz="2600" dirty="0" smtClean="0">
                <a:latin typeface="+mj-ea"/>
                <a:ea typeface="+mj-ea"/>
              </a:rPr>
              <a:t>接觸的時間長短</a:t>
            </a:r>
            <a:r>
              <a:rPr lang="zh-TW" altLang="en-US" sz="2600" dirty="0" smtClean="0">
                <a:latin typeface="+mj-ea"/>
                <a:ea typeface="+mj-ea"/>
              </a:rPr>
              <a:t>以及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果肉</a:t>
            </a:r>
            <a:r>
              <a:rPr lang="zh-TW" altLang="en-US" sz="2600" dirty="0" smtClean="0">
                <a:latin typeface="+mj-ea"/>
                <a:ea typeface="+mj-ea"/>
              </a:rPr>
              <a:t>顏色的變化</a:t>
            </a:r>
            <a:r>
              <a:rPr lang="zh-TW" altLang="zh-TW" sz="2600" dirty="0" smtClean="0">
                <a:latin typeface="+mj-ea"/>
                <a:ea typeface="+mj-ea"/>
              </a:rPr>
              <a:t>，判斷</a:t>
            </a:r>
            <a:r>
              <a:rPr lang="zh-TW" altLang="en-US" sz="2600" dirty="0" smtClean="0">
                <a:latin typeface="+mj-ea"/>
                <a:ea typeface="+mj-ea"/>
              </a:rPr>
              <a:t>蘋果是否開始</a:t>
            </a:r>
            <a:r>
              <a:rPr lang="zh-TW" altLang="en-US" sz="2600" dirty="0" smtClean="0">
                <a:latin typeface="+mj-ea"/>
                <a:ea typeface="+mj-ea"/>
              </a:rPr>
              <a:t>發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生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褐變</a:t>
            </a:r>
            <a:r>
              <a:rPr lang="zh-TW" altLang="en-US" sz="2600" dirty="0" smtClean="0">
                <a:latin typeface="+mj-ea"/>
                <a:ea typeface="+mj-ea"/>
              </a:rPr>
              <a:t>的反應</a:t>
            </a:r>
            <a:r>
              <a:rPr lang="zh-TW" altLang="zh-TW" sz="2600" dirty="0" smtClean="0">
                <a:latin typeface="+mj-ea"/>
                <a:ea typeface="+mj-ea"/>
              </a:rPr>
              <a:t>。</a:t>
            </a: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952328" cy="1143000"/>
          </a:xfrm>
        </p:spPr>
        <p:txBody>
          <a:bodyPr/>
          <a:lstStyle/>
          <a:p>
            <a:r>
              <a:rPr lang="zh-TW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</a:rPr>
              <a:t>實驗步驟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2800" b="1" kern="0" dirty="0">
                <a:latin typeface="Times New Roman"/>
              </a:rPr>
              <a:t>第一</a:t>
            </a:r>
            <a:r>
              <a:rPr lang="zh-TW" altLang="zh-TW" sz="2800" b="1" kern="0" dirty="0" smtClean="0">
                <a:latin typeface="Times New Roman"/>
              </a:rPr>
              <a:t>組</a:t>
            </a:r>
            <a:r>
              <a:rPr lang="zh-TW" altLang="en-US" sz="2800" b="1" kern="0" dirty="0" smtClean="0">
                <a:latin typeface="Times New Roman"/>
              </a:rPr>
              <a:t>實驗</a:t>
            </a:r>
            <a:endParaRPr lang="en-US" altLang="zh-TW" sz="2800" b="1" kern="0" dirty="0" smtClean="0">
              <a:latin typeface="Times New Roman"/>
            </a:endParaRPr>
          </a:p>
          <a:p>
            <a:pPr marL="514350" indent="-514350">
              <a:buAutoNum type="arabicPeriod"/>
            </a:pPr>
            <a:r>
              <a:rPr lang="zh-TW" altLang="zh-TW" sz="3500" b="1" kern="0" dirty="0">
                <a:solidFill>
                  <a:srgbClr val="00B0F0"/>
                </a:solidFill>
                <a:latin typeface="Times New Roman"/>
              </a:rPr>
              <a:t>食鹽水溶液</a:t>
            </a:r>
            <a:r>
              <a:rPr lang="zh-TW" altLang="zh-TW" sz="2800" kern="0" dirty="0">
                <a:latin typeface="Times New Roman"/>
              </a:rPr>
              <a:t>、</a:t>
            </a:r>
            <a:r>
              <a:rPr lang="zh-TW" altLang="zh-TW" sz="3500" b="1" kern="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糖水溶液</a:t>
            </a:r>
            <a:r>
              <a:rPr lang="zh-TW" altLang="zh-TW" sz="2800" kern="0" dirty="0">
                <a:latin typeface="Times New Roman"/>
              </a:rPr>
              <a:t>、</a:t>
            </a:r>
            <a:r>
              <a:rPr lang="zh-TW" altLang="zh-TW" sz="3500" b="1" kern="0" dirty="0">
                <a:solidFill>
                  <a:srgbClr val="C00000"/>
                </a:solidFill>
                <a:latin typeface="Times New Roman"/>
              </a:rPr>
              <a:t>可樂</a:t>
            </a:r>
            <a:r>
              <a:rPr lang="zh-TW" altLang="zh-TW" sz="2800" kern="0" dirty="0">
                <a:latin typeface="Times New Roman"/>
              </a:rPr>
              <a:t>、</a:t>
            </a:r>
            <a:r>
              <a:rPr lang="zh-TW" altLang="zh-TW" sz="3500" b="1" kern="0" dirty="0">
                <a:solidFill>
                  <a:srgbClr val="FFC000"/>
                </a:solidFill>
                <a:latin typeface="Times New Roman"/>
              </a:rPr>
              <a:t>茶</a:t>
            </a:r>
            <a:r>
              <a:rPr lang="zh-TW" altLang="zh-TW" sz="2800" kern="0" dirty="0">
                <a:latin typeface="Times New Roman"/>
              </a:rPr>
              <a:t>用燒杯裝好。</a:t>
            </a:r>
            <a:endParaRPr lang="en-US" altLang="zh-TW" sz="2800" kern="0" dirty="0">
              <a:latin typeface="Times New Roman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zh-TW" altLang="zh-TW" sz="2800" kern="0" dirty="0">
                <a:latin typeface="Times New Roman"/>
              </a:rPr>
              <a:t>將</a:t>
            </a:r>
            <a:r>
              <a:rPr lang="zh-TW" altLang="zh-TW" sz="2800" b="1" kern="0" dirty="0">
                <a:solidFill>
                  <a:srgbClr val="00B050"/>
                </a:solidFill>
                <a:latin typeface="Times New Roman"/>
              </a:rPr>
              <a:t>蘋果</a:t>
            </a:r>
            <a:r>
              <a:rPr lang="zh-TW" altLang="zh-TW" sz="2800" kern="0" dirty="0">
                <a:latin typeface="Times New Roman"/>
              </a:rPr>
              <a:t>分成形狀大小相同的四等分。</a:t>
            </a:r>
            <a:endParaRPr lang="en-US" altLang="zh-TW" sz="2800" kern="0" dirty="0">
              <a:latin typeface="Times New Roman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zh-TW" altLang="zh-TW" sz="2800" kern="0" dirty="0">
                <a:latin typeface="Times New Roman"/>
              </a:rPr>
              <a:t>將</a:t>
            </a:r>
            <a:r>
              <a:rPr lang="zh-TW" altLang="zh-TW" sz="2800" b="1" kern="0" dirty="0">
                <a:solidFill>
                  <a:srgbClr val="00B050"/>
                </a:solidFill>
                <a:latin typeface="Times New Roman"/>
              </a:rPr>
              <a:t>蘋果</a:t>
            </a:r>
            <a:r>
              <a:rPr lang="zh-TW" altLang="zh-TW" sz="2800" kern="0" dirty="0">
                <a:latin typeface="Times New Roman"/>
              </a:rPr>
              <a:t>切片同時分別放入燒杯中。</a:t>
            </a:r>
            <a:endParaRPr lang="zh-TW" altLang="zh-TW" sz="2800" kern="100" dirty="0">
              <a:latin typeface="Times New Roman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zh-TW" altLang="zh-TW" sz="2800" kern="0" dirty="0">
                <a:latin typeface="Times New Roman"/>
              </a:rPr>
              <a:t>浸泡</a:t>
            </a:r>
            <a:r>
              <a:rPr lang="en-US" altLang="zh-TW" sz="2800" kern="0" dirty="0">
                <a:latin typeface="Times New Roman"/>
              </a:rPr>
              <a:t>5</a:t>
            </a:r>
            <a:r>
              <a:rPr lang="zh-TW" altLang="zh-TW" sz="2800" kern="0" dirty="0">
                <a:latin typeface="Times New Roman"/>
              </a:rPr>
              <a:t>分鐘，把</a:t>
            </a:r>
            <a:r>
              <a:rPr lang="zh-TW" altLang="zh-TW" sz="2800" b="1" kern="0" dirty="0">
                <a:solidFill>
                  <a:srgbClr val="00B050"/>
                </a:solidFill>
                <a:latin typeface="Times New Roman"/>
              </a:rPr>
              <a:t>蘋果</a:t>
            </a:r>
            <a:r>
              <a:rPr lang="zh-TW" altLang="zh-TW" sz="2800" kern="0" dirty="0">
                <a:latin typeface="Times New Roman"/>
              </a:rPr>
              <a:t>切片同時取出。</a:t>
            </a:r>
            <a:endParaRPr lang="en-US" altLang="zh-TW" sz="2800" kern="100" dirty="0">
              <a:latin typeface="Times New Roman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zh-TW" altLang="zh-TW" sz="2800" kern="0" dirty="0">
                <a:latin typeface="Times New Roman"/>
              </a:rPr>
              <a:t>每隔十分鐘記錄果肉顏色，重複三次。</a:t>
            </a:r>
            <a:endParaRPr lang="en-US" altLang="zh-TW" sz="2800" kern="0" dirty="0">
              <a:latin typeface="Times New Roman"/>
            </a:endParaRPr>
          </a:p>
          <a:p>
            <a:pPr marL="0" indent="0">
              <a:buNone/>
            </a:pPr>
            <a:endParaRPr lang="en-US" altLang="zh-TW" sz="2800" b="1" kern="0" dirty="0" smtClean="0">
              <a:latin typeface="Times New Roman"/>
            </a:endParaRPr>
          </a:p>
          <a:p>
            <a:r>
              <a:rPr lang="zh-TW" altLang="en-US" sz="2800" b="1" kern="0" dirty="0">
                <a:latin typeface="Times New Roman"/>
              </a:rPr>
              <a:t>第二組</a:t>
            </a:r>
            <a:r>
              <a:rPr lang="zh-TW" altLang="en-US" sz="2800" b="1" kern="0" dirty="0" smtClean="0">
                <a:latin typeface="Times New Roman"/>
              </a:rPr>
              <a:t>實驗</a:t>
            </a:r>
            <a:endParaRPr lang="en-US" altLang="zh-TW" sz="2800" b="1" kern="0" dirty="0" smtClean="0">
              <a:latin typeface="Times New Roman"/>
            </a:endParaRPr>
          </a:p>
          <a:p>
            <a:pPr marL="0" indent="0">
              <a:buNone/>
            </a:pPr>
            <a:r>
              <a:rPr lang="zh-TW" altLang="en-US" sz="2800" kern="0" dirty="0" smtClean="0">
                <a:latin typeface="Times New Roman"/>
              </a:rPr>
              <a:t>＊與第一組實驗步驟相同，但是會將切好的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Times New Roman"/>
              </a:rPr>
              <a:t>蘋果</a:t>
            </a:r>
            <a:r>
              <a:rPr lang="zh-TW" altLang="en-US" sz="2800" kern="0" dirty="0" smtClean="0">
                <a:latin typeface="Times New Roman"/>
              </a:rPr>
              <a:t>抹上</a:t>
            </a:r>
            <a:r>
              <a:rPr lang="zh-TW" altLang="en-US" sz="3500" b="1" kern="0" dirty="0" smtClean="0">
                <a:solidFill>
                  <a:srgbClr val="002060"/>
                </a:solidFill>
                <a:latin typeface="Times New Roman"/>
              </a:rPr>
              <a:t>檸檬汁</a:t>
            </a:r>
            <a:r>
              <a:rPr lang="zh-TW" altLang="zh-TW" sz="2800" kern="0" dirty="0" smtClean="0">
                <a:latin typeface="Times New Roman"/>
              </a:rPr>
              <a:t>。</a:t>
            </a:r>
            <a:endParaRPr lang="en-US" altLang="zh-TW" sz="2800" kern="0" dirty="0" smtClean="0">
              <a:latin typeface="Times New Roman"/>
            </a:endParaRPr>
          </a:p>
          <a:p>
            <a:pPr marL="514350" indent="-514350">
              <a:buFont typeface="Wingdings 2"/>
              <a:buAutoNum type="arabicPeriod"/>
            </a:pPr>
            <a:endParaRPr lang="en-US" altLang="zh-TW" sz="2800" kern="0" dirty="0">
              <a:latin typeface="Times New Roman"/>
            </a:endParaRPr>
          </a:p>
          <a:p>
            <a:pPr marL="0" indent="0">
              <a:buNone/>
            </a:pPr>
            <a:endParaRPr lang="zh-TW" altLang="zh-TW" sz="2800" kern="100" dirty="0">
              <a:latin typeface="Times New Roman"/>
            </a:endParaRPr>
          </a:p>
          <a:p>
            <a:endParaRPr lang="zh-TW" altLang="en-US" dirty="0"/>
          </a:p>
        </p:txBody>
      </p:sp>
      <p:pic>
        <p:nvPicPr>
          <p:cNvPr id="4" name="Picture 2" descr="F:\小論文\第一組\活動集\相片\實驗相片\IMG_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052" y="348382"/>
            <a:ext cx="1379528" cy="1034680"/>
          </a:xfrm>
          <a:prstGeom prst="rect">
            <a:avLst/>
          </a:prstGeom>
          <a:noFill/>
        </p:spPr>
      </p:pic>
      <p:pic>
        <p:nvPicPr>
          <p:cNvPr id="5" name="Picture 3" descr="F:\小論文\第一組\活動集\相片\實驗相片\IMG_0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648" y="276944"/>
            <a:ext cx="952508" cy="714404"/>
          </a:xfrm>
          <a:prstGeom prst="rect">
            <a:avLst/>
          </a:prstGeom>
          <a:noFill/>
        </p:spPr>
      </p:pic>
      <p:pic>
        <p:nvPicPr>
          <p:cNvPr id="6" name="Picture 4" descr="F:\小論文\第一組\活動集\相片\新增資料夾\IMG_0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482" y="705572"/>
            <a:ext cx="989046" cy="741808"/>
          </a:xfrm>
          <a:prstGeom prst="rect">
            <a:avLst/>
          </a:prstGeom>
          <a:noFill/>
        </p:spPr>
      </p:pic>
      <p:pic>
        <p:nvPicPr>
          <p:cNvPr id="7" name="Picture 6" descr="F:\小論文\第一組\活動集\5.0518實驗\IMG_0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4036" y="276944"/>
            <a:ext cx="1401580" cy="1051219"/>
          </a:xfrm>
          <a:prstGeom prst="rect">
            <a:avLst/>
          </a:prstGeom>
          <a:noFill/>
        </p:spPr>
      </p:pic>
      <p:pic>
        <p:nvPicPr>
          <p:cNvPr id="8" name="Picture 5" descr="F:\小論文\第一組\活動集\相片\新增資料夾\IMG_0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904" y="634134"/>
            <a:ext cx="1179972" cy="885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0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53764" y="421928"/>
            <a:ext cx="3283298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結論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zh-TW" altLang="zh-TW" sz="3400" dirty="0" smtClean="0">
                <a:latin typeface="+mj-ea"/>
                <a:ea typeface="+mj-ea"/>
              </a:rPr>
              <a:t>實驗結果</a:t>
            </a:r>
            <a:r>
              <a:rPr lang="zh-TW" altLang="en-US" sz="3400" dirty="0" smtClean="0">
                <a:latin typeface="+mj-ea"/>
                <a:ea typeface="+mj-ea"/>
              </a:rPr>
              <a:t>：</a:t>
            </a:r>
            <a:endParaRPr lang="zh-TW" altLang="zh-TW" sz="34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3400" dirty="0" smtClean="0">
              <a:latin typeface="+mj-ea"/>
              <a:ea typeface="+mj-ea"/>
            </a:endParaRPr>
          </a:p>
          <a:p>
            <a:pPr lvl="0"/>
            <a:r>
              <a:rPr lang="zh-TW" altLang="en-US" sz="3400" dirty="0" smtClean="0">
                <a:latin typeface="+mj-ea"/>
                <a:ea typeface="+mj-ea"/>
              </a:rPr>
              <a:t>浸泡不同溶液</a:t>
            </a:r>
            <a:r>
              <a:rPr lang="zh-TW" altLang="zh-TW" sz="3400" dirty="0" smtClean="0">
                <a:latin typeface="+mj-ea"/>
                <a:ea typeface="+mj-ea"/>
              </a:rPr>
              <a:t>：</a:t>
            </a: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400" dirty="0" smtClean="0">
                <a:latin typeface="+mj-ea"/>
                <a:ea typeface="+mj-ea"/>
              </a:rPr>
              <a:t>　蘋果褐變程度</a:t>
            </a:r>
            <a:r>
              <a:rPr lang="zh-TW" altLang="zh-TW" sz="3400" dirty="0" smtClean="0">
                <a:latin typeface="+mj-ea"/>
                <a:ea typeface="+mj-ea"/>
              </a:rPr>
              <a:t>：</a:t>
            </a:r>
            <a:r>
              <a:rPr lang="zh-TW" altLang="zh-TW" sz="4100" b="1" dirty="0" smtClean="0">
                <a:solidFill>
                  <a:srgbClr val="C00000"/>
                </a:solidFill>
                <a:latin typeface="+mj-ea"/>
                <a:ea typeface="+mj-ea"/>
              </a:rPr>
              <a:t>可樂</a:t>
            </a:r>
            <a:r>
              <a:rPr lang="zh-TW" altLang="zh-TW" b="1" dirty="0" smtClean="0">
                <a:latin typeface="+mj-ea"/>
                <a:ea typeface="+mj-ea"/>
              </a:rPr>
              <a:t>＞</a:t>
            </a:r>
            <a:r>
              <a:rPr lang="zh-TW" altLang="zh-TW" sz="4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茶</a:t>
            </a:r>
            <a:r>
              <a:rPr lang="zh-TW" altLang="zh-TW" b="1" dirty="0" smtClean="0">
                <a:latin typeface="+mj-ea"/>
                <a:ea typeface="+mj-ea"/>
              </a:rPr>
              <a:t>＞</a:t>
            </a:r>
            <a:r>
              <a:rPr lang="zh-TW" altLang="zh-TW" sz="41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糖水</a:t>
            </a:r>
            <a:r>
              <a:rPr lang="zh-TW" altLang="zh-TW" b="1" dirty="0" smtClean="0">
                <a:latin typeface="+mj-ea"/>
                <a:ea typeface="+mj-ea"/>
              </a:rPr>
              <a:t>＞</a:t>
            </a:r>
            <a:r>
              <a:rPr lang="zh-TW" altLang="zh-TW" sz="4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鹽水</a:t>
            </a:r>
          </a:p>
          <a:p>
            <a:pPr>
              <a:buNone/>
            </a:pP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zh-TW" altLang="en-US" sz="3400" dirty="0" smtClean="0">
                <a:latin typeface="+mj-ea"/>
                <a:ea typeface="+mj-ea"/>
              </a:rPr>
              <a:t>有無塗抹檸檬汁：</a:t>
            </a:r>
            <a:endParaRPr lang="en-US" altLang="zh-TW" sz="3400" dirty="0" smtClean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TW" sz="3400" dirty="0" smtClean="0">
                <a:latin typeface="+mj-ea"/>
                <a:ea typeface="+mj-ea"/>
              </a:rPr>
              <a:t> </a:t>
            </a:r>
            <a:endParaRPr lang="zh-TW" altLang="zh-TW" sz="3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400" dirty="0" smtClean="0">
                <a:latin typeface="+mj-ea"/>
                <a:ea typeface="+mj-ea"/>
              </a:rPr>
              <a:t>　蘋果褐變程度</a:t>
            </a:r>
            <a:r>
              <a:rPr lang="zh-TW" altLang="zh-TW" sz="3400" dirty="0" smtClean="0">
                <a:latin typeface="+mj-ea"/>
                <a:ea typeface="+mj-ea"/>
              </a:rPr>
              <a:t>：</a:t>
            </a:r>
            <a:endParaRPr lang="en-US" altLang="zh-TW" sz="3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　　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　</a:t>
            </a:r>
            <a:r>
              <a:rPr lang="zh-TW" altLang="zh-TW" sz="3400" b="1" dirty="0" smtClean="0">
                <a:solidFill>
                  <a:srgbClr val="FF0000"/>
                </a:solidFill>
                <a:latin typeface="+mj-ea"/>
                <a:ea typeface="+mj-ea"/>
              </a:rPr>
              <a:t>未</a:t>
            </a:r>
            <a:r>
              <a:rPr lang="zh-TW" altLang="en-US" sz="3400" b="1" dirty="0" smtClean="0">
                <a:solidFill>
                  <a:srgbClr val="FF0000"/>
                </a:solidFill>
                <a:latin typeface="+mj-ea"/>
                <a:ea typeface="+mj-ea"/>
              </a:rPr>
              <a:t>塗上</a:t>
            </a:r>
            <a:r>
              <a:rPr lang="zh-TW" altLang="en-US" sz="3400" dirty="0" smtClean="0">
                <a:latin typeface="+mj-ea"/>
                <a:ea typeface="+mj-ea"/>
              </a:rPr>
              <a:t>檸檬汁</a:t>
            </a:r>
            <a:r>
              <a:rPr lang="zh-TW" altLang="zh-TW" sz="3400" dirty="0" smtClean="0">
                <a:latin typeface="+mj-ea"/>
                <a:ea typeface="+mj-ea"/>
              </a:rPr>
              <a:t>的</a:t>
            </a:r>
            <a:r>
              <a:rPr lang="zh-TW" altLang="zh-TW" sz="3400" dirty="0" smtClean="0">
                <a:solidFill>
                  <a:srgbClr val="00B050"/>
                </a:solidFill>
                <a:latin typeface="+mj-ea"/>
                <a:ea typeface="+mj-ea"/>
              </a:rPr>
              <a:t>蘋果</a:t>
            </a:r>
            <a:r>
              <a:rPr lang="zh-TW" altLang="zh-TW" sz="3400" dirty="0" smtClean="0">
                <a:latin typeface="+mj-ea"/>
                <a:ea typeface="+mj-ea"/>
              </a:rPr>
              <a:t>＞塗上檸檬汁的</a:t>
            </a:r>
            <a:r>
              <a:rPr lang="zh-TW" altLang="zh-TW" sz="3400" dirty="0" smtClean="0">
                <a:solidFill>
                  <a:srgbClr val="00B050"/>
                </a:solidFill>
                <a:latin typeface="+mj-ea"/>
                <a:ea typeface="+mj-ea"/>
              </a:rPr>
              <a:t>蘋果</a:t>
            </a: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098" name="Picture 2" descr="F:\小論文\第一組\活動集\5.0518實驗\IMG_0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11" b="67988" l="0" r="100000">
                        <a14:backgroundMark x1="58743" y1="25610" x2="58743" y2="25610"/>
                        <a14:backgroundMark x1="55543" y1="24695" x2="55543" y2="24695"/>
                        <a14:backgroundMark x1="61486" y1="24695" x2="61486" y2="24695"/>
                        <a14:backgroundMark x1="58743" y1="25610" x2="58743" y2="25610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2856" b="35240"/>
          <a:stretch>
            <a:fillRect/>
          </a:stretch>
        </p:blipFill>
        <p:spPr bwMode="auto">
          <a:xfrm flipH="1" flipV="1">
            <a:off x="3347864" y="980728"/>
            <a:ext cx="4811444" cy="1512168"/>
          </a:xfrm>
          <a:prstGeom prst="rect">
            <a:avLst/>
          </a:prstGeom>
          <a:noFill/>
        </p:spPr>
      </p:pic>
      <p:pic>
        <p:nvPicPr>
          <p:cNvPr id="5" name="圖片 4" descr="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224" y="5072050"/>
            <a:ext cx="2220043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實驗紀錄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1934" y="1527048"/>
            <a:ext cx="4714908" cy="26163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                 </a:t>
            </a: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32761"/>
              </p:ext>
            </p:extLst>
          </p:nvPr>
        </p:nvGraphicFramePr>
        <p:xfrm>
          <a:off x="214282" y="2000240"/>
          <a:ext cx="8715436" cy="3057598"/>
        </p:xfrm>
        <a:graphic>
          <a:graphicData uri="http://schemas.openxmlformats.org/drawingml/2006/table">
            <a:tbl>
              <a:tblPr/>
              <a:tblGrid>
                <a:gridCol w="2857520"/>
                <a:gridCol w="1500198"/>
                <a:gridCol w="1428760"/>
                <a:gridCol w="1500198"/>
                <a:gridCol w="1428760"/>
              </a:tblGrid>
              <a:tr h="6429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溶液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時間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茶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 dirty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糖水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新細明體"/>
                        </a:rPr>
                        <a:t>鹽水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2000" kern="0">
                        <a:latin typeface="新細明體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新細明體"/>
                        </a:rPr>
                        <a:t>可樂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10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分鐘（第一次紀錄）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20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分鐘（第二次紀錄）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8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新細明體"/>
                        </a:rPr>
                        <a:t>口</a:t>
                      </a:r>
                      <a:endParaRPr lang="zh-TW" sz="4800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8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</a:rPr>
                        <a:t>口</a:t>
                      </a:r>
                      <a:endParaRPr lang="zh-TW" altLang="zh-TW" sz="4800" kern="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新細明體"/>
                          <a:ea typeface="新細明體"/>
                        </a:rPr>
                        <a:t>30</a:t>
                      </a:r>
                      <a:r>
                        <a:rPr lang="zh-TW" sz="2000" kern="0" dirty="0">
                          <a:latin typeface="Times New Roman"/>
                          <a:ea typeface="新細明體"/>
                        </a:rPr>
                        <a:t>分鐘（第三次記錄）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latin typeface="Times New Roman"/>
                          <a:ea typeface="新細明體"/>
                        </a:rPr>
                        <a:t>○</a:t>
                      </a:r>
                      <a:endParaRPr lang="zh-TW" sz="4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800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＊</a:t>
                      </a:r>
                      <a:endParaRPr lang="zh-TW" sz="4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261388" y="1356962"/>
            <a:ext cx="33009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 smtClean="0"/>
              <a:t>第一次實驗觀察記錄</a:t>
            </a:r>
            <a:endParaRPr lang="zh-TW" altLang="en-US" sz="27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5072073"/>
            <a:ext cx="88582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蘋果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  ○不變色 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＊變成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褐色 </a:t>
            </a:r>
            <a:r>
              <a:rPr lang="zh-TW" altLang="en-US" sz="3200" kern="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口</a:t>
            </a:r>
            <a:r>
              <a:rPr lang="zh-TW" altLang="en-US" sz="3200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稍微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變色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7170" name="Picture 2" descr="F:\新增資料夾\擷取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7" b="99145" l="2288" r="89216">
                        <a14:backgroundMark x1="59477" y1="21795" x2="59477" y2="21795"/>
                        <a14:backgroundMark x1="57516" y1="15812" x2="57516" y2="15812"/>
                        <a14:backgroundMark x1="55882" y1="37179" x2="55882" y2="37179"/>
                        <a14:backgroundMark x1="51961" y1="47436" x2="51961" y2="47436"/>
                        <a14:backgroundMark x1="85621" y1="77778" x2="85621" y2="77778"/>
                        <a14:backgroundMark x1="76797" y1="49573" x2="76797" y2="49573"/>
                        <a14:backgroundMark x1="12092" y1="47863" x2="12092" y2="47863"/>
                        <a14:backgroundMark x1="48693" y1="81624" x2="48693" y2="81624"/>
                        <a14:backgroundMark x1="46405" y1="83761" x2="46405" y2="83761"/>
                        <a14:backgroundMark x1="7843" y1="54274" x2="7843" y2="54274"/>
                        <a14:backgroundMark x1="78105" y1="83333" x2="78105" y2="83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4168" y="282394"/>
            <a:ext cx="1739197" cy="13284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682</Words>
  <Application>Microsoft Office PowerPoint</Application>
  <PresentationFormat>如螢幕大小 (4:3)</PresentationFormat>
  <Paragraphs>198</Paragraphs>
  <Slides>17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研究動機</vt:lpstr>
      <vt:lpstr>研究目的</vt:lpstr>
      <vt:lpstr>研究流程</vt:lpstr>
      <vt:lpstr>褐變</vt:lpstr>
      <vt:lpstr>實驗原理</vt:lpstr>
      <vt:lpstr>實驗步驟</vt:lpstr>
      <vt:lpstr>結論</vt:lpstr>
      <vt:lpstr>實驗紀錄</vt:lpstr>
      <vt:lpstr>第一次實驗照片</vt:lpstr>
      <vt:lpstr>實驗紀錄</vt:lpstr>
      <vt:lpstr>第二次實驗照片</vt:lpstr>
      <vt:lpstr>研究結論</vt:lpstr>
      <vt:lpstr>PowerPoint 簡報</vt:lpstr>
      <vt:lpstr>PowerPoint 簡報</vt:lpstr>
      <vt:lpstr>研究的發現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蘋果生鏽了</dc:title>
  <dc:creator>黃泉</dc:creator>
  <cp:lastModifiedBy>teacher</cp:lastModifiedBy>
  <cp:revision>87</cp:revision>
  <cp:lastPrinted>2015-10-08T04:32:15Z</cp:lastPrinted>
  <dcterms:created xsi:type="dcterms:W3CDTF">2015-12-29T10:32:15Z</dcterms:created>
  <dcterms:modified xsi:type="dcterms:W3CDTF">2015-10-28T07:42:06Z</dcterms:modified>
</cp:coreProperties>
</file>