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4" r:id="rId5"/>
    <p:sldId id="265" r:id="rId6"/>
    <p:sldId id="269" r:id="rId7"/>
    <p:sldId id="259" r:id="rId8"/>
    <p:sldId id="263" r:id="rId9"/>
    <p:sldId id="260" r:id="rId10"/>
    <p:sldId id="261" r:id="rId11"/>
    <p:sldId id="262" r:id="rId12"/>
    <p:sldId id="268" r:id="rId13"/>
    <p:sldId id="272" r:id="rId14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65265" autoAdjust="0"/>
  </p:normalViewPr>
  <p:slideViewPr>
    <p:cSldViewPr snapToGrid="0">
      <p:cViewPr varScale="1">
        <p:scale>
          <a:sx n="45" d="100"/>
          <a:sy n="45" d="100"/>
        </p:scale>
        <p:origin x="-8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ason210\2015&#19977;&#20491;&#20667;&#29916;&#23567;&#35542;&#25991;\&#23526;&#39511;\&#23526;&#3951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title>
      <c:tx>
        <c:rich>
          <a:bodyPr rot="0" vert="horz"/>
          <a:lstStyle/>
          <a:p>
            <a:pPr>
              <a:defRPr/>
            </a:pPr>
            <a:r>
              <a:rPr lang="zh-TW"/>
              <a:t>不同夾子數模擬網撒出面積平均折線圖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平均值!$E$2</c:f>
              <c:strCache>
                <c:ptCount val="1"/>
                <c:pt idx="0">
                  <c:v>平均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zh-TW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平均值!$A$3:$A$7</c:f>
              <c:strCache>
                <c:ptCount val="5"/>
                <c:pt idx="0">
                  <c:v>兩個</c:v>
                </c:pt>
                <c:pt idx="1">
                  <c:v>四個</c:v>
                </c:pt>
                <c:pt idx="2">
                  <c:v>八個</c:v>
                </c:pt>
                <c:pt idx="3">
                  <c:v>十六個</c:v>
                </c:pt>
                <c:pt idx="4">
                  <c:v>三十二個</c:v>
                </c:pt>
              </c:strCache>
            </c:strRef>
          </c:cat>
          <c:val>
            <c:numRef>
              <c:f>平均值!$E$3:$E$7</c:f>
              <c:numCache>
                <c:formatCode>General</c:formatCode>
                <c:ptCount val="5"/>
                <c:pt idx="0">
                  <c:v>118.5</c:v>
                </c:pt>
                <c:pt idx="1">
                  <c:v>136.125</c:v>
                </c:pt>
                <c:pt idx="2">
                  <c:v>204.75</c:v>
                </c:pt>
                <c:pt idx="3">
                  <c:v>236.625</c:v>
                </c:pt>
                <c:pt idx="4">
                  <c:v>257.625</c:v>
                </c:pt>
              </c:numCache>
            </c:numRef>
          </c:val>
        </c:ser>
        <c:dLbls>
          <c:showVal val="1"/>
        </c:dLbls>
        <c:marker val="1"/>
        <c:axId val="66652800"/>
        <c:axId val="66704128"/>
      </c:lineChart>
      <c:catAx>
        <c:axId val="66652800"/>
        <c:scaling>
          <c:orientation val="minMax"/>
        </c:scaling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zh-TW"/>
                  <a:t>不同夾子數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TW"/>
          </a:p>
        </c:txPr>
        <c:crossAx val="66704128"/>
        <c:crosses val="autoZero"/>
        <c:auto val="1"/>
        <c:lblAlgn val="ctr"/>
        <c:lblOffset val="100"/>
      </c:catAx>
      <c:valAx>
        <c:axId val="667041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eaVert"/>
              <a:lstStyle/>
              <a:p>
                <a:pPr>
                  <a:defRPr/>
                </a:pPr>
                <a:r>
                  <a:rPr lang="zh-TW"/>
                  <a:t>面積（平方公分）</a:t>
                </a:r>
              </a:p>
            </c:rich>
          </c:tx>
          <c:layout>
            <c:manualLayout>
              <c:xMode val="edge"/>
              <c:yMode val="edge"/>
              <c:x val="2.7777777777777936E-2"/>
              <c:y val="0.31720290172061943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TW"/>
          </a:p>
        </c:txPr>
        <c:crossAx val="6665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lt1"/>
    </a:solidFill>
    <a:ln w="12700" cap="flat" cmpd="sng" algn="ctr">
      <a:solidFill>
        <a:schemeClr val="accent2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zh-TW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2A0E9-75B4-40EB-9D6E-8AA6B7801CF8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12B8A-D754-4085-88B7-14E075C7E08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12034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4B295-E0CF-414C-B8A2-8F45D3D93AD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47D11-0D82-470D-B2C5-5CAD4252CF6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4290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陳翊宇</a:t>
            </a:r>
            <a:r>
              <a:rPr lang="en-US" altLang="zh-TW" dirty="0" smtClean="0"/>
              <a:t>)</a:t>
            </a:r>
            <a:r>
              <a:rPr lang="zh-TW" altLang="en-US" dirty="0" smtClean="0"/>
              <a:t>各位評審好，我是陳翊宇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劉亞理</a:t>
            </a:r>
            <a:r>
              <a:rPr lang="en-US" altLang="zh-TW" dirty="0" smtClean="0"/>
              <a:t>)</a:t>
            </a:r>
            <a:r>
              <a:rPr lang="zh-TW" altLang="en-US" dirty="0" smtClean="0"/>
              <a:t>我是劉亞理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(</a:t>
            </a:r>
            <a:r>
              <a:rPr lang="zh-TW" altLang="en-US" dirty="0" smtClean="0"/>
              <a:t>蔡正凱</a:t>
            </a:r>
            <a:r>
              <a:rPr lang="en-US" altLang="zh-TW" dirty="0" smtClean="0"/>
              <a:t>)</a:t>
            </a:r>
            <a:r>
              <a:rPr lang="zh-TW" altLang="en-US" dirty="0" smtClean="0"/>
              <a:t>我是蔡正凱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(</a:t>
            </a:r>
            <a:r>
              <a:rPr lang="zh-TW" altLang="en-US" dirty="0" smtClean="0"/>
              <a:t>陳翊宇</a:t>
            </a:r>
            <a:r>
              <a:rPr lang="en-US" altLang="zh-TW" dirty="0" smtClean="0"/>
              <a:t>)</a:t>
            </a:r>
            <a:r>
              <a:rPr lang="zh-TW" altLang="en-US" dirty="0" smtClean="0"/>
              <a:t>非常感謝評審們能給我們來這裡報告的機會，我們研究的題目是：「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</a:rPr>
              <a:t>Tafukor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魚我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由</a:t>
            </a:r>
            <a:r>
              <a:rPr lang="zh-TW" altLang="en-US" sz="12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八卦網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了解</a:t>
            </a:r>
            <a:r>
              <a:rPr lang="zh-TW" altLang="en-US" sz="1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阿美族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傳統捕魚祭現況</a:t>
            </a:r>
            <a:r>
              <a:rPr lang="zh-TW" altLang="en-US" dirty="0" smtClean="0"/>
              <a:t>」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換頁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⓪感謝評審 ⓪介紹自己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07933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阿美族捕魚文化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八卦網將要面臨消失的原因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，如下列三點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河川污染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嚴重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，導致魚產資源的枯竭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，只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能舉辦行式上的捕魚祭。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阿美族捕魚方式無法滿足現代對於漁業產量的需求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無法提供就業、生計，淘汰掉這種捕魚方式。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年輕人移向外地，阿美族年齡階層出現嚴重斷層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無人學習八卦網或其他的捕魚技能。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55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為了保有阿美族的捕魚傳統，必須解決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些問題。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關於河川汙染，可以從自身減少汙水排放開始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例如花蓮縣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吉安鄉吉安圳水路生態復育和花蓮縣汙水下水道系統，即是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政府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推動提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升生態保育功能和減少水汙染的作法。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另外，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阿美族人捕魚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時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就如同現代一直宣導的「永續漁法」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採用選擇性的捕魚方式，把魚群數量維持水平；不破壞棲息地，維持與漁業相關的物種多樣性。</a:t>
            </a:r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例如阿美族巴拉告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Palakau</a:t>
            </a:r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---------------------------</a:t>
            </a:r>
          </a:p>
          <a:p>
            <a:r>
              <a:rPr lang="zh-TW" altLang="zh-TW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關於河川汙染的問題，可以從自身減少汙水排放開始。</a:t>
            </a:r>
            <a:r>
              <a:rPr lang="zh-TW" alt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像花蓮縣吉安鄉吉安圳導水路生態復育，即是</a:t>
            </a:r>
            <a:r>
              <a:rPr lang="zh-TW" altLang="zh-TW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政府</a:t>
            </a:r>
            <a:r>
              <a:rPr lang="zh-TW" alt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推動提</a:t>
            </a:r>
            <a:r>
              <a:rPr lang="zh-TW" altLang="en-US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升生態保育功能。原先花蓮縣生活污水絕大部分未經處理，流入鄰近河川造成水質污染，許多資料顯示，生活污水已成為河川污染之最大污染源。花蓮都會區使水污染問題日益嚴重，汙染排入美崙溪及吉安溪，使河川水質劣化，更影響到東部海域生態。為了改善此現象，於是政府已著手興建污水下水道系統，進行生活污水的處理。</a:t>
            </a:r>
            <a:endParaRPr lang="en-US" altLang="zh-TW" sz="1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</a:t>
            </a:r>
            <a:r>
              <a:rPr lang="zh-TW" altLang="zh-TW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代捕撈海魚的方式愈來愈先進，加上企業使用工業化的捕魚方式，破壞海洋生態。如圍網漁船，以及具有破壞生態的人工集魚器。人工集魚器會製造一個小型的生態系統，用來吸引魚群，但同時也會引來其他珍貴品種的魚類，包括被過度捕撈的黃鰭鮪和大目鮪的幼魚，以及鯊魚及海龜等。還有他們能派出直升機監測，迅速、準確地發現魚群。有的更具備巨型冷凍庫與船上加工、包裝生產設施，讓工業化生產不斷地進行，加速破壞海洋。</a:t>
            </a:r>
            <a:endParaRPr lang="en-US" altLang="zh-TW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阿美族人捕魚時，會先以足夠溫飽為主，並將較小隻的幼魚放生，這就如同現代一直宣導的「永續漁法」</a:t>
            </a:r>
            <a:r>
              <a:rPr lang="zh-TW" alt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zh-TW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考量對海洋生態整體的影響，幫助保護受威脅的海洋生物及棲息地；採用選擇性的捕魚方式，把的魚群數量維持水平；不破壞棲息地，維持與漁業相關的物種多樣性；透過節能操作、減少使用化學物和製造廢物，保護海洋環境。</a:t>
            </a:r>
            <a:endParaRPr lang="en-US" altLang="zh-TW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是一種器具，由三層構造組合而成。</a:t>
            </a:r>
            <a:r>
              <a:rPr lang="zh-TW" altLang="en-US" sz="1000" dirty="0" smtClean="0"/>
              <a:t/>
            </a:r>
            <a:br>
              <a:rPr lang="zh-TW" altLang="en-US" sz="1000" dirty="0" smtClean="0"/>
            </a:br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最底層就是竹筒，或是挖空的空心樹幹，第二層式細樹枝，最上層是雜草或水生植物。讓不同的水生生物生活在不同層。</a:t>
            </a:r>
            <a:endParaRPr lang="zh-TW" altLang="en-US" sz="10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6174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除以上提到的</a:t>
            </a:r>
            <a:r>
              <a:rPr lang="zh-TW" altLang="zh-TW" sz="1200" b="0" dirty="0" smtClean="0">
                <a:latin typeface="微軟正黑體" pitchFamily="34" charset="-120"/>
                <a:ea typeface="微軟正黑體" pitchFamily="34" charset="-120"/>
              </a:rPr>
              <a:t>河川</a:t>
            </a:r>
            <a:r>
              <a:rPr lang="zh-TW" altLang="en-US" sz="1200" b="0" dirty="0" smtClean="0">
                <a:latin typeface="微軟正黑體" pitchFamily="34" charset="-120"/>
                <a:ea typeface="微軟正黑體" pitchFamily="34" charset="-120"/>
              </a:rPr>
              <a:t>汙染改善和永續漁法之外，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阿美族八卦網捕魚傳統，也可以依照文創產業的模式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發展成觀光產業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可以使年輕人留下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，讓阿美族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捕魚文化，不斷傳承。也可以在不影響捕魚祭祭祀為前提的情況下，讓民眾參與了解，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讓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捕魚祭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給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更多人知道，推廣阿美族的捕魚文化。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---------------------------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例如品牌行銷，增加故事性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配合政府的政策，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將它精緻化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9022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我們的報告到此結束，謝謝各位，請評審委員給我們指導。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03593-D5F3-4547-A1DD-05D0E28A563F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14197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r>
              <a:rPr lang="zh-TW" altLang="en-US" dirty="0" smtClean="0"/>
              <a:t>我們做</a:t>
            </a:r>
            <a:r>
              <a:rPr lang="zh-TW" altLang="en-US" dirty="0" smtClean="0"/>
              <a:t>這個題目，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因為看見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阿美族人正在舉行「捕魚祭」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，以及使用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八卦網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而讓我們感到疑惑的是，大家所捕的魚是鄉公所出錢買的魚，使捕魚祭得以進行。（停一下）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時代進步，現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已發展出更有效率的捕魚方式，使得傳統八卦網捕魚技法即將消失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我們希望能透過研究八卦網，了解阿美族捕魚祭文化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及八卦網，和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探討海洋河川資源利用過度問題及其解決方法，讓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捕魚文化持續流傳，不被遺忘。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換頁</a:t>
            </a:r>
            <a:r>
              <a:rPr lang="en-US" altLang="zh-TW" dirty="0" smtClean="0"/>
              <a:t>)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⓪動機</a:t>
            </a:r>
            <a:r>
              <a:rPr lang="zh-TW" altLang="en-US" baseline="0" dirty="0" smtClean="0"/>
              <a:t>  ⓪研究問題 </a:t>
            </a:r>
            <a:endParaRPr lang="zh-TW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  <a:p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30965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               ）</a:t>
            </a:r>
            <a:endParaRPr lang="en-US" altLang="zh-TW" dirty="0" smtClean="0"/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八卦網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傳統的漁撈工具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，適合在淺水域捕魚，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由繩子、雙層網袋及鉛塊所組成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（指圖片說明）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。阿美族則稱「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tafukor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」，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一網打盡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、撒網捕魚的意思。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在訪問中，</a:t>
            </a:r>
            <a:r>
              <a:rPr lang="zh-TW" altLang="en-US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阿美族阿公有提到，傳統八卦網是由荢麻纖維編織成的，製作需要兩個星期。由於是植物纖維很容易拉斷，捕魚後也要曬乾怕發霉，所以魚獲不多，只夠自己吃。</a:t>
            </a:r>
            <a:endParaRPr lang="en-US" altLang="zh-TW" sz="1200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dirty="0" smtClean="0"/>
              <a:t>◎解釋</a:t>
            </a:r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</a:rPr>
              <a:t>Tafukor</a:t>
            </a:r>
            <a:r>
              <a:rPr lang="zh-TW" altLang="en-US" dirty="0" smtClean="0"/>
              <a:t>◎介紹八卦網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45410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              ）八卦網的構造設計和使用方式蘊含著科學原理、技巧。</a:t>
            </a:r>
            <a:endParaRPr lang="en-US" altLang="zh-TW" dirty="0" smtClean="0"/>
          </a:p>
          <a:p>
            <a:r>
              <a:rPr lang="zh-TW" altLang="en-US" dirty="0" smtClean="0"/>
              <a:t>八卦網網袋朝內有開口，當網子落入水中張開，魚群向外逃竄而進入網袋，因為鉛塊的重力，網子快速沉到水底，魚一旦入網就不易逃出。收網時，在網目、網袋都可抓住漁獲。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◎八卦網捉入魚的原理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5261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為何八卦網設計成圓的，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有關數學中的「等周定理」。在周界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等長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的封閉幾何形狀之中，以圓形的面積最大。當網子撒出去成圓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形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時，網子張開的面積會達到最大，最大面積就可以捕獲最大面積的魚。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於是我們想到，鉛塊多寡是否與網子撒出的形狀相關，所以我們設計了實驗，（指著照片說：這是我們的實驗過程）。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將塑膠袋剪成圓形</a:t>
            </a:r>
            <a:endParaRPr kumimoji="0" lang="en-US" altLang="zh-TW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中間剪出一個一個洞，並夾上長尾夾</a:t>
            </a:r>
            <a:endParaRPr kumimoji="0" lang="en-US" altLang="zh-TW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將網子撒向桌上的方格紙</a:t>
            </a:r>
            <a:endParaRPr kumimoji="0" lang="en-US" altLang="zh-TW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我們夾了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</a:t>
            </a: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、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4</a:t>
            </a: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、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8</a:t>
            </a: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、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16</a:t>
            </a: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、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32</a:t>
            </a: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個長尾夾，各記錄</a:t>
            </a: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3</a:t>
            </a: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次</a:t>
            </a:r>
            <a:endParaRPr kumimoji="0" lang="en-US" altLang="zh-TW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在方格紙上畫外框，並計算格子</a:t>
            </a:r>
            <a:endParaRPr kumimoji="0" lang="zh-TW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2694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我們根據實驗結果（指向折線圖），討論出的結論，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鉛塊越多越可以讓魚網呈現出較圓的形狀，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捕魚的面積較大。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269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en-US" dirty="0" smtClean="0"/>
              <a:t>（              ）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阿美族「捕魚祭」又稱「海祭」，是僅次於豐年祭的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重要節慶，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在每年的五、六月舉辦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海祭是阿美族典型具代表性的祭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典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，祭拜儀式的對象是海洋。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捕魚祭儀式中，以八卦網為主要捕魚方式，等於是撒八卦網技巧的驗收。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64011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根據呂憶君在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年記憶、海祭、身體實踐的論文以及其他資料的蒐集結果，歸納出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捕魚祭對阿美族的意義，可分為下列三點：</a:t>
            </a: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阿美族的年齡階層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阿美族男性依年齡分成數個年齡階層，由年齡階層，將捕魚祭文化和阿美族的傳統捕魚技能不斷傳承。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阿美族對於魚獲的價值判斷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若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取得稀有的魚獲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，以評斷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捕魚技術是否熟練，如使用八卦網的技巧，以及掌握水域變化。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第三，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捕魚祭對於阿美族人生活影響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</a:t>
            </a:r>
            <a:r>
              <a:rPr lang="en-US" altLang="zh-TW" sz="1200" b="0" dirty="0" smtClean="0">
                <a:latin typeface="微軟正黑體" pitchFamily="34" charset="-120"/>
                <a:ea typeface="微軟正黑體" pitchFamily="34" charset="-120"/>
              </a:rPr>
              <a:t>『 </a:t>
            </a:r>
            <a:r>
              <a:rPr lang="en-US" altLang="zh-TW" sz="1200" b="0" dirty="0" err="1" smtClean="0">
                <a:latin typeface="微軟正黑體" pitchFamily="34" charset="-120"/>
                <a:ea typeface="微軟正黑體" pitchFamily="34" charset="-120"/>
              </a:rPr>
              <a:t>Tafukor</a:t>
            </a:r>
            <a:r>
              <a:rPr lang="en-US" altLang="zh-TW" sz="1200" b="0" dirty="0" smtClean="0">
                <a:latin typeface="微軟正黑體" pitchFamily="34" charset="-120"/>
                <a:ea typeface="微軟正黑體" pitchFamily="34" charset="-120"/>
              </a:rPr>
              <a:t> 』</a:t>
            </a:r>
            <a:r>
              <a:rPr lang="zh-TW" altLang="en-US" sz="1200" b="0" dirty="0" smtClean="0">
                <a:latin typeface="微軟正黑體" pitchFamily="34" charset="-120"/>
                <a:ea typeface="微軟正黑體" pitchFamily="34" charset="-120"/>
              </a:rPr>
              <a:t>技巧運用於生活上，採野菜煮一鍋湯，是族裡平日的休閒活動，大家借此連絡感情。</a:t>
            </a:r>
            <a:endParaRPr lang="en-US" altLang="zh-TW" sz="1200" b="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171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（              ）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台灣考古遺址中常見的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物，有一種石子刻槽而成的「兩縊型網墜」，主要為長形或橢圓形的石子，兩端各具有一圈刻槽，可綁縛於投網的下緣，即為八卦網中的鉛</a:t>
            </a:r>
            <a:r>
              <a:rPr lang="zh-TW" altLang="en-US" sz="1200" b="0" dirty="0" smtClean="0">
                <a:latin typeface="微軟正黑體" pitchFamily="34" charset="-120"/>
                <a:ea typeface="微軟正黑體" pitchFamily="34" charset="-120"/>
              </a:rPr>
              <a:t>塊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。主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要出現在台灣新石器時代中到晚期，約在距今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4000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多年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~2000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多年前。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陳有貝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的論文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中有提到，佐山融吉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1913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年的蕃族調查報告書中，提到了阿美族於河中乘木笩投網，或站在水中投網。</a:t>
            </a: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八卦網的投網技術可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阿美族人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滿足生活所需，也可以說八卦網是阿美族一種普遍且有特色的捕魚方式。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</a:t>
            </a:r>
          </a:p>
          <a:p>
            <a:r>
              <a:rPr lang="zh-TW" altLang="en-US" sz="1000" dirty="0" smtClean="0"/>
              <a:t>中央研究院台灣考古數位典藏博物館網頁資料：</a:t>
            </a:r>
            <a:endParaRPr lang="en-US" altLang="zh-TW" sz="1000" dirty="0" smtClean="0"/>
          </a:p>
          <a:p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考古學家推測網墜的使用是作為沉子之用，將網墜結附在魚具的下方，當魚具置放在水中時，網墜有沉降的力量，使漁具得以保持位置與形狀，而不至於受水流影響。</a:t>
            </a:r>
          </a:p>
          <a:p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另一方面，考古發掘的網墜大小、重量是有所差異的，差異的原因在於人類從事捕魚所在地的水流、潮汐、地形之不同，魚的種類與魚捕網具構造不同，必須使用不同類型與重量的網墜</a:t>
            </a:r>
            <a:r>
              <a:rPr lang="en-US" altLang="zh-TW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﹝</a:t>
            </a:r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李等 </a:t>
            </a:r>
            <a:r>
              <a:rPr lang="en-US" altLang="zh-TW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1983 </a:t>
            </a:r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： </a:t>
            </a:r>
            <a:r>
              <a:rPr lang="en-US" altLang="zh-TW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51 ﹞</a:t>
            </a:r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TW" altLang="en-US" sz="10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以下依製作方式可分為五種：</a:t>
            </a:r>
          </a:p>
          <a:p>
            <a:r>
              <a:rPr lang="zh-TW" alt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帶槽卵形：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利用卵狀砂岩礫石，以啄擊方式在礫石兩端各啄 出一圈凹槽，再另外兩端的凹槽之一側，啄出一垂直凹槽。（李光周：</a:t>
            </a:r>
            <a:r>
              <a:rPr lang="en-US" altLang="zh-TW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1983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</a:t>
            </a:r>
            <a:endParaRPr lang="en-US" altLang="zh-TW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砝碼形：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利用扁平體圓形或不規則狀的砂岩小礫石，在兩側各打成一個缺刻。（李光周：</a:t>
            </a:r>
            <a:r>
              <a:rPr lang="en-US" altLang="zh-TW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1983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</a:t>
            </a:r>
            <a:r>
              <a:rPr lang="zh-TW" altLang="en-US" sz="1000" dirty="0" smtClean="0"/>
              <a:t/>
            </a:r>
            <a:br>
              <a:rPr lang="zh-TW" altLang="en-US" sz="1000" dirty="0" smtClean="0"/>
            </a:br>
            <a:r>
              <a:rPr lang="zh-TW" alt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帶兩縊形：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利用泥質砂岩，先打剝成長條形石瓣，再經過研磨，最後在兩端各磨刻一凹槽。（李匡悌：</a:t>
            </a:r>
            <a:r>
              <a:rPr lang="en-US" altLang="zh-TW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2002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</a:t>
            </a:r>
            <a:endParaRPr lang="en-US" altLang="zh-TW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三縊形：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在礫石兩端中間，多增加一個磨刻的凹槽。（李匡悌：</a:t>
            </a:r>
            <a:r>
              <a:rPr lang="en-US" altLang="zh-TW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2002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</a:t>
            </a:r>
            <a:r>
              <a:rPr lang="zh-TW" altLang="en-US" sz="1000" dirty="0" smtClean="0"/>
              <a:t/>
            </a:r>
            <a:br>
              <a:rPr lang="zh-TW" altLang="en-US" sz="1000" dirty="0" smtClean="0"/>
            </a:br>
            <a:r>
              <a:rPr lang="zh-TW" alt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貝網墜：</a:t>
            </a:r>
            <a:r>
              <a:rPr lang="zh-TW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製作方式同法碼形網墜，不同的是材料是以貝類為主。 </a:t>
            </a:r>
            <a:endParaRPr lang="zh-TW" altLang="zh-TW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47D11-0D82-470D-B2C5-5CAD4252CF66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8768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92078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6452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4258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6759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8301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2411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7867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8965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6687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8019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3696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F04E-AC33-4D13-8B3C-4AF544090A20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89801-82F2-49C1-B66F-90CAEC89CB8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0748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435531" y="1567543"/>
            <a:ext cx="7804394" cy="1469886"/>
          </a:xfrm>
        </p:spPr>
        <p:txBody>
          <a:bodyPr/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『 </a:t>
            </a:r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Tafukor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 』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魚我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731026" y="3558305"/>
            <a:ext cx="5910469" cy="1655762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由</a:t>
            </a:r>
            <a:r>
              <a:rPr lang="zh-TW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八卦網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了解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阿美族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傳統</a:t>
            </a:r>
            <a:r>
              <a:rPr lang="zh-TW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捕魚祭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現況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3" descr="F:\阿美族\right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34845" y="775252"/>
            <a:ext cx="2786082" cy="5276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6835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62690"/>
            <a:ext cx="6251369" cy="1325563"/>
          </a:xfrm>
        </p:spPr>
        <p:txBody>
          <a:bodyPr/>
          <a:lstStyle/>
          <a:p>
            <a:pPr lvl="0" algn="ctr"/>
            <a:r>
              <a:rPr lang="zh-TW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阿美族</a:t>
            </a:r>
            <a:r>
              <a:rPr lang="zh-TW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捕魚祭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八卦網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捕魚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遇到的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問題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7553" y="2641250"/>
            <a:ext cx="6321387" cy="361584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河川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污染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只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能舉辦行式上的捕魚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祭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阿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美族捕魚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方式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無法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滿足現代對於漁業產量的需求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三、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阿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美族年齡階層出現嚴重斷層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7607" y="707596"/>
            <a:ext cx="3960000" cy="544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7661364" y="6294573"/>
            <a:ext cx="3981994" cy="56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                阿美族傳統服飾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5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3808" y="617547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阿美族捕魚祭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現在式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zh-TW" sz="4000" b="1" dirty="0" smtClean="0">
                <a:latin typeface="微軟正黑體" pitchFamily="34" charset="-120"/>
                <a:ea typeface="微軟正黑體" pitchFamily="34" charset="-120"/>
              </a:rPr>
              <a:t>河川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汙染改善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永續漁法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0706" y="1967070"/>
            <a:ext cx="5400000" cy="3600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6471938" y="5819874"/>
            <a:ext cx="4777308" cy="77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馬太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鞍濕地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阿美族護魚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法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「巴拉告」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0242" name="AutoShape 2" descr="http://pics17.blog.yam.com/10/userfile/d/dagger/blog/1483fdfd0089c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44" name="AutoShape 4" descr="http://pics17.blog.yam.com/10/userfile/d/dagger/blog/1483fdfd0089c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339" y="1961163"/>
            <a:ext cx="5040000" cy="4256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299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4321" y="701329"/>
            <a:ext cx="6745183" cy="1325563"/>
          </a:xfrm>
        </p:spPr>
        <p:txBody>
          <a:bodyPr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阿美族捕魚祭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未來式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創意、創新之文創產業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3753" y="5814444"/>
            <a:ext cx="5450774" cy="10435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馬太鞍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濕地</a:t>
            </a:r>
            <a:endParaRPr lang="en-US" altLang="zh-TW" sz="2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阿美族傳統捕魚法（巴拉告）體驗活動</a:t>
            </a:r>
            <a:endParaRPr lang="zh-TW" altLang="en-US" sz="2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4431" y="1786308"/>
            <a:ext cx="527431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7485095" y="5946473"/>
            <a:ext cx="4413982" cy="70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zh-TW" altLang="zh-TW" sz="2200" b="1" dirty="0" smtClean="0">
                <a:latin typeface="微軟正黑體" pitchFamily="34" charset="-120"/>
                <a:ea typeface="微軟正黑體" pitchFamily="34" charset="-120"/>
              </a:rPr>
              <a:t>藍鵲營水產養殖體驗之八卦網</a:t>
            </a:r>
            <a:endParaRPr lang="zh-TW" altLang="zh-TW" sz="2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618" y="2355628"/>
            <a:ext cx="5040000" cy="336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400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89982" y="296883"/>
            <a:ext cx="9239315" cy="31147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  <a:t>『 </a:t>
            </a:r>
            <a:r>
              <a:rPr lang="en-US" altLang="zh-TW" sz="4400" b="1" dirty="0" err="1" smtClean="0">
                <a:latin typeface="微軟正黑體" pitchFamily="34" charset="-120"/>
                <a:ea typeface="微軟正黑體" pitchFamily="34" charset="-120"/>
              </a:rPr>
              <a:t>Tafukor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  <a:t> 』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魚我</a:t>
            </a:r>
            <a:r>
              <a:rPr lang="en-US" altLang="zh-TW" sz="44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b="1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由</a:t>
            </a:r>
            <a:r>
              <a:rPr lang="zh-TW" alt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八卦網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了解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阿美族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傳統</a:t>
            </a:r>
            <a:r>
              <a:rPr lang="zh-TW" alt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捕魚祭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現況</a:t>
            </a:r>
            <a:b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請評審委員指導</a:t>
            </a:r>
            <a:endParaRPr lang="zh-TW" altLang="en-US" sz="4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65" y="3496942"/>
            <a:ext cx="5400000" cy="3034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0" y="3507565"/>
            <a:ext cx="5400000" cy="3037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IMG_331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0591" y="2515605"/>
            <a:ext cx="4716620" cy="314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7973" y="608633"/>
            <a:ext cx="7272130" cy="1325563"/>
          </a:xfrm>
        </p:spPr>
        <p:txBody>
          <a:bodyPr/>
          <a:lstStyle/>
          <a:p>
            <a:pPr lvl="0"/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傳統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捕魚與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現代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漁業的衝突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8270388" y="5858550"/>
            <a:ext cx="3266220" cy="70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現代化漁業設備</a:t>
            </a:r>
            <a:endParaRPr lang="zh-TW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5523" y="2687506"/>
            <a:ext cx="2830569" cy="159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3721100" y="4783328"/>
            <a:ext cx="3085245" cy="1722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傳統魚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具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只能一個人操作，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  收獲很少。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83" y="2409091"/>
            <a:ext cx="3203270" cy="366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655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1841" y="595854"/>
            <a:ext cx="6205330" cy="1325563"/>
          </a:xfrm>
        </p:spPr>
        <p:txBody>
          <a:bodyPr/>
          <a:lstStyle/>
          <a:p>
            <a:pPr lvl="0" algn="ctr"/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八卦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網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-『 </a:t>
            </a:r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Tafukor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 』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4342" y="5895703"/>
            <a:ext cx="9916886" cy="7053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八卦網結構圖                                            補漁網工具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176" y="2115533"/>
            <a:ext cx="497575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941" y="2096272"/>
            <a:ext cx="4975200" cy="3635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066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340" y="540054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八卦網裡的科學原理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528" y="1793511"/>
            <a:ext cx="719279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995" y="2395662"/>
            <a:ext cx="4320000" cy="333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17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480" y="501512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八卦網鉛錘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實驗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設計實驗過程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內容版面配置區 8" descr="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2919" y="1633836"/>
            <a:ext cx="4320000" cy="242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8044" y="1633028"/>
            <a:ext cx="4320000" cy="242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60715" y="1642234"/>
            <a:ext cx="4320000" cy="242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 descr="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465" y="4196696"/>
            <a:ext cx="4320000" cy="242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 descr="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38003" y="4196696"/>
            <a:ext cx="4320000" cy="242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 descr="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0716" y="4177240"/>
            <a:ext cx="4320000" cy="242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810029" y="3441469"/>
            <a:ext cx="2687320" cy="546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將塑膠袋剪成圓形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4420524" y="3444240"/>
            <a:ext cx="2687320" cy="54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中間剪出一個一個洞，並夾上長尾夾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8114144" y="3480262"/>
            <a:ext cx="3432813" cy="54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將網子撒向桌上的方格紙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8413404" y="6023955"/>
            <a:ext cx="2687320" cy="54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在方格紙上畫外框，並計算格子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1313411" y="6023957"/>
            <a:ext cx="5896956" cy="54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夾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2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、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4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、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8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、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16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、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32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個長尾夾，各記錄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3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次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592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480" y="501512"/>
            <a:ext cx="10515600" cy="1879738"/>
          </a:xfrm>
        </p:spPr>
        <p:txBody>
          <a:bodyPr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八卦網鉛錘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實驗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鉛塊越多越可以讓魚網呈現出較圓的形狀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6" name="圖表 15"/>
          <p:cNvGraphicFramePr/>
          <p:nvPr/>
        </p:nvGraphicFramePr>
        <p:xfrm>
          <a:off x="5031657" y="2673392"/>
          <a:ext cx="6931743" cy="3569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圖片 16" descr="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78792"/>
            <a:ext cx="4980692" cy="3247411"/>
          </a:xfrm>
          <a:prstGeom prst="rect">
            <a:avLst/>
          </a:prstGeom>
        </p:spPr>
      </p:pic>
      <p:sp>
        <p:nvSpPr>
          <p:cNvPr id="18" name="內容版面配置區 17"/>
          <p:cNvSpPr>
            <a:spLocks noGrp="1"/>
          </p:cNvSpPr>
          <p:nvPr>
            <p:ph idx="1"/>
          </p:nvPr>
        </p:nvSpPr>
        <p:spPr>
          <a:xfrm>
            <a:off x="838200" y="2686049"/>
            <a:ext cx="10515600" cy="349091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83592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8078" y="527306"/>
            <a:ext cx="10515600" cy="1325563"/>
          </a:xfrm>
        </p:spPr>
        <p:txBody>
          <a:bodyPr/>
          <a:lstStyle/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阿美族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捕魚祭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撒八卦網技巧的驗收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4879" y="5779159"/>
            <a:ext cx="3531921" cy="67161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現代捕魚祭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在水塘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照片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取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自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http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://www.i-lohas.tw/?p=3250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455" y="2246972"/>
            <a:ext cx="5040000" cy="3357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http://library.taiwanschoolnet.org/cyberfair2006/green/photo/4/4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8246" y="2234105"/>
            <a:ext cx="5040000" cy="3414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5619750" y="5787433"/>
            <a:ext cx="6572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較傳統捕魚祭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在花蓮溪口</a:t>
            </a:r>
            <a:endParaRPr lang="en-US" altLang="zh-TW" sz="22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照片取自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http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://library.taiwanschoolnet.org/cyberfair2006/green/4-2.htm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4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7351" y="449372"/>
            <a:ext cx="10515600" cy="1325563"/>
          </a:xfrm>
        </p:spPr>
        <p:txBody>
          <a:bodyPr/>
          <a:lstStyle/>
          <a:p>
            <a:pPr algn="ctr"/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捕魚祭對阿美族的意義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53" y="1644856"/>
            <a:ext cx="9177647" cy="190586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阿美族的年齡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階層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魚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獲的價值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判斷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三、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捕魚祭對於阿美族人生活影響</a:t>
            </a:r>
          </a:p>
          <a:p>
            <a:pPr marL="0" indent="0">
              <a:buNone/>
            </a:pPr>
            <a:endParaRPr lang="en-US" altLang="zh-TW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571" y="3353417"/>
            <a:ext cx="4500000" cy="299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135" y="3284893"/>
            <a:ext cx="4500000" cy="309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2029829" y="6472052"/>
            <a:ext cx="3142013" cy="385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阿美族的年齡階層</a:t>
            </a:r>
            <a:endParaRPr kumimoji="0" lang="en-US" altLang="zh-TW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5869173" y="6400800"/>
            <a:ext cx="6025116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kumimoji="0" lang="zh-TW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阿美族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『 </a:t>
            </a:r>
            <a:r>
              <a:rPr lang="en-US" altLang="zh-TW" sz="2200" b="1" dirty="0" err="1" smtClean="0">
                <a:latin typeface="微軟正黑體" pitchFamily="34" charset="-120"/>
                <a:ea typeface="微軟正黑體" pitchFamily="34" charset="-120"/>
              </a:rPr>
              <a:t>Tafukor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 』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野餐是重要的休閒活動</a:t>
            </a:r>
            <a:endParaRPr kumimoji="0" lang="en-US" altLang="zh-TW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7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8322" y="581577"/>
            <a:ext cx="10515600" cy="1325563"/>
          </a:xfrm>
        </p:spPr>
        <p:txBody>
          <a:bodyPr/>
          <a:lstStyle/>
          <a:p>
            <a:pPr lvl="0" algn="ctr"/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阿美族捕魚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傳統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工具八卦網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以鉛塊說明使用八卦網的由來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0560" y="5184958"/>
            <a:ext cx="4667250" cy="10351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1400" b="1" dirty="0" smtClean="0"/>
              <a:t>兩縊形 </a:t>
            </a:r>
            <a:r>
              <a:rPr lang="en-US" altLang="zh-TW" sz="1400" dirty="0" smtClean="0"/>
              <a:t>-</a:t>
            </a:r>
            <a:r>
              <a:rPr lang="zh-TW" altLang="en-US" sz="1400" dirty="0" smtClean="0"/>
              <a:t>珊瑚礁及夜光螺殼體兩縊型網墜</a:t>
            </a:r>
            <a:r>
              <a:rPr lang="en-US" altLang="zh-TW" sz="1400" dirty="0" smtClean="0"/>
              <a:t>(</a:t>
            </a:r>
            <a:r>
              <a:rPr lang="zh-TW" altLang="en-US" sz="1400" dirty="0" smtClean="0"/>
              <a:t>李匡悌： </a:t>
            </a:r>
            <a:r>
              <a:rPr lang="en-US" altLang="zh-TW" sz="1400" dirty="0" smtClean="0"/>
              <a:t>2002</a:t>
            </a:r>
            <a:r>
              <a:rPr lang="en-US" altLang="zh-TW" sz="1400" dirty="0" smtClean="0"/>
              <a:t>)</a:t>
            </a:r>
            <a:endParaRPr lang="en-US" altLang="zh-TW" sz="1400" dirty="0" smtClean="0"/>
          </a:p>
          <a:p>
            <a:pPr>
              <a:buNone/>
            </a:pPr>
            <a:r>
              <a:rPr lang="zh-TW" altLang="en-US" sz="1400" dirty="0" smtClean="0"/>
              <a:t>照片出處：中央研究院台灣考古數位典藏博物館</a:t>
            </a:r>
            <a:endParaRPr lang="en-US" altLang="zh-TW" sz="1400" dirty="0" smtClean="0"/>
          </a:p>
          <a:p>
            <a:pPr>
              <a:buNone/>
            </a:pPr>
            <a:r>
              <a:rPr lang="en-US" altLang="zh-TW" sz="1400" dirty="0" smtClean="0"/>
              <a:t>http://proj1.sinica.edu.tw/~damta/kt05-2-2.html</a:t>
            </a:r>
            <a:endParaRPr lang="zh-TW" altLang="en-US" sz="1400" dirty="0"/>
          </a:p>
        </p:txBody>
      </p:sp>
      <p:pic>
        <p:nvPicPr>
          <p:cNvPr id="5" name="圖片 4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489" y="2151363"/>
            <a:ext cx="5943714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7569924" y="6294573"/>
            <a:ext cx="3981994" cy="56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現代八卦網使用的鉛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塊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290" name="Picture 2" descr="http://proj1.sinica.edu.tw/~damta/images_kt/kt05_pic18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75" y="2159951"/>
            <a:ext cx="4499998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839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2124</Words>
  <Application>Microsoft Office PowerPoint</Application>
  <PresentationFormat>自訂</PresentationFormat>
  <Paragraphs>171</Paragraphs>
  <Slides>13</Slides>
  <Notes>13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Office 佈景主題</vt:lpstr>
      <vt:lpstr>『 Tafukor 』魚我</vt:lpstr>
      <vt:lpstr>傳統捕魚與現代漁業的衝突</vt:lpstr>
      <vt:lpstr>八卦網-『 Tafukor 』</vt:lpstr>
      <vt:lpstr>八卦網裡的科學原理</vt:lpstr>
      <vt:lpstr>八卦網鉛錘實驗-設計實驗過程</vt:lpstr>
      <vt:lpstr>八卦網鉛錘實驗 -鉛塊越多越可以讓魚網呈現出較圓的形狀</vt:lpstr>
      <vt:lpstr>阿美族捕魚祭-撒八卦網技巧的驗收</vt:lpstr>
      <vt:lpstr>捕魚祭對阿美族的意義</vt:lpstr>
      <vt:lpstr>阿美族捕魚傳統工具八卦網 -以鉛塊說明使用八卦網的由來</vt:lpstr>
      <vt:lpstr>阿美族捕魚祭及 八卦網捕魚遇到的問題</vt:lpstr>
      <vt:lpstr>阿美族捕魚祭現在式 -河川汙染改善&amp;永續漁法</vt:lpstr>
      <vt:lpstr>阿美族捕魚祭未來式 -創意、創新之文創產業</vt:lpstr>
      <vt:lpstr>『 Tafukor 』魚我 —由八卦網了解     阿美族傳統捕魚祭現況  請評審委員指導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Tafukor魚我</dc:title>
  <dc:creator>huilan chen</dc:creator>
  <cp:lastModifiedBy>user</cp:lastModifiedBy>
  <cp:revision>235</cp:revision>
  <dcterms:created xsi:type="dcterms:W3CDTF">2015-10-10T01:54:26Z</dcterms:created>
  <dcterms:modified xsi:type="dcterms:W3CDTF">2015-10-25T06:51:55Z</dcterms:modified>
</cp:coreProperties>
</file>