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17"/>
  </p:notesMasterIdLst>
  <p:sldIdLst>
    <p:sldId id="256" r:id="rId2"/>
    <p:sldId id="257" r:id="rId3"/>
    <p:sldId id="258" r:id="rId4"/>
    <p:sldId id="259" r:id="rId5"/>
    <p:sldId id="267" r:id="rId6"/>
    <p:sldId id="260" r:id="rId7"/>
    <p:sldId id="269" r:id="rId8"/>
    <p:sldId id="270" r:id="rId9"/>
    <p:sldId id="263" r:id="rId10"/>
    <p:sldId id="268" r:id="rId11"/>
    <p:sldId id="264" r:id="rId12"/>
    <p:sldId id="266" r:id="rId13"/>
    <p:sldId id="265" r:id="rId14"/>
    <p:sldId id="271" r:id="rId15"/>
    <p:sldId id="272" r:id="rId16"/>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924" autoAdjust="0"/>
  </p:normalViewPr>
  <p:slideViewPr>
    <p:cSldViewPr>
      <p:cViewPr>
        <p:scale>
          <a:sx n="75" d="100"/>
          <a:sy n="75" d="100"/>
        </p:scale>
        <p:origin x="-62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image" Target="../media/image34.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7AD1E7-1D0F-403F-9C6F-883A8D20AFFC}" type="doc">
      <dgm:prSet loTypeId="urn:microsoft.com/office/officeart/2008/layout/AlternatingPictureBlocks" loCatId="picture" qsTypeId="urn:microsoft.com/office/officeart/2005/8/quickstyle/simple1" qsCatId="simple" csTypeId="urn:microsoft.com/office/officeart/2005/8/colors/colorful2" csCatId="colorful" phldr="1"/>
      <dgm:spPr/>
      <dgm:t>
        <a:bodyPr/>
        <a:lstStyle/>
        <a:p>
          <a:endParaRPr lang="zh-TW" altLang="en-US"/>
        </a:p>
      </dgm:t>
    </dgm:pt>
    <dgm:pt modelId="{EB0C8937-BC43-415F-B940-2747706879F9}">
      <dgm:prSet phldrT="[文字]"/>
      <dgm:spPr/>
      <dgm:t>
        <a:bodyPr/>
        <a:lstStyle/>
        <a:p>
          <a:r>
            <a:rPr lang="zh-TW" altLang="en-US" dirty="0" smtClean="0">
              <a:latin typeface="微軟正黑體" panose="020B0604030504040204" pitchFamily="34" charset="-120"/>
              <a:ea typeface="微軟正黑體" panose="020B0604030504040204" pitchFamily="34" charset="-120"/>
            </a:rPr>
            <a:t>河流水質</a:t>
          </a:r>
          <a:endParaRPr lang="zh-TW" altLang="en-US" dirty="0">
            <a:latin typeface="微軟正黑體" panose="020B0604030504040204" pitchFamily="34" charset="-120"/>
            <a:ea typeface="微軟正黑體" panose="020B0604030504040204" pitchFamily="34" charset="-120"/>
          </a:endParaRPr>
        </a:p>
      </dgm:t>
    </dgm:pt>
    <dgm:pt modelId="{EE907E3D-B550-4E92-9B6E-870D4A5A9745}" type="parTrans" cxnId="{D9FAC191-2349-401A-BF70-04E31E36E60A}">
      <dgm:prSet/>
      <dgm:spPr/>
      <dgm:t>
        <a:bodyPr/>
        <a:lstStyle/>
        <a:p>
          <a:endParaRPr lang="zh-TW" altLang="en-US"/>
        </a:p>
      </dgm:t>
    </dgm:pt>
    <dgm:pt modelId="{6316FA61-D526-4895-B3EB-E9E076A133AE}" type="sibTrans" cxnId="{D9FAC191-2349-401A-BF70-04E31E36E60A}">
      <dgm:prSet/>
      <dgm:spPr/>
      <dgm:t>
        <a:bodyPr/>
        <a:lstStyle/>
        <a:p>
          <a:endParaRPr lang="zh-TW" altLang="en-US"/>
        </a:p>
      </dgm:t>
    </dgm:pt>
    <dgm:pt modelId="{57DA902F-7C61-4318-AEEE-2E34358CE25A}">
      <dgm:prSet phldrT="[文字]"/>
      <dgm:spPr/>
      <dgm:t>
        <a:bodyPr/>
        <a:lstStyle/>
        <a:p>
          <a:r>
            <a:rPr lang="zh-TW" altLang="en-US" dirty="0" smtClean="0">
              <a:latin typeface="微軟正黑體" panose="020B0604030504040204" pitchFamily="34" charset="-120"/>
              <a:ea typeface="微軟正黑體" panose="020B0604030504040204" pitchFamily="34" charset="-120"/>
            </a:rPr>
            <a:t>步道維護</a:t>
          </a:r>
          <a:endParaRPr lang="zh-TW" altLang="en-US" dirty="0">
            <a:latin typeface="微軟正黑體" panose="020B0604030504040204" pitchFamily="34" charset="-120"/>
            <a:ea typeface="微軟正黑體" panose="020B0604030504040204" pitchFamily="34" charset="-120"/>
          </a:endParaRPr>
        </a:p>
      </dgm:t>
    </dgm:pt>
    <dgm:pt modelId="{4830A764-4E4B-4B14-8871-79BC3AC648E2}" type="parTrans" cxnId="{EF19A90B-6023-4323-9251-1B1DC868B46E}">
      <dgm:prSet/>
      <dgm:spPr/>
      <dgm:t>
        <a:bodyPr/>
        <a:lstStyle/>
        <a:p>
          <a:endParaRPr lang="zh-TW" altLang="en-US"/>
        </a:p>
      </dgm:t>
    </dgm:pt>
    <dgm:pt modelId="{71344FF5-DB52-4097-B679-7C3E3C0F2475}" type="sibTrans" cxnId="{EF19A90B-6023-4323-9251-1B1DC868B46E}">
      <dgm:prSet/>
      <dgm:spPr/>
      <dgm:t>
        <a:bodyPr/>
        <a:lstStyle/>
        <a:p>
          <a:endParaRPr lang="zh-TW" altLang="en-US"/>
        </a:p>
      </dgm:t>
    </dgm:pt>
    <dgm:pt modelId="{13BBCAB1-51AE-486A-BBF2-D962B47766E3}" type="pres">
      <dgm:prSet presAssocID="{E77AD1E7-1D0F-403F-9C6F-883A8D20AFFC}" presName="linearFlow" presStyleCnt="0">
        <dgm:presLayoutVars>
          <dgm:dir/>
          <dgm:resizeHandles val="exact"/>
        </dgm:presLayoutVars>
      </dgm:prSet>
      <dgm:spPr/>
      <dgm:t>
        <a:bodyPr/>
        <a:lstStyle/>
        <a:p>
          <a:endParaRPr lang="zh-TW" altLang="en-US"/>
        </a:p>
      </dgm:t>
    </dgm:pt>
    <dgm:pt modelId="{16AA3A89-E7F7-44AE-8F8D-F41F8BF50060}" type="pres">
      <dgm:prSet presAssocID="{EB0C8937-BC43-415F-B940-2747706879F9}" presName="comp" presStyleCnt="0"/>
      <dgm:spPr/>
    </dgm:pt>
    <dgm:pt modelId="{EF0282A1-EC95-4E44-85A5-247D6468CEA6}" type="pres">
      <dgm:prSet presAssocID="{EB0C8937-BC43-415F-B940-2747706879F9}" presName="rect2" presStyleLbl="node1" presStyleIdx="0" presStyleCnt="2">
        <dgm:presLayoutVars>
          <dgm:bulletEnabled val="1"/>
        </dgm:presLayoutVars>
      </dgm:prSet>
      <dgm:spPr/>
      <dgm:t>
        <a:bodyPr/>
        <a:lstStyle/>
        <a:p>
          <a:endParaRPr lang="zh-TW" altLang="en-US"/>
        </a:p>
      </dgm:t>
    </dgm:pt>
    <dgm:pt modelId="{D8BA9E22-5677-4484-9DEE-901E0DE9049F}" type="pres">
      <dgm:prSet presAssocID="{EB0C8937-BC43-415F-B940-2747706879F9}" presName="rect1" presStyleLbl="ln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4000" b="-14000"/>
          </a:stretch>
        </a:blipFill>
      </dgm:spPr>
    </dgm:pt>
    <dgm:pt modelId="{B930560F-8943-410D-AB11-B748D93BDC35}" type="pres">
      <dgm:prSet presAssocID="{6316FA61-D526-4895-B3EB-E9E076A133AE}" presName="sibTrans" presStyleCnt="0"/>
      <dgm:spPr/>
    </dgm:pt>
    <dgm:pt modelId="{F028038D-6CFA-4B09-B084-056A3FCFCFF5}" type="pres">
      <dgm:prSet presAssocID="{57DA902F-7C61-4318-AEEE-2E34358CE25A}" presName="comp" presStyleCnt="0"/>
      <dgm:spPr/>
    </dgm:pt>
    <dgm:pt modelId="{19D6CC3A-FF4E-43C7-9758-24F3191F1E77}" type="pres">
      <dgm:prSet presAssocID="{57DA902F-7C61-4318-AEEE-2E34358CE25A}" presName="rect2" presStyleLbl="node1" presStyleIdx="1" presStyleCnt="2">
        <dgm:presLayoutVars>
          <dgm:bulletEnabled val="1"/>
        </dgm:presLayoutVars>
      </dgm:prSet>
      <dgm:spPr/>
      <dgm:t>
        <a:bodyPr/>
        <a:lstStyle/>
        <a:p>
          <a:endParaRPr lang="zh-TW" altLang="en-US"/>
        </a:p>
      </dgm:t>
    </dgm:pt>
    <dgm:pt modelId="{1D5BC9D6-1FF5-44D2-85B9-51E333242C1B}" type="pres">
      <dgm:prSet presAssocID="{57DA902F-7C61-4318-AEEE-2E34358CE25A}" presName="rect1" presStyleLbl="lnNod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4000" b="-14000"/>
          </a:stretch>
        </a:blipFill>
      </dgm:spPr>
    </dgm:pt>
  </dgm:ptLst>
  <dgm:cxnLst>
    <dgm:cxn modelId="{78D8A671-20D2-4D95-9ACB-7AF7CC7E8F04}" type="presOf" srcId="{E77AD1E7-1D0F-403F-9C6F-883A8D20AFFC}" destId="{13BBCAB1-51AE-486A-BBF2-D962B47766E3}" srcOrd="0" destOrd="0" presId="urn:microsoft.com/office/officeart/2008/layout/AlternatingPictureBlocks"/>
    <dgm:cxn modelId="{092740C3-037A-4649-95BF-F0FE82126CA0}" type="presOf" srcId="{EB0C8937-BC43-415F-B940-2747706879F9}" destId="{EF0282A1-EC95-4E44-85A5-247D6468CEA6}" srcOrd="0" destOrd="0" presId="urn:microsoft.com/office/officeart/2008/layout/AlternatingPictureBlocks"/>
    <dgm:cxn modelId="{EF19A90B-6023-4323-9251-1B1DC868B46E}" srcId="{E77AD1E7-1D0F-403F-9C6F-883A8D20AFFC}" destId="{57DA902F-7C61-4318-AEEE-2E34358CE25A}" srcOrd="1" destOrd="0" parTransId="{4830A764-4E4B-4B14-8871-79BC3AC648E2}" sibTransId="{71344FF5-DB52-4097-B679-7C3E3C0F2475}"/>
    <dgm:cxn modelId="{2A082CBA-3690-436F-AB1C-B1ACB4C25AAC}" type="presOf" srcId="{57DA902F-7C61-4318-AEEE-2E34358CE25A}" destId="{19D6CC3A-FF4E-43C7-9758-24F3191F1E77}" srcOrd="0" destOrd="0" presId="urn:microsoft.com/office/officeart/2008/layout/AlternatingPictureBlocks"/>
    <dgm:cxn modelId="{D9FAC191-2349-401A-BF70-04E31E36E60A}" srcId="{E77AD1E7-1D0F-403F-9C6F-883A8D20AFFC}" destId="{EB0C8937-BC43-415F-B940-2747706879F9}" srcOrd="0" destOrd="0" parTransId="{EE907E3D-B550-4E92-9B6E-870D4A5A9745}" sibTransId="{6316FA61-D526-4895-B3EB-E9E076A133AE}"/>
    <dgm:cxn modelId="{12F7B4A2-956A-43E9-B47A-1FAFB77A0488}" type="presParOf" srcId="{13BBCAB1-51AE-486A-BBF2-D962B47766E3}" destId="{16AA3A89-E7F7-44AE-8F8D-F41F8BF50060}" srcOrd="0" destOrd="0" presId="urn:microsoft.com/office/officeart/2008/layout/AlternatingPictureBlocks"/>
    <dgm:cxn modelId="{566B4783-FB17-41B7-B823-2715ED047D53}" type="presParOf" srcId="{16AA3A89-E7F7-44AE-8F8D-F41F8BF50060}" destId="{EF0282A1-EC95-4E44-85A5-247D6468CEA6}" srcOrd="0" destOrd="0" presId="urn:microsoft.com/office/officeart/2008/layout/AlternatingPictureBlocks"/>
    <dgm:cxn modelId="{5C6E2D9B-5854-4289-8562-94037A472065}" type="presParOf" srcId="{16AA3A89-E7F7-44AE-8F8D-F41F8BF50060}" destId="{D8BA9E22-5677-4484-9DEE-901E0DE9049F}" srcOrd="1" destOrd="0" presId="urn:microsoft.com/office/officeart/2008/layout/AlternatingPictureBlocks"/>
    <dgm:cxn modelId="{C37A5889-497E-4A61-95BC-862C38FB3B7E}" type="presParOf" srcId="{13BBCAB1-51AE-486A-BBF2-D962B47766E3}" destId="{B930560F-8943-410D-AB11-B748D93BDC35}" srcOrd="1" destOrd="0" presId="urn:microsoft.com/office/officeart/2008/layout/AlternatingPictureBlocks"/>
    <dgm:cxn modelId="{7248EB68-E640-4244-AE13-302E2F84AF47}" type="presParOf" srcId="{13BBCAB1-51AE-486A-BBF2-D962B47766E3}" destId="{F028038D-6CFA-4B09-B084-056A3FCFCFF5}" srcOrd="2" destOrd="0" presId="urn:microsoft.com/office/officeart/2008/layout/AlternatingPictureBlocks"/>
    <dgm:cxn modelId="{D1C62897-D60D-4960-8FF7-8B1B96FC2073}" type="presParOf" srcId="{F028038D-6CFA-4B09-B084-056A3FCFCFF5}" destId="{19D6CC3A-FF4E-43C7-9758-24F3191F1E77}" srcOrd="0" destOrd="0" presId="urn:microsoft.com/office/officeart/2008/layout/AlternatingPictureBlocks"/>
    <dgm:cxn modelId="{EF4175EF-6A4E-402E-9044-128B6E4E3FE9}" type="presParOf" srcId="{F028038D-6CFA-4B09-B084-056A3FCFCFF5}" destId="{1D5BC9D6-1FF5-44D2-85B9-51E333242C1B}"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24B3E6-E748-4416-893B-95E53483650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C0CB77DA-1296-4E06-97B9-201D7F43B2F6}">
      <dgm:prSet phldrT="[文字]"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zh-TW" altLang="en-US" sz="2000" dirty="0" smtClean="0">
              <a:latin typeface="微軟正黑體" panose="020B0604030504040204" pitchFamily="34" charset="-120"/>
              <a:ea typeface="微軟正黑體" panose="020B0604030504040204" pitchFamily="34" charset="-120"/>
            </a:rPr>
            <a:t>中央</a:t>
          </a:r>
          <a:r>
            <a:rPr lang="zh-TW" altLang="en-US" sz="4800" dirty="0" smtClean="0">
              <a:latin typeface="微軟正黑體" panose="020B0604030504040204" pitchFamily="34" charset="-120"/>
              <a:ea typeface="微軟正黑體" panose="020B0604030504040204" pitchFamily="34" charset="-120"/>
            </a:rPr>
            <a:t>建設</a:t>
          </a:r>
          <a:endParaRPr lang="zh-TW" altLang="en-US" sz="2000" dirty="0">
            <a:latin typeface="微軟正黑體" panose="020B0604030504040204" pitchFamily="34" charset="-120"/>
            <a:ea typeface="微軟正黑體" panose="020B0604030504040204" pitchFamily="34" charset="-120"/>
          </a:endParaRPr>
        </a:p>
      </dgm:t>
    </dgm:pt>
    <dgm:pt modelId="{DC30F9A8-C457-4EEE-9206-2192FB6ABB99}" type="parTrans" cxnId="{5F8AEBA2-3BFF-4531-99B7-4D5282CB402A}">
      <dgm:prSet/>
      <dgm:spPr/>
      <dgm:t>
        <a:bodyPr/>
        <a:lstStyle/>
        <a:p>
          <a:endParaRPr lang="zh-TW" altLang="en-US"/>
        </a:p>
      </dgm:t>
    </dgm:pt>
    <dgm:pt modelId="{39C41815-467C-4766-BC61-7F17398F915A}" type="sibTrans" cxnId="{5F8AEBA2-3BFF-4531-99B7-4D5282CB402A}">
      <dgm:prSet/>
      <dgm:spPr/>
      <dgm:t>
        <a:bodyPr/>
        <a:lstStyle/>
        <a:p>
          <a:endParaRPr lang="zh-TW" altLang="en-US"/>
        </a:p>
      </dgm:t>
    </dgm:pt>
    <dgm:pt modelId="{DDA4058E-667F-42A0-B28E-DFD5E9B9473C}">
      <dgm:prSet phldrT="[文字]" custT="1"/>
      <dgm:spPr/>
      <dgm:t>
        <a:bodyPr/>
        <a:lstStyle/>
        <a:p>
          <a:r>
            <a:rPr lang="zh-TW" altLang="en-US" sz="2000" dirty="0" smtClean="0">
              <a:latin typeface="微軟正黑體" panose="020B0604030504040204" pitchFamily="34" charset="-120"/>
              <a:ea typeface="微軟正黑體" panose="020B0604030504040204" pitchFamily="34" charset="-120"/>
            </a:rPr>
            <a:t>家庭污水接管加速進行</a:t>
          </a:r>
          <a:endParaRPr lang="zh-TW" altLang="en-US" sz="2000" dirty="0">
            <a:latin typeface="微軟正黑體" panose="020B0604030504040204" pitchFamily="34" charset="-120"/>
            <a:ea typeface="微軟正黑體" panose="020B0604030504040204" pitchFamily="34" charset="-120"/>
          </a:endParaRPr>
        </a:p>
      </dgm:t>
    </dgm:pt>
    <dgm:pt modelId="{F84787FE-3D6C-4147-B1F5-586FCE018688}" type="parTrans" cxnId="{690A4162-AABC-4A16-83AF-D8E1134CA716}">
      <dgm:prSet/>
      <dgm:spPr/>
      <dgm:t>
        <a:bodyPr/>
        <a:lstStyle/>
        <a:p>
          <a:endParaRPr lang="zh-TW" altLang="en-US"/>
        </a:p>
      </dgm:t>
    </dgm:pt>
    <dgm:pt modelId="{4B6AF15E-2F9E-4A2C-90A8-5AD4694CC95A}" type="sibTrans" cxnId="{690A4162-AABC-4A16-83AF-D8E1134CA716}">
      <dgm:prSet/>
      <dgm:spPr/>
      <dgm:t>
        <a:bodyPr/>
        <a:lstStyle/>
        <a:p>
          <a:endParaRPr lang="zh-TW" altLang="en-US"/>
        </a:p>
      </dgm:t>
    </dgm:pt>
    <dgm:pt modelId="{5B27229D-5B84-4318-A747-2D04778E2B97}">
      <dgm:prSet phldrT="[文字]"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000" dirty="0" smtClean="0">
              <a:latin typeface="微軟正黑體" panose="020B0604030504040204" pitchFamily="34" charset="-120"/>
              <a:ea typeface="微軟正黑體" panose="020B0604030504040204" pitchFamily="34" charset="-120"/>
            </a:rPr>
            <a:t>地方</a:t>
          </a:r>
          <a:r>
            <a:rPr lang="zh-TW" altLang="en-US" sz="4800" dirty="0" smtClean="0">
              <a:latin typeface="微軟正黑體" panose="020B0604030504040204" pitchFamily="34" charset="-120"/>
              <a:ea typeface="微軟正黑體" panose="020B0604030504040204" pitchFamily="34" charset="-120"/>
            </a:rPr>
            <a:t>維護</a:t>
          </a:r>
          <a:endParaRPr lang="zh-TW" altLang="en-US" sz="2000" dirty="0">
            <a:latin typeface="微軟正黑體" panose="020B0604030504040204" pitchFamily="34" charset="-120"/>
            <a:ea typeface="微軟正黑體" panose="020B0604030504040204" pitchFamily="34" charset="-120"/>
          </a:endParaRPr>
        </a:p>
      </dgm:t>
    </dgm:pt>
    <dgm:pt modelId="{D7440805-BC5E-4FA2-8A8B-5F37CC6490CE}" type="parTrans" cxnId="{4B49418E-FE59-44C7-B38D-3DA7DFC29AC8}">
      <dgm:prSet/>
      <dgm:spPr/>
      <dgm:t>
        <a:bodyPr/>
        <a:lstStyle/>
        <a:p>
          <a:endParaRPr lang="zh-TW" altLang="en-US"/>
        </a:p>
      </dgm:t>
    </dgm:pt>
    <dgm:pt modelId="{DD9BC4CC-53E8-491C-B557-C3566A9D0349}" type="sibTrans" cxnId="{4B49418E-FE59-44C7-B38D-3DA7DFC29AC8}">
      <dgm:prSet/>
      <dgm:spPr/>
      <dgm:t>
        <a:bodyPr/>
        <a:lstStyle/>
        <a:p>
          <a:endParaRPr lang="zh-TW" altLang="en-US"/>
        </a:p>
      </dgm:t>
    </dgm:pt>
    <dgm:pt modelId="{17646D4A-95DE-4740-87AC-0699DC2B42D4}">
      <dgm:prSet phldrT="[文字]" custT="1"/>
      <dgm:spPr/>
      <dgm:t>
        <a:bodyPr/>
        <a:lstStyle/>
        <a:p>
          <a:r>
            <a:rPr lang="zh-TW" altLang="en-US" sz="1600" dirty="0" smtClean="0">
              <a:latin typeface="微軟正黑體" panose="020B0604030504040204" pitchFamily="34" charset="-120"/>
              <a:ea typeface="微軟正黑體" panose="020B0604030504040204" pitchFamily="34" charset="-120"/>
            </a:rPr>
            <a:t>改善步道、車道的舖面</a:t>
          </a:r>
          <a:endParaRPr lang="zh-TW" altLang="en-US" sz="1600" dirty="0">
            <a:latin typeface="微軟正黑體" panose="020B0604030504040204" pitchFamily="34" charset="-120"/>
            <a:ea typeface="微軟正黑體" panose="020B0604030504040204" pitchFamily="34" charset="-120"/>
          </a:endParaRPr>
        </a:p>
      </dgm:t>
    </dgm:pt>
    <dgm:pt modelId="{5005E5D8-2DF7-457A-A26A-62830D50F4B9}" type="parTrans" cxnId="{B0304DEE-8260-4820-BC7A-D47B328AA6B7}">
      <dgm:prSet/>
      <dgm:spPr/>
      <dgm:t>
        <a:bodyPr/>
        <a:lstStyle/>
        <a:p>
          <a:endParaRPr lang="zh-TW" altLang="en-US"/>
        </a:p>
      </dgm:t>
    </dgm:pt>
    <dgm:pt modelId="{DB98653D-9698-4FF8-9B02-9B04B2905B5B}" type="sibTrans" cxnId="{B0304DEE-8260-4820-BC7A-D47B328AA6B7}">
      <dgm:prSet/>
      <dgm:spPr/>
      <dgm:t>
        <a:bodyPr/>
        <a:lstStyle/>
        <a:p>
          <a:endParaRPr lang="zh-TW" altLang="en-US"/>
        </a:p>
      </dgm:t>
    </dgm:pt>
    <dgm:pt modelId="{567D7808-BDB9-4C10-8E90-F99605E5EA8D}">
      <dgm:prSet phldrT="[文字]" custT="1"/>
      <dgm:spPr/>
      <dgm:t>
        <a:bodyPr/>
        <a:lstStyle/>
        <a:p>
          <a:r>
            <a:rPr lang="zh-TW" altLang="en-US" sz="1600" dirty="0" smtClean="0">
              <a:latin typeface="微軟正黑體" panose="020B0604030504040204" pitchFamily="34" charset="-120"/>
              <a:ea typeface="微軟正黑體" panose="020B0604030504040204" pitchFamily="34" charset="-120"/>
            </a:rPr>
            <a:t>定期巡視夜間照明，加以修繕</a:t>
          </a:r>
          <a:endParaRPr lang="en-US" altLang="zh-TW" sz="1600" dirty="0" smtClean="0">
            <a:latin typeface="微軟正黑體" panose="020B0604030504040204" pitchFamily="34" charset="-120"/>
            <a:ea typeface="微軟正黑體" panose="020B0604030504040204" pitchFamily="34" charset="-120"/>
          </a:endParaRPr>
        </a:p>
      </dgm:t>
    </dgm:pt>
    <dgm:pt modelId="{FF29E446-790F-45D0-AB5B-70F9209D2F69}" type="parTrans" cxnId="{996C0520-2924-41A9-AFED-1BFD57EEE927}">
      <dgm:prSet/>
      <dgm:spPr/>
      <dgm:t>
        <a:bodyPr/>
        <a:lstStyle/>
        <a:p>
          <a:endParaRPr lang="zh-TW" altLang="en-US"/>
        </a:p>
      </dgm:t>
    </dgm:pt>
    <dgm:pt modelId="{FD51E4F2-632E-47E3-B42B-B15427887F05}" type="sibTrans" cxnId="{996C0520-2924-41A9-AFED-1BFD57EEE927}">
      <dgm:prSet/>
      <dgm:spPr/>
      <dgm:t>
        <a:bodyPr/>
        <a:lstStyle/>
        <a:p>
          <a:endParaRPr lang="zh-TW" altLang="en-US"/>
        </a:p>
      </dgm:t>
    </dgm:pt>
    <dgm:pt modelId="{20146E1C-B8B0-4FAD-B739-54B38F0426A9}">
      <dgm:prSet phldrT="[文字]" custT="1"/>
      <dgm:spPr/>
      <dgm:t>
        <a:bodyPr/>
        <a:lstStyle/>
        <a:p>
          <a:r>
            <a:rPr lang="zh-TW" altLang="en-US" sz="2000" dirty="0" smtClean="0">
              <a:latin typeface="微軟正黑體" panose="020B0604030504040204" pitchFamily="34" charset="-120"/>
              <a:ea typeface="微軟正黑體" panose="020B0604030504040204" pitchFamily="34" charset="-120"/>
            </a:rPr>
            <a:t>我們</a:t>
          </a:r>
          <a:r>
            <a:rPr lang="zh-TW" altLang="en-US" sz="4800" dirty="0" smtClean="0">
              <a:latin typeface="微軟正黑體" panose="020B0604030504040204" pitchFamily="34" charset="-120"/>
              <a:ea typeface="微軟正黑體" panose="020B0604030504040204" pitchFamily="34" charset="-120"/>
            </a:rPr>
            <a:t>行動</a:t>
          </a:r>
          <a:endParaRPr lang="zh-TW" altLang="en-US" sz="2000" dirty="0">
            <a:latin typeface="微軟正黑體" panose="020B0604030504040204" pitchFamily="34" charset="-120"/>
            <a:ea typeface="微軟正黑體" panose="020B0604030504040204" pitchFamily="34" charset="-120"/>
          </a:endParaRPr>
        </a:p>
      </dgm:t>
    </dgm:pt>
    <dgm:pt modelId="{9A33DCF4-8AFC-4322-AF6C-2B5B1F962672}" type="parTrans" cxnId="{CEB18336-E329-4A4F-AF52-7F690D8551B9}">
      <dgm:prSet/>
      <dgm:spPr/>
      <dgm:t>
        <a:bodyPr/>
        <a:lstStyle/>
        <a:p>
          <a:endParaRPr lang="zh-TW" altLang="en-US"/>
        </a:p>
      </dgm:t>
    </dgm:pt>
    <dgm:pt modelId="{78DB19DD-1C01-4033-9389-9F49AFCF2BDF}" type="sibTrans" cxnId="{CEB18336-E329-4A4F-AF52-7F690D8551B9}">
      <dgm:prSet/>
      <dgm:spPr/>
      <dgm:t>
        <a:bodyPr/>
        <a:lstStyle/>
        <a:p>
          <a:endParaRPr lang="zh-TW" altLang="en-US"/>
        </a:p>
      </dgm:t>
    </dgm:pt>
    <dgm:pt modelId="{9BEFC375-F394-48D1-B135-FDEE484A14B4}">
      <dgm:prSet phldrT="[文字]"/>
      <dgm:spPr/>
      <dgm:t>
        <a:bodyPr/>
        <a:lstStyle/>
        <a:p>
          <a:r>
            <a:rPr lang="zh-TW" altLang="en-US" dirty="0" smtClean="0">
              <a:latin typeface="微軟正黑體" panose="020B0604030504040204" pitchFamily="34" charset="-120"/>
              <a:ea typeface="微軟正黑體" panose="020B0604030504040204" pitchFamily="34" charset="-120"/>
            </a:rPr>
            <a:t>不佔用步道</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停車、置放大型家具、闢建私人菜園花圃</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134709CB-7692-4133-BF5C-C1A2FFA5AB23}" type="parTrans" cxnId="{6931FB5C-A949-4343-AFF7-CA332C16E455}">
      <dgm:prSet/>
      <dgm:spPr/>
      <dgm:t>
        <a:bodyPr/>
        <a:lstStyle/>
        <a:p>
          <a:endParaRPr lang="zh-TW" altLang="en-US"/>
        </a:p>
      </dgm:t>
    </dgm:pt>
    <dgm:pt modelId="{9FA48029-4D7D-4056-BB17-69B94F8FA4C9}" type="sibTrans" cxnId="{6931FB5C-A949-4343-AFF7-CA332C16E455}">
      <dgm:prSet/>
      <dgm:spPr/>
      <dgm:t>
        <a:bodyPr/>
        <a:lstStyle/>
        <a:p>
          <a:endParaRPr lang="zh-TW" altLang="en-US"/>
        </a:p>
      </dgm:t>
    </dgm:pt>
    <dgm:pt modelId="{D9892F3A-227E-4937-B07D-5A48F01736A9}">
      <dgm:prSet phldrT="[文字]"/>
      <dgm:spPr/>
      <dgm:t>
        <a:bodyPr/>
        <a:lstStyle/>
        <a:p>
          <a:r>
            <a:rPr lang="zh-TW" altLang="en-US" dirty="0" smtClean="0">
              <a:latin typeface="微軟正黑體" panose="020B0604030504040204" pitchFamily="34" charset="-120"/>
              <a:ea typeface="微軟正黑體" panose="020B0604030504040204" pitchFamily="34" charset="-120"/>
            </a:rPr>
            <a:t>不亂丟垃圾、排水溝清除</a:t>
          </a:r>
          <a:endParaRPr lang="zh-TW" altLang="en-US" dirty="0">
            <a:latin typeface="微軟正黑體" panose="020B0604030504040204" pitchFamily="34" charset="-120"/>
            <a:ea typeface="微軟正黑體" panose="020B0604030504040204" pitchFamily="34" charset="-120"/>
          </a:endParaRPr>
        </a:p>
      </dgm:t>
    </dgm:pt>
    <dgm:pt modelId="{EE514E86-0246-4434-B5DC-0CBEFC303904}" type="parTrans" cxnId="{311155C6-5449-48D9-9E0B-E42B0F10398C}">
      <dgm:prSet/>
      <dgm:spPr/>
      <dgm:t>
        <a:bodyPr/>
        <a:lstStyle/>
        <a:p>
          <a:endParaRPr lang="zh-TW" altLang="en-US"/>
        </a:p>
      </dgm:t>
    </dgm:pt>
    <dgm:pt modelId="{97BD9AEE-1AEF-44A5-A404-1A7A7BBF99ED}" type="sibTrans" cxnId="{311155C6-5449-48D9-9E0B-E42B0F10398C}">
      <dgm:prSet/>
      <dgm:spPr/>
      <dgm:t>
        <a:bodyPr/>
        <a:lstStyle/>
        <a:p>
          <a:endParaRPr lang="zh-TW" altLang="en-US"/>
        </a:p>
      </dgm:t>
    </dgm:pt>
    <dgm:pt modelId="{12AE3AF7-4CF1-4342-89CD-238CDC1431E8}">
      <dgm:prSet phldrT="[文字]" custT="1"/>
      <dgm:spPr/>
      <dgm:t>
        <a:bodyPr/>
        <a:lstStyle/>
        <a:p>
          <a:r>
            <a:rPr lang="zh-TW" altLang="en-US" sz="1600" dirty="0" smtClean="0">
              <a:latin typeface="微軟正黑體" panose="020B0604030504040204" pitchFamily="34" charset="-120"/>
              <a:ea typeface="微軟正黑體" panose="020B0604030504040204" pitchFamily="34" charset="-120"/>
            </a:rPr>
            <a:t>佔用的公共設施搬遷或移除</a:t>
          </a:r>
          <a:r>
            <a:rPr lang="en-US" altLang="zh-TW" sz="1600" dirty="0" smtClean="0">
              <a:latin typeface="微軟正黑體" panose="020B0604030504040204" pitchFamily="34" charset="-120"/>
              <a:ea typeface="微軟正黑體" panose="020B0604030504040204" pitchFamily="34" charset="-120"/>
            </a:rPr>
            <a:t>(</a:t>
          </a:r>
          <a:r>
            <a:rPr lang="zh-TW" altLang="en-US" sz="1600" dirty="0" smtClean="0">
              <a:latin typeface="微軟正黑體" panose="020B0604030504040204" pitchFamily="34" charset="-120"/>
              <a:ea typeface="微軟正黑體" panose="020B0604030504040204" pitchFamily="34" charset="-120"/>
            </a:rPr>
            <a:t>變電箱、電桿、電信箱</a:t>
          </a:r>
          <a:r>
            <a:rPr lang="en-US" altLang="zh-TW" sz="1600" dirty="0" smtClean="0">
              <a:latin typeface="微軟正黑體" panose="020B0604030504040204" pitchFamily="34" charset="-120"/>
              <a:ea typeface="微軟正黑體" panose="020B0604030504040204" pitchFamily="34" charset="-120"/>
            </a:rPr>
            <a:t>)</a:t>
          </a:r>
        </a:p>
      </dgm:t>
    </dgm:pt>
    <dgm:pt modelId="{BB7753D8-B0A9-4E55-A07B-9BF0C53D70D1}" type="parTrans" cxnId="{989D0EE8-D71A-49F7-9858-E16776622FCE}">
      <dgm:prSet/>
      <dgm:spPr/>
      <dgm:t>
        <a:bodyPr/>
        <a:lstStyle/>
        <a:p>
          <a:endParaRPr lang="zh-TW" altLang="en-US"/>
        </a:p>
      </dgm:t>
    </dgm:pt>
    <dgm:pt modelId="{23058D9D-11F1-4A22-A3C2-7C95A765EBE9}" type="sibTrans" cxnId="{989D0EE8-D71A-49F7-9858-E16776622FCE}">
      <dgm:prSet/>
      <dgm:spPr/>
      <dgm:t>
        <a:bodyPr/>
        <a:lstStyle/>
        <a:p>
          <a:endParaRPr lang="zh-TW" altLang="en-US"/>
        </a:p>
      </dgm:t>
    </dgm:pt>
    <dgm:pt modelId="{6E885284-373F-4C4D-939D-0AF5F782D949}">
      <dgm:prSet phldrT="[文字]"/>
      <dgm:spPr/>
      <dgm:t>
        <a:bodyPr/>
        <a:lstStyle/>
        <a:p>
          <a:r>
            <a:rPr lang="zh-TW" altLang="en-US" dirty="0" smtClean="0">
              <a:latin typeface="微軟正黑體" panose="020B0604030504040204" pitchFamily="34" charset="-120"/>
              <a:ea typeface="微軟正黑體" panose="020B0604030504040204" pitchFamily="34" charset="-120"/>
            </a:rPr>
            <a:t>參與淨溪活動</a:t>
          </a:r>
          <a:endParaRPr lang="zh-TW" altLang="en-US" dirty="0">
            <a:latin typeface="微軟正黑體" panose="020B0604030504040204" pitchFamily="34" charset="-120"/>
            <a:ea typeface="微軟正黑體" panose="020B0604030504040204" pitchFamily="34" charset="-120"/>
          </a:endParaRPr>
        </a:p>
      </dgm:t>
    </dgm:pt>
    <dgm:pt modelId="{00A2C062-3620-46A0-B71E-74876F8C03C0}" type="parTrans" cxnId="{D7CB92D1-1E35-4D16-B1A9-7552A687B9DA}">
      <dgm:prSet/>
      <dgm:spPr/>
      <dgm:t>
        <a:bodyPr/>
        <a:lstStyle/>
        <a:p>
          <a:endParaRPr lang="zh-TW" altLang="en-US"/>
        </a:p>
      </dgm:t>
    </dgm:pt>
    <dgm:pt modelId="{EFBF674E-F374-4692-B9AC-B1DD3EB75706}" type="sibTrans" cxnId="{D7CB92D1-1E35-4D16-B1A9-7552A687B9DA}">
      <dgm:prSet/>
      <dgm:spPr/>
      <dgm:t>
        <a:bodyPr/>
        <a:lstStyle/>
        <a:p>
          <a:endParaRPr lang="zh-TW" altLang="en-US"/>
        </a:p>
      </dgm:t>
    </dgm:pt>
    <dgm:pt modelId="{D2C207A0-0739-40DD-A2A5-36E74E17F02B}">
      <dgm:prSet phldrT="[文字]" custT="1"/>
      <dgm:spPr/>
      <dgm:t>
        <a:bodyPr/>
        <a:lstStyle/>
        <a:p>
          <a:r>
            <a:rPr lang="zh-TW" altLang="en-US" sz="2000" dirty="0" smtClean="0">
              <a:latin typeface="微軟正黑體" panose="020B0604030504040204" pitchFamily="34" charset="-120"/>
              <a:ea typeface="微軟正黑體" panose="020B0604030504040204" pitchFamily="34" charset="-120"/>
            </a:rPr>
            <a:t>自行車及健行道路網要持續</a:t>
          </a:r>
          <a:endParaRPr lang="zh-TW" altLang="en-US" sz="2000" dirty="0">
            <a:latin typeface="微軟正黑體" panose="020B0604030504040204" pitchFamily="34" charset="-120"/>
            <a:ea typeface="微軟正黑體" panose="020B0604030504040204" pitchFamily="34" charset="-120"/>
          </a:endParaRPr>
        </a:p>
      </dgm:t>
    </dgm:pt>
    <dgm:pt modelId="{679197CB-1018-4DDA-A21F-BA609AD7E1AC}" type="sibTrans" cxnId="{FC1AC027-A7F8-455F-AF6B-F5F362689CC1}">
      <dgm:prSet/>
      <dgm:spPr/>
      <dgm:t>
        <a:bodyPr/>
        <a:lstStyle/>
        <a:p>
          <a:endParaRPr lang="zh-TW" altLang="en-US"/>
        </a:p>
      </dgm:t>
    </dgm:pt>
    <dgm:pt modelId="{8B44E251-1B5B-42B9-A106-C00940C23D21}" type="parTrans" cxnId="{FC1AC027-A7F8-455F-AF6B-F5F362689CC1}">
      <dgm:prSet/>
      <dgm:spPr/>
      <dgm:t>
        <a:bodyPr/>
        <a:lstStyle/>
        <a:p>
          <a:endParaRPr lang="zh-TW" altLang="en-US"/>
        </a:p>
      </dgm:t>
    </dgm:pt>
    <dgm:pt modelId="{04EA2E65-9C9D-42DB-AF5F-2832E4233ECB}" type="pres">
      <dgm:prSet presAssocID="{9224B3E6-E748-4416-893B-95E534836505}" presName="Name0" presStyleCnt="0">
        <dgm:presLayoutVars>
          <dgm:dir/>
          <dgm:animLvl val="lvl"/>
          <dgm:resizeHandles val="exact"/>
        </dgm:presLayoutVars>
      </dgm:prSet>
      <dgm:spPr/>
      <dgm:t>
        <a:bodyPr/>
        <a:lstStyle/>
        <a:p>
          <a:endParaRPr lang="zh-TW" altLang="en-US"/>
        </a:p>
      </dgm:t>
    </dgm:pt>
    <dgm:pt modelId="{C2784B76-1860-491A-9056-ED79A3F3DAEB}" type="pres">
      <dgm:prSet presAssocID="{C0CB77DA-1296-4E06-97B9-201D7F43B2F6}" presName="linNode" presStyleCnt="0"/>
      <dgm:spPr/>
    </dgm:pt>
    <dgm:pt modelId="{2125C3A1-CF68-4230-9056-5F5996B11137}" type="pres">
      <dgm:prSet presAssocID="{C0CB77DA-1296-4E06-97B9-201D7F43B2F6}" presName="parentText" presStyleLbl="node1" presStyleIdx="0" presStyleCnt="3">
        <dgm:presLayoutVars>
          <dgm:chMax val="1"/>
          <dgm:bulletEnabled val="1"/>
        </dgm:presLayoutVars>
      </dgm:prSet>
      <dgm:spPr/>
      <dgm:t>
        <a:bodyPr/>
        <a:lstStyle/>
        <a:p>
          <a:endParaRPr lang="zh-TW" altLang="en-US"/>
        </a:p>
      </dgm:t>
    </dgm:pt>
    <dgm:pt modelId="{024FFA68-4C3B-4C29-AB32-FF11889B0B9E}" type="pres">
      <dgm:prSet presAssocID="{C0CB77DA-1296-4E06-97B9-201D7F43B2F6}" presName="descendantText" presStyleLbl="alignAccFollowNode1" presStyleIdx="0" presStyleCnt="3">
        <dgm:presLayoutVars>
          <dgm:bulletEnabled val="1"/>
        </dgm:presLayoutVars>
      </dgm:prSet>
      <dgm:spPr/>
      <dgm:t>
        <a:bodyPr/>
        <a:lstStyle/>
        <a:p>
          <a:endParaRPr lang="zh-TW" altLang="en-US"/>
        </a:p>
      </dgm:t>
    </dgm:pt>
    <dgm:pt modelId="{E924A334-2996-4956-AB4B-FC376E61DF83}" type="pres">
      <dgm:prSet presAssocID="{39C41815-467C-4766-BC61-7F17398F915A}" presName="sp" presStyleCnt="0"/>
      <dgm:spPr/>
    </dgm:pt>
    <dgm:pt modelId="{9339734C-B47C-4F63-8396-EAFDAAF6392A}" type="pres">
      <dgm:prSet presAssocID="{5B27229D-5B84-4318-A747-2D04778E2B97}" presName="linNode" presStyleCnt="0"/>
      <dgm:spPr/>
    </dgm:pt>
    <dgm:pt modelId="{8CC0C01A-22CE-4F8A-8830-56FC25963D37}" type="pres">
      <dgm:prSet presAssocID="{5B27229D-5B84-4318-A747-2D04778E2B97}" presName="parentText" presStyleLbl="node1" presStyleIdx="1" presStyleCnt="3" custLinFactNeighborX="-3905" custLinFactNeighborY="978">
        <dgm:presLayoutVars>
          <dgm:chMax val="1"/>
          <dgm:bulletEnabled val="1"/>
        </dgm:presLayoutVars>
      </dgm:prSet>
      <dgm:spPr/>
      <dgm:t>
        <a:bodyPr/>
        <a:lstStyle/>
        <a:p>
          <a:endParaRPr lang="zh-TW" altLang="en-US"/>
        </a:p>
      </dgm:t>
    </dgm:pt>
    <dgm:pt modelId="{6F488A10-53DD-4DB1-97DD-72A3C79FE5D4}" type="pres">
      <dgm:prSet presAssocID="{5B27229D-5B84-4318-A747-2D04778E2B97}" presName="descendantText" presStyleLbl="alignAccFollowNode1" presStyleIdx="1" presStyleCnt="3">
        <dgm:presLayoutVars>
          <dgm:bulletEnabled val="1"/>
        </dgm:presLayoutVars>
      </dgm:prSet>
      <dgm:spPr/>
      <dgm:t>
        <a:bodyPr/>
        <a:lstStyle/>
        <a:p>
          <a:endParaRPr lang="zh-TW" altLang="en-US"/>
        </a:p>
      </dgm:t>
    </dgm:pt>
    <dgm:pt modelId="{453FD2C8-1551-4A77-A757-C956F31A2709}" type="pres">
      <dgm:prSet presAssocID="{DD9BC4CC-53E8-491C-B557-C3566A9D0349}" presName="sp" presStyleCnt="0"/>
      <dgm:spPr/>
    </dgm:pt>
    <dgm:pt modelId="{4689232F-EF31-4895-8FC9-5987C3587897}" type="pres">
      <dgm:prSet presAssocID="{20146E1C-B8B0-4FAD-B739-54B38F0426A9}" presName="linNode" presStyleCnt="0"/>
      <dgm:spPr/>
    </dgm:pt>
    <dgm:pt modelId="{0A2315AA-C928-4B3F-B9C9-9E85A4BC1BCE}" type="pres">
      <dgm:prSet presAssocID="{20146E1C-B8B0-4FAD-B739-54B38F0426A9}" presName="parentText" presStyleLbl="node1" presStyleIdx="2" presStyleCnt="3">
        <dgm:presLayoutVars>
          <dgm:chMax val="1"/>
          <dgm:bulletEnabled val="1"/>
        </dgm:presLayoutVars>
      </dgm:prSet>
      <dgm:spPr/>
      <dgm:t>
        <a:bodyPr/>
        <a:lstStyle/>
        <a:p>
          <a:endParaRPr lang="zh-TW" altLang="en-US"/>
        </a:p>
      </dgm:t>
    </dgm:pt>
    <dgm:pt modelId="{0F3F5F31-0C5E-4F69-8771-B1B058F3F1E8}" type="pres">
      <dgm:prSet presAssocID="{20146E1C-B8B0-4FAD-B739-54B38F0426A9}" presName="descendantText" presStyleLbl="alignAccFollowNode1" presStyleIdx="2" presStyleCnt="3">
        <dgm:presLayoutVars>
          <dgm:bulletEnabled val="1"/>
        </dgm:presLayoutVars>
      </dgm:prSet>
      <dgm:spPr/>
      <dgm:t>
        <a:bodyPr/>
        <a:lstStyle/>
        <a:p>
          <a:endParaRPr lang="zh-TW" altLang="en-US"/>
        </a:p>
      </dgm:t>
    </dgm:pt>
  </dgm:ptLst>
  <dgm:cxnLst>
    <dgm:cxn modelId="{5F8AEBA2-3BFF-4531-99B7-4D5282CB402A}" srcId="{9224B3E6-E748-4416-893B-95E534836505}" destId="{C0CB77DA-1296-4E06-97B9-201D7F43B2F6}" srcOrd="0" destOrd="0" parTransId="{DC30F9A8-C457-4EEE-9206-2192FB6ABB99}" sibTransId="{39C41815-467C-4766-BC61-7F17398F915A}"/>
    <dgm:cxn modelId="{989D0EE8-D71A-49F7-9858-E16776622FCE}" srcId="{5B27229D-5B84-4318-A747-2D04778E2B97}" destId="{12AE3AF7-4CF1-4342-89CD-238CDC1431E8}" srcOrd="2" destOrd="0" parTransId="{BB7753D8-B0A9-4E55-A07B-9BF0C53D70D1}" sibTransId="{23058D9D-11F1-4A22-A3C2-7C95A765EBE9}"/>
    <dgm:cxn modelId="{996C0520-2924-41A9-AFED-1BFD57EEE927}" srcId="{5B27229D-5B84-4318-A747-2D04778E2B97}" destId="{567D7808-BDB9-4C10-8E90-F99605E5EA8D}" srcOrd="1" destOrd="0" parTransId="{FF29E446-790F-45D0-AB5B-70F9209D2F69}" sibTransId="{FD51E4F2-632E-47E3-B42B-B15427887F05}"/>
    <dgm:cxn modelId="{4B49418E-FE59-44C7-B38D-3DA7DFC29AC8}" srcId="{9224B3E6-E748-4416-893B-95E534836505}" destId="{5B27229D-5B84-4318-A747-2D04778E2B97}" srcOrd="1" destOrd="0" parTransId="{D7440805-BC5E-4FA2-8A8B-5F37CC6490CE}" sibTransId="{DD9BC4CC-53E8-491C-B557-C3566A9D0349}"/>
    <dgm:cxn modelId="{311155C6-5449-48D9-9E0B-E42B0F10398C}" srcId="{20146E1C-B8B0-4FAD-B739-54B38F0426A9}" destId="{D9892F3A-227E-4937-B07D-5A48F01736A9}" srcOrd="1" destOrd="0" parTransId="{EE514E86-0246-4434-B5DC-0CBEFC303904}" sibTransId="{97BD9AEE-1AEF-44A5-A404-1A7A7BBF99ED}"/>
    <dgm:cxn modelId="{E0C18B39-524B-4A70-938C-8917CA512D7F}" type="presOf" srcId="{6E885284-373F-4C4D-939D-0AF5F782D949}" destId="{0F3F5F31-0C5E-4F69-8771-B1B058F3F1E8}" srcOrd="0" destOrd="2" presId="urn:microsoft.com/office/officeart/2005/8/layout/vList5"/>
    <dgm:cxn modelId="{527D67F2-3A1C-44A0-B482-28116C6F176A}" type="presOf" srcId="{12AE3AF7-4CF1-4342-89CD-238CDC1431E8}" destId="{6F488A10-53DD-4DB1-97DD-72A3C79FE5D4}" srcOrd="0" destOrd="2" presId="urn:microsoft.com/office/officeart/2005/8/layout/vList5"/>
    <dgm:cxn modelId="{8844FCD7-839A-419E-948B-C5E89F765C36}" type="presOf" srcId="{567D7808-BDB9-4C10-8E90-F99605E5EA8D}" destId="{6F488A10-53DD-4DB1-97DD-72A3C79FE5D4}" srcOrd="0" destOrd="1" presId="urn:microsoft.com/office/officeart/2005/8/layout/vList5"/>
    <dgm:cxn modelId="{CEB18336-E329-4A4F-AF52-7F690D8551B9}" srcId="{9224B3E6-E748-4416-893B-95E534836505}" destId="{20146E1C-B8B0-4FAD-B739-54B38F0426A9}" srcOrd="2" destOrd="0" parTransId="{9A33DCF4-8AFC-4322-AF6C-2B5B1F962672}" sibTransId="{78DB19DD-1C01-4033-9389-9F49AFCF2BDF}"/>
    <dgm:cxn modelId="{F06623B0-ABC9-4B19-9C68-26BDD1ABC063}" type="presOf" srcId="{9BEFC375-F394-48D1-B135-FDEE484A14B4}" destId="{0F3F5F31-0C5E-4F69-8771-B1B058F3F1E8}" srcOrd="0" destOrd="0" presId="urn:microsoft.com/office/officeart/2005/8/layout/vList5"/>
    <dgm:cxn modelId="{573FACCB-33A0-4136-859B-6DE6D81BD175}" type="presOf" srcId="{9224B3E6-E748-4416-893B-95E534836505}" destId="{04EA2E65-9C9D-42DB-AF5F-2832E4233ECB}" srcOrd="0" destOrd="0" presId="urn:microsoft.com/office/officeart/2005/8/layout/vList5"/>
    <dgm:cxn modelId="{6931FB5C-A949-4343-AFF7-CA332C16E455}" srcId="{20146E1C-B8B0-4FAD-B739-54B38F0426A9}" destId="{9BEFC375-F394-48D1-B135-FDEE484A14B4}" srcOrd="0" destOrd="0" parTransId="{134709CB-7692-4133-BF5C-C1A2FFA5AB23}" sibTransId="{9FA48029-4D7D-4056-BB17-69B94F8FA4C9}"/>
    <dgm:cxn modelId="{FC1AC027-A7F8-455F-AF6B-F5F362689CC1}" srcId="{C0CB77DA-1296-4E06-97B9-201D7F43B2F6}" destId="{D2C207A0-0739-40DD-A2A5-36E74E17F02B}" srcOrd="0" destOrd="0" parTransId="{8B44E251-1B5B-42B9-A106-C00940C23D21}" sibTransId="{679197CB-1018-4DDA-A21F-BA609AD7E1AC}"/>
    <dgm:cxn modelId="{602F4183-4C81-404F-94C0-5CE68EBF6AD2}" type="presOf" srcId="{DDA4058E-667F-42A0-B28E-DFD5E9B9473C}" destId="{024FFA68-4C3B-4C29-AB32-FF11889B0B9E}" srcOrd="0" destOrd="1" presId="urn:microsoft.com/office/officeart/2005/8/layout/vList5"/>
    <dgm:cxn modelId="{6648C601-27AB-47A7-9F88-C0FE694D953A}" type="presOf" srcId="{D9892F3A-227E-4937-B07D-5A48F01736A9}" destId="{0F3F5F31-0C5E-4F69-8771-B1B058F3F1E8}" srcOrd="0" destOrd="1" presId="urn:microsoft.com/office/officeart/2005/8/layout/vList5"/>
    <dgm:cxn modelId="{764E2C8E-7739-427B-B2E1-7E18E9588725}" type="presOf" srcId="{C0CB77DA-1296-4E06-97B9-201D7F43B2F6}" destId="{2125C3A1-CF68-4230-9056-5F5996B11137}" srcOrd="0" destOrd="0" presId="urn:microsoft.com/office/officeart/2005/8/layout/vList5"/>
    <dgm:cxn modelId="{EFF9AA4D-1373-4366-8A6B-75C15E698C02}" type="presOf" srcId="{D2C207A0-0739-40DD-A2A5-36E74E17F02B}" destId="{024FFA68-4C3B-4C29-AB32-FF11889B0B9E}" srcOrd="0" destOrd="0" presId="urn:microsoft.com/office/officeart/2005/8/layout/vList5"/>
    <dgm:cxn modelId="{690A4162-AABC-4A16-83AF-D8E1134CA716}" srcId="{C0CB77DA-1296-4E06-97B9-201D7F43B2F6}" destId="{DDA4058E-667F-42A0-B28E-DFD5E9B9473C}" srcOrd="1" destOrd="0" parTransId="{F84787FE-3D6C-4147-B1F5-586FCE018688}" sibTransId="{4B6AF15E-2F9E-4A2C-90A8-5AD4694CC95A}"/>
    <dgm:cxn modelId="{B0304DEE-8260-4820-BC7A-D47B328AA6B7}" srcId="{5B27229D-5B84-4318-A747-2D04778E2B97}" destId="{17646D4A-95DE-4740-87AC-0699DC2B42D4}" srcOrd="0" destOrd="0" parTransId="{5005E5D8-2DF7-457A-A26A-62830D50F4B9}" sibTransId="{DB98653D-9698-4FF8-9B02-9B04B2905B5B}"/>
    <dgm:cxn modelId="{344110DB-1497-4793-B3D3-6A4EBB9C898B}" type="presOf" srcId="{20146E1C-B8B0-4FAD-B739-54B38F0426A9}" destId="{0A2315AA-C928-4B3F-B9C9-9E85A4BC1BCE}" srcOrd="0" destOrd="0" presId="urn:microsoft.com/office/officeart/2005/8/layout/vList5"/>
    <dgm:cxn modelId="{60E25C27-54B3-4C50-90EB-F36FF7DDF5BD}" type="presOf" srcId="{5B27229D-5B84-4318-A747-2D04778E2B97}" destId="{8CC0C01A-22CE-4F8A-8830-56FC25963D37}" srcOrd="0" destOrd="0" presId="urn:microsoft.com/office/officeart/2005/8/layout/vList5"/>
    <dgm:cxn modelId="{7827933D-6DBC-426F-9CDC-7D7A478D1015}" type="presOf" srcId="{17646D4A-95DE-4740-87AC-0699DC2B42D4}" destId="{6F488A10-53DD-4DB1-97DD-72A3C79FE5D4}" srcOrd="0" destOrd="0" presId="urn:microsoft.com/office/officeart/2005/8/layout/vList5"/>
    <dgm:cxn modelId="{D7CB92D1-1E35-4D16-B1A9-7552A687B9DA}" srcId="{20146E1C-B8B0-4FAD-B739-54B38F0426A9}" destId="{6E885284-373F-4C4D-939D-0AF5F782D949}" srcOrd="2" destOrd="0" parTransId="{00A2C062-3620-46A0-B71E-74876F8C03C0}" sibTransId="{EFBF674E-F374-4692-B9AC-B1DD3EB75706}"/>
    <dgm:cxn modelId="{E68CFE4D-A73E-44D8-BED8-E717669DF576}" type="presParOf" srcId="{04EA2E65-9C9D-42DB-AF5F-2832E4233ECB}" destId="{C2784B76-1860-491A-9056-ED79A3F3DAEB}" srcOrd="0" destOrd="0" presId="urn:microsoft.com/office/officeart/2005/8/layout/vList5"/>
    <dgm:cxn modelId="{96955969-C692-49EE-9C2A-B76207BE2054}" type="presParOf" srcId="{C2784B76-1860-491A-9056-ED79A3F3DAEB}" destId="{2125C3A1-CF68-4230-9056-5F5996B11137}" srcOrd="0" destOrd="0" presId="urn:microsoft.com/office/officeart/2005/8/layout/vList5"/>
    <dgm:cxn modelId="{DBA2A436-25F3-48DD-8B34-EDF379603794}" type="presParOf" srcId="{C2784B76-1860-491A-9056-ED79A3F3DAEB}" destId="{024FFA68-4C3B-4C29-AB32-FF11889B0B9E}" srcOrd="1" destOrd="0" presId="urn:microsoft.com/office/officeart/2005/8/layout/vList5"/>
    <dgm:cxn modelId="{63A66FCD-9C9D-4A2F-AC53-85619BEFA730}" type="presParOf" srcId="{04EA2E65-9C9D-42DB-AF5F-2832E4233ECB}" destId="{E924A334-2996-4956-AB4B-FC376E61DF83}" srcOrd="1" destOrd="0" presId="urn:microsoft.com/office/officeart/2005/8/layout/vList5"/>
    <dgm:cxn modelId="{8E344510-B147-4291-8C55-8C1D8795D410}" type="presParOf" srcId="{04EA2E65-9C9D-42DB-AF5F-2832E4233ECB}" destId="{9339734C-B47C-4F63-8396-EAFDAAF6392A}" srcOrd="2" destOrd="0" presId="urn:microsoft.com/office/officeart/2005/8/layout/vList5"/>
    <dgm:cxn modelId="{A466C5D0-A33F-495A-B82E-611E7E03293F}" type="presParOf" srcId="{9339734C-B47C-4F63-8396-EAFDAAF6392A}" destId="{8CC0C01A-22CE-4F8A-8830-56FC25963D37}" srcOrd="0" destOrd="0" presId="urn:microsoft.com/office/officeart/2005/8/layout/vList5"/>
    <dgm:cxn modelId="{8BC8035C-1117-4524-8D1F-1E0F73326168}" type="presParOf" srcId="{9339734C-B47C-4F63-8396-EAFDAAF6392A}" destId="{6F488A10-53DD-4DB1-97DD-72A3C79FE5D4}" srcOrd="1" destOrd="0" presId="urn:microsoft.com/office/officeart/2005/8/layout/vList5"/>
    <dgm:cxn modelId="{6D318104-576E-4FEF-9785-AAB88FF3F73D}" type="presParOf" srcId="{04EA2E65-9C9D-42DB-AF5F-2832E4233ECB}" destId="{453FD2C8-1551-4A77-A757-C956F31A2709}" srcOrd="3" destOrd="0" presId="urn:microsoft.com/office/officeart/2005/8/layout/vList5"/>
    <dgm:cxn modelId="{741CFED1-4E74-49F2-991E-F76DC9DB13F7}" type="presParOf" srcId="{04EA2E65-9C9D-42DB-AF5F-2832E4233ECB}" destId="{4689232F-EF31-4895-8FC9-5987C3587897}" srcOrd="4" destOrd="0" presId="urn:microsoft.com/office/officeart/2005/8/layout/vList5"/>
    <dgm:cxn modelId="{14B065D0-6750-468F-8917-DF6A4A13F7E5}" type="presParOf" srcId="{4689232F-EF31-4895-8FC9-5987C3587897}" destId="{0A2315AA-C928-4B3F-B9C9-9E85A4BC1BCE}" srcOrd="0" destOrd="0" presId="urn:microsoft.com/office/officeart/2005/8/layout/vList5"/>
    <dgm:cxn modelId="{3E478905-68DA-467F-85A6-A7E2AE191E74}" type="presParOf" srcId="{4689232F-EF31-4895-8FC9-5987C3587897}" destId="{0F3F5F31-0C5E-4F69-8771-B1B058F3F1E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282A1-EC95-4E44-85A5-247D6468CEA6}">
      <dsp:nvSpPr>
        <dsp:cNvPr id="0" name=""/>
        <dsp:cNvSpPr/>
      </dsp:nvSpPr>
      <dsp:spPr>
        <a:xfrm>
          <a:off x="2916605" y="963"/>
          <a:ext cx="4722295" cy="2135818"/>
        </a:xfrm>
        <a:prstGeom prst="rect">
          <a:avLst/>
        </a:prstGeom>
        <a:solidFill>
          <a:schemeClr val="accent2">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zh-TW" altLang="en-US" sz="6500" kern="1200" dirty="0" smtClean="0">
              <a:latin typeface="微軟正黑體" panose="020B0604030504040204" pitchFamily="34" charset="-120"/>
              <a:ea typeface="微軟正黑體" panose="020B0604030504040204" pitchFamily="34" charset="-120"/>
            </a:rPr>
            <a:t>河流水質</a:t>
          </a:r>
          <a:endParaRPr lang="zh-TW" altLang="en-US" sz="6500" kern="1200" dirty="0">
            <a:latin typeface="微軟正黑體" panose="020B0604030504040204" pitchFamily="34" charset="-120"/>
            <a:ea typeface="微軟正黑體" panose="020B0604030504040204" pitchFamily="34" charset="-120"/>
          </a:endParaRPr>
        </a:p>
      </dsp:txBody>
      <dsp:txXfrm>
        <a:off x="2916605" y="963"/>
        <a:ext cx="4722295" cy="2135818"/>
      </dsp:txXfrm>
    </dsp:sp>
    <dsp:sp modelId="{D8BA9E22-5677-4484-9DEE-901E0DE9049F}">
      <dsp:nvSpPr>
        <dsp:cNvPr id="0" name=""/>
        <dsp:cNvSpPr/>
      </dsp:nvSpPr>
      <dsp:spPr>
        <a:xfrm>
          <a:off x="590698" y="963"/>
          <a:ext cx="2114460" cy="213581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4000" b="-14000"/>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D6CC3A-FF4E-43C7-9758-24F3191F1E77}">
      <dsp:nvSpPr>
        <dsp:cNvPr id="0" name=""/>
        <dsp:cNvSpPr/>
      </dsp:nvSpPr>
      <dsp:spPr>
        <a:xfrm>
          <a:off x="590698" y="2489192"/>
          <a:ext cx="4722295" cy="2135818"/>
        </a:xfrm>
        <a:prstGeom prst="rect">
          <a:avLst/>
        </a:prstGeom>
        <a:solidFill>
          <a:schemeClr val="accent2">
            <a:hueOff val="9531695"/>
            <a:satOff val="19501"/>
            <a:lumOff val="7451"/>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zh-TW" altLang="en-US" sz="6500" kern="1200" dirty="0" smtClean="0">
              <a:latin typeface="微軟正黑體" panose="020B0604030504040204" pitchFamily="34" charset="-120"/>
              <a:ea typeface="微軟正黑體" panose="020B0604030504040204" pitchFamily="34" charset="-120"/>
            </a:rPr>
            <a:t>步道維護</a:t>
          </a:r>
          <a:endParaRPr lang="zh-TW" altLang="en-US" sz="6500" kern="1200" dirty="0">
            <a:latin typeface="微軟正黑體" panose="020B0604030504040204" pitchFamily="34" charset="-120"/>
            <a:ea typeface="微軟正黑體" panose="020B0604030504040204" pitchFamily="34" charset="-120"/>
          </a:endParaRPr>
        </a:p>
      </dsp:txBody>
      <dsp:txXfrm>
        <a:off x="590698" y="2489192"/>
        <a:ext cx="4722295" cy="2135818"/>
      </dsp:txXfrm>
    </dsp:sp>
    <dsp:sp modelId="{1D5BC9D6-1FF5-44D2-85B9-51E333242C1B}">
      <dsp:nvSpPr>
        <dsp:cNvPr id="0" name=""/>
        <dsp:cNvSpPr/>
      </dsp:nvSpPr>
      <dsp:spPr>
        <a:xfrm>
          <a:off x="5524440" y="2489192"/>
          <a:ext cx="2114460" cy="213581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4000" b="-14000"/>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4FFA68-4C3B-4C29-AB32-FF11889B0B9E}">
      <dsp:nvSpPr>
        <dsp:cNvPr id="0" name=""/>
        <dsp:cNvSpPr/>
      </dsp:nvSpPr>
      <dsp:spPr>
        <a:xfrm rot="5400000">
          <a:off x="4999810" y="-1885816"/>
          <a:ext cx="1192634" cy="5266944"/>
        </a:xfrm>
        <a:prstGeom prst="round2Same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28600" lvl="1" indent="-228600" algn="l" defTabSz="889000">
            <a:lnSpc>
              <a:spcPct val="90000"/>
            </a:lnSpc>
            <a:spcBef>
              <a:spcPct val="0"/>
            </a:spcBef>
            <a:spcAft>
              <a:spcPct val="15000"/>
            </a:spcAft>
            <a:buChar char="••"/>
          </a:pPr>
          <a:r>
            <a:rPr lang="zh-TW" altLang="en-US" sz="2000" kern="1200" dirty="0" smtClean="0">
              <a:latin typeface="微軟正黑體" panose="020B0604030504040204" pitchFamily="34" charset="-120"/>
              <a:ea typeface="微軟正黑體" panose="020B0604030504040204" pitchFamily="34" charset="-120"/>
            </a:rPr>
            <a:t>自行車及健行道路網要持續</a:t>
          </a: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smtClean="0">
              <a:latin typeface="微軟正黑體" panose="020B0604030504040204" pitchFamily="34" charset="-120"/>
              <a:ea typeface="微軟正黑體" panose="020B0604030504040204" pitchFamily="34" charset="-120"/>
            </a:rPr>
            <a:t>家庭污水接管加速進行</a:t>
          </a:r>
          <a:endParaRPr lang="zh-TW" altLang="en-US" sz="2000" kern="1200" dirty="0">
            <a:latin typeface="微軟正黑體" panose="020B0604030504040204" pitchFamily="34" charset="-120"/>
            <a:ea typeface="微軟正黑體" panose="020B0604030504040204" pitchFamily="34" charset="-120"/>
          </a:endParaRPr>
        </a:p>
      </dsp:txBody>
      <dsp:txXfrm rot="-5400000">
        <a:off x="2962655" y="209559"/>
        <a:ext cx="5208724" cy="1076194"/>
      </dsp:txXfrm>
    </dsp:sp>
    <dsp:sp modelId="{2125C3A1-CF68-4230-9056-5F5996B11137}">
      <dsp:nvSpPr>
        <dsp:cNvPr id="0" name=""/>
        <dsp:cNvSpPr/>
      </dsp:nvSpPr>
      <dsp:spPr>
        <a:xfrm>
          <a:off x="0" y="2258"/>
          <a:ext cx="2962656" cy="1490792"/>
        </a:xfrm>
        <a:prstGeom prst="roundRect">
          <a:avLst/>
        </a:prstGeom>
        <a:solidFill>
          <a:schemeClr val="accent3"/>
        </a:solidFill>
        <a:ln w="48000" cap="flat" cmpd="thickThin"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TW" altLang="en-US" sz="2000" kern="1200" dirty="0" smtClean="0">
              <a:latin typeface="微軟正黑體" panose="020B0604030504040204" pitchFamily="34" charset="-120"/>
              <a:ea typeface="微軟正黑體" panose="020B0604030504040204" pitchFamily="34" charset="-120"/>
            </a:rPr>
            <a:t>中央</a:t>
          </a:r>
          <a:r>
            <a:rPr lang="zh-TW" altLang="en-US" sz="4800" kern="1200" dirty="0" smtClean="0">
              <a:latin typeface="微軟正黑體" panose="020B0604030504040204" pitchFamily="34" charset="-120"/>
              <a:ea typeface="微軟正黑體" panose="020B0604030504040204" pitchFamily="34" charset="-120"/>
            </a:rPr>
            <a:t>建設</a:t>
          </a:r>
          <a:endParaRPr lang="zh-TW" altLang="en-US" sz="2000" kern="1200" dirty="0">
            <a:latin typeface="微軟正黑體" panose="020B0604030504040204" pitchFamily="34" charset="-120"/>
            <a:ea typeface="微軟正黑體" panose="020B0604030504040204" pitchFamily="34" charset="-120"/>
          </a:endParaRPr>
        </a:p>
      </dsp:txBody>
      <dsp:txXfrm>
        <a:off x="72774" y="75032"/>
        <a:ext cx="2817108" cy="1345244"/>
      </dsp:txXfrm>
    </dsp:sp>
    <dsp:sp modelId="{6F488A10-53DD-4DB1-97DD-72A3C79FE5D4}">
      <dsp:nvSpPr>
        <dsp:cNvPr id="0" name=""/>
        <dsp:cNvSpPr/>
      </dsp:nvSpPr>
      <dsp:spPr>
        <a:xfrm rot="5400000">
          <a:off x="4999810" y="-320484"/>
          <a:ext cx="1192634" cy="5266944"/>
        </a:xfrm>
        <a:prstGeom prst="round2Same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smtClean="0">
              <a:latin typeface="微軟正黑體" panose="020B0604030504040204" pitchFamily="34" charset="-120"/>
              <a:ea typeface="微軟正黑體" panose="020B0604030504040204" pitchFamily="34" charset="-120"/>
            </a:rPr>
            <a:t>改善步道、車道的舖面</a:t>
          </a:r>
          <a:endParaRPr lang="zh-TW" altLang="en-US" sz="1600" kern="1200" dirty="0">
            <a:latin typeface="微軟正黑體" panose="020B0604030504040204" pitchFamily="34" charset="-120"/>
            <a:ea typeface="微軟正黑體" panose="020B0604030504040204" pitchFamily="34" charset="-120"/>
          </a:endParaRPr>
        </a:p>
        <a:p>
          <a:pPr marL="171450" lvl="1" indent="-171450" algn="l" defTabSz="711200">
            <a:lnSpc>
              <a:spcPct val="90000"/>
            </a:lnSpc>
            <a:spcBef>
              <a:spcPct val="0"/>
            </a:spcBef>
            <a:spcAft>
              <a:spcPct val="15000"/>
            </a:spcAft>
            <a:buChar char="••"/>
          </a:pPr>
          <a:r>
            <a:rPr lang="zh-TW" altLang="en-US" sz="1600" kern="1200" dirty="0" smtClean="0">
              <a:latin typeface="微軟正黑體" panose="020B0604030504040204" pitchFamily="34" charset="-120"/>
              <a:ea typeface="微軟正黑體" panose="020B0604030504040204" pitchFamily="34" charset="-120"/>
            </a:rPr>
            <a:t>定期巡視夜間照明，加以修繕</a:t>
          </a:r>
          <a:endParaRPr lang="en-US" altLang="zh-TW" sz="1600" kern="1200" dirty="0" smtClean="0">
            <a:latin typeface="微軟正黑體" panose="020B0604030504040204" pitchFamily="34" charset="-120"/>
            <a:ea typeface="微軟正黑體" panose="020B0604030504040204" pitchFamily="34" charset="-120"/>
          </a:endParaRPr>
        </a:p>
        <a:p>
          <a:pPr marL="171450" lvl="1" indent="-171450" algn="l" defTabSz="711200">
            <a:lnSpc>
              <a:spcPct val="90000"/>
            </a:lnSpc>
            <a:spcBef>
              <a:spcPct val="0"/>
            </a:spcBef>
            <a:spcAft>
              <a:spcPct val="15000"/>
            </a:spcAft>
            <a:buChar char="••"/>
          </a:pPr>
          <a:r>
            <a:rPr lang="zh-TW" altLang="en-US" sz="1600" kern="1200" dirty="0" smtClean="0">
              <a:latin typeface="微軟正黑體" panose="020B0604030504040204" pitchFamily="34" charset="-120"/>
              <a:ea typeface="微軟正黑體" panose="020B0604030504040204" pitchFamily="34" charset="-120"/>
            </a:rPr>
            <a:t>佔用的公共設施搬遷或移除</a:t>
          </a:r>
          <a:r>
            <a:rPr lang="en-US" altLang="zh-TW" sz="1600" kern="1200" dirty="0" smtClean="0">
              <a:latin typeface="微軟正黑體" panose="020B0604030504040204" pitchFamily="34" charset="-120"/>
              <a:ea typeface="微軟正黑體" panose="020B0604030504040204" pitchFamily="34" charset="-120"/>
            </a:rPr>
            <a:t>(</a:t>
          </a:r>
          <a:r>
            <a:rPr lang="zh-TW" altLang="en-US" sz="1600" kern="1200" dirty="0" smtClean="0">
              <a:latin typeface="微軟正黑體" panose="020B0604030504040204" pitchFamily="34" charset="-120"/>
              <a:ea typeface="微軟正黑體" panose="020B0604030504040204" pitchFamily="34" charset="-120"/>
            </a:rPr>
            <a:t>變電箱、電桿、電信箱</a:t>
          </a:r>
          <a:r>
            <a:rPr lang="en-US" altLang="zh-TW" sz="1600" kern="1200" dirty="0" smtClean="0">
              <a:latin typeface="微軟正黑體" panose="020B0604030504040204" pitchFamily="34" charset="-120"/>
              <a:ea typeface="微軟正黑體" panose="020B0604030504040204" pitchFamily="34" charset="-120"/>
            </a:rPr>
            <a:t>)</a:t>
          </a:r>
        </a:p>
      </dsp:txBody>
      <dsp:txXfrm rot="-5400000">
        <a:off x="2962655" y="1774891"/>
        <a:ext cx="5208724" cy="1076194"/>
      </dsp:txXfrm>
    </dsp:sp>
    <dsp:sp modelId="{8CC0C01A-22CE-4F8A-8830-56FC25963D37}">
      <dsp:nvSpPr>
        <dsp:cNvPr id="0" name=""/>
        <dsp:cNvSpPr/>
      </dsp:nvSpPr>
      <dsp:spPr>
        <a:xfrm>
          <a:off x="0" y="1582171"/>
          <a:ext cx="2962656" cy="1490792"/>
        </a:xfrm>
        <a:prstGeom prst="roundRect">
          <a:avLst/>
        </a:prstGeom>
        <a:solidFill>
          <a:schemeClr val="accent2"/>
        </a:solidFill>
        <a:ln w="48000" cap="flat" cmpd="thickThin"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76200" tIns="38100" rIns="76200" bIns="381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000" kern="1200" dirty="0" smtClean="0">
              <a:latin typeface="微軟正黑體" panose="020B0604030504040204" pitchFamily="34" charset="-120"/>
              <a:ea typeface="微軟正黑體" panose="020B0604030504040204" pitchFamily="34" charset="-120"/>
            </a:rPr>
            <a:t>地方</a:t>
          </a:r>
          <a:r>
            <a:rPr lang="zh-TW" altLang="en-US" sz="4800" kern="1200" dirty="0" smtClean="0">
              <a:latin typeface="微軟正黑體" panose="020B0604030504040204" pitchFamily="34" charset="-120"/>
              <a:ea typeface="微軟正黑體" panose="020B0604030504040204" pitchFamily="34" charset="-120"/>
            </a:rPr>
            <a:t>維護</a:t>
          </a:r>
          <a:endParaRPr lang="zh-TW" altLang="en-US" sz="2000" kern="1200" dirty="0">
            <a:latin typeface="微軟正黑體" panose="020B0604030504040204" pitchFamily="34" charset="-120"/>
            <a:ea typeface="微軟正黑體" panose="020B0604030504040204" pitchFamily="34" charset="-120"/>
          </a:endParaRPr>
        </a:p>
      </dsp:txBody>
      <dsp:txXfrm>
        <a:off x="72774" y="1654945"/>
        <a:ext cx="2817108" cy="1345244"/>
      </dsp:txXfrm>
    </dsp:sp>
    <dsp:sp modelId="{0F3F5F31-0C5E-4F69-8771-B1B058F3F1E8}">
      <dsp:nvSpPr>
        <dsp:cNvPr id="0" name=""/>
        <dsp:cNvSpPr/>
      </dsp:nvSpPr>
      <dsp:spPr>
        <a:xfrm rot="5400000">
          <a:off x="4999810" y="1244847"/>
          <a:ext cx="1192634" cy="5266944"/>
        </a:xfrm>
        <a:prstGeom prst="round2Same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zh-TW" altLang="en-US" sz="1500" kern="1200" dirty="0" smtClean="0">
              <a:latin typeface="微軟正黑體" panose="020B0604030504040204" pitchFamily="34" charset="-120"/>
              <a:ea typeface="微軟正黑體" panose="020B0604030504040204" pitchFamily="34" charset="-120"/>
            </a:rPr>
            <a:t>不佔用步道</a:t>
          </a:r>
          <a:r>
            <a:rPr lang="en-US" altLang="zh-TW" sz="1500" kern="1200" dirty="0" smtClean="0">
              <a:latin typeface="微軟正黑體" panose="020B0604030504040204" pitchFamily="34" charset="-120"/>
              <a:ea typeface="微軟正黑體" panose="020B0604030504040204" pitchFamily="34" charset="-120"/>
            </a:rPr>
            <a:t>(</a:t>
          </a:r>
          <a:r>
            <a:rPr lang="zh-TW" altLang="en-US" sz="1500" kern="1200" dirty="0" smtClean="0">
              <a:latin typeface="微軟正黑體" panose="020B0604030504040204" pitchFamily="34" charset="-120"/>
              <a:ea typeface="微軟正黑體" panose="020B0604030504040204" pitchFamily="34" charset="-120"/>
            </a:rPr>
            <a:t>停車、置放大型家具、闢建私人菜園花圃</a:t>
          </a:r>
          <a:r>
            <a:rPr lang="en-US" altLang="zh-TW" sz="1500" kern="1200" dirty="0" smtClean="0">
              <a:latin typeface="微軟正黑體" panose="020B0604030504040204" pitchFamily="34" charset="-120"/>
              <a:ea typeface="微軟正黑體" panose="020B0604030504040204" pitchFamily="34" charset="-120"/>
            </a:rPr>
            <a:t>)</a:t>
          </a:r>
          <a:endParaRPr lang="zh-TW" altLang="en-US" sz="1500" kern="1200" dirty="0">
            <a:latin typeface="微軟正黑體" panose="020B0604030504040204" pitchFamily="34" charset="-120"/>
            <a:ea typeface="微軟正黑體" panose="020B0604030504040204" pitchFamily="34" charset="-120"/>
          </a:endParaRPr>
        </a:p>
        <a:p>
          <a:pPr marL="114300" lvl="1" indent="-114300" algn="l" defTabSz="666750">
            <a:lnSpc>
              <a:spcPct val="90000"/>
            </a:lnSpc>
            <a:spcBef>
              <a:spcPct val="0"/>
            </a:spcBef>
            <a:spcAft>
              <a:spcPct val="15000"/>
            </a:spcAft>
            <a:buChar char="••"/>
          </a:pPr>
          <a:r>
            <a:rPr lang="zh-TW" altLang="en-US" sz="1500" kern="1200" dirty="0" smtClean="0">
              <a:latin typeface="微軟正黑體" panose="020B0604030504040204" pitchFamily="34" charset="-120"/>
              <a:ea typeface="微軟正黑體" panose="020B0604030504040204" pitchFamily="34" charset="-120"/>
            </a:rPr>
            <a:t>不亂丟垃圾、排水溝清除</a:t>
          </a:r>
          <a:endParaRPr lang="zh-TW" altLang="en-US" sz="1500" kern="1200" dirty="0">
            <a:latin typeface="微軟正黑體" panose="020B0604030504040204" pitchFamily="34" charset="-120"/>
            <a:ea typeface="微軟正黑體" panose="020B0604030504040204" pitchFamily="34" charset="-120"/>
          </a:endParaRPr>
        </a:p>
        <a:p>
          <a:pPr marL="114300" lvl="1" indent="-114300" algn="l" defTabSz="666750">
            <a:lnSpc>
              <a:spcPct val="90000"/>
            </a:lnSpc>
            <a:spcBef>
              <a:spcPct val="0"/>
            </a:spcBef>
            <a:spcAft>
              <a:spcPct val="15000"/>
            </a:spcAft>
            <a:buChar char="••"/>
          </a:pPr>
          <a:r>
            <a:rPr lang="zh-TW" altLang="en-US" sz="1500" kern="1200" dirty="0" smtClean="0">
              <a:latin typeface="微軟正黑體" panose="020B0604030504040204" pitchFamily="34" charset="-120"/>
              <a:ea typeface="微軟正黑體" panose="020B0604030504040204" pitchFamily="34" charset="-120"/>
            </a:rPr>
            <a:t>參與淨溪活動</a:t>
          </a:r>
          <a:endParaRPr lang="zh-TW" altLang="en-US" sz="1500" kern="1200" dirty="0">
            <a:latin typeface="微軟正黑體" panose="020B0604030504040204" pitchFamily="34" charset="-120"/>
            <a:ea typeface="微軟正黑體" panose="020B0604030504040204" pitchFamily="34" charset="-120"/>
          </a:endParaRPr>
        </a:p>
      </dsp:txBody>
      <dsp:txXfrm rot="-5400000">
        <a:off x="2962655" y="3340222"/>
        <a:ext cx="5208724" cy="1076194"/>
      </dsp:txXfrm>
    </dsp:sp>
    <dsp:sp modelId="{0A2315AA-C928-4B3F-B9C9-9E85A4BC1BCE}">
      <dsp:nvSpPr>
        <dsp:cNvPr id="0" name=""/>
        <dsp:cNvSpPr/>
      </dsp:nvSpPr>
      <dsp:spPr>
        <a:xfrm>
          <a:off x="0" y="3132923"/>
          <a:ext cx="2962656" cy="1490792"/>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TW" altLang="en-US" sz="2000" kern="1200" dirty="0" smtClean="0">
              <a:latin typeface="微軟正黑體" panose="020B0604030504040204" pitchFamily="34" charset="-120"/>
              <a:ea typeface="微軟正黑體" panose="020B0604030504040204" pitchFamily="34" charset="-120"/>
            </a:rPr>
            <a:t>我們</a:t>
          </a:r>
          <a:r>
            <a:rPr lang="zh-TW" altLang="en-US" sz="4800" kern="1200" dirty="0" smtClean="0">
              <a:latin typeface="微軟正黑體" panose="020B0604030504040204" pitchFamily="34" charset="-120"/>
              <a:ea typeface="微軟正黑體" panose="020B0604030504040204" pitchFamily="34" charset="-120"/>
            </a:rPr>
            <a:t>行動</a:t>
          </a:r>
          <a:endParaRPr lang="zh-TW" altLang="en-US" sz="2000" kern="1200" dirty="0">
            <a:latin typeface="微軟正黑體" panose="020B0604030504040204" pitchFamily="34" charset="-120"/>
            <a:ea typeface="微軟正黑體" panose="020B0604030504040204" pitchFamily="34" charset="-120"/>
          </a:endParaRPr>
        </a:p>
      </dsp:txBody>
      <dsp:txXfrm>
        <a:off x="72774" y="3205697"/>
        <a:ext cx="2817108" cy="1345244"/>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5DB815-3285-415C-B587-3937AFC7A295}" type="datetimeFigureOut">
              <a:rPr lang="zh-TW" altLang="en-US" smtClean="0"/>
              <a:t>2015/10/26</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4CB680-E6F1-48A7-B6BD-64EF57607581}" type="slidenum">
              <a:rPr lang="zh-TW" altLang="en-US" smtClean="0"/>
              <a:t>‹#›</a:t>
            </a:fld>
            <a:endParaRPr lang="zh-TW" altLang="en-US"/>
          </a:p>
        </p:txBody>
      </p:sp>
    </p:spTree>
    <p:extLst>
      <p:ext uri="{BB962C8B-B14F-4D97-AF65-F5344CB8AC3E}">
        <p14:creationId xmlns:p14="http://schemas.microsoft.com/office/powerpoint/2010/main" val="3392887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zh-TW" altLang="en-US" dirty="0" smtClean="0"/>
              <a:t>王楦淳</a:t>
            </a:r>
            <a:r>
              <a:rPr lang="en-US" altLang="zh-TW" dirty="0" smtClean="0"/>
              <a:t>)</a:t>
            </a:r>
            <a:r>
              <a:rPr lang="zh-TW" altLang="en-US" dirty="0" smtClean="0"/>
              <a:t>各位評審好，我是王楦淳</a:t>
            </a:r>
            <a:endParaRPr lang="en-US" altLang="zh-TW" dirty="0" smtClean="0"/>
          </a:p>
          <a:p>
            <a:r>
              <a:rPr lang="en-US" altLang="zh-TW" dirty="0" smtClean="0"/>
              <a:t>(</a:t>
            </a:r>
            <a:r>
              <a:rPr lang="zh-TW" altLang="en-US" dirty="0" smtClean="0"/>
              <a:t>孫銘謙</a:t>
            </a:r>
            <a:r>
              <a:rPr lang="en-US" altLang="zh-TW" dirty="0" smtClean="0"/>
              <a:t>)</a:t>
            </a:r>
            <a:r>
              <a:rPr lang="zh-TW" altLang="en-US" dirty="0" smtClean="0"/>
              <a:t>我是孫銘謙</a:t>
            </a:r>
            <a:endParaRPr lang="en-US" altLang="zh-TW" dirty="0" smtClean="0"/>
          </a:p>
          <a:p>
            <a:r>
              <a:rPr lang="en-US" altLang="zh-TW" dirty="0" smtClean="0"/>
              <a:t>(</a:t>
            </a:r>
            <a:r>
              <a:rPr lang="zh-TW" altLang="en-US" dirty="0" smtClean="0"/>
              <a:t>王楦淳</a:t>
            </a:r>
            <a:r>
              <a:rPr lang="en-US" altLang="zh-TW" dirty="0" smtClean="0"/>
              <a:t>)</a:t>
            </a:r>
            <a:r>
              <a:rPr lang="zh-TW" altLang="en-US" dirty="0" smtClean="0"/>
              <a:t>非常感謝評審們能給我們來這裡報告的機會，我們研究的題目是：「七腳川溪流進花蓮心」</a:t>
            </a:r>
            <a:r>
              <a:rPr lang="en-US" altLang="zh-TW" dirty="0" smtClean="0"/>
              <a:t>(</a:t>
            </a:r>
            <a:r>
              <a:rPr lang="zh-TW" altLang="en-US" dirty="0" smtClean="0"/>
              <a:t>換頁</a:t>
            </a:r>
            <a:r>
              <a:rPr lang="en-US" altLang="zh-TW" dirty="0" smtClean="0"/>
              <a:t>)</a:t>
            </a:r>
          </a:p>
          <a:p>
            <a:endParaRPr lang="en-US" altLang="zh-TW" dirty="0" smtClean="0"/>
          </a:p>
          <a:p>
            <a:r>
              <a:rPr lang="zh-TW" altLang="en-US" dirty="0" smtClean="0"/>
              <a:t>⓪感謝評審 ⓪介紹自己</a:t>
            </a:r>
            <a:endParaRPr lang="zh-TW" altLang="en-US" dirty="0"/>
          </a:p>
        </p:txBody>
      </p:sp>
      <p:sp>
        <p:nvSpPr>
          <p:cNvPr id="4" name="投影片編號版面配置區 3"/>
          <p:cNvSpPr>
            <a:spLocks noGrp="1"/>
          </p:cNvSpPr>
          <p:nvPr>
            <p:ph type="sldNum" sz="quarter" idx="10"/>
          </p:nvPr>
        </p:nvSpPr>
        <p:spPr/>
        <p:txBody>
          <a:bodyPr/>
          <a:lstStyle/>
          <a:p>
            <a:fld id="{DF4CB680-E6F1-48A7-B6BD-64EF57607581}" type="slidenum">
              <a:rPr lang="zh-TW" altLang="en-US" smtClean="0"/>
              <a:t>1</a:t>
            </a:fld>
            <a:endParaRPr lang="zh-TW" altLang="en-US"/>
          </a:p>
        </p:txBody>
      </p:sp>
    </p:spTree>
    <p:extLst>
      <p:ext uri="{BB962C8B-B14F-4D97-AF65-F5344CB8AC3E}">
        <p14:creationId xmlns:p14="http://schemas.microsoft.com/office/powerpoint/2010/main" val="725170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zh-TW" altLang="en-US" dirty="0" smtClean="0"/>
              <a:t>孫銘謙</a:t>
            </a:r>
            <a:r>
              <a:rPr lang="en-US" altLang="zh-TW" dirty="0" smtClean="0"/>
              <a:t>)</a:t>
            </a:r>
            <a:r>
              <a:rPr lang="zh-TW" altLang="en-US" dirty="0" smtClean="0"/>
              <a:t>這張圖表是「七腳川溪與台灣其他溪流汙染比較」</a:t>
            </a:r>
            <a:endParaRPr lang="en-US" altLang="zh-TW" dirty="0" smtClean="0"/>
          </a:p>
          <a:p>
            <a:r>
              <a:rPr lang="zh-TW" altLang="en-US" dirty="0" smtClean="0"/>
              <a:t>從圖表中也可看出吉安溪污染全國分佈是屬於未受污染的，但也距度污染的程度不遠，所以要特別注意。</a:t>
            </a:r>
            <a:endParaRPr lang="en-US" altLang="zh-TW" dirty="0" smtClean="0"/>
          </a:p>
          <a:p>
            <a:endParaRPr lang="en-US" altLang="zh-TW" dirty="0" smtClean="0"/>
          </a:p>
          <a:p>
            <a:r>
              <a:rPr lang="zh-TW" altLang="en-US" dirty="0" smtClean="0"/>
              <a:t>七腳川溪擁有那麼多景點和功能，生態也非常豐富。但是垃圾也不少。</a:t>
            </a:r>
            <a:endParaRPr lang="en-US" altLang="zh-TW" dirty="0" smtClean="0"/>
          </a:p>
          <a:p>
            <a:endParaRPr lang="en-US" altLang="zh-TW" dirty="0" smtClean="0"/>
          </a:p>
          <a:p>
            <a:r>
              <a:rPr lang="zh-TW" altLang="en-US" dirty="0" smtClean="0"/>
              <a:t>我們上 中下游全都會發現垃圾，另外在部份排水口也有觀察到家庭廢水注入中原排水溝或直接流進美麗的七腳川溪</a:t>
            </a:r>
            <a:endParaRPr lang="en-US" altLang="zh-TW" dirty="0" smtClean="0"/>
          </a:p>
          <a:p>
            <a:endParaRPr lang="en-US" altLang="zh-TW" dirty="0" smtClean="0"/>
          </a:p>
          <a:p>
            <a:r>
              <a:rPr lang="zh-TW" altLang="en-US" dirty="0" smtClean="0"/>
              <a:t>加上如果溪邊堆置垃圾、廢棄物，大雨一來，污水就很容易隨雨水沖入溪水中。</a:t>
            </a:r>
            <a:endParaRPr lang="en-US" altLang="zh-TW" dirty="0" smtClean="0"/>
          </a:p>
          <a:p>
            <a:endParaRPr lang="en-US" altLang="zh-TW" dirty="0" smtClean="0"/>
          </a:p>
          <a:p>
            <a:r>
              <a:rPr lang="zh-TW" altLang="en-US" dirty="0" smtClean="0"/>
              <a:t>如果要改善水質，這些都是要注意的地方。</a:t>
            </a:r>
            <a:endParaRPr lang="en-US" altLang="zh-TW" dirty="0" smtClean="0"/>
          </a:p>
        </p:txBody>
      </p:sp>
      <p:sp>
        <p:nvSpPr>
          <p:cNvPr id="4" name="投影片編號版面配置區 3"/>
          <p:cNvSpPr>
            <a:spLocks noGrp="1"/>
          </p:cNvSpPr>
          <p:nvPr>
            <p:ph type="sldNum" sz="quarter" idx="10"/>
          </p:nvPr>
        </p:nvSpPr>
        <p:spPr/>
        <p:txBody>
          <a:bodyPr/>
          <a:lstStyle/>
          <a:p>
            <a:fld id="{DF4CB680-E6F1-48A7-B6BD-64EF57607581}" type="slidenum">
              <a:rPr lang="zh-TW" altLang="en-US" smtClean="0"/>
              <a:t>10</a:t>
            </a:fld>
            <a:endParaRPr lang="zh-TW" altLang="en-US"/>
          </a:p>
        </p:txBody>
      </p:sp>
    </p:spTree>
    <p:extLst>
      <p:ext uri="{BB962C8B-B14F-4D97-AF65-F5344CB8AC3E}">
        <p14:creationId xmlns:p14="http://schemas.microsoft.com/office/powerpoint/2010/main" val="2088448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mtClean="0"/>
              <a:t>在</a:t>
            </a:r>
            <a:r>
              <a:rPr lang="zh-TW" altLang="en-US" dirty="0" smtClean="0"/>
              <a:t>步道維護的部份，我們發現有步道舖面破損，這在運動或通行的過程中非常危險</a:t>
            </a:r>
            <a:endParaRPr lang="en-US" altLang="zh-TW" dirty="0" smtClean="0"/>
          </a:p>
          <a:p>
            <a:endParaRPr lang="en-US" altLang="zh-TW" dirty="0" smtClean="0"/>
          </a:p>
          <a:p>
            <a:r>
              <a:rPr lang="zh-TW" altLang="en-US" dirty="0" smtClean="0"/>
              <a:t>再來是步道上常常有物體會佔用，嚴重影響我們使用的動線。</a:t>
            </a:r>
            <a:endParaRPr lang="en-US" altLang="zh-TW" dirty="0" smtClean="0"/>
          </a:p>
          <a:p>
            <a:endParaRPr lang="en-US" altLang="zh-TW" dirty="0" smtClean="0"/>
          </a:p>
          <a:p>
            <a:r>
              <a:rPr lang="zh-TW" altLang="en-US" dirty="0" smtClean="0"/>
              <a:t>我們也觀察到步道不連續，通過馬路的部份很容曢發生意外。</a:t>
            </a:r>
            <a:endParaRPr lang="en-US" altLang="zh-TW" dirty="0" smtClean="0"/>
          </a:p>
          <a:p>
            <a:endParaRPr lang="en-US" altLang="zh-TW" dirty="0" smtClean="0"/>
          </a:p>
          <a:p>
            <a:r>
              <a:rPr lang="zh-TW" altLang="en-US" dirty="0" smtClean="0"/>
              <a:t>在部份路段有照明不足的問題。</a:t>
            </a:r>
            <a:endParaRPr lang="en-US" altLang="zh-TW" dirty="0" smtClean="0"/>
          </a:p>
          <a:p>
            <a:endParaRPr lang="en-US" altLang="zh-TW" dirty="0" smtClean="0"/>
          </a:p>
          <a:p>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DF4CB680-E6F1-48A7-B6BD-64EF57607581}" type="slidenum">
              <a:rPr lang="zh-TW" altLang="en-US" smtClean="0"/>
              <a:t>11</a:t>
            </a:fld>
            <a:endParaRPr lang="zh-TW" altLang="en-US"/>
          </a:p>
        </p:txBody>
      </p:sp>
    </p:spTree>
    <p:extLst>
      <p:ext uri="{BB962C8B-B14F-4D97-AF65-F5344CB8AC3E}">
        <p14:creationId xmlns:p14="http://schemas.microsoft.com/office/powerpoint/2010/main" val="4235095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zh-TW" altLang="en-US" dirty="0" smtClean="0"/>
              <a:t>孫銘謙</a:t>
            </a:r>
            <a:r>
              <a:rPr lang="en-US" altLang="zh-TW" dirty="0" smtClean="0"/>
              <a:t>)</a:t>
            </a:r>
            <a:r>
              <a:rPr lang="zh-TW" altLang="en-US" dirty="0" smtClean="0"/>
              <a:t>發現上面的兩大問題，我們在這裡提出建議</a:t>
            </a:r>
            <a:endParaRPr lang="en-US" altLang="zh-TW" dirty="0" smtClean="0"/>
          </a:p>
          <a:p>
            <a:endParaRPr lang="en-US" altLang="zh-TW" dirty="0" smtClean="0"/>
          </a:p>
          <a:p>
            <a:r>
              <a:rPr lang="zh-TW" altLang="en-US" dirty="0" smtClean="0"/>
              <a:t>我們把它分為中央、地方及我們本身一個部份</a:t>
            </a:r>
            <a:r>
              <a:rPr lang="en-US" altLang="zh-TW" dirty="0" smtClean="0">
                <a:sym typeface="Wingdings" panose="05000000000000000000" pitchFamily="2" charset="2"/>
              </a:rPr>
              <a:t>(</a:t>
            </a:r>
            <a:r>
              <a:rPr lang="zh-TW" altLang="en-US" dirty="0" smtClean="0">
                <a:sym typeface="Wingdings" panose="05000000000000000000" pitchFamily="2" charset="2"/>
              </a:rPr>
              <a:t>看圖說明</a:t>
            </a:r>
            <a:r>
              <a:rPr lang="en-US" altLang="zh-TW" dirty="0" smtClean="0">
                <a:sym typeface="Wingdings" panose="05000000000000000000" pitchFamily="2" charset="2"/>
              </a:rPr>
              <a:t>)</a:t>
            </a:r>
            <a:endParaRPr lang="zh-TW" altLang="en-US" dirty="0"/>
          </a:p>
        </p:txBody>
      </p:sp>
      <p:sp>
        <p:nvSpPr>
          <p:cNvPr id="4" name="投影片編號版面配置區 3"/>
          <p:cNvSpPr>
            <a:spLocks noGrp="1"/>
          </p:cNvSpPr>
          <p:nvPr>
            <p:ph type="sldNum" sz="quarter" idx="10"/>
          </p:nvPr>
        </p:nvSpPr>
        <p:spPr/>
        <p:txBody>
          <a:bodyPr/>
          <a:lstStyle/>
          <a:p>
            <a:fld id="{DF4CB680-E6F1-48A7-B6BD-64EF57607581}" type="slidenum">
              <a:rPr lang="zh-TW" altLang="en-US" smtClean="0"/>
              <a:t>12</a:t>
            </a:fld>
            <a:endParaRPr lang="zh-TW" altLang="en-US"/>
          </a:p>
        </p:txBody>
      </p:sp>
    </p:spTree>
    <p:extLst>
      <p:ext uri="{BB962C8B-B14F-4D97-AF65-F5344CB8AC3E}">
        <p14:creationId xmlns:p14="http://schemas.microsoft.com/office/powerpoint/2010/main" val="180423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我們的報告到此結束，謝謝各位，請評審委員給我們指導。</a:t>
            </a:r>
            <a:endParaRPr lang="zh-TW" altLang="en-US" dirty="0"/>
          </a:p>
        </p:txBody>
      </p:sp>
      <p:sp>
        <p:nvSpPr>
          <p:cNvPr id="4" name="投影片編號版面配置區 3"/>
          <p:cNvSpPr>
            <a:spLocks noGrp="1"/>
          </p:cNvSpPr>
          <p:nvPr>
            <p:ph type="sldNum" sz="quarter" idx="10"/>
          </p:nvPr>
        </p:nvSpPr>
        <p:spPr/>
        <p:txBody>
          <a:bodyPr/>
          <a:lstStyle/>
          <a:p>
            <a:fld id="{DF4CB680-E6F1-48A7-B6BD-64EF57607581}" type="slidenum">
              <a:rPr lang="zh-TW" altLang="en-US" smtClean="0"/>
              <a:t>13</a:t>
            </a:fld>
            <a:endParaRPr lang="zh-TW" altLang="en-US"/>
          </a:p>
        </p:txBody>
      </p:sp>
    </p:spTree>
    <p:extLst>
      <p:ext uri="{BB962C8B-B14F-4D97-AF65-F5344CB8AC3E}">
        <p14:creationId xmlns:p14="http://schemas.microsoft.com/office/powerpoint/2010/main" val="2914425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zh-TW" altLang="en-US" dirty="0" smtClean="0"/>
              <a:t>王楦淳</a:t>
            </a:r>
            <a:r>
              <a:rPr lang="en-US" altLang="zh-TW" dirty="0" smtClean="0"/>
              <a:t>)</a:t>
            </a:r>
            <a:r>
              <a:rPr lang="zh-TW" altLang="en-US" dirty="0" smtClean="0"/>
              <a:t>我們之所以會想做這個題目，主要是我們有觀察到整個吉安溪的河床設計、規劃和其他溪流有很大的不同。</a:t>
            </a:r>
            <a:endParaRPr lang="en-US" altLang="zh-TW" dirty="0" smtClean="0"/>
          </a:p>
          <a:p>
            <a:endParaRPr lang="en-US" altLang="zh-TW" dirty="0" smtClean="0"/>
          </a:p>
          <a:p>
            <a:r>
              <a:rPr lang="zh-TW" altLang="en-US" dirty="0" smtClean="0"/>
              <a:t>而剛好我們小組成員孫銘謙的家就住在吉安溪旁，從爺爺時代就在這裡定居，對整個吉安溪的沿革做了很多觀察。</a:t>
            </a:r>
            <a:endParaRPr lang="en-US" altLang="zh-TW" dirty="0" smtClean="0"/>
          </a:p>
          <a:p>
            <a:endParaRPr lang="en-US" altLang="zh-TW" dirty="0" smtClean="0"/>
          </a:p>
          <a:p>
            <a:r>
              <a:rPr lang="zh-TW" altLang="en-US" dirty="0" smtClean="0"/>
              <a:t>於是我們想要透過銘謙爸爸的訪談和我們實地的踏察，來了解吉安溪的沿革、整治的變遷、及在未來可能碰到的困境。</a:t>
            </a:r>
            <a:endParaRPr lang="en-US" altLang="zh-TW" dirty="0" smtClean="0"/>
          </a:p>
          <a:p>
            <a:endParaRPr lang="en-US" altLang="zh-TW" dirty="0" smtClean="0"/>
          </a:p>
          <a:p>
            <a:r>
              <a:rPr lang="zh-TW" altLang="en-US" dirty="0" smtClean="0"/>
              <a:t>並試著由我們的角度來看看是不是有什麼想法能改進目前發展的不足。</a:t>
            </a:r>
          </a:p>
          <a:p>
            <a:endParaRPr lang="en-US" altLang="zh-TW" dirty="0" smtClean="0"/>
          </a:p>
          <a:p>
            <a:r>
              <a:rPr lang="en-US" altLang="zh-TW" dirty="0" smtClean="0"/>
              <a:t>(</a:t>
            </a:r>
            <a:r>
              <a:rPr lang="zh-TW" altLang="en-US" dirty="0" smtClean="0"/>
              <a:t>換頁</a:t>
            </a:r>
            <a:r>
              <a:rPr lang="en-US" altLang="zh-TW" dirty="0" smtClean="0"/>
              <a:t>)</a:t>
            </a:r>
          </a:p>
          <a:p>
            <a:endParaRPr lang="en-US" altLang="zh-TW" dirty="0" smtClean="0"/>
          </a:p>
          <a:p>
            <a:r>
              <a:rPr lang="en-US" altLang="zh-TW" dirty="0" smtClean="0"/>
              <a:t>⓪</a:t>
            </a:r>
            <a:r>
              <a:rPr lang="zh-TW" altLang="en-US" dirty="0" smtClean="0"/>
              <a:t>動機  ⓪研究問題</a:t>
            </a:r>
            <a:endParaRPr lang="zh-TW" altLang="en-US" dirty="0"/>
          </a:p>
        </p:txBody>
      </p:sp>
      <p:sp>
        <p:nvSpPr>
          <p:cNvPr id="4" name="投影片編號版面配置區 3"/>
          <p:cNvSpPr>
            <a:spLocks noGrp="1"/>
          </p:cNvSpPr>
          <p:nvPr>
            <p:ph type="sldNum" sz="quarter" idx="10"/>
          </p:nvPr>
        </p:nvSpPr>
        <p:spPr/>
        <p:txBody>
          <a:bodyPr/>
          <a:lstStyle/>
          <a:p>
            <a:fld id="{DF4CB680-E6F1-48A7-B6BD-64EF57607581}" type="slidenum">
              <a:rPr lang="zh-TW" altLang="en-US" smtClean="0"/>
              <a:t>2</a:t>
            </a:fld>
            <a:endParaRPr lang="zh-TW" altLang="en-US"/>
          </a:p>
        </p:txBody>
      </p:sp>
    </p:spTree>
    <p:extLst>
      <p:ext uri="{BB962C8B-B14F-4D97-AF65-F5344CB8AC3E}">
        <p14:creationId xmlns:p14="http://schemas.microsoft.com/office/powerpoint/2010/main" val="2329100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zh-TW" altLang="en-US" dirty="0" smtClean="0"/>
              <a:t>王楦淳</a:t>
            </a:r>
            <a:r>
              <a:rPr lang="en-US" altLang="zh-TW" dirty="0" smtClean="0"/>
              <a:t>)</a:t>
            </a:r>
            <a:r>
              <a:rPr lang="zh-TW" altLang="en-US" dirty="0" smtClean="0"/>
              <a:t>這就是我們的研究流程，請評審參閱。</a:t>
            </a:r>
            <a:r>
              <a:rPr lang="en-US" altLang="zh-TW" dirty="0" smtClean="0"/>
              <a:t>(</a:t>
            </a:r>
            <a:r>
              <a:rPr lang="zh-TW" altLang="en-US" dirty="0" smtClean="0"/>
              <a:t>換頁</a:t>
            </a:r>
            <a:r>
              <a:rPr lang="en-US" altLang="zh-TW" dirty="0" smtClean="0"/>
              <a:t>)</a:t>
            </a:r>
          </a:p>
          <a:p>
            <a:endParaRPr lang="en-US" altLang="zh-TW" dirty="0" smtClean="0"/>
          </a:p>
          <a:p>
            <a:r>
              <a:rPr lang="en-US" altLang="zh-TW" dirty="0" smtClean="0"/>
              <a:t>⓪</a:t>
            </a:r>
            <a:r>
              <a:rPr lang="zh-TW" altLang="en-US" dirty="0" smtClean="0"/>
              <a:t>帶過即可</a:t>
            </a:r>
          </a:p>
          <a:p>
            <a:endParaRPr lang="zh-TW" altLang="en-US" dirty="0"/>
          </a:p>
        </p:txBody>
      </p:sp>
      <p:sp>
        <p:nvSpPr>
          <p:cNvPr id="4" name="投影片編號版面配置區 3"/>
          <p:cNvSpPr>
            <a:spLocks noGrp="1"/>
          </p:cNvSpPr>
          <p:nvPr>
            <p:ph type="sldNum" sz="quarter" idx="10"/>
          </p:nvPr>
        </p:nvSpPr>
        <p:spPr/>
        <p:txBody>
          <a:bodyPr/>
          <a:lstStyle/>
          <a:p>
            <a:fld id="{DF4CB680-E6F1-48A7-B6BD-64EF57607581}" type="slidenum">
              <a:rPr lang="zh-TW" altLang="en-US" smtClean="0"/>
              <a:t>3</a:t>
            </a:fld>
            <a:endParaRPr lang="zh-TW" altLang="en-US"/>
          </a:p>
        </p:txBody>
      </p:sp>
    </p:spTree>
    <p:extLst>
      <p:ext uri="{BB962C8B-B14F-4D97-AF65-F5344CB8AC3E}">
        <p14:creationId xmlns:p14="http://schemas.microsoft.com/office/powerpoint/2010/main" val="1221158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zh-TW" altLang="en-US" dirty="0" smtClean="0"/>
              <a:t>王楦淳</a:t>
            </a:r>
            <a:r>
              <a:rPr lang="en-US" altLang="zh-TW" dirty="0" smtClean="0"/>
              <a:t>)</a:t>
            </a:r>
            <a:r>
              <a:rPr lang="zh-TW" altLang="en-US" dirty="0" smtClean="0"/>
              <a:t>我們研究的吉安溪，也常被稱為它的舊名「七腳川溪」。</a:t>
            </a:r>
            <a:endParaRPr lang="en-US" altLang="zh-TW" dirty="0" smtClean="0"/>
          </a:p>
          <a:p>
            <a:r>
              <a:rPr lang="zh-TW" altLang="en-US" dirty="0" smtClean="0"/>
              <a:t>七腳川在阿美族語中為「很多木材</a:t>
            </a:r>
            <a:r>
              <a:rPr lang="en-US" altLang="zh-TW" dirty="0" smtClean="0"/>
              <a:t>(</a:t>
            </a:r>
            <a:r>
              <a:rPr lang="zh-TW" altLang="en-US" dirty="0" smtClean="0"/>
              <a:t>柴薪</a:t>
            </a:r>
            <a:r>
              <a:rPr lang="en-US" altLang="zh-TW" dirty="0" smtClean="0"/>
              <a:t>)</a:t>
            </a:r>
            <a:r>
              <a:rPr lang="zh-TW" altLang="en-US" dirty="0" smtClean="0"/>
              <a:t>的地方」，</a:t>
            </a:r>
            <a:endParaRPr lang="en-US" altLang="zh-TW" dirty="0" smtClean="0"/>
          </a:p>
          <a:p>
            <a:r>
              <a:rPr lang="zh-TW" altLang="en-US" dirty="0" smtClean="0"/>
              <a:t>河道不長，大約只有</a:t>
            </a:r>
            <a:r>
              <a:rPr lang="en-US" altLang="zh-TW" dirty="0" smtClean="0"/>
              <a:t>11</a:t>
            </a:r>
            <a:r>
              <a:rPr lang="zh-TW" altLang="en-US" dirty="0" smtClean="0"/>
              <a:t>公里而已，但它流過了吉安鄉最核心的區域。因此和我們的生活習習相關</a:t>
            </a:r>
            <a:endParaRPr lang="en-US" altLang="zh-TW" dirty="0" smtClean="0"/>
          </a:p>
          <a:p>
            <a:r>
              <a:rPr lang="en-US" altLang="zh-TW" dirty="0" smtClean="0"/>
              <a:t>(</a:t>
            </a:r>
            <a:r>
              <a:rPr lang="zh-TW" altLang="en-US" dirty="0" smtClean="0"/>
              <a:t>換頁</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DF4CB680-E6F1-48A7-B6BD-64EF57607581}" type="slidenum">
              <a:rPr lang="zh-TW" altLang="en-US" smtClean="0"/>
              <a:t>4</a:t>
            </a:fld>
            <a:endParaRPr lang="zh-TW" altLang="en-US"/>
          </a:p>
        </p:txBody>
      </p:sp>
    </p:spTree>
    <p:extLst>
      <p:ext uri="{BB962C8B-B14F-4D97-AF65-F5344CB8AC3E}">
        <p14:creationId xmlns:p14="http://schemas.microsoft.com/office/powerpoint/2010/main" val="2021768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zh-TW" altLang="en-US" dirty="0" smtClean="0"/>
              <a:t>王楦淳</a:t>
            </a:r>
            <a:r>
              <a:rPr lang="en-US" altLang="zh-TW" dirty="0" smtClean="0"/>
              <a:t>)</a:t>
            </a:r>
            <a:r>
              <a:rPr lang="zh-TW" altLang="en-US" dirty="0" smtClean="0"/>
              <a:t>關於七腳川溪的流域；為了方便研究的進行，我們討論後，不用傳統的上中下游分類</a:t>
            </a:r>
            <a:endParaRPr lang="en-US" altLang="zh-TW" dirty="0" smtClean="0"/>
          </a:p>
          <a:p>
            <a:r>
              <a:rPr lang="zh-TW" altLang="en-US" dirty="0" smtClean="0"/>
              <a:t>而是依功能性將它區分如圖上的區域：</a:t>
            </a:r>
            <a:r>
              <a:rPr lang="en-US" altLang="zh-TW" dirty="0" smtClean="0"/>
              <a:t>(</a:t>
            </a:r>
            <a:r>
              <a:rPr lang="zh-TW" altLang="en-US" dirty="0" smtClean="0"/>
              <a:t>看著</a:t>
            </a:r>
            <a:r>
              <a:rPr lang="en-US" altLang="zh-TW" dirty="0" err="1" smtClean="0"/>
              <a:t>ppt</a:t>
            </a:r>
            <a:r>
              <a:rPr lang="zh-TW" altLang="en-US" dirty="0" smtClean="0"/>
              <a:t>介紹分段</a:t>
            </a:r>
            <a:r>
              <a:rPr lang="en-US" altLang="zh-TW" dirty="0" smtClean="0"/>
              <a:t>)</a:t>
            </a:r>
          </a:p>
        </p:txBody>
      </p:sp>
      <p:sp>
        <p:nvSpPr>
          <p:cNvPr id="4" name="投影片編號版面配置區 3"/>
          <p:cNvSpPr>
            <a:spLocks noGrp="1"/>
          </p:cNvSpPr>
          <p:nvPr>
            <p:ph type="sldNum" sz="quarter" idx="10"/>
          </p:nvPr>
        </p:nvSpPr>
        <p:spPr/>
        <p:txBody>
          <a:bodyPr/>
          <a:lstStyle/>
          <a:p>
            <a:fld id="{DF4CB680-E6F1-48A7-B6BD-64EF57607581}" type="slidenum">
              <a:rPr lang="zh-TW" altLang="en-US" smtClean="0"/>
              <a:t>5</a:t>
            </a:fld>
            <a:endParaRPr lang="zh-TW" altLang="en-US"/>
          </a:p>
        </p:txBody>
      </p:sp>
    </p:spTree>
    <p:extLst>
      <p:ext uri="{BB962C8B-B14F-4D97-AF65-F5344CB8AC3E}">
        <p14:creationId xmlns:p14="http://schemas.microsoft.com/office/powerpoint/2010/main" val="3079546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從大山橋到吉安溪橋我們稱它為運動區總長度為</a:t>
            </a:r>
            <a:r>
              <a:rPr lang="en-US" altLang="zh-TW" dirty="0" smtClean="0"/>
              <a:t>5</a:t>
            </a:r>
            <a:r>
              <a:rPr lang="zh-TW" altLang="en-US" dirty="0" smtClean="0"/>
              <a:t>公里，</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在溪的兩岸是花蓮有名的親水線自行車道，兩側之人行步道建置相當完整是居民健行慢跑之好去處。</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另外為了減少泥沙沖到下游，大量興建「踏步式固床工」，是是俗稱「親水階梯」</a:t>
            </a:r>
            <a:endParaRPr lang="en-US" altLang="zh-TW" dirty="0" smtClean="0"/>
          </a:p>
          <a:p>
            <a:r>
              <a:rPr lang="zh-TW" altLang="en-US" dirty="0" smtClean="0"/>
              <a:t>政府也加裝許多特殊監控水位的系統，防止水量暴漲，波及到中下游。</a:t>
            </a:r>
            <a:endParaRPr lang="en-US" altLang="zh-TW" dirty="0" smtClean="0"/>
          </a:p>
          <a:p>
            <a:endParaRPr lang="en-US" altLang="zh-TW" dirty="0" smtClean="0"/>
          </a:p>
          <a:p>
            <a:r>
              <a:rPr lang="zh-TW" altLang="en-US" dirty="0" smtClean="0"/>
              <a:t>這裡橋梁大部分都是為了景觀設計而建造，所以上游的橋遠比中下游的橋還好看。</a:t>
            </a:r>
            <a:endParaRPr lang="en-US" altLang="zh-TW" dirty="0" smtClean="0"/>
          </a:p>
          <a:p>
            <a:endParaRPr lang="zh-TW"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自然環境部份，這區的溪流景緻漂亮，汙染較少，旁邊大部分都是農田，生態系非常豐富。</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r>
              <a:rPr lang="zh-TW" altLang="en-US" dirty="0" smtClean="0"/>
              <a:t>唯一美中不足的是從太昌橋到吉安溪橋河段已無設置自行車道，照明設備也不多、不清楚、地面也不平整，這是此路段的缺點，希望政府能加快建設與重整。</a:t>
            </a:r>
          </a:p>
          <a:p>
            <a:endParaRPr lang="zh-TW" altLang="en-US" dirty="0" smtClean="0"/>
          </a:p>
        </p:txBody>
      </p:sp>
      <p:sp>
        <p:nvSpPr>
          <p:cNvPr id="4" name="投影片編號版面配置區 3"/>
          <p:cNvSpPr>
            <a:spLocks noGrp="1"/>
          </p:cNvSpPr>
          <p:nvPr>
            <p:ph type="sldNum" sz="quarter" idx="10"/>
          </p:nvPr>
        </p:nvSpPr>
        <p:spPr/>
        <p:txBody>
          <a:bodyPr/>
          <a:lstStyle/>
          <a:p>
            <a:fld id="{DF4CB680-E6F1-48A7-B6BD-64EF57607581}" type="slidenum">
              <a:rPr lang="zh-TW" altLang="en-US" smtClean="0"/>
              <a:t>6</a:t>
            </a:fld>
            <a:endParaRPr lang="zh-TW" altLang="en-US"/>
          </a:p>
        </p:txBody>
      </p:sp>
    </p:spTree>
    <p:extLst>
      <p:ext uri="{BB962C8B-B14F-4D97-AF65-F5344CB8AC3E}">
        <p14:creationId xmlns:p14="http://schemas.microsoft.com/office/powerpoint/2010/main" val="2296410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en-US" altLang="zh-TW" dirty="0" smtClean="0"/>
              <a:t>(</a:t>
            </a:r>
            <a:r>
              <a:rPr lang="zh-TW" altLang="en-US" dirty="0" smtClean="0"/>
              <a:t>孫銘謙</a:t>
            </a:r>
            <a:r>
              <a:rPr lang="en-US" altLang="zh-TW" dirty="0" smtClean="0"/>
              <a:t>)</a:t>
            </a:r>
            <a:r>
              <a:rPr lang="zh-TW" altLang="en-US" sz="1200" dirty="0" smtClean="0"/>
              <a:t>過了吉安溪橋和經過中原排水溝後，水岸居住人口密集起來。進入我們所說的住商區</a:t>
            </a:r>
            <a:endParaRPr lang="en-US" altLang="zh-TW" sz="1200" dirty="0" smtClean="0"/>
          </a:p>
          <a:p>
            <a:pPr marL="0" indent="0">
              <a:buNone/>
            </a:pPr>
            <a:endParaRPr lang="en-US" altLang="zh-TW" sz="1200" dirty="0" smtClean="0"/>
          </a:p>
          <a:p>
            <a:pPr marL="0" indent="0">
              <a:buNone/>
            </a:pPr>
            <a:r>
              <a:rPr lang="zh-TW" altLang="en-US" sz="1200" dirty="0" smtClean="0"/>
              <a:t>這個區段因為留下的 行水道比較寬闊，所以部分溪段進行了所謂「低水護岸生活污水漫地流處理工程」</a:t>
            </a:r>
            <a:endParaRPr lang="en-US" altLang="zh-TW" sz="1200" dirty="0" smtClean="0"/>
          </a:p>
          <a:p>
            <a:pPr marL="0" indent="0">
              <a:buNone/>
            </a:pPr>
            <a:endParaRPr lang="en-US" altLang="zh-TW" sz="1200" dirty="0" smtClean="0"/>
          </a:p>
          <a:p>
            <a:pPr marL="0" indent="0">
              <a:buNone/>
            </a:pPr>
            <a:r>
              <a:rPr lang="zh-TW" altLang="en-US" sz="1200" dirty="0" smtClean="0"/>
              <a:t>這裡人口最多，也是最繁華的地帶。爸爸說早在</a:t>
            </a:r>
            <a:r>
              <a:rPr lang="en-US" altLang="zh-TW" sz="1200" dirty="0" smtClean="0"/>
              <a:t>30 </a:t>
            </a:r>
            <a:r>
              <a:rPr lang="zh-TW" altLang="en-US" sz="1200" dirty="0" smtClean="0"/>
              <a:t>年前，現在荳蘭橋附近就已是一個市區，也因為如此，這裡也是小吃最多的地方。</a:t>
            </a:r>
            <a:endParaRPr lang="zh-TW" altLang="en-US" sz="1200" dirty="0"/>
          </a:p>
        </p:txBody>
      </p:sp>
      <p:sp>
        <p:nvSpPr>
          <p:cNvPr id="4" name="投影片編號版面配置區 3"/>
          <p:cNvSpPr>
            <a:spLocks noGrp="1"/>
          </p:cNvSpPr>
          <p:nvPr>
            <p:ph type="sldNum" sz="quarter" idx="10"/>
          </p:nvPr>
        </p:nvSpPr>
        <p:spPr/>
        <p:txBody>
          <a:bodyPr/>
          <a:lstStyle/>
          <a:p>
            <a:fld id="{DF4CB680-E6F1-48A7-B6BD-64EF57607581}" type="slidenum">
              <a:rPr lang="zh-TW" altLang="en-US" smtClean="0"/>
              <a:t>7</a:t>
            </a:fld>
            <a:endParaRPr lang="zh-TW" altLang="en-US"/>
          </a:p>
        </p:txBody>
      </p:sp>
    </p:spTree>
    <p:extLst>
      <p:ext uri="{BB962C8B-B14F-4D97-AF65-F5344CB8AC3E}">
        <p14:creationId xmlns:p14="http://schemas.microsoft.com/office/powerpoint/2010/main" val="2296410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zh-TW" altLang="en-US" dirty="0" smtClean="0"/>
              <a:t>孫銘謙</a:t>
            </a:r>
            <a:r>
              <a:rPr lang="en-US" altLang="zh-TW" dirty="0" smtClean="0"/>
              <a:t>)</a:t>
            </a:r>
            <a:r>
              <a:rPr lang="zh-TW" altLang="en-US" sz="1200" dirty="0" smtClean="0"/>
              <a:t>河道過了東昌橋</a:t>
            </a:r>
            <a:r>
              <a:rPr lang="en-US" altLang="zh-TW" sz="1200" dirty="0" smtClean="0"/>
              <a:t>(</a:t>
            </a:r>
            <a:r>
              <a:rPr lang="zh-TW" altLang="en-US" sz="1200" dirty="0" smtClean="0"/>
              <a:t>福建街</a:t>
            </a:r>
            <a:r>
              <a:rPr lang="en-US" altLang="zh-TW" sz="1200" dirty="0" smtClean="0"/>
              <a:t>)</a:t>
            </a:r>
            <a:r>
              <a:rPr lang="zh-TW" altLang="en-US" sz="1200" dirty="0" smtClean="0"/>
              <a:t>後，就進入了休憩區了。人行道再次寬廣起來</a:t>
            </a:r>
            <a:endParaRPr lang="en-US" altLang="zh-TW" sz="1200" dirty="0" smtClean="0"/>
          </a:p>
          <a:p>
            <a:endParaRPr lang="en-US" altLang="zh-TW" sz="1200" dirty="0" smtClean="0"/>
          </a:p>
          <a:p>
            <a:r>
              <a:rPr lang="zh-TW" altLang="en-US" sz="1200" dirty="0" smtClean="0"/>
              <a:t>或許因為離開人口稠密的地方，或是人工溼地漫地流處理。所以流水清澈許多，河中有許多小魚，也吸引了很多人在這段河道上釣魚。</a:t>
            </a:r>
            <a:endParaRPr lang="en-US" altLang="zh-TW" sz="1200" dirty="0" smtClean="0"/>
          </a:p>
          <a:p>
            <a:endParaRPr lang="en-US" altLang="zh-TW" sz="1200" dirty="0" smtClean="0"/>
          </a:p>
          <a:p>
            <a:r>
              <a:rPr lang="zh-TW" altLang="en-US" sz="1200" dirty="0" smtClean="0"/>
              <a:t>出海口的大平洋公園是花蓮重要的遊憩場所。更是運動、休閒、觀海的熱門據點。</a:t>
            </a:r>
            <a:endParaRPr lang="en-US" altLang="zh-TW" sz="1200" dirty="0" smtClean="0"/>
          </a:p>
          <a:p>
            <a:endParaRPr lang="en-US" altLang="zh-TW" sz="1200" dirty="0" smtClean="0"/>
          </a:p>
          <a:p>
            <a:r>
              <a:rPr lang="zh-TW" altLang="en-US" sz="1200" dirty="0" smtClean="0"/>
              <a:t>花蓮縣政府也蓋了涼亭、觀景橋等，在這裡連結花蓮著名的兩潭自行車道。</a:t>
            </a:r>
            <a:endParaRPr lang="en-US" altLang="zh-TW" sz="1200" dirty="0" smtClean="0"/>
          </a:p>
          <a:p>
            <a:endParaRPr lang="en-US" altLang="zh-TW" sz="1200" dirty="0" smtClean="0"/>
          </a:p>
          <a:p>
            <a:r>
              <a:rPr lang="zh-TW" altLang="en-US" sz="1200" dirty="0" smtClean="0"/>
              <a:t>休憩區緊鄰太平洋公園、東大門、彩虹夜市、原住民一條街等知名景點。可以吸引許多觀光客。</a:t>
            </a:r>
            <a:endParaRPr lang="zh-TW" altLang="en-US" sz="1200" dirty="0"/>
          </a:p>
        </p:txBody>
      </p:sp>
      <p:sp>
        <p:nvSpPr>
          <p:cNvPr id="4" name="投影片編號版面配置區 3"/>
          <p:cNvSpPr>
            <a:spLocks noGrp="1"/>
          </p:cNvSpPr>
          <p:nvPr>
            <p:ph type="sldNum" sz="quarter" idx="10"/>
          </p:nvPr>
        </p:nvSpPr>
        <p:spPr/>
        <p:txBody>
          <a:bodyPr/>
          <a:lstStyle/>
          <a:p>
            <a:fld id="{DF4CB680-E6F1-48A7-B6BD-64EF57607581}" type="slidenum">
              <a:rPr lang="zh-TW" altLang="en-US" smtClean="0"/>
              <a:t>8</a:t>
            </a:fld>
            <a:endParaRPr lang="zh-TW" altLang="en-US"/>
          </a:p>
        </p:txBody>
      </p:sp>
    </p:spTree>
    <p:extLst>
      <p:ext uri="{BB962C8B-B14F-4D97-AF65-F5344CB8AC3E}">
        <p14:creationId xmlns:p14="http://schemas.microsoft.com/office/powerpoint/2010/main" val="2296410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zh-TW" altLang="en-US" dirty="0" smtClean="0"/>
              <a:t>孫銘謙</a:t>
            </a:r>
            <a:r>
              <a:rPr lang="en-US" altLang="zh-TW" dirty="0" smtClean="0"/>
              <a:t>)</a:t>
            </a:r>
            <a:r>
              <a:rPr lang="zh-TW" altLang="en-US" dirty="0" smtClean="0"/>
              <a:t>說完我們的發現之後，我們也觀察到兩個問題：</a:t>
            </a:r>
            <a:endParaRPr lang="en-US" altLang="zh-TW" dirty="0" smtClean="0"/>
          </a:p>
          <a:p>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第一是七腳川溪的</a:t>
            </a:r>
            <a:r>
              <a:rPr lang="zh-TW" altLang="zh-TW" sz="1200" kern="1200" dirty="0" smtClean="0">
                <a:solidFill>
                  <a:schemeClr val="tx1"/>
                </a:solidFill>
                <a:effectLst/>
                <a:latin typeface="+mn-lt"/>
                <a:ea typeface="+mn-ea"/>
                <a:cs typeface="+mn-cs"/>
              </a:rPr>
              <a:t>水質</a:t>
            </a:r>
            <a:r>
              <a:rPr lang="zh-TW" altLang="en-US" sz="1200" kern="1200" dirty="0" smtClean="0">
                <a:solidFill>
                  <a:schemeClr val="tx1"/>
                </a:solidFill>
                <a:effectLst/>
                <a:latin typeface="+mn-lt"/>
                <a:ea typeface="+mn-ea"/>
                <a:cs typeface="+mn-cs"/>
              </a:rPr>
              <a:t>應該要持續改善加強。</a:t>
            </a:r>
            <a:endParaRPr lang="en-US" altLang="zh-TW"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200" kern="1200" dirty="0" smtClean="0">
              <a:solidFill>
                <a:schemeClr val="tx1"/>
              </a:solidFill>
              <a:effectLst/>
              <a:latin typeface="+mn-lt"/>
              <a:ea typeface="+mn-ea"/>
              <a:cs typeface="+mn-cs"/>
            </a:endParaRPr>
          </a:p>
          <a:p>
            <a:r>
              <a:rPr lang="zh-TW" altLang="en-US" dirty="0" smtClean="0"/>
              <a:t>第二是我們發現在</a:t>
            </a:r>
            <a:r>
              <a:rPr lang="zh-TW" altLang="zh-TW" sz="1200" kern="1200" dirty="0" smtClean="0">
                <a:solidFill>
                  <a:schemeClr val="tx1"/>
                </a:solidFill>
                <a:effectLst/>
                <a:latin typeface="+mn-lt"/>
                <a:ea typeface="+mn-ea"/>
                <a:cs typeface="+mn-cs"/>
              </a:rPr>
              <a:t>河岸</a:t>
            </a:r>
            <a:r>
              <a:rPr lang="zh-TW" altLang="en-US" sz="1200" kern="1200" dirty="0" smtClean="0">
                <a:solidFill>
                  <a:schemeClr val="tx1"/>
                </a:solidFill>
                <a:effectLst/>
                <a:latin typeface="+mn-lt"/>
                <a:ea typeface="+mn-ea"/>
                <a:cs typeface="+mn-cs"/>
              </a:rPr>
              <a:t>兩側的</a:t>
            </a:r>
            <a:r>
              <a:rPr lang="zh-TW" altLang="zh-TW" sz="1200" kern="1200" dirty="0" smtClean="0">
                <a:solidFill>
                  <a:schemeClr val="tx1"/>
                </a:solidFill>
                <a:effectLst/>
                <a:latin typeface="+mn-lt"/>
                <a:ea typeface="+mn-ea"/>
                <a:cs typeface="+mn-cs"/>
              </a:rPr>
              <a:t>步道</a:t>
            </a:r>
            <a:r>
              <a:rPr lang="zh-TW" altLang="en-US" sz="1200" kern="1200" dirty="0" smtClean="0">
                <a:solidFill>
                  <a:schemeClr val="tx1"/>
                </a:solidFill>
                <a:effectLst/>
                <a:latin typeface="+mn-lt"/>
                <a:ea typeface="+mn-ea"/>
                <a:cs typeface="+mn-cs"/>
              </a:rPr>
              <a:t>建設和維</a:t>
            </a:r>
            <a:r>
              <a:rPr lang="zh-TW" altLang="zh-TW" sz="1200" kern="1200" dirty="0" smtClean="0">
                <a:solidFill>
                  <a:schemeClr val="tx1"/>
                </a:solidFill>
                <a:effectLst/>
                <a:latin typeface="+mn-lt"/>
                <a:ea typeface="+mn-ea"/>
                <a:cs typeface="+mn-cs"/>
              </a:rPr>
              <a:t>護</a:t>
            </a:r>
            <a:r>
              <a:rPr lang="zh-TW" altLang="en-US" sz="1200" kern="1200" dirty="0" smtClean="0">
                <a:solidFill>
                  <a:schemeClr val="tx1"/>
                </a:solidFill>
                <a:effectLst/>
                <a:latin typeface="+mn-lt"/>
                <a:ea typeface="+mn-ea"/>
                <a:cs typeface="+mn-cs"/>
              </a:rPr>
              <a:t>還不夠。</a:t>
            </a:r>
            <a:endParaRPr lang="zh-TW" altLang="en-US" dirty="0"/>
          </a:p>
        </p:txBody>
      </p:sp>
      <p:sp>
        <p:nvSpPr>
          <p:cNvPr id="4" name="投影片編號版面配置區 3"/>
          <p:cNvSpPr>
            <a:spLocks noGrp="1"/>
          </p:cNvSpPr>
          <p:nvPr>
            <p:ph type="sldNum" sz="quarter" idx="10"/>
          </p:nvPr>
        </p:nvSpPr>
        <p:spPr/>
        <p:txBody>
          <a:bodyPr/>
          <a:lstStyle/>
          <a:p>
            <a:fld id="{DF4CB680-E6F1-48A7-B6BD-64EF57607581}" type="slidenum">
              <a:rPr lang="zh-TW" altLang="en-US" smtClean="0"/>
              <a:t>9</a:t>
            </a:fld>
            <a:endParaRPr lang="zh-TW" altLang="en-US"/>
          </a:p>
        </p:txBody>
      </p:sp>
    </p:spTree>
    <p:extLst>
      <p:ext uri="{BB962C8B-B14F-4D97-AF65-F5344CB8AC3E}">
        <p14:creationId xmlns:p14="http://schemas.microsoft.com/office/powerpoint/2010/main" val="2766254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2">
        <a:schemeClr val="bg2"/>
      </p:bgRef>
    </p:bg>
    <p:spTree>
      <p:nvGrpSpPr>
        <p:cNvPr id="1" name=""/>
        <p:cNvGrpSpPr/>
        <p:nvPr/>
      </p:nvGrpSpPr>
      <p:grpSpPr>
        <a:xfrm>
          <a:off x="0" y="0"/>
          <a:ext cx="0" cy="0"/>
          <a:chOff x="0" y="0"/>
          <a:chExt cx="0" cy="0"/>
        </a:xfrm>
      </p:grpSpPr>
      <p:sp>
        <p:nvSpPr>
          <p:cNvPr id="9" name="矩形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標題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zh-TW" altLang="en-US" smtClean="0"/>
              <a:t>按一下以編輯母片標題樣式</a:t>
            </a:r>
            <a:endParaRPr kumimoji="0" lang="en-US"/>
          </a:p>
        </p:txBody>
      </p:sp>
      <p:sp>
        <p:nvSpPr>
          <p:cNvPr id="3" name="副標題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zh-TW" altLang="en-US" smtClean="0"/>
              <a:t>按一下以編輯母片副標題樣式</a:t>
            </a:r>
            <a:endParaRPr kumimoji="0" lang="en-US"/>
          </a:p>
        </p:txBody>
      </p:sp>
      <p:sp>
        <p:nvSpPr>
          <p:cNvPr id="4" name="日期版面配置區 3"/>
          <p:cNvSpPr>
            <a:spLocks noGrp="1"/>
          </p:cNvSpPr>
          <p:nvPr>
            <p:ph type="dt" sz="half" idx="10"/>
          </p:nvPr>
        </p:nvSpPr>
        <p:spPr/>
        <p:txBody>
          <a:bodyPr/>
          <a:lstStyle/>
          <a:p>
            <a:fld id="{A9148408-8922-4AEB-A5D4-AC85EC3A2034}" type="datetimeFigureOut">
              <a:rPr lang="zh-TW" altLang="en-US" smtClean="0"/>
              <a:t>2015/10/26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6B0EA84-8219-42BE-B689-86883BDF3F48}" type="slidenum">
              <a:rPr lang="zh-TW" altLang="en-US" smtClean="0"/>
              <a:t>‹#›</a:t>
            </a:fld>
            <a:endParaRPr lang="zh-TW" altLang="en-US"/>
          </a:p>
        </p:txBody>
      </p:sp>
      <p:sp>
        <p:nvSpPr>
          <p:cNvPr id="10" name="矩形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A9148408-8922-4AEB-A5D4-AC85EC3A2034}" type="datetimeFigureOut">
              <a:rPr lang="zh-TW" altLang="en-US" smtClean="0"/>
              <a:t>2015/10/26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6B0EA84-8219-42BE-B689-86883BDF3F48}"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9" name="矩形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矩形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直排標題 1"/>
          <p:cNvSpPr>
            <a:spLocks noGrp="1"/>
          </p:cNvSpPr>
          <p:nvPr>
            <p:ph type="title" orient="vert"/>
          </p:nvPr>
        </p:nvSpPr>
        <p:spPr>
          <a:xfrm>
            <a:off x="6781800" y="274640"/>
            <a:ext cx="1905000" cy="5851525"/>
          </a:xfrm>
        </p:spPr>
        <p:txBody>
          <a:bodyPr vert="eaVert"/>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304800"/>
            <a:ext cx="6019800" cy="5851525"/>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A9148408-8922-4AEB-A5D4-AC85EC3A2034}" type="datetimeFigureOut">
              <a:rPr lang="zh-TW" altLang="en-US" smtClean="0"/>
              <a:t>2015/10/26</a:t>
            </a:fld>
            <a:endParaRPr lang="zh-TW" altLang="en-US"/>
          </a:p>
        </p:txBody>
      </p:sp>
      <p:sp>
        <p:nvSpPr>
          <p:cNvPr id="5" name="頁尾版面配置區 4"/>
          <p:cNvSpPr>
            <a:spLocks noGrp="1"/>
          </p:cNvSpPr>
          <p:nvPr>
            <p:ph type="ftr" sz="quarter" idx="11"/>
          </p:nvPr>
        </p:nvSpPr>
        <p:spPr>
          <a:xfrm>
            <a:off x="2640597" y="6377459"/>
            <a:ext cx="3836404" cy="365125"/>
          </a:xfrm>
        </p:spPr>
        <p:txBody>
          <a:bodyPr/>
          <a:lstStyle/>
          <a:p>
            <a:endParaRPr lang="zh-TW" altLang="en-US"/>
          </a:p>
        </p:txBody>
      </p:sp>
      <p:sp>
        <p:nvSpPr>
          <p:cNvPr id="6" name="投影片編號版面配置區 5"/>
          <p:cNvSpPr>
            <a:spLocks noGrp="1"/>
          </p:cNvSpPr>
          <p:nvPr>
            <p:ph type="sldNum" sz="quarter" idx="12"/>
          </p:nvPr>
        </p:nvSpPr>
        <p:spPr/>
        <p:txBody>
          <a:bodyPr/>
          <a:lstStyle/>
          <a:p>
            <a:fld id="{A6B0EA84-8219-42BE-B689-86883BDF3F48}"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155448"/>
            <a:ext cx="8229600" cy="1252728"/>
          </a:xfrm>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A9148408-8922-4AEB-A5D4-AC85EC3A2034}" type="datetimeFigureOut">
              <a:rPr lang="zh-TW" altLang="en-US" smtClean="0"/>
              <a:t>2015/10/26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6B0EA84-8219-42BE-B689-86883BDF3F48}" type="slidenum">
              <a:rPr lang="zh-TW" altLang="en-US" smtClean="0"/>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2">
        <a:schemeClr val="bg2"/>
      </p:bgRef>
    </p:bg>
    <p:spTree>
      <p:nvGrpSpPr>
        <p:cNvPr id="1" name=""/>
        <p:cNvGrpSpPr/>
        <p:nvPr/>
      </p:nvGrpSpPr>
      <p:grpSpPr>
        <a:xfrm>
          <a:off x="0" y="0"/>
          <a:ext cx="0" cy="0"/>
          <a:chOff x="0" y="0"/>
          <a:chExt cx="0" cy="0"/>
        </a:xfrm>
      </p:grpSpPr>
      <p:sp>
        <p:nvSpPr>
          <p:cNvPr id="9" name="矩形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矩形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標題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p>
            <a:fld id="{A9148408-8922-4AEB-A5D4-AC85EC3A2034}" type="datetimeFigureOut">
              <a:rPr lang="zh-TW" altLang="en-US" smtClean="0"/>
              <a:t>2015/10/26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6B0EA84-8219-42BE-B689-86883BDF3F48}" type="slidenum">
              <a:rPr lang="zh-TW" altLang="en-US" smtClean="0"/>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A9148408-8922-4AEB-A5D4-AC85EC3A2034}" type="datetimeFigureOut">
              <a:rPr lang="zh-TW" altLang="en-US" smtClean="0"/>
              <a:t>2015/10/26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6B0EA84-8219-42BE-B689-86883BDF3F48}" type="slidenum">
              <a:rPr lang="zh-TW" altLang="en-US" smtClean="0"/>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文字版面配置區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zh-TW" altLang="en-US" smtClean="0"/>
              <a:t>按一下以編輯母片文字樣式</a:t>
            </a:r>
          </a:p>
        </p:txBody>
      </p:sp>
      <p:sp>
        <p:nvSpPr>
          <p:cNvPr id="6" name="內容版面配置區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p>
            <a:fld id="{A9148408-8922-4AEB-A5D4-AC85EC3A2034}" type="datetimeFigureOut">
              <a:rPr lang="zh-TW" altLang="en-US" smtClean="0"/>
              <a:t>2015/10/26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A6B0EA84-8219-42BE-B689-86883BDF3F48}"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fld id="{A9148408-8922-4AEB-A5D4-AC85EC3A2034}" type="datetimeFigureOut">
              <a:rPr lang="zh-TW" altLang="en-US" smtClean="0"/>
              <a:t>2015/10/26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A6B0EA84-8219-42BE-B689-86883BDF3F48}"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9148408-8922-4AEB-A5D4-AC85EC3A2034}" type="datetimeFigureOut">
              <a:rPr lang="zh-TW" altLang="en-US" smtClean="0"/>
              <a:t>2015/10/26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A6B0EA84-8219-42BE-B689-86883BDF3F48}"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zh-TW" altLang="en-US" smtClean="0"/>
              <a:t>按一下以編輯母片標題樣式</a:t>
            </a:r>
            <a:endParaRPr kumimoji="0" lang="en-US"/>
          </a:p>
        </p:txBody>
      </p:sp>
      <p:sp>
        <p:nvSpPr>
          <p:cNvPr id="3" name="內容版面配置區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文字版面配置區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zh-TW" altLang="en-US" smtClean="0"/>
              <a:t>按一下以編輯母片文字樣式</a:t>
            </a:r>
          </a:p>
        </p:txBody>
      </p:sp>
      <p:sp>
        <p:nvSpPr>
          <p:cNvPr id="5" name="日期版面配置區 4"/>
          <p:cNvSpPr>
            <a:spLocks noGrp="1"/>
          </p:cNvSpPr>
          <p:nvPr>
            <p:ph type="dt" sz="half" idx="10"/>
          </p:nvPr>
        </p:nvSpPr>
        <p:spPr/>
        <p:txBody>
          <a:bodyPr/>
          <a:lstStyle/>
          <a:p>
            <a:fld id="{A9148408-8922-4AEB-A5D4-AC85EC3A2034}" type="datetimeFigureOut">
              <a:rPr lang="zh-TW" altLang="en-US" smtClean="0"/>
              <a:t>2015/10/26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6B0EA84-8219-42BE-B689-86883BDF3F48}" type="slidenum">
              <a:rPr lang="zh-TW" altLang="en-US" smtClean="0"/>
              <a:t>‹#›</a:t>
            </a:fld>
            <a:endParaRPr lang="zh-TW" altLang="en-US"/>
          </a:p>
        </p:txBody>
      </p:sp>
      <p:sp>
        <p:nvSpPr>
          <p:cNvPr id="12" name="矩形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矩形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zh-TW" altLang="en-US" smtClean="0"/>
              <a:t>按一下圖示以新增圖片</a:t>
            </a:r>
            <a:endParaRPr kumimoji="0" lang="en-US" dirty="0"/>
          </a:p>
        </p:txBody>
      </p:sp>
      <p:sp>
        <p:nvSpPr>
          <p:cNvPr id="4" name="文字版面配置區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zh-TW" altLang="en-US" smtClean="0"/>
              <a:t>按一下以編輯母片文字樣式</a:t>
            </a:r>
          </a:p>
        </p:txBody>
      </p:sp>
      <p:sp>
        <p:nvSpPr>
          <p:cNvPr id="5" name="日期版面配置區 4"/>
          <p:cNvSpPr>
            <a:spLocks noGrp="1"/>
          </p:cNvSpPr>
          <p:nvPr>
            <p:ph type="dt" sz="half" idx="10"/>
          </p:nvPr>
        </p:nvSpPr>
        <p:spPr>
          <a:xfrm>
            <a:off x="164592" y="1170432"/>
            <a:ext cx="2523744" cy="201168"/>
          </a:xfrm>
        </p:spPr>
        <p:txBody>
          <a:bodyPr/>
          <a:lstStyle/>
          <a:p>
            <a:fld id="{A9148408-8922-4AEB-A5D4-AC85EC3A2034}" type="datetimeFigureOut">
              <a:rPr lang="zh-TW" altLang="en-US" smtClean="0"/>
              <a:t>2015/10/26</a:t>
            </a:fld>
            <a:endParaRPr lang="zh-TW" altLang="en-US"/>
          </a:p>
        </p:txBody>
      </p:sp>
      <p:sp>
        <p:nvSpPr>
          <p:cNvPr id="11" name="矩形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矩形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頁尾版面配置區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zh-TW" altLang="en-US"/>
          </a:p>
        </p:txBody>
      </p:sp>
      <p:sp>
        <p:nvSpPr>
          <p:cNvPr id="7" name="投影片編號版面配置區 6"/>
          <p:cNvSpPr>
            <a:spLocks noGrp="1"/>
          </p:cNvSpPr>
          <p:nvPr>
            <p:ph type="sldNum" sz="quarter" idx="12"/>
          </p:nvPr>
        </p:nvSpPr>
        <p:spPr>
          <a:xfrm>
            <a:off x="8339328" y="1170432"/>
            <a:ext cx="733864" cy="201168"/>
          </a:xfrm>
        </p:spPr>
        <p:txBody>
          <a:bodyPr/>
          <a:lstStyle/>
          <a:p>
            <a:fld id="{A6B0EA84-8219-42BE-B689-86883BDF3F48}"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矩形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標題版面配置區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4" name="日期版面配置區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A9148408-8922-4AEB-A5D4-AC85EC3A2034}" type="datetimeFigureOut">
              <a:rPr lang="zh-TW" altLang="en-US" smtClean="0"/>
              <a:t>2015/10/26</a:t>
            </a:fld>
            <a:endParaRPr lang="zh-TW" altLang="en-US"/>
          </a:p>
        </p:txBody>
      </p:sp>
      <p:sp>
        <p:nvSpPr>
          <p:cNvPr id="5" name="頁尾版面配置區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zh-TW" altLang="en-US"/>
          </a:p>
        </p:txBody>
      </p:sp>
      <p:sp>
        <p:nvSpPr>
          <p:cNvPr id="6" name="投影片編號版面配置區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A6B0EA84-8219-42BE-B689-86883BDF3F48}"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4005064"/>
            <a:ext cx="8077200" cy="1024136"/>
          </a:xfrm>
        </p:spPr>
        <p:txBody>
          <a:bodyPr/>
          <a:lstStyle/>
          <a:p>
            <a:r>
              <a:rPr lang="zh-TW" altLang="en-US" dirty="0" smtClean="0">
                <a:latin typeface="微軟正黑體" panose="020B0604030504040204" pitchFamily="34" charset="-120"/>
                <a:ea typeface="微軟正黑體" panose="020B0604030504040204" pitchFamily="34" charset="-120"/>
              </a:rPr>
              <a:t>七腳川溪流進花蓮心</a:t>
            </a:r>
            <a:endParaRPr lang="zh-TW" altLang="en-US" dirty="0">
              <a:latin typeface="微軟正黑體" panose="020B0604030504040204" pitchFamily="34" charset="-120"/>
              <a:ea typeface="微軟正黑體" panose="020B0604030504040204" pitchFamily="34" charset="-120"/>
            </a:endParaRPr>
          </a:p>
        </p:txBody>
      </p:sp>
      <p:sp>
        <p:nvSpPr>
          <p:cNvPr id="3" name="副標題 2"/>
          <p:cNvSpPr>
            <a:spLocks noGrp="1"/>
          </p:cNvSpPr>
          <p:nvPr>
            <p:ph type="subTitle" idx="1"/>
          </p:nvPr>
        </p:nvSpPr>
        <p:spPr/>
        <p:txBody>
          <a:bodyPr>
            <a:normAutofit/>
          </a:bodyPr>
          <a:lstStyle/>
          <a:p>
            <a:r>
              <a:rPr lang="zh-TW" altLang="en-US" dirty="0" smtClean="0">
                <a:latin typeface="微軟正黑體" panose="020B0604030504040204" pitchFamily="34" charset="-120"/>
                <a:ea typeface="微軟正黑體" panose="020B0604030504040204" pitchFamily="34" charset="-120"/>
              </a:rPr>
              <a:t>海星國中 </a:t>
            </a:r>
            <a:r>
              <a:rPr lang="en-US" altLang="zh-TW" dirty="0" smtClean="0">
                <a:latin typeface="微軟正黑體" panose="020B0604030504040204" pitchFamily="34" charset="-120"/>
                <a:ea typeface="微軟正黑體" panose="020B0604030504040204" pitchFamily="34" charset="-120"/>
              </a:rPr>
              <a:t>802</a:t>
            </a:r>
            <a:r>
              <a:rPr lang="zh-TW" altLang="en-US" dirty="0" smtClean="0">
                <a:latin typeface="微軟正黑體" panose="020B0604030504040204" pitchFamily="34" charset="-120"/>
                <a:ea typeface="微軟正黑體" panose="020B0604030504040204" pitchFamily="34" charset="-120"/>
              </a:rPr>
              <a:t>  孫銘謙</a:t>
            </a:r>
            <a:endParaRPr lang="en-US" altLang="zh-TW" dirty="0" smtClean="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海星</a:t>
            </a:r>
            <a:r>
              <a:rPr lang="zh-TW" altLang="en-US" dirty="0">
                <a:latin typeface="微軟正黑體" panose="020B0604030504040204" pitchFamily="34" charset="-120"/>
                <a:ea typeface="微軟正黑體" panose="020B0604030504040204" pitchFamily="34" charset="-120"/>
              </a:rPr>
              <a:t>國中 </a:t>
            </a:r>
            <a:r>
              <a:rPr lang="en-US" altLang="zh-TW" dirty="0" smtClean="0">
                <a:latin typeface="微軟正黑體" panose="020B0604030504040204" pitchFamily="34" charset="-120"/>
                <a:ea typeface="微軟正黑體" panose="020B0604030504040204" pitchFamily="34" charset="-120"/>
              </a:rPr>
              <a:t>802</a:t>
            </a: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王楦淳</a:t>
            </a:r>
          </a:p>
          <a:p>
            <a:r>
              <a:rPr lang="zh-TW" altLang="en-US" dirty="0">
                <a:latin typeface="微軟正黑體" panose="020B0604030504040204" pitchFamily="34" charset="-120"/>
                <a:ea typeface="微軟正黑體" panose="020B0604030504040204" pitchFamily="34" charset="-120"/>
              </a:rPr>
              <a:t>海星國中 </a:t>
            </a:r>
            <a:r>
              <a:rPr lang="en-US" altLang="zh-TW" dirty="0">
                <a:latin typeface="微軟正黑體" panose="020B0604030504040204" pitchFamily="34" charset="-120"/>
                <a:ea typeface="微軟正黑體" panose="020B0604030504040204" pitchFamily="34" charset="-120"/>
              </a:rPr>
              <a:t>802</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 </a:t>
            </a:r>
            <a:r>
              <a:rPr lang="zh-TW" altLang="en-US" dirty="0" smtClean="0">
                <a:latin typeface="微軟正黑體" panose="020B0604030504040204" pitchFamily="34" charset="-120"/>
                <a:ea typeface="微軟正黑體" panose="020B0604030504040204" pitchFamily="34" charset="-120"/>
              </a:rPr>
              <a:t>許仕杰</a:t>
            </a:r>
            <a:r>
              <a:rPr lang="en-US" altLang="zh-TW" dirty="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轉學了</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pic>
        <p:nvPicPr>
          <p:cNvPr id="1026" name="Picture 2" descr="G:\DCIM\220_3009\IMG_04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1540" y="332656"/>
            <a:ext cx="4540939"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255198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orient="vert"/>
          </p:nvPr>
        </p:nvSpPr>
        <p:spPr/>
        <p:txBody>
          <a:bodyPr>
            <a:normAutofit/>
          </a:bodyPr>
          <a:lstStyle/>
          <a:p>
            <a:r>
              <a:rPr lang="zh-TW" altLang="en-US" dirty="0">
                <a:latin typeface="微軟正黑體" panose="020B0604030504040204" pitchFamily="34" charset="-120"/>
                <a:ea typeface="微軟正黑體" panose="020B0604030504040204" pitchFamily="34" charset="-120"/>
              </a:rPr>
              <a:t>七腳川溪與台灣其他溪流汙染比較</a:t>
            </a:r>
          </a:p>
        </p:txBody>
      </p:sp>
      <p:sp>
        <p:nvSpPr>
          <p:cNvPr id="4" name="直排文字版面配置區 3"/>
          <p:cNvSpPr>
            <a:spLocks noGrp="1"/>
          </p:cNvSpPr>
          <p:nvPr>
            <p:ph type="body" orient="vert" idx="1"/>
          </p:nvPr>
        </p:nvSpPr>
        <p:spPr/>
        <p:txBody>
          <a:bodyPr/>
          <a:lstStyle/>
          <a:p>
            <a:endParaRPr lang="zh-TW" altLang="en-US"/>
          </a:p>
        </p:txBody>
      </p:sp>
      <p:pic>
        <p:nvPicPr>
          <p:cNvPr id="1026" name="Picture 2" descr="D:\SUN\Dropbox\螢幕截圖\螢幕截圖 2015-10-23 10.37.28.png"/>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25549" t="9403" r="26322" b="12560"/>
          <a:stretch/>
        </p:blipFill>
        <p:spPr bwMode="auto">
          <a:xfrm>
            <a:off x="179512" y="260648"/>
            <a:ext cx="6418262" cy="6503988"/>
          </a:xfrm>
          <a:prstGeom prst="rect">
            <a:avLst/>
          </a:prstGeom>
          <a:noFill/>
          <a:extLst>
            <a:ext uri="{909E8E84-426E-40DD-AFC4-6F175D3DCCD1}">
              <a14:hiddenFill xmlns:a14="http://schemas.microsoft.com/office/drawing/2010/main">
                <a:solidFill>
                  <a:srgbClr val="FFFFFF"/>
                </a:solidFill>
              </a14:hiddenFill>
            </a:ext>
          </a:extLst>
        </p:spPr>
      </p:pic>
      <p:sp>
        <p:nvSpPr>
          <p:cNvPr id="3" name="向右箭號 2"/>
          <p:cNvSpPr/>
          <p:nvPr/>
        </p:nvSpPr>
        <p:spPr>
          <a:xfrm>
            <a:off x="107504" y="5091256"/>
            <a:ext cx="288032" cy="72008"/>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07370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96" y="3867630"/>
            <a:ext cx="3375600" cy="2531700"/>
          </a:xfrm>
          <a:prstGeom prst="rect">
            <a:avLst/>
          </a:prstGeom>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44068" y="2199753"/>
            <a:ext cx="4799517" cy="3599638"/>
          </a:xfrm>
          <a:prstGeom prst="rect">
            <a:avLst/>
          </a:prstGeom>
        </p:spPr>
      </p:pic>
      <p:pic>
        <p:nvPicPr>
          <p:cNvPr id="12" name="內容版面配置區 11"/>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rot="5400000">
            <a:off x="4043941" y="2198864"/>
            <a:ext cx="4800533" cy="3600400"/>
          </a:xfr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568" y="3861048"/>
            <a:ext cx="3384376" cy="2538282"/>
          </a:xfrm>
          <a:prstGeom prst="rect">
            <a:avLst/>
          </a:prstGeom>
        </p:spPr>
      </p:pic>
      <p:pic>
        <p:nvPicPr>
          <p:cNvPr id="5" name="圖片 4"/>
          <p:cNvPicPr>
            <a:picLocks noChangeAspect="1"/>
          </p:cNvPicPr>
          <p:nvPr/>
        </p:nvPicPr>
        <p:blipFill rotWithShape="1">
          <a:blip r:embed="rId7" cstate="print">
            <a:extLst>
              <a:ext uri="{28A0092B-C50C-407E-A947-70E740481C1C}">
                <a14:useLocalDpi xmlns:a14="http://schemas.microsoft.com/office/drawing/2010/main" val="0"/>
              </a:ext>
            </a:extLst>
          </a:blip>
          <a:srcRect l="551" t="11565"/>
          <a:stretch/>
        </p:blipFill>
        <p:spPr>
          <a:xfrm>
            <a:off x="683568" y="1544320"/>
            <a:ext cx="3365728" cy="2244720"/>
          </a:xfrm>
          <a:prstGeom prst="rect">
            <a:avLst/>
          </a:prstGeom>
        </p:spPr>
      </p:pic>
      <p:sp>
        <p:nvSpPr>
          <p:cNvPr id="2" name="標題 1"/>
          <p:cNvSpPr>
            <a:spLocks noGrp="1"/>
          </p:cNvSpPr>
          <p:nvPr>
            <p:ph type="title"/>
          </p:nvPr>
        </p:nvSpPr>
        <p:spPr/>
        <p:txBody>
          <a:bodyPr/>
          <a:lstStyle/>
          <a:p>
            <a:r>
              <a:rPr lang="zh-TW" altLang="en-US" dirty="0" smtClean="0">
                <a:latin typeface="微軟正黑體" panose="020B0604030504040204" pitchFamily="34" charset="-120"/>
                <a:ea typeface="微軟正黑體" panose="020B0604030504040204" pitchFamily="34" charset="-120"/>
              </a:rPr>
              <a:t>步道維</a:t>
            </a:r>
            <a:r>
              <a:rPr lang="zh-TW" altLang="en-US" dirty="0">
                <a:latin typeface="微軟正黑體" panose="020B0604030504040204" pitchFamily="34" charset="-120"/>
                <a:ea typeface="微軟正黑體" panose="020B0604030504040204" pitchFamily="34" charset="-120"/>
              </a:rPr>
              <a:t>護</a:t>
            </a:r>
          </a:p>
        </p:txBody>
      </p:sp>
      <p:pic>
        <p:nvPicPr>
          <p:cNvPr id="6" name="內容版面配置區 5"/>
          <p:cNvPicPr>
            <a:picLocks noGrp="1" noChangeAspect="1"/>
          </p:cNvPicPr>
          <p:nvPr>
            <p:ph sz="half" idx="1"/>
          </p:nvPr>
        </p:nvPicPr>
        <p:blipFill>
          <a:blip r:embed="rId8" cstate="print">
            <a:extLst>
              <a:ext uri="{28A0092B-C50C-407E-A947-70E740481C1C}">
                <a14:useLocalDpi xmlns:a14="http://schemas.microsoft.com/office/drawing/2010/main" val="0"/>
              </a:ext>
            </a:extLst>
          </a:blip>
          <a:stretch>
            <a:fillRect/>
          </a:stretch>
        </p:blipFill>
        <p:spPr>
          <a:xfrm>
            <a:off x="683568" y="1556792"/>
            <a:ext cx="3384376" cy="2248900"/>
          </a:xfrm>
        </p:spPr>
      </p:pic>
    </p:spTree>
    <p:extLst>
      <p:ext uri="{BB962C8B-B14F-4D97-AF65-F5344CB8AC3E}">
        <p14:creationId xmlns:p14="http://schemas.microsoft.com/office/powerpoint/2010/main" val="330857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3000"/>
                            </p:stCondLst>
                            <p:childTnLst>
                              <p:par>
                                <p:cTn id="9" presetID="10"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6000"/>
                            </p:stCondLst>
                            <p:childTnLst>
                              <p:par>
                                <p:cTn id="13" presetID="10" presetClass="entr" presetSubtype="0" fill="hold" nodeType="afterEffect">
                                  <p:stCondLst>
                                    <p:cond delay="2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微軟正黑體" panose="020B0604030504040204" pitchFamily="34" charset="-120"/>
                <a:ea typeface="微軟正黑體" panose="020B0604030504040204" pitchFamily="34" charset="-120"/>
              </a:rPr>
              <a:t>我們的結論與建議</a:t>
            </a:r>
            <a:endParaRPr lang="zh-TW" altLang="en-US" dirty="0">
              <a:latin typeface="微軟正黑體" panose="020B0604030504040204" pitchFamily="34" charset="-120"/>
              <a:ea typeface="微軟正黑體" panose="020B0604030504040204" pitchFamily="34" charset="-120"/>
            </a:endParaRP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790566742"/>
              </p:ext>
            </p:extLst>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36172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2800" b="1" dirty="0">
                <a:latin typeface="微軟正黑體" panose="020B0604030504040204" pitchFamily="34" charset="-120"/>
                <a:ea typeface="微軟正黑體" panose="020B0604030504040204" pitchFamily="34" charset="-120"/>
              </a:rPr>
              <a:t>七腳川溪流進花蓮</a:t>
            </a:r>
            <a:r>
              <a:rPr lang="zh-TW" altLang="en-US" sz="2800" b="1" dirty="0" smtClean="0">
                <a:latin typeface="微軟正黑體" panose="020B0604030504040204" pitchFamily="34" charset="-120"/>
                <a:ea typeface="微軟正黑體" panose="020B0604030504040204" pitchFamily="34" charset="-120"/>
              </a:rPr>
              <a:t>心</a:t>
            </a:r>
            <a:endParaRPr lang="zh-TW" altLang="en-US" sz="2800" b="1"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type="body" sz="half" idx="2"/>
          </p:nvPr>
        </p:nvSpPr>
        <p:spPr/>
        <p:txBody>
          <a:bodyPr>
            <a:normAutofit/>
          </a:bodyPr>
          <a:lstStyle/>
          <a:p>
            <a:pPr algn="ctr"/>
            <a:r>
              <a:rPr lang="zh-TW" altLang="en-US" sz="2800" dirty="0">
                <a:latin typeface="微軟正黑體" panose="020B0604030504040204" pitchFamily="34" charset="-120"/>
                <a:ea typeface="微軟正黑體" panose="020B0604030504040204" pitchFamily="34" charset="-120"/>
              </a:rPr>
              <a:t>謝謝評審委員的</a:t>
            </a:r>
            <a:r>
              <a:rPr lang="zh-TW" altLang="en-US" sz="2800" dirty="0" smtClean="0">
                <a:latin typeface="微軟正黑體" panose="020B0604030504040204" pitchFamily="34" charset="-120"/>
                <a:ea typeface="微軟正黑體" panose="020B0604030504040204" pitchFamily="34" charset="-120"/>
              </a:rPr>
              <a:t>指導</a:t>
            </a:r>
            <a:endParaRPr lang="en-US" altLang="zh-TW" sz="2800" dirty="0">
              <a:latin typeface="微軟正黑體" panose="020B0604030504040204" pitchFamily="34" charset="-120"/>
              <a:ea typeface="微軟正黑體" panose="020B0604030504040204" pitchFamily="34" charset="-120"/>
            </a:endParaRPr>
          </a:p>
          <a:p>
            <a:pPr marL="0" indent="0" algn="ctr">
              <a:buNone/>
            </a:pPr>
            <a:r>
              <a:rPr lang="zh-TW" altLang="en-US" sz="2800" dirty="0" smtClean="0">
                <a:latin typeface="微軟正黑體" panose="020B0604030504040204" pitchFamily="34" charset="-120"/>
                <a:ea typeface="微軟正黑體" panose="020B0604030504040204" pitchFamily="34" charset="-120"/>
              </a:rPr>
              <a:t>敬請指正</a:t>
            </a:r>
            <a:endParaRPr lang="zh-TW" altLang="en-US" sz="2800" dirty="0">
              <a:latin typeface="微軟正黑體" panose="020B0604030504040204" pitchFamily="34" charset="-120"/>
              <a:ea typeface="微軟正黑體" panose="020B0604030504040204" pitchFamily="34" charset="-120"/>
            </a:endParaRPr>
          </a:p>
        </p:txBody>
      </p:sp>
      <p:pic>
        <p:nvPicPr>
          <p:cNvPr id="13" name="圖片版面配置區 12"/>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1280" r="11280"/>
          <a:stretch>
            <a:fillRect/>
          </a:stretch>
        </p:blipFill>
        <p:spPr/>
      </p:pic>
      <p:pic>
        <p:nvPicPr>
          <p:cNvPr id="4" name="圖片 3"/>
          <p:cNvPicPr>
            <a:picLocks noChangeAspect="1"/>
          </p:cNvPicPr>
          <p:nvPr/>
        </p:nvPicPr>
        <p:blipFill rotWithShape="1">
          <a:blip r:embed="rId4" cstate="print">
            <a:extLst>
              <a:ext uri="{28A0092B-C50C-407E-A947-70E740481C1C}">
                <a14:useLocalDpi xmlns:a14="http://schemas.microsoft.com/office/drawing/2010/main" val="0"/>
              </a:ext>
            </a:extLst>
          </a:blip>
          <a:srcRect l="7833" t="8487" r="12158"/>
          <a:stretch/>
        </p:blipFill>
        <p:spPr>
          <a:xfrm>
            <a:off x="2915816" y="1524000"/>
            <a:ext cx="6217920" cy="5334000"/>
          </a:xfrm>
          <a:prstGeom prst="rect">
            <a:avLst/>
          </a:prstGeom>
        </p:spPr>
      </p:pic>
      <p:pic>
        <p:nvPicPr>
          <p:cNvPr id="6" name="圖片 5"/>
          <p:cNvPicPr>
            <a:picLocks noChangeAspect="1"/>
          </p:cNvPicPr>
          <p:nvPr/>
        </p:nvPicPr>
        <p:blipFill rotWithShape="1">
          <a:blip r:embed="rId5" cstate="print">
            <a:extLst>
              <a:ext uri="{28A0092B-C50C-407E-A947-70E740481C1C}">
                <a14:useLocalDpi xmlns:a14="http://schemas.microsoft.com/office/drawing/2010/main" val="0"/>
              </a:ext>
            </a:extLst>
          </a:blip>
          <a:srcRect l="8417" t="-238" r="13947" b="238"/>
          <a:stretch/>
        </p:blipFill>
        <p:spPr>
          <a:xfrm>
            <a:off x="2915816" y="1524000"/>
            <a:ext cx="6217919" cy="5334000"/>
          </a:xfrm>
          <a:prstGeom prst="rect">
            <a:avLst/>
          </a:prstGeom>
        </p:spPr>
      </p:pic>
    </p:spTree>
    <p:extLst>
      <p:ext uri="{BB962C8B-B14F-4D97-AF65-F5344CB8AC3E}">
        <p14:creationId xmlns:p14="http://schemas.microsoft.com/office/powerpoint/2010/main" val="87757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6000"/>
                            </p:stCondLst>
                            <p:childTnLst>
                              <p:par>
                                <p:cTn id="9" presetID="10" presetClass="entr" presetSubtype="0" fill="hold" nodeType="afterEffect">
                                  <p:stCondLst>
                                    <p:cond delay="4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排標題 7"/>
          <p:cNvSpPr>
            <a:spLocks noGrp="1"/>
          </p:cNvSpPr>
          <p:nvPr>
            <p:ph type="title" orient="vert"/>
          </p:nvPr>
        </p:nvSpPr>
        <p:spPr/>
        <p:txBody>
          <a:bodyPr/>
          <a:lstStyle/>
          <a:p>
            <a:r>
              <a:rPr lang="zh-TW" altLang="en-US" dirty="0" smtClean="0">
                <a:latin typeface="微軟正黑體" panose="020B0604030504040204" pitchFamily="34" charset="-120"/>
                <a:ea typeface="微軟正黑體" panose="020B0604030504040204" pitchFamily="34" charset="-120"/>
              </a:rPr>
              <a:t>漫地流淨水溼地</a:t>
            </a:r>
            <a:endParaRPr lang="zh-TW" altLang="en-US" dirty="0">
              <a:latin typeface="微軟正黑體" panose="020B0604030504040204" pitchFamily="34" charset="-120"/>
              <a:ea typeface="微軟正黑體" panose="020B0604030504040204" pitchFamily="34" charset="-120"/>
            </a:endParaRPr>
          </a:p>
        </p:txBody>
      </p:sp>
      <p:sp>
        <p:nvSpPr>
          <p:cNvPr id="9" name="直排文字版面配置區 8"/>
          <p:cNvSpPr>
            <a:spLocks noGrp="1"/>
          </p:cNvSpPr>
          <p:nvPr>
            <p:ph type="body" orient="vert" idx="1"/>
          </p:nvPr>
        </p:nvSpPr>
        <p:spPr/>
        <p:txBody>
          <a:bodyPr/>
          <a:lstStyle/>
          <a:p>
            <a:endParaRPr lang="zh-TW" altLang="en-US"/>
          </a:p>
        </p:txBody>
      </p:sp>
      <p:pic>
        <p:nvPicPr>
          <p:cNvPr id="7" name="內容版面配置區 6"/>
          <p:cNvPicPr>
            <a:picLocks noGrp="1" noChangeAspect="1"/>
          </p:cNvPicPr>
          <p:nvPr>
            <p:ph idx="4294967295"/>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1290" t="6438" r="27927" b="14276"/>
          <a:stretch/>
        </p:blipFill>
        <p:spPr>
          <a:xfrm>
            <a:off x="251519" y="260648"/>
            <a:ext cx="6256695" cy="6120680"/>
          </a:xfrm>
        </p:spPr>
      </p:pic>
    </p:spTree>
    <p:extLst>
      <p:ext uri="{BB962C8B-B14F-4D97-AF65-F5344CB8AC3E}">
        <p14:creationId xmlns:p14="http://schemas.microsoft.com/office/powerpoint/2010/main" val="825940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排標題 7"/>
          <p:cNvSpPr>
            <a:spLocks noGrp="1"/>
          </p:cNvSpPr>
          <p:nvPr>
            <p:ph type="title" orient="vert"/>
          </p:nvPr>
        </p:nvSpPr>
        <p:spPr/>
        <p:txBody>
          <a:bodyPr/>
          <a:lstStyle/>
          <a:p>
            <a:r>
              <a:rPr lang="zh-TW" altLang="en-US" dirty="0">
                <a:latin typeface="微軟正黑體" panose="020B0604030504040204" pitchFamily="34" charset="-120"/>
                <a:ea typeface="微軟正黑體" panose="020B0604030504040204" pitchFamily="34" charset="-120"/>
              </a:rPr>
              <a:t>踏步式固床工</a:t>
            </a:r>
          </a:p>
        </p:txBody>
      </p:sp>
      <p:sp>
        <p:nvSpPr>
          <p:cNvPr id="9" name="直排文字版面配置區 8"/>
          <p:cNvSpPr>
            <a:spLocks noGrp="1"/>
          </p:cNvSpPr>
          <p:nvPr>
            <p:ph type="body" orient="vert" idx="1"/>
          </p:nvPr>
        </p:nvSpPr>
        <p:spPr/>
        <p:txBody>
          <a:bodyPr/>
          <a:lstStyle/>
          <a:p>
            <a:endParaRPr lang="zh-TW" altLang="en-US"/>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l="15559" r="19107"/>
          <a:stretch/>
        </p:blipFill>
        <p:spPr>
          <a:xfrm>
            <a:off x="487680" y="355096"/>
            <a:ext cx="5974080" cy="6089904"/>
          </a:xfrm>
          <a:prstGeom prst="rect">
            <a:avLst/>
          </a:prstGeom>
        </p:spPr>
      </p:pic>
    </p:spTree>
    <p:extLst>
      <p:ext uri="{BB962C8B-B14F-4D97-AF65-F5344CB8AC3E}">
        <p14:creationId xmlns:p14="http://schemas.microsoft.com/office/powerpoint/2010/main" val="18014419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微軟正黑體" panose="020B0604030504040204" pitchFamily="34" charset="-120"/>
                <a:ea typeface="微軟正黑體" panose="020B0604030504040204" pitchFamily="34" charset="-120"/>
              </a:rPr>
              <a:t>前言</a:t>
            </a:r>
            <a:endParaRPr lang="zh-TW" altLang="en-US" dirty="0">
              <a:latin typeface="微軟正黑體" panose="020B0604030504040204" pitchFamily="34" charset="-120"/>
              <a:ea typeface="微軟正黑體" panose="020B0604030504040204" pitchFamily="34" charset="-120"/>
            </a:endParaRPr>
          </a:p>
        </p:txBody>
      </p:sp>
      <p:pic>
        <p:nvPicPr>
          <p:cNvPr id="5" name="內容版面配置區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740578"/>
            <a:ext cx="4038600" cy="2689707"/>
          </a:xfrm>
        </p:spPr>
      </p:pic>
      <p:pic>
        <p:nvPicPr>
          <p:cNvPr id="6" name="內容版面配置區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740578"/>
            <a:ext cx="4038600" cy="2689707"/>
          </a:xfrm>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992" y="2708919"/>
            <a:ext cx="4101008" cy="2731271"/>
          </a:xfrm>
          <a:prstGeom prst="rect">
            <a:avLst/>
          </a:prstGeom>
        </p:spPr>
      </p:pic>
      <p:pic>
        <p:nvPicPr>
          <p:cNvPr id="4" name="圖片 3"/>
          <p:cNvPicPr>
            <a:picLocks noChangeAspect="1"/>
          </p:cNvPicPr>
          <p:nvPr/>
        </p:nvPicPr>
        <p:blipFill rotWithShape="1">
          <a:blip r:embed="rId6" cstate="print">
            <a:extLst>
              <a:ext uri="{28A0092B-C50C-407E-A947-70E740481C1C}">
                <a14:useLocalDpi xmlns:a14="http://schemas.microsoft.com/office/drawing/2010/main" val="0"/>
              </a:ext>
            </a:extLst>
          </a:blip>
          <a:srcRect b="10351"/>
          <a:stretch/>
        </p:blipFill>
        <p:spPr>
          <a:xfrm>
            <a:off x="4661871" y="2708919"/>
            <a:ext cx="4062145" cy="2731271"/>
          </a:xfrm>
          <a:prstGeom prst="rect">
            <a:avLst/>
          </a:prstGeom>
        </p:spPr>
      </p:pic>
      <p:pic>
        <p:nvPicPr>
          <p:cNvPr id="7" name="圖片 6"/>
          <p:cNvPicPr>
            <a:picLocks noChangeAspect="1"/>
          </p:cNvPicPr>
          <p:nvPr/>
        </p:nvPicPr>
        <p:blipFill rotWithShape="1">
          <a:blip r:embed="rId7" cstate="print">
            <a:extLst>
              <a:ext uri="{28A0092B-C50C-407E-A947-70E740481C1C}">
                <a14:useLocalDpi xmlns:a14="http://schemas.microsoft.com/office/drawing/2010/main" val="0"/>
              </a:ext>
            </a:extLst>
          </a:blip>
          <a:srcRect b="11200"/>
          <a:stretch/>
        </p:blipFill>
        <p:spPr>
          <a:xfrm>
            <a:off x="470992" y="2708919"/>
            <a:ext cx="4101007" cy="2731271"/>
          </a:xfrm>
          <a:prstGeom prst="rect">
            <a:avLst/>
          </a:prstGeom>
        </p:spPr>
      </p:pic>
      <p:pic>
        <p:nvPicPr>
          <p:cNvPr id="8" name="圖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8748" y="2705615"/>
            <a:ext cx="4115267" cy="2734575"/>
          </a:xfrm>
          <a:prstGeom prst="rect">
            <a:avLst/>
          </a:prstGeom>
        </p:spPr>
      </p:pic>
    </p:spTree>
    <p:extLst>
      <p:ext uri="{BB962C8B-B14F-4D97-AF65-F5344CB8AC3E}">
        <p14:creationId xmlns:p14="http://schemas.microsoft.com/office/powerpoint/2010/main" val="191573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3000"/>
                            </p:stCondLst>
                            <p:childTnLst>
                              <p:par>
                                <p:cTn id="9" presetID="10"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6000"/>
                            </p:stCondLst>
                            <p:childTnLst>
                              <p:par>
                                <p:cTn id="13" presetID="10" presetClass="entr" presetSubtype="0" fill="hold" nodeType="after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9000"/>
                            </p:stCondLst>
                            <p:childTnLst>
                              <p:par>
                                <p:cTn id="17" presetID="10" presetClass="entr" presetSubtype="0" fill="hold" nodeType="afterEffect">
                                  <p:stCondLst>
                                    <p:cond delay="2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微軟正黑體" panose="020B0604030504040204" pitchFamily="34" charset="-120"/>
                <a:ea typeface="微軟正黑體" panose="020B0604030504040204" pitchFamily="34" charset="-120"/>
              </a:rPr>
              <a:t>研究架構</a:t>
            </a:r>
            <a:endParaRPr lang="zh-TW" altLang="en-US" dirty="0">
              <a:latin typeface="微軟正黑體" panose="020B0604030504040204" pitchFamily="34" charset="-120"/>
              <a:ea typeface="微軟正黑體" panose="020B0604030504040204" pitchFamily="34" charset="-120"/>
            </a:endParaRPr>
          </a:p>
        </p:txBody>
      </p:sp>
      <p:sp>
        <p:nvSpPr>
          <p:cNvPr id="8" name="內容版面配置區 7"/>
          <p:cNvSpPr>
            <a:spLocks noGrp="1"/>
          </p:cNvSpPr>
          <p:nvPr>
            <p:ph idx="1"/>
          </p:nvPr>
        </p:nvSpPr>
        <p:spPr>
          <a:xfrm>
            <a:off x="457200" y="1700807"/>
            <a:ext cx="8229600" cy="4896545"/>
          </a:xfrm>
        </p:spPr>
        <p:txBody>
          <a:bodyPr/>
          <a:lstStyle/>
          <a:p>
            <a:endParaRPr lang="zh-TW" altLang="en-US" dirty="0"/>
          </a:p>
        </p:txBody>
      </p:sp>
      <p:grpSp>
        <p:nvGrpSpPr>
          <p:cNvPr id="22" name="群組 21"/>
          <p:cNvGrpSpPr/>
          <p:nvPr/>
        </p:nvGrpSpPr>
        <p:grpSpPr>
          <a:xfrm>
            <a:off x="704360" y="1903781"/>
            <a:ext cx="7740860" cy="4104475"/>
            <a:chOff x="699602" y="2492896"/>
            <a:chExt cx="7740860" cy="2681187"/>
          </a:xfrm>
        </p:grpSpPr>
        <p:sp>
          <p:nvSpPr>
            <p:cNvPr id="9" name="圓角矩形 8"/>
            <p:cNvSpPr/>
            <p:nvPr/>
          </p:nvSpPr>
          <p:spPr>
            <a:xfrm>
              <a:off x="699602" y="2509787"/>
              <a:ext cx="792088" cy="266429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zh-TW" sz="3200" dirty="0" smtClean="0">
                  <a:latin typeface="微軟正黑體" panose="020B0604030504040204" pitchFamily="34" charset="-120"/>
                  <a:ea typeface="微軟正黑體" panose="020B0604030504040204" pitchFamily="34" charset="-120"/>
                </a:rPr>
                <a:t>研</a:t>
              </a:r>
              <a:endParaRPr lang="en-US" altLang="zh-TW" sz="3200" dirty="0" smtClean="0">
                <a:latin typeface="微軟正黑體" panose="020B0604030504040204" pitchFamily="34" charset="-120"/>
                <a:ea typeface="微軟正黑體" panose="020B0604030504040204" pitchFamily="34" charset="-120"/>
              </a:endParaRPr>
            </a:p>
            <a:p>
              <a:pPr algn="ctr"/>
              <a:r>
                <a:rPr lang="zh-TW" altLang="zh-TW" sz="3200" dirty="0" smtClean="0">
                  <a:latin typeface="微軟正黑體" panose="020B0604030504040204" pitchFamily="34" charset="-120"/>
                  <a:ea typeface="微軟正黑體" panose="020B0604030504040204" pitchFamily="34" charset="-120"/>
                </a:rPr>
                <a:t>究</a:t>
              </a:r>
              <a:endParaRPr lang="en-US" altLang="zh-TW" sz="3200" dirty="0" smtClean="0">
                <a:latin typeface="微軟正黑體" panose="020B0604030504040204" pitchFamily="34" charset="-120"/>
                <a:ea typeface="微軟正黑體" panose="020B0604030504040204" pitchFamily="34" charset="-120"/>
              </a:endParaRPr>
            </a:p>
            <a:p>
              <a:pPr algn="ctr"/>
              <a:r>
                <a:rPr lang="zh-TW" altLang="zh-TW" sz="3200" dirty="0" smtClean="0">
                  <a:latin typeface="微軟正黑體" panose="020B0604030504040204" pitchFamily="34" charset="-120"/>
                  <a:ea typeface="微軟正黑體" panose="020B0604030504040204" pitchFamily="34" charset="-120"/>
                </a:rPr>
                <a:t>動</a:t>
              </a:r>
              <a:endParaRPr lang="en-US" altLang="zh-TW" sz="3200" dirty="0" smtClean="0">
                <a:latin typeface="微軟正黑體" panose="020B0604030504040204" pitchFamily="34" charset="-120"/>
                <a:ea typeface="微軟正黑體" panose="020B0604030504040204" pitchFamily="34" charset="-120"/>
              </a:endParaRPr>
            </a:p>
            <a:p>
              <a:pPr algn="ctr"/>
              <a:r>
                <a:rPr lang="zh-TW" altLang="zh-TW" sz="3200" dirty="0" smtClean="0">
                  <a:latin typeface="微軟正黑體" panose="020B0604030504040204" pitchFamily="34" charset="-120"/>
                  <a:ea typeface="微軟正黑體" panose="020B0604030504040204" pitchFamily="34" charset="-120"/>
                </a:rPr>
                <a:t>機</a:t>
              </a:r>
              <a:endParaRPr lang="zh-TW" altLang="en-US" sz="3200" dirty="0">
                <a:latin typeface="微軟正黑體" panose="020B0604030504040204" pitchFamily="34" charset="-120"/>
                <a:ea typeface="微軟正黑體" panose="020B0604030504040204" pitchFamily="34" charset="-120"/>
              </a:endParaRPr>
            </a:p>
          </p:txBody>
        </p:sp>
        <p:sp>
          <p:nvSpPr>
            <p:cNvPr id="10" name="圓角矩形 9"/>
            <p:cNvSpPr/>
            <p:nvPr/>
          </p:nvSpPr>
          <p:spPr>
            <a:xfrm>
              <a:off x="1835696" y="2509787"/>
              <a:ext cx="792088" cy="266429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zh-TW" sz="3200" dirty="0" smtClean="0">
                  <a:latin typeface="微軟正黑體" panose="020B0604030504040204" pitchFamily="34" charset="-120"/>
                  <a:ea typeface="微軟正黑體" panose="020B0604030504040204" pitchFamily="34" charset="-120"/>
                </a:rPr>
                <a:t>研</a:t>
              </a:r>
              <a:endParaRPr lang="en-US" altLang="zh-TW" sz="3200" dirty="0" smtClean="0">
                <a:latin typeface="微軟正黑體" panose="020B0604030504040204" pitchFamily="34" charset="-120"/>
                <a:ea typeface="微軟正黑體" panose="020B0604030504040204" pitchFamily="34" charset="-120"/>
              </a:endParaRPr>
            </a:p>
            <a:p>
              <a:pPr algn="ctr"/>
              <a:r>
                <a:rPr lang="zh-TW" altLang="zh-TW" sz="3200" dirty="0" smtClean="0">
                  <a:latin typeface="微軟正黑體" panose="020B0604030504040204" pitchFamily="34" charset="-120"/>
                  <a:ea typeface="微軟正黑體" panose="020B0604030504040204" pitchFamily="34" charset="-120"/>
                </a:rPr>
                <a:t>究</a:t>
              </a:r>
              <a:endParaRPr lang="en-US" altLang="zh-TW" sz="3200" dirty="0" smtClean="0">
                <a:latin typeface="微軟正黑體" panose="020B0604030504040204" pitchFamily="34" charset="-120"/>
                <a:ea typeface="微軟正黑體" panose="020B0604030504040204" pitchFamily="34" charset="-120"/>
              </a:endParaRPr>
            </a:p>
            <a:p>
              <a:pPr algn="ctr"/>
              <a:r>
                <a:rPr lang="zh-TW" altLang="en-US" sz="3200" dirty="0" smtClean="0">
                  <a:latin typeface="微軟正黑體" panose="020B0604030504040204" pitchFamily="34" charset="-120"/>
                  <a:ea typeface="微軟正黑體" panose="020B0604030504040204" pitchFamily="34" charset="-120"/>
                </a:rPr>
                <a:t>問題</a:t>
              </a:r>
              <a:endParaRPr lang="zh-TW" altLang="en-US" sz="3200" dirty="0">
                <a:latin typeface="微軟正黑體" panose="020B0604030504040204" pitchFamily="34" charset="-120"/>
                <a:ea typeface="微軟正黑體" panose="020B0604030504040204" pitchFamily="34" charset="-120"/>
              </a:endParaRPr>
            </a:p>
          </p:txBody>
        </p:sp>
        <p:sp>
          <p:nvSpPr>
            <p:cNvPr id="11" name="圓角矩形 10"/>
            <p:cNvSpPr/>
            <p:nvPr/>
          </p:nvSpPr>
          <p:spPr>
            <a:xfrm>
              <a:off x="6568254" y="2492896"/>
              <a:ext cx="792088" cy="2664296"/>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3200" dirty="0" smtClean="0">
                  <a:latin typeface="微軟正黑體" panose="020B0604030504040204" pitchFamily="34" charset="-120"/>
                  <a:ea typeface="微軟正黑體" panose="020B0604030504040204" pitchFamily="34" charset="-120"/>
                </a:rPr>
                <a:t>資料分析</a:t>
              </a:r>
              <a:endParaRPr lang="zh-TW" altLang="en-US" sz="3200" dirty="0">
                <a:latin typeface="微軟正黑體" panose="020B0604030504040204" pitchFamily="34" charset="-120"/>
                <a:ea typeface="微軟正黑體" panose="020B0604030504040204" pitchFamily="34" charset="-120"/>
              </a:endParaRPr>
            </a:p>
          </p:txBody>
        </p:sp>
        <p:sp>
          <p:nvSpPr>
            <p:cNvPr id="12" name="圓角矩形 11"/>
            <p:cNvSpPr/>
            <p:nvPr/>
          </p:nvSpPr>
          <p:spPr>
            <a:xfrm>
              <a:off x="7648374" y="2492896"/>
              <a:ext cx="792088" cy="266429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sz="3200" dirty="0" smtClean="0">
                  <a:latin typeface="微軟正黑體" panose="020B0604030504040204" pitchFamily="34" charset="-120"/>
                  <a:ea typeface="微軟正黑體" panose="020B0604030504040204" pitchFamily="34" charset="-120"/>
                </a:rPr>
                <a:t>結論報告</a:t>
              </a:r>
              <a:endParaRPr lang="zh-TW" altLang="en-US" sz="3200" dirty="0">
                <a:latin typeface="微軟正黑體" panose="020B0604030504040204" pitchFamily="34" charset="-120"/>
                <a:ea typeface="微軟正黑體" panose="020B0604030504040204" pitchFamily="34" charset="-120"/>
              </a:endParaRPr>
            </a:p>
          </p:txBody>
        </p:sp>
        <p:sp>
          <p:nvSpPr>
            <p:cNvPr id="13" name="圓角矩形 12"/>
            <p:cNvSpPr/>
            <p:nvPr/>
          </p:nvSpPr>
          <p:spPr>
            <a:xfrm>
              <a:off x="2907344" y="2492896"/>
              <a:ext cx="3384376" cy="266429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zh-TW" altLang="en-US" sz="3200" dirty="0" smtClean="0">
                  <a:latin typeface="微軟正黑體" panose="020B0604030504040204" pitchFamily="34" charset="-120"/>
                  <a:ea typeface="微軟正黑體" panose="020B0604030504040204" pitchFamily="34" charset="-120"/>
                </a:rPr>
                <a:t>研</a:t>
              </a:r>
              <a:endParaRPr lang="en-US" altLang="zh-TW" sz="3200" dirty="0" smtClean="0">
                <a:latin typeface="微軟正黑體" panose="020B0604030504040204" pitchFamily="34" charset="-120"/>
                <a:ea typeface="微軟正黑體" panose="020B0604030504040204" pitchFamily="34" charset="-120"/>
              </a:endParaRPr>
            </a:p>
            <a:p>
              <a:r>
                <a:rPr lang="zh-TW" altLang="en-US" sz="3200" dirty="0" smtClean="0">
                  <a:latin typeface="微軟正黑體" panose="020B0604030504040204" pitchFamily="34" charset="-120"/>
                  <a:ea typeface="微軟正黑體" panose="020B0604030504040204" pitchFamily="34" charset="-120"/>
                </a:rPr>
                <a:t>究</a:t>
              </a:r>
              <a:endParaRPr lang="en-US" altLang="zh-TW" sz="3200" dirty="0" smtClean="0">
                <a:latin typeface="微軟正黑體" panose="020B0604030504040204" pitchFamily="34" charset="-120"/>
                <a:ea typeface="微軟正黑體" panose="020B0604030504040204" pitchFamily="34" charset="-120"/>
              </a:endParaRPr>
            </a:p>
            <a:p>
              <a:r>
                <a:rPr lang="zh-TW" altLang="en-US" sz="3200" dirty="0" smtClean="0">
                  <a:latin typeface="微軟正黑體" panose="020B0604030504040204" pitchFamily="34" charset="-120"/>
                  <a:ea typeface="微軟正黑體" panose="020B0604030504040204" pitchFamily="34" charset="-120"/>
                </a:rPr>
                <a:t>方</a:t>
              </a:r>
              <a:endParaRPr lang="en-US" altLang="zh-TW" sz="3200" dirty="0" smtClean="0">
                <a:latin typeface="微軟正黑體" panose="020B0604030504040204" pitchFamily="34" charset="-120"/>
                <a:ea typeface="微軟正黑體" panose="020B0604030504040204" pitchFamily="34" charset="-120"/>
              </a:endParaRPr>
            </a:p>
            <a:p>
              <a:r>
                <a:rPr lang="zh-TW" altLang="en-US" sz="3200" dirty="0" smtClean="0">
                  <a:latin typeface="微軟正黑體" panose="020B0604030504040204" pitchFamily="34" charset="-120"/>
                  <a:ea typeface="微軟正黑體" panose="020B0604030504040204" pitchFamily="34" charset="-120"/>
                </a:rPr>
                <a:t>法</a:t>
              </a:r>
              <a:endParaRPr lang="zh-TW" altLang="en-US" sz="3200" dirty="0">
                <a:latin typeface="微軟正黑體" panose="020B0604030504040204" pitchFamily="34" charset="-120"/>
                <a:ea typeface="微軟正黑體" panose="020B0604030504040204" pitchFamily="34" charset="-120"/>
              </a:endParaRPr>
            </a:p>
          </p:txBody>
        </p:sp>
        <p:sp>
          <p:nvSpPr>
            <p:cNvPr id="14" name="圓角矩形 13"/>
            <p:cNvSpPr/>
            <p:nvPr/>
          </p:nvSpPr>
          <p:spPr>
            <a:xfrm>
              <a:off x="3664496" y="2712368"/>
              <a:ext cx="2376264" cy="64807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zh-TW" sz="2000" dirty="0">
                  <a:latin typeface="微軟正黑體" panose="020B0604030504040204" pitchFamily="34" charset="-120"/>
                  <a:ea typeface="微軟正黑體" panose="020B0604030504040204" pitchFamily="34" charset="-120"/>
                </a:rPr>
                <a:t>訪問銘謙爸爸</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zh-TW" altLang="zh-TW" sz="2000" dirty="0">
                  <a:latin typeface="微軟正黑體" panose="020B0604030504040204" pitchFamily="34" charset="-120"/>
                  <a:ea typeface="微軟正黑體" panose="020B0604030504040204" pitchFamily="34" charset="-120"/>
                </a:rPr>
                <a:t>了解吉安溪</a:t>
              </a:r>
              <a:r>
                <a:rPr lang="zh-TW" altLang="zh-TW" sz="2000" dirty="0" smtClean="0">
                  <a:latin typeface="微軟正黑體" panose="020B0604030504040204" pitchFamily="34" charset="-120"/>
                  <a:ea typeface="微軟正黑體" panose="020B0604030504040204" pitchFamily="34" charset="-120"/>
                </a:rPr>
                <a:t>沿革</a:t>
              </a:r>
              <a:endParaRPr lang="zh-TW" altLang="zh-TW" sz="2000" dirty="0">
                <a:latin typeface="微軟正黑體" panose="020B0604030504040204" pitchFamily="34" charset="-120"/>
                <a:ea typeface="微軟正黑體" panose="020B0604030504040204" pitchFamily="34" charset="-120"/>
              </a:endParaRPr>
            </a:p>
          </p:txBody>
        </p:sp>
        <p:sp>
          <p:nvSpPr>
            <p:cNvPr id="15" name="圓角矩形 14"/>
            <p:cNvSpPr/>
            <p:nvPr/>
          </p:nvSpPr>
          <p:spPr>
            <a:xfrm>
              <a:off x="3663205" y="3517899"/>
              <a:ext cx="2376264" cy="64807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2000" b="1" dirty="0" smtClean="0">
                  <a:latin typeface="微軟正黑體" panose="020B0604030504040204" pitchFamily="34" charset="-120"/>
                  <a:ea typeface="微軟正黑體" panose="020B0604030504040204" pitchFamily="34" charset="-120"/>
                </a:rPr>
                <a:t>實地踏察</a:t>
              </a:r>
              <a:endParaRPr lang="zh-TW" altLang="zh-TW" sz="2000" b="1" dirty="0">
                <a:latin typeface="微軟正黑體" panose="020B0604030504040204" pitchFamily="34" charset="-120"/>
                <a:ea typeface="微軟正黑體" panose="020B0604030504040204" pitchFamily="34" charset="-120"/>
              </a:endParaRPr>
            </a:p>
          </p:txBody>
        </p:sp>
        <p:sp>
          <p:nvSpPr>
            <p:cNvPr id="16" name="圓角矩形 15"/>
            <p:cNvSpPr/>
            <p:nvPr/>
          </p:nvSpPr>
          <p:spPr>
            <a:xfrm>
              <a:off x="3664496" y="4296544"/>
              <a:ext cx="237626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文獻資料搜集探討</a:t>
              </a:r>
              <a:endParaRPr lang="zh-TW" altLang="zh-TW" sz="2000" dirty="0">
                <a:latin typeface="微軟正黑體" panose="020B0604030504040204" pitchFamily="34" charset="-120"/>
                <a:ea typeface="微軟正黑體" panose="020B0604030504040204" pitchFamily="34" charset="-120"/>
              </a:endParaRPr>
            </a:p>
          </p:txBody>
        </p:sp>
        <p:sp>
          <p:nvSpPr>
            <p:cNvPr id="18" name="向右箭號 17"/>
            <p:cNvSpPr/>
            <p:nvPr/>
          </p:nvSpPr>
          <p:spPr>
            <a:xfrm>
              <a:off x="1491690" y="3553903"/>
              <a:ext cx="344006" cy="612068"/>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19" name="向右箭號 18"/>
            <p:cNvSpPr/>
            <p:nvPr/>
          </p:nvSpPr>
          <p:spPr>
            <a:xfrm>
              <a:off x="2627784" y="3553903"/>
              <a:ext cx="279560" cy="612068"/>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20" name="向右箭號 19"/>
            <p:cNvSpPr/>
            <p:nvPr/>
          </p:nvSpPr>
          <p:spPr>
            <a:xfrm>
              <a:off x="7360341" y="3553903"/>
              <a:ext cx="301421" cy="612068"/>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21" name="向右箭號 20"/>
            <p:cNvSpPr/>
            <p:nvPr/>
          </p:nvSpPr>
          <p:spPr>
            <a:xfrm>
              <a:off x="6291720" y="3552380"/>
              <a:ext cx="301421" cy="612068"/>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9965072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微軟正黑體" panose="020B0604030504040204" pitchFamily="34" charset="-120"/>
                <a:ea typeface="微軟正黑體" panose="020B0604030504040204" pitchFamily="34" charset="-120"/>
              </a:rPr>
              <a:t>關於七腳川溪</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吉安溪</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pic>
        <p:nvPicPr>
          <p:cNvPr id="9" name="內容版面配置區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4422773" y="2271663"/>
            <a:ext cx="4614467" cy="3460850"/>
          </a:xfrm>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556" y="1700808"/>
            <a:ext cx="3168352" cy="2376264"/>
          </a:xfrm>
          <a:prstGeom prst="rect">
            <a:avLst/>
          </a:prstGeom>
        </p:spPr>
      </p:pic>
      <p:pic>
        <p:nvPicPr>
          <p:cNvPr id="12" name="內容版面配置區 11"/>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965920" y="4221088"/>
            <a:ext cx="3250704" cy="2160076"/>
          </a:xfrm>
        </p:spPr>
      </p:pic>
      <p:pic>
        <p:nvPicPr>
          <p:cNvPr id="3" name="圖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557" y="1700808"/>
            <a:ext cx="3168351" cy="2376263"/>
          </a:xfrm>
          <a:prstGeom prst="rect">
            <a:avLst/>
          </a:prstGeom>
        </p:spPr>
      </p:pic>
      <p:pic>
        <p:nvPicPr>
          <p:cNvPr id="4" name="圖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600" y="4221088"/>
            <a:ext cx="3226543" cy="2144022"/>
          </a:xfrm>
          <a:prstGeom prst="rect">
            <a:avLst/>
          </a:prstGeom>
        </p:spPr>
      </p:pic>
      <p:pic>
        <p:nvPicPr>
          <p:cNvPr id="5" name="圖片 4"/>
          <p:cNvPicPr>
            <a:picLocks noChangeAspect="1"/>
          </p:cNvPicPr>
          <p:nvPr/>
        </p:nvPicPr>
        <p:blipFill rotWithShape="1">
          <a:blip r:embed="rId8" cstate="print">
            <a:extLst>
              <a:ext uri="{28A0092B-C50C-407E-A947-70E740481C1C}">
                <a14:useLocalDpi xmlns:a14="http://schemas.microsoft.com/office/drawing/2010/main" val="0"/>
              </a:ext>
            </a:extLst>
          </a:blip>
          <a:srcRect l="30213" r="13566"/>
          <a:stretch/>
        </p:blipFill>
        <p:spPr>
          <a:xfrm>
            <a:off x="4572000" y="1700808"/>
            <a:ext cx="3942080" cy="4659326"/>
          </a:xfrm>
          <a:prstGeom prst="rect">
            <a:avLst/>
          </a:prstGeom>
        </p:spPr>
      </p:pic>
    </p:spTree>
    <p:extLst>
      <p:ext uri="{BB962C8B-B14F-4D97-AF65-F5344CB8AC3E}">
        <p14:creationId xmlns:p14="http://schemas.microsoft.com/office/powerpoint/2010/main" val="391559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3000"/>
                            </p:stCondLst>
                            <p:childTnLst>
                              <p:par>
                                <p:cTn id="9" presetID="10"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6000"/>
                            </p:stCondLst>
                            <p:childTnLst>
                              <p:par>
                                <p:cTn id="13" presetID="10" presetClass="entr" presetSubtype="0" fill="hold" nodeType="afterEffect">
                                  <p:stCondLst>
                                    <p:cond delay="2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微軟正黑體" panose="020B0604030504040204" pitchFamily="34" charset="-120"/>
                <a:ea typeface="微軟正黑體" panose="020B0604030504040204" pitchFamily="34" charset="-120"/>
              </a:rPr>
              <a:t>流域圖</a:t>
            </a:r>
            <a:endParaRPr lang="zh-TW" altLang="en-US" dirty="0">
              <a:latin typeface="微軟正黑體" panose="020B0604030504040204" pitchFamily="34" charset="-120"/>
              <a:ea typeface="微軟正黑體" panose="020B0604030504040204" pitchFamily="34" charset="-120"/>
            </a:endParaRPr>
          </a:p>
        </p:txBody>
      </p:sp>
      <p:pic>
        <p:nvPicPr>
          <p:cNvPr id="8" name="內容版面配置區 7"/>
          <p:cNvPicPr>
            <a:picLocks noGrp="1" noChangeAspect="1"/>
          </p:cNvPicPr>
          <p:nvPr>
            <p:ph idx="1"/>
          </p:nvPr>
        </p:nvPicPr>
        <p:blipFill rotWithShape="1">
          <a:blip r:embed="rId3">
            <a:extLst>
              <a:ext uri="{28A0092B-C50C-407E-A947-70E740481C1C}">
                <a14:useLocalDpi xmlns:a14="http://schemas.microsoft.com/office/drawing/2010/main" val="0"/>
              </a:ext>
            </a:extLst>
          </a:blip>
          <a:srcRect r="4589"/>
          <a:stretch/>
        </p:blipFill>
        <p:spPr>
          <a:xfrm>
            <a:off x="11201" y="1532182"/>
            <a:ext cx="9132799" cy="5569225"/>
          </a:xfrm>
        </p:spPr>
      </p:pic>
      <p:sp>
        <p:nvSpPr>
          <p:cNvPr id="10" name="直線圖說文字 2 9"/>
          <p:cNvSpPr/>
          <p:nvPr/>
        </p:nvSpPr>
        <p:spPr>
          <a:xfrm>
            <a:off x="865126" y="2996952"/>
            <a:ext cx="413277" cy="936104"/>
          </a:xfrm>
          <a:prstGeom prst="borderCallout2">
            <a:avLst>
              <a:gd name="adj1" fmla="val -4084"/>
              <a:gd name="adj2" fmla="val 49136"/>
              <a:gd name="adj3" fmla="val -43411"/>
              <a:gd name="adj4" fmla="val 60916"/>
              <a:gd name="adj5" fmla="val -48104"/>
              <a:gd name="adj6" fmla="val 5913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t>大山橋</a:t>
            </a:r>
            <a:endParaRPr lang="zh-TW" altLang="en-US" dirty="0"/>
          </a:p>
        </p:txBody>
      </p:sp>
      <p:sp>
        <p:nvSpPr>
          <p:cNvPr id="11" name="直線圖說文字 2 10"/>
          <p:cNvSpPr/>
          <p:nvPr/>
        </p:nvSpPr>
        <p:spPr>
          <a:xfrm>
            <a:off x="4355976" y="4365104"/>
            <a:ext cx="413277" cy="1080120"/>
          </a:xfrm>
          <a:prstGeom prst="borderCallout2">
            <a:avLst>
              <a:gd name="adj1" fmla="val -4084"/>
              <a:gd name="adj2" fmla="val 49136"/>
              <a:gd name="adj3" fmla="val -24721"/>
              <a:gd name="adj4" fmla="val 55170"/>
              <a:gd name="adj5" fmla="val -41507"/>
              <a:gd name="adj6" fmla="val 9074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dirty="0" smtClean="0"/>
              <a:t>吉安溪橋</a:t>
            </a:r>
            <a:endParaRPr lang="zh-TW" altLang="en-US" dirty="0"/>
          </a:p>
        </p:txBody>
      </p:sp>
      <p:sp>
        <p:nvSpPr>
          <p:cNvPr id="12" name="直線圖說文字 2 11"/>
          <p:cNvSpPr/>
          <p:nvPr/>
        </p:nvSpPr>
        <p:spPr>
          <a:xfrm>
            <a:off x="6660232" y="5933670"/>
            <a:ext cx="413277" cy="936104"/>
          </a:xfrm>
          <a:prstGeom prst="borderCallout2">
            <a:avLst>
              <a:gd name="adj1" fmla="val -4084"/>
              <a:gd name="adj2" fmla="val 49136"/>
              <a:gd name="adj3" fmla="val -43411"/>
              <a:gd name="adj4" fmla="val 60916"/>
              <a:gd name="adj5" fmla="val -48104"/>
              <a:gd name="adj6" fmla="val 5913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t>東昌橋</a:t>
            </a:r>
            <a:endParaRPr lang="zh-TW" altLang="en-US" dirty="0"/>
          </a:p>
        </p:txBody>
      </p:sp>
      <p:sp>
        <p:nvSpPr>
          <p:cNvPr id="13" name="直線圖說文字 2 12"/>
          <p:cNvSpPr/>
          <p:nvPr/>
        </p:nvSpPr>
        <p:spPr>
          <a:xfrm>
            <a:off x="7884368" y="4669904"/>
            <a:ext cx="413277" cy="936104"/>
          </a:xfrm>
          <a:prstGeom prst="borderCallout2">
            <a:avLst>
              <a:gd name="adj1" fmla="val 98672"/>
              <a:gd name="adj2" fmla="val 52010"/>
              <a:gd name="adj3" fmla="val 120237"/>
              <a:gd name="adj4" fmla="val 52296"/>
              <a:gd name="adj5" fmla="val 149796"/>
              <a:gd name="adj6" fmla="val 11660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smtClean="0"/>
              <a:t>出海口</a:t>
            </a:r>
            <a:endParaRPr lang="zh-TW" altLang="en-US" dirty="0"/>
          </a:p>
        </p:txBody>
      </p:sp>
    </p:spTree>
    <p:extLst>
      <p:ext uri="{BB962C8B-B14F-4D97-AF65-F5344CB8AC3E}">
        <p14:creationId xmlns:p14="http://schemas.microsoft.com/office/powerpoint/2010/main" val="41283822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微軟正黑體" panose="020B0604030504040204" pitchFamily="34" charset="-120"/>
                <a:ea typeface="微軟正黑體" panose="020B0604030504040204" pitchFamily="34" charset="-120"/>
              </a:rPr>
              <a:t>特</a:t>
            </a:r>
            <a:r>
              <a:rPr lang="zh-TW" altLang="en-US" dirty="0">
                <a:latin typeface="微軟正黑體" panose="020B0604030504040204" pitchFamily="34" charset="-120"/>
                <a:ea typeface="微軟正黑體" panose="020B0604030504040204" pitchFamily="34" charset="-120"/>
              </a:rPr>
              <a:t>色</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運動區</a:t>
            </a:r>
            <a:endParaRPr lang="zh-TW" altLang="en-US" dirty="0">
              <a:latin typeface="微軟正黑體" panose="020B0604030504040204" pitchFamily="34" charset="-120"/>
              <a:ea typeface="微軟正黑體" panose="020B0604030504040204" pitchFamily="34" charset="-120"/>
            </a:endParaRPr>
          </a:p>
        </p:txBody>
      </p:sp>
      <p:pic>
        <p:nvPicPr>
          <p:cNvPr id="5" name="內容版面配置區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15616" y="1700808"/>
            <a:ext cx="3456384" cy="2301951"/>
          </a:xfrm>
        </p:spPr>
      </p:pic>
      <p:pic>
        <p:nvPicPr>
          <p:cNvPr id="6" name="內容版面配置區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043608" y="4221088"/>
            <a:ext cx="3528392" cy="2349909"/>
          </a:xfr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642593" y="2422303"/>
            <a:ext cx="4751512" cy="3164507"/>
          </a:xfrm>
          <a:prstGeom prst="rect">
            <a:avLst/>
          </a:prstGeom>
        </p:spPr>
      </p:pic>
      <p:pic>
        <p:nvPicPr>
          <p:cNvPr id="3" name="圖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5616" y="1700808"/>
            <a:ext cx="3456384" cy="2301952"/>
          </a:xfrm>
          <a:prstGeom prst="rect">
            <a:avLst/>
          </a:prstGeom>
        </p:spPr>
      </p:pic>
      <p:pic>
        <p:nvPicPr>
          <p:cNvPr id="4" name="圖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694" y="4187519"/>
            <a:ext cx="3505306" cy="2334534"/>
          </a:xfrm>
          <a:prstGeom prst="rect">
            <a:avLst/>
          </a:prstGeom>
        </p:spPr>
      </p:pic>
      <p:pic>
        <p:nvPicPr>
          <p:cNvPr id="11" name="圖片 10"/>
          <p:cNvPicPr>
            <a:picLocks noChangeAspect="1"/>
          </p:cNvPicPr>
          <p:nvPr/>
        </p:nvPicPr>
        <p:blipFill rotWithShape="1">
          <a:blip r:embed="rId8" cstate="print">
            <a:extLst>
              <a:ext uri="{28A0092B-C50C-407E-A947-70E740481C1C}">
                <a14:useLocalDpi xmlns:a14="http://schemas.microsoft.com/office/drawing/2010/main" val="0"/>
              </a:ext>
            </a:extLst>
          </a:blip>
          <a:srcRect l="39226" r="9057"/>
          <a:stretch/>
        </p:blipFill>
        <p:spPr>
          <a:xfrm>
            <a:off x="4927600" y="1650255"/>
            <a:ext cx="3673003" cy="4730057"/>
          </a:xfrm>
          <a:prstGeom prst="rect">
            <a:avLst/>
          </a:prstGeom>
        </p:spPr>
      </p:pic>
    </p:spTree>
    <p:extLst>
      <p:ext uri="{BB962C8B-B14F-4D97-AF65-F5344CB8AC3E}">
        <p14:creationId xmlns:p14="http://schemas.microsoft.com/office/powerpoint/2010/main" val="308254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3000"/>
                            </p:stCondLst>
                            <p:childTnLst>
                              <p:par>
                                <p:cTn id="9" presetID="10"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6000"/>
                            </p:stCondLst>
                            <p:childTnLst>
                              <p:par>
                                <p:cTn id="13" presetID="10" presetClass="entr" presetSubtype="0" fill="hold" nodeType="afterEffect">
                                  <p:stCondLst>
                                    <p:cond delay="2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12055" t="-78" r="26713" b="78"/>
          <a:stretch/>
        </p:blipFill>
        <p:spPr>
          <a:xfrm>
            <a:off x="4615432" y="1841203"/>
            <a:ext cx="4261867" cy="4625034"/>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1" y="4153720"/>
            <a:ext cx="3258175" cy="2443631"/>
          </a:xfrm>
          <a:prstGeom prst="rect">
            <a:avLst/>
          </a:prstGeom>
        </p:spPr>
      </p:pic>
      <p:pic>
        <p:nvPicPr>
          <p:cNvPr id="6" name="內容版面配置區 5"/>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899592" y="4167081"/>
            <a:ext cx="3229222" cy="2421917"/>
          </a:xfrm>
        </p:spPr>
      </p:pic>
      <p:pic>
        <p:nvPicPr>
          <p:cNvPr id="3" name="圖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091" y="1628800"/>
            <a:ext cx="3168352" cy="2376264"/>
          </a:xfrm>
          <a:prstGeom prst="rect">
            <a:avLst/>
          </a:prstGeom>
        </p:spPr>
      </p:pic>
      <p:sp>
        <p:nvSpPr>
          <p:cNvPr id="2" name="標題 1"/>
          <p:cNvSpPr>
            <a:spLocks noGrp="1"/>
          </p:cNvSpPr>
          <p:nvPr>
            <p:ph type="title"/>
          </p:nvPr>
        </p:nvSpPr>
        <p:spPr/>
        <p:txBody>
          <a:bodyPr/>
          <a:lstStyle/>
          <a:p>
            <a:r>
              <a:rPr lang="zh-TW" altLang="en-US" dirty="0" smtClean="0">
                <a:latin typeface="微軟正黑體" panose="020B0604030504040204" pitchFamily="34" charset="-120"/>
                <a:ea typeface="微軟正黑體" panose="020B0604030504040204" pitchFamily="34" charset="-120"/>
              </a:rPr>
              <a:t>特</a:t>
            </a:r>
            <a:r>
              <a:rPr lang="zh-TW" altLang="en-US" dirty="0">
                <a:latin typeface="微軟正黑體" panose="020B0604030504040204" pitchFamily="34" charset="-120"/>
                <a:ea typeface="微軟正黑體" panose="020B0604030504040204" pitchFamily="34" charset="-120"/>
              </a:rPr>
              <a:t>色</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住</a:t>
            </a:r>
            <a:r>
              <a:rPr lang="zh-TW" altLang="en-US" dirty="0">
                <a:latin typeface="微軟正黑體" panose="020B0604030504040204" pitchFamily="34" charset="-120"/>
                <a:ea typeface="微軟正黑體" panose="020B0604030504040204" pitchFamily="34" charset="-120"/>
              </a:rPr>
              <a:t>商</a:t>
            </a:r>
            <a:r>
              <a:rPr lang="zh-TW" altLang="en-US" dirty="0" smtClean="0">
                <a:latin typeface="微軟正黑體" panose="020B0604030504040204" pitchFamily="34" charset="-120"/>
                <a:ea typeface="微軟正黑體" panose="020B0604030504040204" pitchFamily="34" charset="-120"/>
              </a:rPr>
              <a:t>區</a:t>
            </a:r>
            <a:endParaRPr lang="zh-TW" altLang="en-US" dirty="0">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rotWithShape="1">
          <a:blip r:embed="rId7" cstate="print">
            <a:extLst>
              <a:ext uri="{28A0092B-C50C-407E-A947-70E740481C1C}">
                <a14:useLocalDpi xmlns:a14="http://schemas.microsoft.com/office/drawing/2010/main" val="0"/>
              </a:ext>
            </a:extLst>
          </a:blip>
          <a:srcRect r="31179"/>
          <a:stretch/>
        </p:blipFill>
        <p:spPr>
          <a:xfrm>
            <a:off x="4615433" y="1844824"/>
            <a:ext cx="4261867" cy="4644515"/>
          </a:xfrm>
          <a:prstGeom prst="rect">
            <a:avLst/>
          </a:prstGeom>
        </p:spPr>
      </p:pic>
      <p:pic>
        <p:nvPicPr>
          <p:cNvPr id="9" name="內容版面配置區 8"/>
          <p:cNvPicPr>
            <a:picLocks noGrp="1" noChangeAspect="1"/>
          </p:cNvPicPr>
          <p:nvPr>
            <p:ph sz="half" idx="1"/>
          </p:nvPr>
        </p:nvPicPr>
        <p:blipFill>
          <a:blip r:embed="rId8" cstate="print">
            <a:extLst>
              <a:ext uri="{28A0092B-C50C-407E-A947-70E740481C1C}">
                <a14:useLocalDpi xmlns:a14="http://schemas.microsoft.com/office/drawing/2010/main" val="0"/>
              </a:ext>
            </a:extLst>
          </a:blip>
          <a:stretch>
            <a:fillRect/>
          </a:stretch>
        </p:blipFill>
        <p:spPr>
          <a:xfrm>
            <a:off x="971600" y="1628800"/>
            <a:ext cx="3167674" cy="2375756"/>
          </a:xfrm>
        </p:spPr>
      </p:pic>
    </p:spTree>
    <p:extLst>
      <p:ext uri="{BB962C8B-B14F-4D97-AF65-F5344CB8AC3E}">
        <p14:creationId xmlns:p14="http://schemas.microsoft.com/office/powerpoint/2010/main" val="137916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3000"/>
                            </p:stCondLst>
                            <p:childTnLst>
                              <p:par>
                                <p:cTn id="9" presetID="10" presetClass="entr" presetSubtype="0" fill="hold"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6000"/>
                            </p:stCondLst>
                            <p:childTnLst>
                              <p:par>
                                <p:cTn id="13" presetID="10" presetClass="entr" presetSubtype="0" fill="hold" nodeType="after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l="25138" t="376" r="7926" b="-376"/>
          <a:stretch/>
        </p:blipFill>
        <p:spPr>
          <a:xfrm>
            <a:off x="4274442" y="1688578"/>
            <a:ext cx="4354007" cy="4878541"/>
          </a:xfrm>
          <a:prstGeom prst="rect">
            <a:avLst/>
          </a:prstGeom>
        </p:spPr>
      </p:pic>
      <p:pic>
        <p:nvPicPr>
          <p:cNvPr id="3" name="圖片 2"/>
          <p:cNvPicPr>
            <a:picLocks noChangeAspect="1"/>
          </p:cNvPicPr>
          <p:nvPr/>
        </p:nvPicPr>
        <p:blipFill rotWithShape="1">
          <a:blip r:embed="rId4" cstate="print">
            <a:extLst>
              <a:ext uri="{28A0092B-C50C-407E-A947-70E740481C1C}">
                <a14:useLocalDpi xmlns:a14="http://schemas.microsoft.com/office/drawing/2010/main" val="0"/>
              </a:ext>
            </a:extLst>
          </a:blip>
          <a:srcRect b="10637"/>
          <a:stretch/>
        </p:blipFill>
        <p:spPr>
          <a:xfrm>
            <a:off x="827584" y="4293096"/>
            <a:ext cx="3312368" cy="2220019"/>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033" y="1668114"/>
            <a:ext cx="3294919" cy="2471190"/>
          </a:xfrm>
          <a:prstGeom prst="rect">
            <a:avLst/>
          </a:prstGeom>
        </p:spPr>
      </p:pic>
      <p:sp>
        <p:nvSpPr>
          <p:cNvPr id="2" name="標題 1"/>
          <p:cNvSpPr>
            <a:spLocks noGrp="1"/>
          </p:cNvSpPr>
          <p:nvPr>
            <p:ph type="title"/>
          </p:nvPr>
        </p:nvSpPr>
        <p:spPr/>
        <p:txBody>
          <a:bodyPr/>
          <a:lstStyle/>
          <a:p>
            <a:r>
              <a:rPr lang="zh-TW" altLang="en-US" dirty="0" smtClean="0">
                <a:latin typeface="微軟正黑體" panose="020B0604030504040204" pitchFamily="34" charset="-120"/>
                <a:ea typeface="微軟正黑體" panose="020B0604030504040204" pitchFamily="34" charset="-120"/>
              </a:rPr>
              <a:t>特</a:t>
            </a:r>
            <a:r>
              <a:rPr lang="zh-TW" altLang="en-US" dirty="0">
                <a:latin typeface="微軟正黑體" panose="020B0604030504040204" pitchFamily="34" charset="-120"/>
                <a:ea typeface="微軟正黑體" panose="020B0604030504040204" pitchFamily="34" charset="-120"/>
              </a:rPr>
              <a:t>色</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休憩區</a:t>
            </a:r>
            <a:endParaRPr lang="zh-TW" altLang="en-US" dirty="0">
              <a:latin typeface="微軟正黑體" panose="020B0604030504040204" pitchFamily="34" charset="-120"/>
              <a:ea typeface="微軟正黑體" panose="020B0604030504040204" pitchFamily="34" charset="-120"/>
            </a:endParaRPr>
          </a:p>
        </p:txBody>
      </p:sp>
      <p:pic>
        <p:nvPicPr>
          <p:cNvPr id="5" name="內容版面配置區 4"/>
          <p:cNvPicPr>
            <a:picLocks noGrp="1" noChangeAspect="1"/>
          </p:cNvPicPr>
          <p:nvPr>
            <p:ph sz="half" idx="1"/>
          </p:nvPr>
        </p:nvPicPr>
        <p:blipFill>
          <a:blip r:embed="rId6" cstate="print">
            <a:extLst>
              <a:ext uri="{28A0092B-C50C-407E-A947-70E740481C1C}">
                <a14:useLocalDpi xmlns:a14="http://schemas.microsoft.com/office/drawing/2010/main" val="0"/>
              </a:ext>
            </a:extLst>
          </a:blip>
          <a:stretch>
            <a:fillRect/>
          </a:stretch>
        </p:blipFill>
        <p:spPr>
          <a:xfrm>
            <a:off x="827584" y="1650132"/>
            <a:ext cx="3331930" cy="2498948"/>
          </a:xfrm>
        </p:spPr>
      </p:pic>
      <p:pic>
        <p:nvPicPr>
          <p:cNvPr id="6" name="內容版面配置區 5"/>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827584" y="4293096"/>
            <a:ext cx="3312368" cy="2201052"/>
          </a:xfrm>
        </p:spPr>
      </p:pic>
      <p:pic>
        <p:nvPicPr>
          <p:cNvPr id="7" name="圖片 6"/>
          <p:cNvPicPr>
            <a:picLocks noChangeAspect="1"/>
          </p:cNvPicPr>
          <p:nvPr/>
        </p:nvPicPr>
        <p:blipFill rotWithShape="1">
          <a:blip r:embed="rId8" cstate="print">
            <a:extLst>
              <a:ext uri="{28A0092B-C50C-407E-A947-70E740481C1C}">
                <a14:useLocalDpi xmlns:a14="http://schemas.microsoft.com/office/drawing/2010/main" val="0"/>
              </a:ext>
            </a:extLst>
          </a:blip>
          <a:srcRect l="32314"/>
          <a:stretch/>
        </p:blipFill>
        <p:spPr>
          <a:xfrm>
            <a:off x="4274442" y="1688579"/>
            <a:ext cx="4354007" cy="4824536"/>
          </a:xfrm>
          <a:prstGeom prst="rect">
            <a:avLst/>
          </a:prstGeom>
        </p:spPr>
      </p:pic>
    </p:spTree>
    <p:extLst>
      <p:ext uri="{BB962C8B-B14F-4D97-AF65-F5344CB8AC3E}">
        <p14:creationId xmlns:p14="http://schemas.microsoft.com/office/powerpoint/2010/main" val="137916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3000"/>
                            </p:stCondLst>
                            <p:childTnLst>
                              <p:par>
                                <p:cTn id="9" presetID="10" presetClass="entr" presetSubtype="0" fill="hold"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6000"/>
                            </p:stCondLst>
                            <p:childTnLst>
                              <p:par>
                                <p:cTn id="13" presetID="10" presetClass="entr" presetSubtype="0" fill="hold" nodeType="after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微軟正黑體" panose="020B0604030504040204" pitchFamily="34" charset="-120"/>
                <a:ea typeface="微軟正黑體" panose="020B0604030504040204" pitchFamily="34" charset="-120"/>
              </a:rPr>
              <a:t>發現問題</a:t>
            </a:r>
            <a:endParaRPr lang="zh-TW" altLang="en-US" dirty="0">
              <a:latin typeface="微軟正黑體" panose="020B0604030504040204" pitchFamily="34" charset="-120"/>
              <a:ea typeface="微軟正黑體" panose="020B0604030504040204" pitchFamily="34" charset="-120"/>
            </a:endParaRP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615702621"/>
              </p:ext>
            </p:extLst>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84632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模組">
  <a:themeElements>
    <a:clrScheme name="模組">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模組">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模組">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2305</TotalTime>
  <Words>1322</Words>
  <Application>Microsoft Office PowerPoint</Application>
  <PresentationFormat>如螢幕大小 (4:3)</PresentationFormat>
  <Paragraphs>144</Paragraphs>
  <Slides>15</Slides>
  <Notes>13</Notes>
  <HiddenSlides>0</HiddenSlides>
  <MMClips>0</MMClips>
  <ScaleCrop>false</ScaleCrop>
  <HeadingPairs>
    <vt:vector size="4" baseType="variant">
      <vt:variant>
        <vt:lpstr>佈景主題</vt:lpstr>
      </vt:variant>
      <vt:variant>
        <vt:i4>1</vt:i4>
      </vt:variant>
      <vt:variant>
        <vt:lpstr>投影片標題</vt:lpstr>
      </vt:variant>
      <vt:variant>
        <vt:i4>15</vt:i4>
      </vt:variant>
    </vt:vector>
  </HeadingPairs>
  <TitlesOfParts>
    <vt:vector size="16" baseType="lpstr">
      <vt:lpstr>模組</vt:lpstr>
      <vt:lpstr>七腳川溪流進花蓮心</vt:lpstr>
      <vt:lpstr>前言</vt:lpstr>
      <vt:lpstr>研究架構</vt:lpstr>
      <vt:lpstr>關於七腳川溪(吉安溪)</vt:lpstr>
      <vt:lpstr>流域圖</vt:lpstr>
      <vt:lpstr>特色-運動區</vt:lpstr>
      <vt:lpstr>特色-住商區</vt:lpstr>
      <vt:lpstr>特色-休憩區</vt:lpstr>
      <vt:lpstr>發現問題</vt:lpstr>
      <vt:lpstr>七腳川溪與台灣其他溪流汙染比較</vt:lpstr>
      <vt:lpstr>步道維護</vt:lpstr>
      <vt:lpstr>我們的結論與建議</vt:lpstr>
      <vt:lpstr>七腳川溪流進花蓮心</vt:lpstr>
      <vt:lpstr>漫地流淨水溼地</vt:lpstr>
      <vt:lpstr>踏步式固床工</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dshps</cp:lastModifiedBy>
  <cp:revision>48</cp:revision>
  <cp:lastPrinted>2015-10-23T11:28:34Z</cp:lastPrinted>
  <dcterms:created xsi:type="dcterms:W3CDTF">2015-10-09T12:36:27Z</dcterms:created>
  <dcterms:modified xsi:type="dcterms:W3CDTF">2015-10-26T03:50:33Z</dcterms:modified>
</cp:coreProperties>
</file>