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Source Sans Pro" panose="020B0604020202020204" charset="0"/>
      <p:regular r:id="rId25"/>
      <p:bold r:id="rId26"/>
      <p:italic r:id="rId27"/>
      <p:boldItalic r:id="rId28"/>
    </p:embeddedFont>
    <p:embeddedFont>
      <p:font typeface="標楷體" panose="03000509000000000000" pitchFamily="65" charset="-120"/>
      <p:regular r:id="rId29"/>
    </p:embeddedFont>
    <p:embeddedFont>
      <p:font typeface="Open Sans" panose="020B0604020202020204" charset="0"/>
      <p:regular r:id="rId30"/>
      <p:bold r:id="rId31"/>
      <p:italic r:id="rId32"/>
      <p:boldItalic r:id="rId33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0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076198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defRPr/>
            </a:lvl1pPr>
            <a:lvl2pPr algn="ctr" rtl="0">
              <a:spcBef>
                <a:spcPts val="0"/>
              </a:spcBef>
              <a:defRPr/>
            </a:lvl2pPr>
            <a:lvl3pPr algn="ctr" rtl="0">
              <a:spcBef>
                <a:spcPts val="0"/>
              </a:spcBef>
              <a:defRPr/>
            </a:lvl3pPr>
            <a:lvl4pPr algn="ctr" rtl="0">
              <a:spcBef>
                <a:spcPts val="0"/>
              </a:spcBef>
              <a:defRPr/>
            </a:lvl4pPr>
            <a:lvl5pPr algn="ctr" rtl="0">
              <a:spcBef>
                <a:spcPts val="0"/>
              </a:spcBef>
              <a:defRPr/>
            </a:lvl5pPr>
            <a:lvl6pPr algn="ctr" rtl="0">
              <a:spcBef>
                <a:spcPts val="0"/>
              </a:spcBef>
              <a:defRPr/>
            </a:lvl6pPr>
            <a:lvl7pPr algn="ctr" rtl="0">
              <a:spcBef>
                <a:spcPts val="0"/>
              </a:spcBef>
              <a:defRPr/>
            </a:lvl7pPr>
            <a:lvl8pPr algn="ctr" rtl="0">
              <a:spcBef>
                <a:spcPts val="0"/>
              </a:spcBef>
              <a:defRPr/>
            </a:lvl8pPr>
            <a:lvl9pPr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t>‹#›</a:t>
            </a:fld>
            <a:endParaRPr lang="en-US" sz="12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含標題的內容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hape 67"/>
          <p:cNvCxnSpPr/>
          <p:nvPr/>
        </p:nvCxnSpPr>
        <p:spPr>
          <a:xfrm>
            <a:off x="514350" y="4386837"/>
            <a:ext cx="8629649" cy="1786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4114800"/>
            <a:ext cx="8458200" cy="390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Font typeface="Source Sans Pro"/>
              <a:buNone/>
              <a:defRPr sz="20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57200" y="457200"/>
            <a:ext cx="3008313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Source Sans Pro"/>
              <a:buNone/>
              <a:defRPr sz="1400"/>
            </a:lvl1pPr>
            <a:lvl2pPr rtl="0">
              <a:spcBef>
                <a:spcPts val="0"/>
              </a:spcBef>
              <a:buFont typeface="Source Sans Pro"/>
              <a:buNone/>
              <a:defRPr sz="1200"/>
            </a:lvl2pPr>
            <a:lvl3pPr rtl="0">
              <a:spcBef>
                <a:spcPts val="0"/>
              </a:spcBef>
              <a:buFont typeface="Source Sans Pro"/>
              <a:buNone/>
              <a:defRPr sz="1000"/>
            </a:lvl3pPr>
            <a:lvl4pPr rtl="0">
              <a:spcBef>
                <a:spcPts val="0"/>
              </a:spcBef>
              <a:buFont typeface="Source Sans Pro"/>
              <a:buNone/>
              <a:defRPr sz="900"/>
            </a:lvl4pPr>
            <a:lvl5pPr rtl="0">
              <a:spcBef>
                <a:spcPts val="0"/>
              </a:spcBef>
              <a:buFont typeface="Source Sans Pro"/>
              <a:buNone/>
              <a:defRPr sz="900"/>
            </a:lvl5pPr>
            <a:lvl6pPr rtl="0">
              <a:spcBef>
                <a:spcPts val="0"/>
              </a:spcBef>
              <a:defRPr sz="1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rtl="0">
              <a:spcBef>
                <a:spcPts val="0"/>
              </a:spcBef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rtl="0">
              <a:spcBef>
                <a:spcPts val="0"/>
              </a:spcBef>
              <a:defRPr sz="1600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rtl="0">
              <a:spcBef>
                <a:spcPts val="0"/>
              </a:spcBef>
              <a:defRPr sz="1400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3575050" y="457200"/>
            <a:ext cx="5340350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1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rtl="0">
              <a:spcBef>
                <a:spcPts val="0"/>
              </a:spcBef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rtl="0">
              <a:spcBef>
                <a:spcPts val="0"/>
              </a:spcBef>
              <a:defRPr sz="1600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rtl="0">
              <a:spcBef>
                <a:spcPts val="0"/>
              </a:spcBef>
              <a:defRPr sz="1400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6477000" y="57150"/>
            <a:ext cx="2514599" cy="216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8E28"/>
              </a:buClr>
              <a:buFont typeface="Arial"/>
              <a:buNone/>
              <a:defRPr sz="1200" b="0" i="0" u="none" strike="noStrike" cap="none" baseline="0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57150"/>
            <a:ext cx="3352799" cy="216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8E28"/>
              </a:buClr>
              <a:buFont typeface="Arial"/>
              <a:buNone/>
              <a:defRPr sz="1200" b="0" i="0" u="none" strike="noStrike" cap="none" baseline="0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229600" y="4857751"/>
            <a:ext cx="762000" cy="1833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Open Sans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Open Sans"/>
                <a:buNone/>
              </a:pPr>
              <a:t>‹#›</a:t>
            </a:fld>
            <a:endParaRPr lang="en-US" sz="1000" b="0" i="0" u="none" strike="noStrike" cap="none" baseline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含標題的圖片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pic" idx="2"/>
          </p:nvPr>
        </p:nvSpPr>
        <p:spPr>
          <a:xfrm>
            <a:off x="3505200" y="462475"/>
            <a:ext cx="5029199" cy="27431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reflection stA="49000" endA="500" endPos="10000" dist="900" dir="5400000" sy="-90000" algn="bl" rotWithShape="0"/>
          </a:effectLst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8E28"/>
              </a:buClr>
              <a:buFont typeface="Arial"/>
              <a:buNone/>
              <a:defRPr sz="3200" b="0" i="0" u="none" strike="noStrike" cap="none" baseline="0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6477000" y="57150"/>
            <a:ext cx="2514599" cy="216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8E28"/>
              </a:buClr>
              <a:buFont typeface="Arial"/>
              <a:buNone/>
              <a:defRPr sz="1200" b="0" i="0" u="none" strike="noStrike" cap="none" baseline="0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57150"/>
            <a:ext cx="3352799" cy="216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8E28"/>
              </a:buClr>
              <a:buFont typeface="Arial"/>
              <a:buNone/>
              <a:defRPr sz="1200" b="0" i="0" u="none" strike="noStrike" cap="none" baseline="0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229600" y="4857751"/>
            <a:ext cx="762000" cy="1833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Open Sans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Open Sans"/>
                <a:buNone/>
              </a:pPr>
              <a:t>‹#›</a:t>
            </a:fld>
            <a:endParaRPr lang="en-US" sz="1000" b="0" i="0" u="none" strike="noStrike" cap="none" baseline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381000" y="3745319"/>
            <a:ext cx="5867400" cy="3917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Font typeface="Source Sans Pro"/>
              <a:buNone/>
              <a:defRPr sz="20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381000" y="4149912"/>
            <a:ext cx="5867400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Source Sans Pro"/>
              <a:buNone/>
              <a:defRPr sz="1400"/>
            </a:lvl1pPr>
            <a:lvl2pPr rtl="0">
              <a:spcBef>
                <a:spcPts val="0"/>
              </a:spcBef>
              <a:defRPr sz="1200"/>
            </a:lvl2pPr>
            <a:lvl3pPr rtl="0">
              <a:spcBef>
                <a:spcPts val="0"/>
              </a:spcBef>
              <a:defRPr sz="1000"/>
            </a:lvl3pPr>
            <a:lvl4pPr rtl="0">
              <a:spcBef>
                <a:spcPts val="0"/>
              </a:spcBef>
              <a:defRPr sz="900"/>
            </a:lvl4pPr>
            <a:lvl5pPr rtl="0">
              <a:spcBef>
                <a:spcPts val="0"/>
              </a:spcBef>
              <a:defRPr sz="900"/>
            </a:lvl5pPr>
            <a:lvl6pPr rtl="0">
              <a:spcBef>
                <a:spcPts val="0"/>
              </a:spcBef>
              <a:defRPr sz="1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rtl="0">
              <a:spcBef>
                <a:spcPts val="0"/>
              </a:spcBef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rtl="0">
              <a:spcBef>
                <a:spcPts val="0"/>
              </a:spcBef>
              <a:defRPr sz="1600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rtl="0">
              <a:spcBef>
                <a:spcPts val="0"/>
              </a:spcBef>
              <a:defRPr sz="1400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標題及直排文字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04800" y="342900"/>
            <a:ext cx="8686800" cy="6286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sz="3600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 rot="5400000">
            <a:off x="2950963" y="-1480542"/>
            <a:ext cx="3394472" cy="868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00660" algn="l" rtl="0">
              <a:spcBef>
                <a:spcPts val="640"/>
              </a:spcBef>
              <a:buClr>
                <a:schemeClr val="accent1"/>
              </a:buClr>
              <a:buFont typeface="Noto Symbol"/>
              <a:buChar char="✕"/>
              <a:defRPr sz="3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42950" indent="-161290" algn="l" rtl="0">
              <a:spcBef>
                <a:spcPts val="560"/>
              </a:spcBef>
              <a:buClr>
                <a:schemeClr val="accent1"/>
              </a:buClr>
              <a:buFont typeface="Noto Symbol"/>
              <a:buChar char="+"/>
              <a:defRPr sz="2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143000" indent="-121919" algn="l" rtl="0">
              <a:spcBef>
                <a:spcPts val="480"/>
              </a:spcBef>
              <a:buClr>
                <a:schemeClr val="accent1"/>
              </a:buClr>
              <a:buFont typeface="Noto Symbol"/>
              <a:buChar char="✕"/>
              <a:defRPr sz="24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00200" indent="-139700" algn="l" rtl="0">
              <a:spcBef>
                <a:spcPts val="400"/>
              </a:spcBef>
              <a:buClr>
                <a:schemeClr val="accent1"/>
              </a:buClr>
              <a:buFont typeface="Noto Symbol"/>
              <a:buChar char="✱"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057400" indent="-160020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✕"/>
              <a:defRPr sz="1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14600" indent="-160020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+"/>
              <a:defRPr sz="1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71800" indent="-167639" algn="l" rtl="0">
              <a:spcBef>
                <a:spcPts val="320"/>
              </a:spcBef>
              <a:buClr>
                <a:schemeClr val="accent1"/>
              </a:buClr>
              <a:buFont typeface="Noto Symbol"/>
              <a:buChar char="✱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29000" indent="-167640" algn="l" rtl="0">
              <a:spcBef>
                <a:spcPts val="320"/>
              </a:spcBef>
              <a:buClr>
                <a:schemeClr val="accent1"/>
              </a:buClr>
              <a:buFont typeface="Noto Symbol"/>
              <a:buChar char="◆"/>
              <a:defRPr sz="1600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86200" indent="-175259" algn="l" rtl="0">
              <a:spcBef>
                <a:spcPts val="280"/>
              </a:spcBef>
              <a:buClr>
                <a:schemeClr val="accent1"/>
              </a:buClr>
              <a:buFont typeface="Noto Symbol"/>
              <a:buChar char="◼"/>
              <a:defRPr sz="1400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6477000" y="57150"/>
            <a:ext cx="2514599" cy="216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8E28"/>
              </a:buClr>
              <a:buFont typeface="Arial"/>
              <a:buNone/>
              <a:defRPr sz="1200" b="0" i="0" u="none" strike="noStrike" cap="none" baseline="0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3124200" y="57150"/>
            <a:ext cx="3352799" cy="216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8E28"/>
              </a:buClr>
              <a:buFont typeface="Arial"/>
              <a:buNone/>
              <a:defRPr sz="1200" b="0" i="0" u="none" strike="noStrike" cap="none" baseline="0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8229600" y="4857751"/>
            <a:ext cx="762000" cy="1833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Open Sans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Open Sans"/>
                <a:buNone/>
              </a:pPr>
              <a:t>‹#›</a:t>
            </a:fld>
            <a:endParaRPr lang="en-US" sz="1000" b="0" i="0" u="none" strike="noStrike" cap="none" baseline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直排標題及文字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 rot="5400000">
            <a:off x="5578077" y="1691878"/>
            <a:ext cx="4388643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sz="3600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 rot="5400000">
            <a:off x="1387078" y="-517920"/>
            <a:ext cx="4388643" cy="624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00660" algn="l" rtl="0">
              <a:spcBef>
                <a:spcPts val="640"/>
              </a:spcBef>
              <a:buClr>
                <a:schemeClr val="accent1"/>
              </a:buClr>
              <a:buFont typeface="Noto Symbol"/>
              <a:buChar char="✕"/>
              <a:defRPr sz="3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42950" indent="-161290" algn="l" rtl="0">
              <a:spcBef>
                <a:spcPts val="560"/>
              </a:spcBef>
              <a:buClr>
                <a:schemeClr val="accent1"/>
              </a:buClr>
              <a:buFont typeface="Noto Symbol"/>
              <a:buChar char="+"/>
              <a:defRPr sz="2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143000" indent="-121919" algn="l" rtl="0">
              <a:spcBef>
                <a:spcPts val="480"/>
              </a:spcBef>
              <a:buClr>
                <a:schemeClr val="accent1"/>
              </a:buClr>
              <a:buFont typeface="Noto Symbol"/>
              <a:buChar char="✕"/>
              <a:defRPr sz="24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00200" indent="-139700" algn="l" rtl="0">
              <a:spcBef>
                <a:spcPts val="400"/>
              </a:spcBef>
              <a:buClr>
                <a:schemeClr val="accent1"/>
              </a:buClr>
              <a:buFont typeface="Noto Symbol"/>
              <a:buChar char="✱"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057400" indent="-160020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✕"/>
              <a:defRPr sz="1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14600" indent="-160020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+"/>
              <a:defRPr sz="1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71800" indent="-167639" algn="l" rtl="0">
              <a:spcBef>
                <a:spcPts val="320"/>
              </a:spcBef>
              <a:buClr>
                <a:schemeClr val="accent1"/>
              </a:buClr>
              <a:buFont typeface="Noto Symbol"/>
              <a:buChar char="✱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29000" indent="-167640" algn="l" rtl="0">
              <a:spcBef>
                <a:spcPts val="320"/>
              </a:spcBef>
              <a:buClr>
                <a:schemeClr val="accent1"/>
              </a:buClr>
              <a:buFont typeface="Noto Symbol"/>
              <a:buChar char="◆"/>
              <a:defRPr sz="1600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86200" indent="-175259" algn="l" rtl="0">
              <a:spcBef>
                <a:spcPts val="280"/>
              </a:spcBef>
              <a:buClr>
                <a:schemeClr val="accent1"/>
              </a:buClr>
              <a:buFont typeface="Noto Symbol"/>
              <a:buChar char="◼"/>
              <a:defRPr sz="1400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6477000" y="57150"/>
            <a:ext cx="2514599" cy="216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8E28"/>
              </a:buClr>
              <a:buFont typeface="Arial"/>
              <a:buNone/>
              <a:defRPr sz="1200" b="0" i="0" u="none" strike="noStrike" cap="none" baseline="0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3124200" y="57150"/>
            <a:ext cx="3352799" cy="216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8E28"/>
              </a:buClr>
              <a:buFont typeface="Arial"/>
              <a:buNone/>
              <a:defRPr sz="1200" b="0" i="0" u="none" strike="noStrike" cap="none" baseline="0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8229600" y="4857751"/>
            <a:ext cx="762000" cy="1833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Open Sans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Open Sans"/>
                <a:buNone/>
              </a:pPr>
              <a:t>‹#›</a:t>
            </a:fld>
            <a:endParaRPr lang="en-US" sz="1000" b="0" i="0" u="none" strike="noStrike" cap="none" baseline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8E28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28E28"/>
                </a:buClr>
                <a:buSzPct val="25000"/>
                <a:buFont typeface="Arial"/>
                <a:buNone/>
              </a:pPr>
              <a:t>‹#›</a:t>
            </a:fld>
            <a:endParaRPr lang="en-US" sz="1200" b="0" i="0" u="none" strike="noStrike" cap="none" baseline="0">
              <a:solidFill>
                <a:srgbClr val="D28E2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01752" y="342900"/>
            <a:ext cx="8686800" cy="6309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sz="3600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6477000" y="57150"/>
            <a:ext cx="2514599" cy="216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8E28"/>
              </a:buClr>
              <a:buFont typeface="Arial"/>
              <a:buNone/>
              <a:defRPr sz="1200" b="0" i="0" u="none" strike="noStrike" cap="none" baseline="0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124200" y="57150"/>
            <a:ext cx="3352799" cy="216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8E28"/>
              </a:buClr>
              <a:buFont typeface="Arial"/>
              <a:buNone/>
              <a:defRPr sz="1200" b="0" i="0" u="none" strike="noStrike" cap="none" baseline="0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229600" y="4857751"/>
            <a:ext cx="762000" cy="1833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Open Sans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Open Sans"/>
                <a:buNone/>
              </a:pPr>
              <a:t>‹#›</a:t>
            </a:fld>
            <a:endParaRPr lang="en-US" sz="1000" b="0" i="0" u="none" strike="noStrike" cap="none" baseline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hape 26"/>
          <p:cNvCxnSpPr/>
          <p:nvPr/>
        </p:nvCxnSpPr>
        <p:spPr>
          <a:xfrm>
            <a:off x="514350" y="4012426"/>
            <a:ext cx="8629649" cy="1786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Shape 27"/>
          <p:cNvSpPr txBox="1">
            <a:spLocks noGrp="1"/>
          </p:cNvSpPr>
          <p:nvPr>
            <p:ph type="ctrTitle"/>
          </p:nvPr>
        </p:nvSpPr>
        <p:spPr>
          <a:xfrm>
            <a:off x="381000" y="3640058"/>
            <a:ext cx="8458200" cy="9167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sz="36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ubTitle" idx="1"/>
          </p:nvPr>
        </p:nvSpPr>
        <p:spPr>
          <a:xfrm>
            <a:off x="381000" y="2914650"/>
            <a:ext cx="8458200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480"/>
              </a:spcBef>
              <a:buClr>
                <a:schemeClr val="accent1"/>
              </a:buClr>
              <a:buFont typeface="Noto Symbol"/>
              <a:buNone/>
              <a:defRPr sz="2400" b="0" i="0" u="none" strike="noStrike" cap="none" baseline="0">
                <a:solidFill>
                  <a:srgbClr val="44332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indent="0" algn="ctr" rtl="0">
              <a:spcBef>
                <a:spcPts val="560"/>
              </a:spcBef>
              <a:buClr>
                <a:schemeClr val="accent1"/>
              </a:buClr>
              <a:buFont typeface="Noto Symbol"/>
              <a:buNone/>
              <a:defRPr sz="28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indent="0" algn="ctr" rtl="0">
              <a:spcBef>
                <a:spcPts val="480"/>
              </a:spcBef>
              <a:buClr>
                <a:schemeClr val="accent1"/>
              </a:buClr>
              <a:buFont typeface="Noto Symbol"/>
              <a:buNone/>
              <a:defRPr sz="24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indent="0" algn="ctr" rtl="0">
              <a:spcBef>
                <a:spcPts val="400"/>
              </a:spcBef>
              <a:buClr>
                <a:schemeClr val="accent1"/>
              </a:buClr>
              <a:buFont typeface="Noto Symbol"/>
              <a:buNone/>
              <a:defRPr sz="20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indent="0" algn="ctr" rtl="0">
              <a:spcBef>
                <a:spcPts val="360"/>
              </a:spcBef>
              <a:buClr>
                <a:schemeClr val="accent1"/>
              </a:buClr>
              <a:buFont typeface="Noto Symbol"/>
              <a:buNone/>
              <a:defRPr sz="18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indent="0" algn="ctr" rtl="0">
              <a:spcBef>
                <a:spcPts val="360"/>
              </a:spcBef>
              <a:buClr>
                <a:schemeClr val="accent1"/>
              </a:buClr>
              <a:buFont typeface="Noto Symbol"/>
              <a:buNone/>
              <a:defRPr sz="18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indent="0" algn="ctr" rtl="0">
              <a:spcBef>
                <a:spcPts val="320"/>
              </a:spcBef>
              <a:buClr>
                <a:schemeClr val="accent1"/>
              </a:buClr>
              <a:buFont typeface="Noto Symbol"/>
              <a:buNone/>
              <a:defRPr sz="16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indent="0" algn="ctr" rtl="0">
              <a:spcBef>
                <a:spcPts val="320"/>
              </a:spcBef>
              <a:buClr>
                <a:schemeClr val="accent1"/>
              </a:buClr>
              <a:buFont typeface="Noto Symbol"/>
              <a:buNone/>
              <a:defRPr sz="16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indent="0" algn="ctr" rtl="0">
              <a:spcBef>
                <a:spcPts val="280"/>
              </a:spcBef>
              <a:buClr>
                <a:schemeClr val="accent1"/>
              </a:buClr>
              <a:buFont typeface="Noto Symbol"/>
              <a:buNone/>
              <a:defRPr sz="14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6477000" y="57150"/>
            <a:ext cx="2514599" cy="216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8E28"/>
              </a:buClr>
              <a:buFont typeface="Arial"/>
              <a:buNone/>
              <a:defRPr sz="1200" b="0" i="0" u="none" strike="noStrike" cap="none" baseline="0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57150"/>
            <a:ext cx="3352799" cy="216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8E28"/>
              </a:buClr>
              <a:buFont typeface="Arial"/>
              <a:buNone/>
              <a:defRPr sz="1200" b="0" i="0" u="none" strike="noStrike" cap="none" baseline="0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229600" y="4855464"/>
            <a:ext cx="758951" cy="18516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Open Sans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Open Sans"/>
                <a:buNone/>
              </a:pPr>
              <a:t>‹#›</a:t>
            </a:fld>
            <a:endParaRPr lang="en-US" sz="1000" b="0" i="0" u="none" strike="noStrike" cap="none" baseline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04800" y="342900"/>
            <a:ext cx="8686800" cy="6286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sz="3600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04800" y="1165621"/>
            <a:ext cx="86868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00660" algn="l" rtl="0">
              <a:spcBef>
                <a:spcPts val="640"/>
              </a:spcBef>
              <a:buClr>
                <a:schemeClr val="accent1"/>
              </a:buClr>
              <a:buFont typeface="Noto Symbol"/>
              <a:buChar char="✕"/>
              <a:defRPr sz="3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42950" indent="-161290" algn="l" rtl="0">
              <a:spcBef>
                <a:spcPts val="560"/>
              </a:spcBef>
              <a:buClr>
                <a:schemeClr val="accent1"/>
              </a:buClr>
              <a:buFont typeface="Noto Symbol"/>
              <a:buChar char="+"/>
              <a:defRPr sz="2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143000" indent="-121919" algn="l" rtl="0">
              <a:spcBef>
                <a:spcPts val="480"/>
              </a:spcBef>
              <a:buClr>
                <a:schemeClr val="accent1"/>
              </a:buClr>
              <a:buFont typeface="Noto Symbol"/>
              <a:buChar char="✕"/>
              <a:defRPr sz="24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00200" indent="-139700" algn="l" rtl="0">
              <a:spcBef>
                <a:spcPts val="400"/>
              </a:spcBef>
              <a:buClr>
                <a:schemeClr val="accent1"/>
              </a:buClr>
              <a:buFont typeface="Noto Symbol"/>
              <a:buChar char="✱"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057400" indent="-160020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✕"/>
              <a:defRPr sz="1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14600" indent="-160020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+"/>
              <a:defRPr sz="1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71800" indent="-167639" algn="l" rtl="0">
              <a:spcBef>
                <a:spcPts val="320"/>
              </a:spcBef>
              <a:buClr>
                <a:schemeClr val="accent1"/>
              </a:buClr>
              <a:buFont typeface="Noto Symbol"/>
              <a:buChar char="✱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29000" indent="-167640" algn="l" rtl="0">
              <a:spcBef>
                <a:spcPts val="320"/>
              </a:spcBef>
              <a:buClr>
                <a:schemeClr val="accent1"/>
              </a:buClr>
              <a:buFont typeface="Noto Symbol"/>
              <a:buChar char="◆"/>
              <a:defRPr sz="1600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86200" indent="-175259" algn="l" rtl="0">
              <a:spcBef>
                <a:spcPts val="280"/>
              </a:spcBef>
              <a:buClr>
                <a:schemeClr val="accent1"/>
              </a:buClr>
              <a:buFont typeface="Noto Symbol"/>
              <a:buChar char="◼"/>
              <a:defRPr sz="1400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6477000" y="57150"/>
            <a:ext cx="2514599" cy="216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8E28"/>
              </a:buClr>
              <a:buFont typeface="Arial"/>
              <a:buNone/>
              <a:defRPr sz="1200" b="0" i="0" u="none" strike="noStrike" cap="none" baseline="0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581400" y="57150"/>
            <a:ext cx="2895600" cy="216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8E28"/>
              </a:buClr>
              <a:buFont typeface="Arial"/>
              <a:buNone/>
              <a:defRPr sz="1200" b="0" i="0" u="none" strike="noStrike" cap="none" baseline="0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229600" y="4855464"/>
            <a:ext cx="758951" cy="18516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Open Sans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Open Sans"/>
                <a:buNone/>
              </a:pPr>
              <a:t>‹#›</a:t>
            </a:fld>
            <a:endParaRPr lang="en-US" sz="1000" b="0" i="0" u="none" strike="noStrike" cap="none" baseline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區段標題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hape 39"/>
          <p:cNvCxnSpPr/>
          <p:nvPr/>
        </p:nvCxnSpPr>
        <p:spPr>
          <a:xfrm>
            <a:off x="514350" y="2583676"/>
            <a:ext cx="8629649" cy="1786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81000" y="1257300"/>
            <a:ext cx="84582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r" rtl="0">
              <a:spcBef>
                <a:spcPts val="0"/>
              </a:spcBef>
              <a:buClr>
                <a:srgbClr val="DCD0B0"/>
              </a:buClr>
              <a:buFont typeface="Source Sans Pro"/>
              <a:buNone/>
              <a:defRPr sz="2000">
                <a:solidFill>
                  <a:srgbClr val="DCD0B0"/>
                </a:solidFill>
              </a:defRPr>
            </a:lvl1pPr>
            <a:lvl2pPr rtl="0"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 sz="1800">
                <a:solidFill>
                  <a:schemeClr val="lt1"/>
                </a:solidFill>
              </a:defRPr>
            </a:lvl2pPr>
            <a:lvl3pPr rtl="0"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 sz="1600">
                <a:solidFill>
                  <a:schemeClr val="lt1"/>
                </a:solidFill>
              </a:defRPr>
            </a:lvl3pPr>
            <a:lvl4pPr rtl="0"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 sz="1400">
                <a:solidFill>
                  <a:schemeClr val="lt1"/>
                </a:solidFill>
              </a:defRPr>
            </a:lvl4pPr>
            <a:lvl5pPr rtl="0"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 sz="1400">
                <a:solidFill>
                  <a:schemeClr val="lt1"/>
                </a:solidFill>
              </a:defRPr>
            </a:lvl5pPr>
            <a:lvl6pPr rtl="0">
              <a:spcBef>
                <a:spcPts val="0"/>
              </a:spcBef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rtl="0">
              <a:spcBef>
                <a:spcPts val="0"/>
              </a:spcBef>
              <a:defRPr sz="16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rtl="0">
              <a:spcBef>
                <a:spcPts val="0"/>
              </a:spcBef>
              <a:defRPr sz="1600" baseline="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rtl="0">
              <a:spcBef>
                <a:spcPts val="0"/>
              </a:spcBef>
              <a:defRPr sz="1400" baseline="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6477000" y="57150"/>
            <a:ext cx="2514599" cy="216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8E28"/>
              </a:buClr>
              <a:buFont typeface="Arial"/>
              <a:buNone/>
              <a:defRPr sz="1200" b="0" i="0" u="none" strike="noStrike" cap="none" baseline="0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57150"/>
            <a:ext cx="3352799" cy="216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8E28"/>
              </a:buClr>
              <a:buFont typeface="Arial"/>
              <a:buNone/>
              <a:defRPr sz="1200" b="0" i="0" u="none" strike="noStrike" cap="none" baseline="0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229600" y="4857751"/>
            <a:ext cx="762000" cy="1833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Open Sans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Open Sans"/>
                <a:buNone/>
              </a:pPr>
              <a:t>‹#›</a:t>
            </a:fld>
            <a:endParaRPr lang="en-US" sz="1000" b="0" i="0" u="none" strike="noStrike" cap="none" baseline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180475" y="2210314"/>
            <a:ext cx="8686800" cy="8886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兩項物件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301752" y="342900"/>
            <a:ext cx="8686800" cy="6309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sz="3600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04800" y="1200150"/>
            <a:ext cx="4190999" cy="354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rtl="0">
              <a:spcBef>
                <a:spcPts val="0"/>
              </a:spcBef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rtl="0">
              <a:spcBef>
                <a:spcPts val="0"/>
              </a:spcBef>
              <a:defRPr sz="1600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rtl="0">
              <a:spcBef>
                <a:spcPts val="0"/>
              </a:spcBef>
              <a:defRPr sz="1400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343400" cy="354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rtl="0">
              <a:spcBef>
                <a:spcPts val="0"/>
              </a:spcBef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rtl="0">
              <a:spcBef>
                <a:spcPts val="0"/>
              </a:spcBef>
              <a:defRPr sz="1600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rtl="0">
              <a:spcBef>
                <a:spcPts val="0"/>
              </a:spcBef>
              <a:defRPr sz="1400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6477000" y="57150"/>
            <a:ext cx="2514599" cy="216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8E28"/>
              </a:buClr>
              <a:buFont typeface="Arial"/>
              <a:buNone/>
              <a:defRPr sz="1200" b="0" i="0" u="none" strike="noStrike" cap="none" baseline="0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124200" y="57150"/>
            <a:ext cx="3352799" cy="216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8E28"/>
              </a:buClr>
              <a:buFont typeface="Arial"/>
              <a:buNone/>
              <a:defRPr sz="1200" b="0" i="0" u="none" strike="noStrike" cap="none" baseline="0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229600" y="4857751"/>
            <a:ext cx="762000" cy="1833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Open Sans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Open Sans"/>
                <a:buNone/>
              </a:pPr>
              <a:t>‹#›</a:t>
            </a:fld>
            <a:endParaRPr lang="en-US" sz="1000" b="0" i="0" u="none" strike="noStrike" cap="none" baseline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對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04800" y="4057650"/>
            <a:ext cx="8610599" cy="661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281443" y="500062"/>
            <a:ext cx="4290555" cy="479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Clr>
                <a:srgbClr val="AF7621"/>
              </a:buClr>
              <a:buFont typeface="Source Sans Pro"/>
              <a:buNone/>
              <a:defRPr sz="1800" b="0" cap="none" baseline="0">
                <a:solidFill>
                  <a:srgbClr val="AF762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rtl="0">
              <a:spcBef>
                <a:spcPts val="0"/>
              </a:spcBef>
              <a:buFont typeface="Source Sans Pro"/>
              <a:buNone/>
              <a:defRPr sz="2000" b="1"/>
            </a:lvl2pPr>
            <a:lvl3pPr rtl="0">
              <a:spcBef>
                <a:spcPts val="0"/>
              </a:spcBef>
              <a:buFont typeface="Source Sans Pro"/>
              <a:buNone/>
              <a:defRPr sz="1800" b="1"/>
            </a:lvl3pPr>
            <a:lvl4pPr rtl="0">
              <a:spcBef>
                <a:spcPts val="0"/>
              </a:spcBef>
              <a:buFont typeface="Source Sans Pro"/>
              <a:buNone/>
              <a:defRPr sz="1600" b="1"/>
            </a:lvl4pPr>
            <a:lvl5pPr rtl="0">
              <a:spcBef>
                <a:spcPts val="0"/>
              </a:spcBef>
              <a:buFont typeface="Source Sans Pro"/>
              <a:buNone/>
              <a:defRPr sz="1600" b="1"/>
            </a:lvl5pPr>
            <a:lvl6pPr rtl="0">
              <a:spcBef>
                <a:spcPts val="0"/>
              </a:spcBef>
              <a:defRPr sz="1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rtl="0">
              <a:spcBef>
                <a:spcPts val="0"/>
              </a:spcBef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rtl="0">
              <a:spcBef>
                <a:spcPts val="0"/>
              </a:spcBef>
              <a:defRPr sz="1600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rtl="0">
              <a:spcBef>
                <a:spcPts val="0"/>
              </a:spcBef>
              <a:defRPr sz="1400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4645026" y="500062"/>
            <a:ext cx="4292241" cy="479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Clr>
                <a:srgbClr val="AF7621"/>
              </a:buClr>
              <a:buFont typeface="Source Sans Pro"/>
              <a:buNone/>
              <a:defRPr sz="1800" b="0" cap="none" baseline="0">
                <a:solidFill>
                  <a:srgbClr val="AF762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rtl="0">
              <a:spcBef>
                <a:spcPts val="0"/>
              </a:spcBef>
              <a:buFont typeface="Source Sans Pro"/>
              <a:buNone/>
              <a:defRPr sz="2000" b="1"/>
            </a:lvl2pPr>
            <a:lvl3pPr rtl="0">
              <a:spcBef>
                <a:spcPts val="0"/>
              </a:spcBef>
              <a:buFont typeface="Source Sans Pro"/>
              <a:buNone/>
              <a:defRPr sz="1800" b="1"/>
            </a:lvl3pPr>
            <a:lvl4pPr rtl="0">
              <a:spcBef>
                <a:spcPts val="0"/>
              </a:spcBef>
              <a:buFont typeface="Source Sans Pro"/>
              <a:buNone/>
              <a:defRPr sz="1600" b="1"/>
            </a:lvl4pPr>
            <a:lvl5pPr rtl="0">
              <a:spcBef>
                <a:spcPts val="0"/>
              </a:spcBef>
              <a:buFont typeface="Source Sans Pro"/>
              <a:buNone/>
              <a:defRPr sz="1600" b="1"/>
            </a:lvl5pPr>
            <a:lvl6pPr rtl="0">
              <a:spcBef>
                <a:spcPts val="0"/>
              </a:spcBef>
              <a:defRPr sz="1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rtl="0">
              <a:spcBef>
                <a:spcPts val="0"/>
              </a:spcBef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rtl="0">
              <a:spcBef>
                <a:spcPts val="0"/>
              </a:spcBef>
              <a:defRPr sz="1600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rtl="0">
              <a:spcBef>
                <a:spcPts val="0"/>
              </a:spcBef>
              <a:defRPr sz="1400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3"/>
          </p:nvPr>
        </p:nvSpPr>
        <p:spPr>
          <a:xfrm>
            <a:off x="281443" y="987028"/>
            <a:ext cx="4290555" cy="29563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rtl="0">
              <a:spcBef>
                <a:spcPts val="0"/>
              </a:spcBef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rtl="0">
              <a:spcBef>
                <a:spcPts val="0"/>
              </a:spcBef>
              <a:defRPr sz="1600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rtl="0">
              <a:spcBef>
                <a:spcPts val="0"/>
              </a:spcBef>
              <a:defRPr sz="1400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4"/>
          </p:nvPr>
        </p:nvSpPr>
        <p:spPr>
          <a:xfrm>
            <a:off x="4648730" y="987028"/>
            <a:ext cx="4288536" cy="29563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rtl="0">
              <a:spcBef>
                <a:spcPts val="0"/>
              </a:spcBef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rtl="0">
              <a:spcBef>
                <a:spcPts val="0"/>
              </a:spcBef>
              <a:defRPr sz="1600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rtl="0">
              <a:spcBef>
                <a:spcPts val="0"/>
              </a:spcBef>
              <a:defRPr sz="1400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6477000" y="57150"/>
            <a:ext cx="2514599" cy="216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8E28"/>
              </a:buClr>
              <a:buFont typeface="Arial"/>
              <a:buNone/>
              <a:defRPr sz="1200" b="0" i="0" u="none" strike="noStrike" cap="none" baseline="0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57150"/>
            <a:ext cx="3352799" cy="216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8E28"/>
              </a:buClr>
              <a:buFont typeface="Arial"/>
              <a:buNone/>
              <a:defRPr sz="1200" b="0" i="0" u="none" strike="noStrike" cap="none" baseline="0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229600" y="4857750"/>
            <a:ext cx="762000" cy="18516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Open Sans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Open Sans"/>
                <a:buNone/>
              </a:pPr>
              <a:t>‹#›</a:t>
            </a:fld>
            <a:endParaRPr lang="en-US" sz="1000" b="0" i="0" u="none" strike="noStrike" cap="none" baseline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61" name="Shape 61"/>
          <p:cNvCxnSpPr/>
          <p:nvPr/>
        </p:nvCxnSpPr>
        <p:spPr>
          <a:xfrm>
            <a:off x="514350" y="4514850"/>
            <a:ext cx="8629649" cy="1786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6477000" y="57150"/>
            <a:ext cx="2514599" cy="216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8E28"/>
              </a:buClr>
              <a:buFont typeface="Arial"/>
              <a:buNone/>
              <a:defRPr sz="1200" b="0" i="0" u="none" strike="noStrike" cap="none" baseline="0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3124200" y="57150"/>
            <a:ext cx="3352799" cy="216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8E28"/>
              </a:buClr>
              <a:buFont typeface="Arial"/>
              <a:buNone/>
              <a:defRPr sz="1200" b="0" i="0" u="none" strike="noStrike" cap="none" baseline="0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229600" y="4857751"/>
            <a:ext cx="762000" cy="1833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Open Sans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Open Sans"/>
                <a:buNone/>
              </a:pPr>
              <a:t>‹#›</a:t>
            </a:fld>
            <a:endParaRPr lang="en-US" sz="1000" b="0" i="0" u="none" strike="noStrike" cap="none" baseline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hape 5"/>
          <p:cNvCxnSpPr/>
          <p:nvPr/>
        </p:nvCxnSpPr>
        <p:spPr>
          <a:xfrm>
            <a:off x="514350" y="788174"/>
            <a:ext cx="8629649" cy="1786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04800" y="1165621"/>
            <a:ext cx="86868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00660" algn="l" rtl="0">
              <a:spcBef>
                <a:spcPts val="640"/>
              </a:spcBef>
              <a:buClr>
                <a:schemeClr val="accent1"/>
              </a:buClr>
              <a:buFont typeface="Noto Symbol"/>
              <a:buChar char="✕"/>
              <a:defRPr sz="32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42950" marR="0" indent="-161290" algn="l" rtl="0">
              <a:spcBef>
                <a:spcPts val="560"/>
              </a:spcBef>
              <a:buClr>
                <a:schemeClr val="accent1"/>
              </a:buClr>
              <a:buFont typeface="Noto Symbol"/>
              <a:buChar char="+"/>
              <a:defRPr sz="28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143000" marR="0" indent="-121919" algn="l" rtl="0">
              <a:spcBef>
                <a:spcPts val="480"/>
              </a:spcBef>
              <a:buClr>
                <a:schemeClr val="accent1"/>
              </a:buClr>
              <a:buFont typeface="Noto Symbol"/>
              <a:buChar char="✕"/>
              <a:defRPr sz="24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00200" marR="0" indent="-139700" algn="l" rtl="0">
              <a:spcBef>
                <a:spcPts val="400"/>
              </a:spcBef>
              <a:buClr>
                <a:schemeClr val="accent1"/>
              </a:buClr>
              <a:buFont typeface="Noto Symbol"/>
              <a:buChar char="✱"/>
              <a:defRPr sz="20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057400" marR="0" indent="-160020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✕"/>
              <a:defRPr sz="18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14600" marR="0" indent="-160020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+"/>
              <a:defRPr sz="18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71800" marR="0" indent="-167639" algn="l" rtl="0">
              <a:spcBef>
                <a:spcPts val="320"/>
              </a:spcBef>
              <a:buClr>
                <a:schemeClr val="accent1"/>
              </a:buClr>
              <a:buFont typeface="Noto Symbol"/>
              <a:buChar char="✱"/>
              <a:defRPr sz="16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29000" marR="0" indent="-167640" algn="l" rtl="0">
              <a:spcBef>
                <a:spcPts val="320"/>
              </a:spcBef>
              <a:buClr>
                <a:schemeClr val="accent1"/>
              </a:buClr>
              <a:buFont typeface="Noto Symbol"/>
              <a:buChar char="◆"/>
              <a:defRPr sz="16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86200" marR="0" indent="-175259" algn="l" rtl="0">
              <a:spcBef>
                <a:spcPts val="280"/>
              </a:spcBef>
              <a:buClr>
                <a:schemeClr val="accent1"/>
              </a:buClr>
              <a:buFont typeface="Noto Symbol"/>
              <a:buChar char="◼"/>
              <a:defRPr sz="14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6477000" y="57150"/>
            <a:ext cx="2514599" cy="216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8E28"/>
              </a:buClr>
              <a:buFont typeface="Arial"/>
              <a:buNone/>
              <a:defRPr sz="1200" b="0" i="0" u="none" strike="noStrike" cap="none" baseline="0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57150"/>
            <a:ext cx="3352799" cy="216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8E28"/>
              </a:buClr>
              <a:buFont typeface="Arial"/>
              <a:buNone/>
              <a:defRPr sz="1200" b="0" i="0" u="none" strike="noStrike" cap="none" baseline="0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8229600" y="4857751"/>
            <a:ext cx="762000" cy="1833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Open Sans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Open Sans"/>
                <a:buNone/>
              </a:pPr>
              <a:t>‹#›</a:t>
            </a:fld>
            <a:endParaRPr lang="en-US" sz="1000" b="0" i="0" u="none" strike="noStrike" cap="none" baseline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04800" y="342900"/>
            <a:ext cx="8686800" cy="6286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sz="36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514350" y="788174"/>
            <a:ext cx="8629649" cy="1786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Shape 12"/>
          <p:cNvCxnSpPr/>
          <p:nvPr/>
        </p:nvCxnSpPr>
        <p:spPr>
          <a:xfrm>
            <a:off x="514350" y="793489"/>
            <a:ext cx="8629649" cy="1786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blog.tcu.edu.tw/post/73/216&#160;" TargetMode="External"/><Relationship Id="rId3" Type="http://schemas.openxmlformats.org/officeDocument/2006/relationships/hyperlink" Target="http://www.stoneart.url.tw/sub04/sub04_show.php?sn=2" TargetMode="External"/><Relationship Id="rId7" Type="http://schemas.openxmlformats.org/officeDocument/2006/relationships/hyperlink" Target="http://www.hccc.gov.tw/Portal/Content.aspx?lang=0&amp;p=001020001&amp;u=Detail&amp;type=1&amp;index=1&amp;id=27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snews.com.tw/newsdetail.php?n_id=0000492479&amp;level2_id=102" TargetMode="External"/><Relationship Id="rId5" Type="http://schemas.openxmlformats.org/officeDocument/2006/relationships/hyperlink" Target="http://www.tripadvisor.com.tw/HotelsNear-g297907-d2667899-Shiyi_Street-Hualien.html" TargetMode="External"/><Relationship Id="rId4" Type="http://schemas.openxmlformats.org/officeDocument/2006/relationships/hyperlink" Target="http://blog.xuite.net/my038321222/twblog/139444188-%E6%95%B4%E7%90%86%E5%87%BA%E4%BE%86%E7%B5%A6%E5%B0%8E%E9%81%8A%E5%B8%B6%E5%9C%98+%E8%AC%9B%E8%A7%A3%E5%8F%B0%E7%81%A3%E8%B1%90%E7%94%B0%E7%8E%89(%E8%B2%93%E7%9C%BC%E7%9F%B3)%E7%9F%A5%E8%AD%98%E5%A6%25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tw.news.yahoo.com/%E8%8A%B1%E8%93%AE%E7%9F%B3%E8%97%9D%E5%A4%A7%E8%A1%97-%E5%AE%A3%E5%B0%8E%E4%B8%8D%E4%BA%8C%E5%83%B9-20110412-120041-771.html" TargetMode="External"/><Relationship Id="rId3" Type="http://schemas.openxmlformats.org/officeDocument/2006/relationships/hyperlink" Target="http://www2.evta.gov.tw/safe/docs/safe95/userplane/half_year_display.asp?menu_id=3&amp;submenu_id=566&amp;ap_id=2143" TargetMode="External"/><Relationship Id="rId7" Type="http://schemas.openxmlformats.org/officeDocument/2006/relationships/hyperlink" Target="http://www.appledaily.com.tw/appledaily/article/finance/20061202/3076544/" TargetMode="External"/><Relationship Id="rId12" Type="http://schemas.openxmlformats.org/officeDocument/2006/relationships/hyperlink" Target="http://a12373058.pixnet.net/blog/post/241299530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dltd.ncl.edu.tw/cgi-bin/gs32/gsweb.cgi?o=dnclcdr&amp;s=id=%22087PCCU0546041%22.&amp;searchmode=basic" TargetMode="External"/><Relationship Id="rId11" Type="http://schemas.openxmlformats.org/officeDocument/2006/relationships/hyperlink" Target="http://www.taiwananthro.org.tw/conferencepaper/763" TargetMode="External"/><Relationship Id="rId5" Type="http://schemas.openxmlformats.org/officeDocument/2006/relationships/hyperlink" Target="http://www.suncrystal88.com/list.aspx?cid=171" TargetMode="External"/><Relationship Id="rId10" Type="http://schemas.openxmlformats.org/officeDocument/2006/relationships/hyperlink" Target="http://www.setn.com/News.aspx?NewsID=28121" TargetMode="External"/><Relationship Id="rId4" Type="http://schemas.openxmlformats.org/officeDocument/2006/relationships/hyperlink" Target="http://tour-hualien.hl.gov.tw/Portal/Content.aspx?lang=0&amp;p=005040001&amp;area=3&amp;id=65" TargetMode="External"/><Relationship Id="rId9" Type="http://schemas.openxmlformats.org/officeDocument/2006/relationships/hyperlink" Target="http://news.ltn.com.tw/news/local/paper/438683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t>1</a:t>
            </a:fld>
            <a:endParaRPr lang="en-US" sz="12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Shape 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188" y="2211710"/>
            <a:ext cx="4058408" cy="2510816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/>
          <p:nvPr/>
        </p:nvSpPr>
        <p:spPr>
          <a:xfrm>
            <a:off x="4526224" y="2231343"/>
            <a:ext cx="4214841" cy="26446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000" i="0" u="none" strike="noStrike" baseline="0" dirty="0" err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/>
                <a:sym typeface="Calibri"/>
              </a:rPr>
              <a:t>作者</a:t>
            </a:r>
            <a:r>
              <a:rPr lang="en-US" sz="2000" i="0" u="none" strike="noStrike" baseline="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/>
                <a:sym typeface="Calibri"/>
              </a:rPr>
              <a:t>：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2000" i="0" u="none" strike="noStrike" baseline="0" dirty="0" err="1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rPr>
              <a:t>翁君潔</a:t>
            </a:r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Calibri"/>
              </a:rPr>
              <a:t>　</a:t>
            </a:r>
            <a:r>
              <a:rPr lang="en-US" sz="2000" i="0" u="none" strike="noStrike" baseline="0" dirty="0" err="1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rPr>
              <a:t>徐榆棋</a:t>
            </a:r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Calibri"/>
              </a:rPr>
              <a:t>　</a:t>
            </a:r>
            <a:r>
              <a:rPr lang="en-US" sz="2000" i="0" u="none" strike="noStrike" baseline="0" dirty="0" err="1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rPr>
              <a:t>謝明妤</a:t>
            </a:r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Calibri"/>
              </a:rPr>
              <a:t>　</a:t>
            </a:r>
            <a:r>
              <a:rPr lang="en-US" sz="2000" i="0" u="none" strike="noStrike" baseline="0" dirty="0" err="1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rPr>
              <a:t>高欣</a:t>
            </a:r>
            <a:endParaRPr lang="en-US" sz="2000" i="0" u="none" strike="noStrike" baseline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i="0" u="none" strike="noStrike" baseline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000" i="0" u="none" strike="noStrike" baseline="0" dirty="0" err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/>
                <a:sym typeface="Calibri"/>
              </a:rPr>
              <a:t>指導老師</a:t>
            </a:r>
            <a:r>
              <a:rPr lang="en-US" sz="2000" i="0" u="none" strike="noStrike" baseline="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/>
                <a:sym typeface="Calibri"/>
              </a:rPr>
              <a:t>：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000" i="0" u="none" strike="noStrike" baseline="0" dirty="0" err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/>
                <a:sym typeface="Calibri"/>
              </a:rPr>
              <a:t>陳泰岳</a:t>
            </a:r>
            <a:r>
              <a:rPr lang="en-US" sz="2000" i="0" u="none" strike="noStrike" baseline="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/>
                <a:sym typeface="Calibri"/>
              </a:rPr>
              <a:t> </a:t>
            </a:r>
            <a:r>
              <a:rPr lang="en-US" sz="2000" i="0" u="none" strike="noStrike" baseline="0" dirty="0" err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/>
                <a:sym typeface="Calibri"/>
              </a:rPr>
              <a:t>老師</a:t>
            </a:r>
            <a:endParaRPr lang="en-US" sz="2000" i="0" u="none" strike="noStrike" baseline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000" i="0" u="none" strike="noStrike" baseline="0" dirty="0" err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/>
                <a:sym typeface="Calibri"/>
              </a:rPr>
              <a:t>蘇奎州</a:t>
            </a:r>
            <a:r>
              <a:rPr lang="en-US" sz="2000" i="0" u="none" strike="noStrike" baseline="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/>
                <a:sym typeface="Calibri"/>
              </a:rPr>
              <a:t> </a:t>
            </a:r>
            <a:r>
              <a:rPr lang="en-US" sz="2000" i="0" u="none" strike="noStrike" baseline="0" dirty="0" err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/>
                <a:sym typeface="Calibri"/>
              </a:rPr>
              <a:t>老師</a:t>
            </a:r>
            <a:r>
              <a:rPr lang="en-US" sz="2000" i="0" u="none" strike="noStrike" baseline="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rPr>
              <a:t> 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2000" i="0" u="none" strike="noStrike" baseline="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rPr>
              <a:t>2015.10.30</a:t>
            </a:r>
          </a:p>
        </p:txBody>
      </p:sp>
      <p:sp>
        <p:nvSpPr>
          <p:cNvPr id="2" name="矩形 1"/>
          <p:cNvSpPr/>
          <p:nvPr/>
        </p:nvSpPr>
        <p:spPr>
          <a:xfrm>
            <a:off x="530896" y="221908"/>
            <a:ext cx="799288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2800" b="1" dirty="0" smtClean="0">
                <a:ln w="1905">
                  <a:solidFill>
                    <a:schemeClr val="tx2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104</a:t>
            </a:r>
            <a:r>
              <a:rPr lang="zh-TW" altLang="en-US" sz="2800" b="1" dirty="0" smtClean="0">
                <a:ln w="1905">
                  <a:solidFill>
                    <a:schemeClr val="tx2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年度花蓮縣網路小論文暨本土使命式學習競賽</a:t>
            </a:r>
            <a:endParaRPr lang="zh-TW" altLang="en-US" sz="2800" b="1" cap="none" spc="0" dirty="0">
              <a:ln w="1905">
                <a:solidFill>
                  <a:schemeClr val="tx2">
                    <a:lumMod val="50000"/>
                  </a:schemeClr>
                </a:solidFill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1651" y="987574"/>
            <a:ext cx="894234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　</a:t>
            </a:r>
            <a:r>
              <a:rPr lang="en-US" altLang="zh-TW" sz="2800" b="1" dirty="0" err="1" smtClean="0">
                <a:ln w="1270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入圍作品</a:t>
            </a:r>
            <a:r>
              <a:rPr lang="zh-TW" altLang="en-US" sz="2800" b="1" dirty="0">
                <a:ln w="1270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：</a:t>
            </a:r>
            <a:r>
              <a:rPr lang="en-US" altLang="zh-TW" sz="2800" b="1" dirty="0" err="1">
                <a:ln w="1270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花蓮玉石觀光市場效益分析</a:t>
            </a:r>
            <a:r>
              <a:rPr lang="en-US" altLang="zh-TW" sz="2800" b="1" dirty="0">
                <a:ln w="1270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/>
            </a:r>
            <a:br>
              <a:rPr lang="en-US" altLang="zh-TW" sz="2800" b="1" dirty="0">
                <a:ln w="1270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</a:br>
            <a:r>
              <a:rPr lang="zh-TW" altLang="en-US" sz="2800" b="1" dirty="0">
                <a:ln w="1270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                　　</a:t>
            </a:r>
            <a:r>
              <a:rPr lang="zh-TW" altLang="en-US" sz="2800" b="1" dirty="0" smtClean="0">
                <a:ln w="1270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　</a:t>
            </a:r>
            <a:r>
              <a:rPr lang="en-US" altLang="zh-TW" sz="2800" b="1" dirty="0" smtClean="0">
                <a:ln w="1270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--</a:t>
            </a:r>
            <a:r>
              <a:rPr lang="en-US" altLang="zh-TW" sz="2800" b="1" dirty="0" err="1">
                <a:ln w="1270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以調查石藝大街藝品店為例</a:t>
            </a:r>
            <a:endParaRPr lang="zh-TW" altLang="en-US" sz="2800" b="1" dirty="0">
              <a:ln w="12700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467544" y="123478"/>
            <a:ext cx="7056784" cy="57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ct val="25000"/>
              <a:buFont typeface="Source Sans Pro"/>
              <a:buNone/>
            </a:pPr>
            <a:r>
              <a:rPr lang="en-US" sz="3600" b="0" i="0" u="none" strike="noStrike" cap="none" baseline="0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實地訪查</a:t>
            </a:r>
            <a:r>
              <a:rPr lang="en-US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sz="3600" b="0" i="0" u="none" strike="noStrike" cap="none" baseline="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石藝大街</a:t>
            </a:r>
            <a:r>
              <a:rPr lang="zh-TW" altLang="en-US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遭遇的</a:t>
            </a:r>
            <a:r>
              <a:rPr lang="zh-TW" altLang="en-US" sz="3600" b="0" i="0" u="none" strike="noStrike" cap="none" baseline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問題</a:t>
            </a:r>
            <a:endParaRPr lang="en-US" sz="3600" b="0" i="0" u="none" strike="noStrike" cap="none" baseline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sym typeface="Source Sans Pro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285719" y="928675"/>
            <a:ext cx="8715436" cy="2071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457200" algn="l" rtl="0">
              <a:spcBef>
                <a:spcPts val="500"/>
              </a:spcBef>
              <a:buClrTx/>
              <a:buFont typeface="+mj-lt"/>
              <a:buAutoNum type="arabicPeriod"/>
            </a:pPr>
            <a:r>
              <a:rPr lang="zh-TW" altLang="en-US" sz="2800" b="1" i="0" u="none" strike="noStrike" cap="none" baseline="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行程受控</a:t>
            </a:r>
            <a:endParaRPr lang="en-US" altLang="zh-TW" sz="28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marR="0" lvl="0" indent="-457200" algn="l" rtl="0">
              <a:spcBef>
                <a:spcPts val="500"/>
              </a:spcBef>
              <a:buClrTx/>
              <a:buFont typeface="+mj-lt"/>
              <a:buAutoNum type="arabicPeriod"/>
            </a:pPr>
            <a:r>
              <a:rPr lang="zh-TW" altLang="en-US" sz="2800" b="1" i="0" u="none" strike="noStrike" cap="none" baseline="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夜市</a:t>
            </a:r>
            <a:r>
              <a:rPr lang="zh-TW" altLang="en-US" sz="2800" b="1" i="0" u="none" strike="noStrike" cap="none" baseline="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營業時間</a:t>
            </a:r>
            <a:endParaRPr sz="2800" b="1" i="0" u="none" strike="noStrike" cap="none" baseline="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sym typeface="Source Sans Pro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8E28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28E28"/>
                </a:buClr>
                <a:buSzPct val="25000"/>
                <a:buFont typeface="Arial"/>
                <a:buNone/>
              </a:pPr>
              <a:t>10</a:t>
            </a:fld>
            <a:endParaRPr lang="en-US" sz="1200" b="0" i="0" u="none" strike="noStrike" cap="none" baseline="0">
              <a:solidFill>
                <a:srgbClr val="D28E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Shape 1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60032" y="1275606"/>
            <a:ext cx="4104456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512" y="2139702"/>
            <a:ext cx="4464496" cy="2559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439075" y="126175"/>
            <a:ext cx="6191999" cy="71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b="1" i="0" u="none" strike="noStrike" baseline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訪查發現</a:t>
            </a:r>
            <a: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b="1" i="0" u="none" strike="noStrike" baseline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店面及店家之表現</a:t>
            </a:r>
            <a:endParaRPr lang="en-US" b="1" i="0" u="none" strike="noStrike" baseline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sym typeface="Source Sans Pro"/>
            </a:endParaRP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251520" y="915566"/>
            <a:ext cx="8494199" cy="36724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742950" marR="0" lvl="0" indent="-5143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2800" b="1" i="0" u="none" strike="noStrike" cap="none" baseline="0" dirty="0" err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由於店家本來空間有限</a:t>
            </a:r>
            <a:r>
              <a:rPr lang="en-US" sz="2800" b="1" i="0" u="none" strike="noStrike" cap="none" baseline="0" dirty="0" err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，玉石體積又大，如果店家想增加商品多樣化，店面就會很擁擠</a:t>
            </a:r>
            <a:r>
              <a:rPr lang="en-US" sz="2800" b="1" i="0" u="none" strike="noStrike" cap="none" baseline="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。</a:t>
            </a:r>
          </a:p>
          <a:p>
            <a:pPr marL="742950" marR="0" lvl="0" indent="-5143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endParaRPr lang="en-US" sz="28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42950" marR="0" lvl="0" indent="-5143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2800" b="1" i="0" u="none" strike="noStrike" cap="none" baseline="0" dirty="0" err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石藝大街商品重覆性很高</a:t>
            </a:r>
            <a:r>
              <a:rPr lang="en-US" sz="28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742950" marR="0" lvl="0" indent="-5143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endParaRPr lang="en-US" sz="2800" b="1" i="0" u="none" strike="noStrike" cap="none" baseline="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sym typeface="Source Sans Pro"/>
            </a:endParaRPr>
          </a:p>
          <a:p>
            <a:pPr marL="742950" marR="0" lvl="0" indent="-5143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2800" b="1" i="0" u="none" strike="noStrike" cap="none" baseline="0" dirty="0" err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店家以柔和的燈光使商品品質看起來較</a:t>
            </a:r>
            <a:r>
              <a:rPr lang="zh-TW" altLang="en-US" sz="2800" b="1" i="0" u="none" strike="noStrike" cap="none" baseline="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好</a:t>
            </a:r>
            <a:r>
              <a:rPr lang="en-US" sz="2800" b="1" i="0" u="none" strike="noStrike" cap="none" baseline="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。</a:t>
            </a:r>
            <a:endParaRPr lang="en-US" sz="2800" b="1" i="0" u="none" strike="noStrike" cap="none" baseline="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sym typeface="Source Sans Pro"/>
            </a:endParaRPr>
          </a:p>
          <a:p>
            <a:pPr marL="742950" marR="0" lvl="0" indent="-5143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endParaRPr lang="en-US" sz="28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42950" marR="0" lvl="0" indent="-5143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2800" b="1" i="0" u="none" strike="noStrike" cap="none" baseline="0" dirty="0" err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當有客人詢問</a:t>
            </a:r>
            <a:r>
              <a:rPr lang="en-US" sz="2800" b="1" i="0" u="none" strike="noStrike" cap="none" baseline="0" dirty="0" err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，店家會非常積極的留住客人</a:t>
            </a:r>
            <a:r>
              <a:rPr lang="en-US" sz="2800" b="1" i="0" u="none" strike="noStrike" cap="non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。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8E28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28E28"/>
                </a:buClr>
                <a:buSzPct val="25000"/>
                <a:buFont typeface="Arial"/>
                <a:buNone/>
              </a:pPr>
              <a:t>11</a:t>
            </a:fld>
            <a:endParaRPr lang="en-US" sz="1200" b="0" i="0" u="none" strike="noStrike" cap="none" baseline="0">
              <a:solidFill>
                <a:srgbClr val="D28E2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331270" y="123478"/>
            <a:ext cx="5429288" cy="6429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1" i="0" u="none" strike="noStrike" baseline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訪查發現</a:t>
            </a:r>
            <a: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sz="3600" b="1" i="0" u="none" strike="noStrike" baseline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夜間原民表演</a:t>
            </a:r>
            <a:endParaRPr lang="en-US" sz="3600" b="1" i="0" u="none" strike="noStrike" baseline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sym typeface="Source Sans Pro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600" b="0" i="0" u="none" strike="noStrike" cap="none" baseline="0" dirty="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500"/>
              </a:spcBef>
              <a:buClr>
                <a:schemeClr val="dk2"/>
              </a:buClr>
              <a:buFont typeface="Source Sans Pro"/>
              <a:buNone/>
            </a:pPr>
            <a:r>
              <a:rPr lang="en-US" sz="3600" b="0" i="0" u="none" strike="noStrike" cap="none" baseline="0" dirty="0" smtClean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/>
            </a:r>
            <a:br>
              <a:rPr lang="en-US" sz="3600" b="0" i="0" u="none" strike="noStrike" cap="none" baseline="0" dirty="0" smtClean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sz="3600" b="0" i="0" u="none" strike="noStrike" cap="none" baseline="0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2" name="Shape 18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8E28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28E28"/>
                </a:buClr>
                <a:buSzPct val="25000"/>
                <a:buFont typeface="Arial"/>
                <a:buNone/>
              </a:pPr>
              <a:t>12</a:t>
            </a:fld>
            <a:endParaRPr lang="en-US" sz="1200" b="0" i="0" u="none" strike="noStrike" cap="none" baseline="0">
              <a:solidFill>
                <a:srgbClr val="D28E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Shape 1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8144" y="915566"/>
            <a:ext cx="2880320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74196" y="3003402"/>
            <a:ext cx="2874268" cy="203742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539552" y="915566"/>
            <a:ext cx="5040560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zh-TW" altLang="en-US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為了吸引人潮及發揚原住民文化，石藝大街於每晚</a:t>
            </a:r>
            <a:r>
              <a:rPr lang="en-US" altLang="zh-TW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7:30~8:30</a:t>
            </a:r>
            <a:r>
              <a:rPr lang="zh-TW" altLang="en-US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舉辦原住民歌舞表演。</a:t>
            </a:r>
            <a:endParaRPr lang="en-US" altLang="zh-TW" sz="28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每當</a:t>
            </a:r>
            <a:r>
              <a:rPr lang="en-US" altLang="zh-TW" sz="2800" b="1" dirty="0" err="1" smtClean="0"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活動開始時</a:t>
            </a:r>
            <a:r>
              <a:rPr lang="en-US" altLang="zh-TW" sz="2800" b="1" dirty="0" err="1"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音樂響起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，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正在夜市的觀光客也能聽到，進而轉向石藝大街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。</a:t>
            </a:r>
            <a:r>
              <a:rPr lang="en-US" altLang="zh-TW" sz="2800" b="1" dirty="0" err="1" smtClean="0"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此舉不僅增加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來</a:t>
            </a:r>
            <a:r>
              <a:rPr lang="en-US" altLang="zh-TW" sz="2800" b="1" dirty="0" err="1" smtClean="0"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客潮，也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將</a:t>
            </a:r>
            <a:r>
              <a:rPr lang="en-US" altLang="zh-TW" sz="2800" b="1" dirty="0" err="1" smtClean="0"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花蓮文化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傳達給外地的遊客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。</a:t>
            </a:r>
            <a:endParaRPr lang="zh-TW" altLang="en-US" sz="2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388583" y="151445"/>
            <a:ext cx="4429200" cy="57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b="1" i="0" u="none" strike="noStrike" baseline="0" dirty="0" err="1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陸客反應</a:t>
            </a:r>
            <a:endParaRPr lang="en-US" b="1" i="0" u="none" strike="noStrike" baseline="0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sym typeface="Source Sans Pro"/>
            </a:endParaRP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239700" y="771550"/>
            <a:ext cx="8796796" cy="414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500" b="1" i="0" u="none" strike="noStrike" cap="none" baseline="0" dirty="0" err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僅口頭詢問幾位，主要答案如下</a:t>
            </a:r>
            <a:r>
              <a:rPr lang="en-US" sz="2500" b="1" i="0" u="none" strike="noStrike" cap="none" baseline="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:</a:t>
            </a:r>
          </a:p>
          <a:p>
            <a:pPr marL="0" lvl="0" indent="0">
              <a:buClr>
                <a:schemeClr val="dk1"/>
              </a:buClr>
              <a:buSzPct val="25000"/>
              <a:buNone/>
            </a:pPr>
            <a:r>
              <a:rPr lang="en-US" altLang="zh-TW" sz="25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※ </a:t>
            </a:r>
            <a:r>
              <a:rPr lang="en-US" sz="2500" b="1" i="0" u="none" strike="noStrike" cap="none" baseline="0" dirty="0" err="1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請問是專程</a:t>
            </a:r>
            <a:r>
              <a:rPr lang="zh-TW" altLang="en-US" sz="2500" b="1" i="0" u="none" strike="noStrike" cap="none" baseline="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來</a:t>
            </a:r>
            <a:r>
              <a:rPr lang="en-US" sz="2500" b="1" i="0" u="none" strike="noStrike" cap="none" baseline="0" dirty="0" err="1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石藝大街，還是路過這裡</a:t>
            </a:r>
            <a:r>
              <a:rPr lang="en-US" sz="2500" b="1" i="0" u="none" strike="noStrike" cap="none" baseline="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altLang="en-US" sz="25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5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5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en-US" altLang="zh-TW" sz="25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5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位是專程來的，</a:t>
            </a:r>
            <a:r>
              <a:rPr lang="en-US" sz="2500" b="1" i="0" u="none" strike="noStrike" cap="none" baseline="0" dirty="0" err="1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其餘受原住民歌舞表演聲音</a:t>
            </a:r>
            <a:r>
              <a:rPr lang="zh-TW" altLang="en-US" sz="2500" b="1" i="0" u="none" strike="noStrike" cap="none" baseline="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所</a:t>
            </a:r>
            <a:r>
              <a:rPr lang="en-US" sz="2500" b="1" i="0" u="none" strike="noStrike" cap="none" baseline="0" dirty="0" err="1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吸引</a:t>
            </a:r>
            <a:r>
              <a:rPr lang="en-US" sz="2500" b="1" i="0" u="none" strike="noStrike" cap="none" baseline="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。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25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Clr>
                <a:schemeClr val="dk1"/>
              </a:buClr>
              <a:buSzPct val="25000"/>
              <a:buNone/>
            </a:pPr>
            <a:r>
              <a:rPr lang="en-US" altLang="zh-TW" sz="25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※ </a:t>
            </a:r>
            <a:r>
              <a:rPr lang="en-US" sz="2500" b="1" i="0" u="none" strike="noStrike" cap="none" baseline="0" dirty="0" err="1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石藝大街</a:t>
            </a:r>
            <a:r>
              <a:rPr lang="zh-TW" altLang="en-US" sz="2500" b="1" i="0" u="none" strike="noStrike" cap="none" baseline="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與其他地方商品相</a:t>
            </a:r>
            <a:r>
              <a:rPr lang="en-US" sz="2500" b="1" i="0" u="none" strike="noStrike" cap="none" baseline="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比，</a:t>
            </a:r>
            <a:r>
              <a:rPr lang="zh-TW" altLang="en-US" sz="2500" b="1" i="0" u="none" strike="noStrike" cap="none" baseline="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是否有所不同</a:t>
            </a:r>
            <a:r>
              <a:rPr lang="en-US" sz="2500" b="1" i="0" u="none" strike="noStrike" cap="none" baseline="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?</a:t>
            </a:r>
            <a:endParaRPr lang="en-US" sz="2500" b="1" i="0" u="none" strike="noStrike" cap="none" baseline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sym typeface="Source Sans Pro"/>
            </a:endParaRPr>
          </a:p>
          <a:p>
            <a:pPr indent="-342900">
              <a:spcBef>
                <a:spcPts val="500"/>
              </a:spcBef>
              <a:buSzPct val="25000"/>
              <a:buNone/>
            </a:pPr>
            <a:r>
              <a:rPr lang="zh-TW" altLang="en-US" sz="25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多數認為與其他地方店家相差不多，沒有特殊性</a:t>
            </a:r>
            <a:endParaRPr lang="en-US" altLang="zh-TW" sz="2500" b="1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-342900">
              <a:spcBef>
                <a:spcPts val="500"/>
              </a:spcBef>
              <a:buSzPct val="25000"/>
              <a:buNone/>
            </a:pPr>
            <a:endParaRPr lang="en-US" altLang="zh-TW" sz="2500" b="1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-342900">
              <a:spcBef>
                <a:spcPts val="500"/>
              </a:spcBef>
              <a:buSzPct val="25000"/>
              <a:buNone/>
            </a:pPr>
            <a:r>
              <a:rPr lang="en-US" altLang="zh-TW" sz="25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25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sz="2500" b="1" i="0" u="none" strike="noStrike" cap="none" baseline="0" dirty="0" err="1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石藝大街</a:t>
            </a:r>
            <a:r>
              <a:rPr lang="zh-TW" altLang="en-US" sz="2500" b="1" i="0" u="none" strike="noStrike" cap="none" baseline="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是否</a:t>
            </a:r>
            <a:r>
              <a:rPr lang="en-US" sz="2500" b="1" i="0" u="none" strike="noStrike" cap="none" baseline="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離</a:t>
            </a:r>
            <a:r>
              <a:rPr lang="zh-TW" altLang="en-US" sz="2500" b="1" i="0" u="none" strike="noStrike" cap="none" baseline="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飯店旅館</a:t>
            </a:r>
            <a:r>
              <a:rPr lang="zh-TW" altLang="en-US" sz="25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太</a:t>
            </a:r>
            <a:r>
              <a:rPr lang="en-US" sz="2500" b="1" i="0" u="none" strike="noStrike" cap="none" baseline="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遠?</a:t>
            </a:r>
          </a:p>
          <a:p>
            <a:pPr indent="-342900">
              <a:spcBef>
                <a:spcPts val="500"/>
              </a:spcBef>
              <a:buSzPct val="25000"/>
              <a:buNone/>
            </a:pPr>
            <a:r>
              <a:rPr lang="zh-TW" altLang="en-US" sz="25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飯店旅館多在前站附近，步行或坐計程車，尚在可接受範</a:t>
            </a:r>
            <a:endParaRPr lang="en-US" altLang="zh-TW" sz="2500" b="1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-342900">
              <a:spcBef>
                <a:spcPts val="500"/>
              </a:spcBef>
              <a:buSzPct val="25000"/>
              <a:buNone/>
            </a:pPr>
            <a:r>
              <a:rPr lang="zh-TW" altLang="en-US" sz="25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5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圍內</a:t>
            </a:r>
            <a:endParaRPr lang="en-US" altLang="zh-TW" sz="2500" b="1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marR="0" lvl="0" indent="-342900" algn="l" rtl="0"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2500" b="1" i="0" u="none" strike="noStrike" cap="none" baseline="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sym typeface="Source Sans Pro"/>
            </a:endParaRPr>
          </a:p>
        </p:txBody>
      </p:sp>
      <p:sp>
        <p:nvSpPr>
          <p:cNvPr id="191" name="Shape 19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8E28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28E28"/>
                </a:buClr>
                <a:buSzPct val="25000"/>
                <a:buFont typeface="Arial"/>
                <a:buNone/>
              </a:pPr>
              <a:t>13</a:t>
            </a:fld>
            <a:endParaRPr lang="en-US" sz="1200" b="0" i="0" u="none" strike="noStrike" cap="none" baseline="0">
              <a:solidFill>
                <a:srgbClr val="D28E2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167626" y="104731"/>
            <a:ext cx="3500400" cy="71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00"/>
              </a:buClr>
              <a:buSzPct val="25000"/>
              <a:buFont typeface="Source Sans Pro"/>
              <a:buNone/>
            </a:pPr>
            <a:r>
              <a:rPr lang="en-US" sz="3600" b="1" i="0" u="none" strike="noStrike" baseline="0" dirty="0" err="1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未來發展與建議</a:t>
            </a:r>
            <a:endParaRPr lang="en-US" sz="3600" b="1" i="0" u="none" strike="noStrike" baseline="0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sym typeface="Source Sans Pro"/>
            </a:endParaRPr>
          </a:p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Font typeface="Source Sans Pro"/>
              <a:buNone/>
            </a:pPr>
            <a:endParaRPr sz="600" b="0" i="0" u="none" strike="noStrike" cap="none" baseline="0" dirty="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214282" y="714362"/>
            <a:ext cx="8786873" cy="18573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</a:pPr>
            <a:r>
              <a:rPr lang="en-US" sz="2800" b="1" i="0" u="none" strike="noStrike" cap="none" baseline="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1.</a:t>
            </a:r>
            <a:r>
              <a:rPr lang="zh-TW" altLang="en-US" sz="2800" b="1" i="0" u="none" strike="noStrike" cap="none" baseline="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周遭有</a:t>
            </a:r>
            <a:r>
              <a:rPr lang="en-US" sz="2800" b="1" i="0" u="none" strike="noStrike" cap="none" baseline="0" dirty="0" err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許多破舊建築</a:t>
            </a:r>
            <a:endParaRPr lang="en-US" sz="2800" b="1" i="0" u="none" strike="noStrike" cap="none" baseline="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</a:pPr>
            <a:r>
              <a:rPr lang="zh-TW" altLang="en-US" sz="28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sz="2800" b="1" i="0" u="none" strike="noStrike" cap="none" baseline="0" dirty="0" err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仍待重新修建</a:t>
            </a:r>
            <a:r>
              <a:rPr lang="en-US" sz="2800" b="1" i="0" u="none" strike="noStrike" cap="none" baseline="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。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</a:pPr>
            <a:endParaRPr lang="en-US" sz="2800" b="1" i="0" u="none" strike="noStrike" cap="none" baseline="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</a:pPr>
            <a:r>
              <a:rPr lang="zh-TW" altLang="en-US" sz="2800" b="1" i="0" u="none" strike="noStrike" cap="none" baseline="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                    </a:t>
            </a:r>
            <a:r>
              <a:rPr lang="en-US" sz="2800" b="1" i="0" u="none" strike="noStrike" cap="none" baseline="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2.週圍圍牆因颱風吹殘，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</a:pPr>
            <a:r>
              <a:rPr lang="zh-TW" altLang="en-US" sz="28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</a:t>
            </a:r>
            <a:r>
              <a:rPr lang="zh-TW" altLang="en-US" sz="2800" b="1" i="0" u="none" strike="noStrike" cap="none" baseline="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應整理避免發生危險</a:t>
            </a:r>
            <a:r>
              <a:rPr lang="en-US" sz="2800" b="1" i="0" u="none" strike="noStrike" cap="none" baseline="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。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</a:pPr>
            <a:endParaRPr lang="en-US" sz="2800" b="1" i="0" u="none" strike="noStrike" cap="none" baseline="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</a:pPr>
            <a:endParaRPr lang="en-US" sz="2800" b="1" i="0" u="none" strike="noStrike" cap="none" baseline="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</a:pPr>
            <a:r>
              <a:rPr lang="en-US" sz="2800" b="1" i="0" u="none" strike="noStrike" cap="none" baseline="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3.</a:t>
            </a:r>
            <a:r>
              <a:rPr lang="zh-TW" altLang="en-US" sz="2800" b="1" i="0" u="none" strike="noStrike" cap="none" baseline="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近期雖因</a:t>
            </a:r>
            <a:r>
              <a:rPr lang="en-US" sz="2800" b="1" i="0" u="none" strike="noStrike" cap="none" baseline="0" dirty="0" err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福町夜市</a:t>
            </a:r>
            <a:r>
              <a:rPr lang="zh-TW" altLang="en-US" sz="2800" b="1" i="0" u="none" strike="noStrike" cap="none" baseline="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而</a:t>
            </a:r>
            <a:r>
              <a:rPr lang="en-US" sz="2800" b="1" i="0" u="none" strike="noStrike" cap="none" baseline="0" dirty="0" err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帶動買氣</a:t>
            </a:r>
            <a:r>
              <a:rPr lang="en-US" sz="2800" b="1" i="0" u="none" strike="noStrike" cap="none" baseline="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，</a:t>
            </a:r>
            <a:r>
              <a:rPr lang="zh-TW" altLang="en-US" sz="2800" b="1" i="0" u="none" strike="noStrike" cap="none" baseline="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但尚</a:t>
            </a:r>
            <a:endParaRPr lang="en-US" altLang="zh-TW" sz="2800" b="1" i="0" u="none" strike="noStrike" cap="none" baseline="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</a:pPr>
            <a:r>
              <a:rPr lang="zh-TW" altLang="en-US" sz="28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sz="2800" b="1" i="0" u="none" strike="noStrike" cap="none" baseline="0" dirty="0" err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需縣府</a:t>
            </a:r>
            <a:r>
              <a:rPr lang="zh-TW" altLang="en-US" sz="2800" b="1" i="0" u="none" strike="noStrike" cap="none" baseline="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將</a:t>
            </a:r>
            <a:r>
              <a:rPr lang="en-US" sz="2800" b="1" i="0" u="none" strike="noStrike" cap="none" baseline="0" dirty="0" err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石藝大街及附近古蹟作整體</a:t>
            </a:r>
            <a:endParaRPr lang="en-US" sz="2800" b="1" i="0" u="none" strike="noStrike" cap="none" baseline="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</a:pPr>
            <a:r>
              <a:rPr lang="zh-TW" altLang="en-US" sz="28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sz="2800" b="1" i="0" u="none" strike="noStrike" cap="none" baseline="0" dirty="0" err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設計與包裝</a:t>
            </a:r>
            <a:r>
              <a:rPr lang="en-US" sz="28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342900" marR="0" lvl="0" indent="-342900" algn="l" rtl="0">
              <a:spcBef>
                <a:spcPts val="500"/>
              </a:spcBef>
              <a:buClr>
                <a:schemeClr val="accent1"/>
              </a:buClr>
              <a:buFont typeface="Noto Symbol"/>
              <a:buNone/>
            </a:pPr>
            <a:endParaRPr sz="3200" b="0" i="0" u="none" strike="noStrike" cap="none" baseline="0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5" name="Shape 20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8E28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28E28"/>
                </a:buClr>
                <a:buSzPct val="25000"/>
                <a:buFont typeface="Arial"/>
                <a:buNone/>
              </a:pPr>
              <a:t>14</a:t>
            </a:fld>
            <a:endParaRPr lang="en-US" sz="1200" b="0" i="0" u="none" strike="noStrike" cap="none" baseline="0">
              <a:solidFill>
                <a:srgbClr val="D28E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Shape 2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9939" y="1851670"/>
            <a:ext cx="2520280" cy="172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Shape 2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95172" y="411510"/>
            <a:ext cx="2325100" cy="1690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Shape 20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16216" y="3291830"/>
            <a:ext cx="2448272" cy="1728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395536" y="195486"/>
            <a:ext cx="1214399" cy="7200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00"/>
              </a:buClr>
              <a:buSzPct val="25000"/>
              <a:buFont typeface="Source Sans Pro"/>
              <a:buNone/>
            </a:pPr>
            <a:r>
              <a:rPr lang="en-US" b="1" i="0" u="none" strike="noStrike" baseline="0" dirty="0" err="1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結論</a:t>
            </a:r>
            <a:endParaRPr lang="en-US" b="1" i="0" u="none" strike="noStrike" baseline="0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sym typeface="Source Sans Pro"/>
            </a:endParaRPr>
          </a:p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Font typeface="Source Sans Pro"/>
              <a:buNone/>
            </a:pPr>
            <a:endParaRPr sz="600" b="0" i="0" u="none" strike="noStrike" cap="none" baseline="0" dirty="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Font typeface="Source Sans Pro"/>
              <a:buNone/>
            </a:pPr>
            <a:endParaRPr sz="600" b="0" i="0" u="none" strike="noStrike" cap="none" baseline="0" dirty="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323528" y="843558"/>
            <a:ext cx="7560840" cy="33843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742950" marR="0" lvl="0" indent="-5143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zh-TW" altLang="en-US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創新</a:t>
            </a:r>
            <a:endParaRPr lang="en-US" altLang="zh-TW" b="1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42950" marR="0" lvl="0" indent="-5143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endParaRPr lang="en-US" altLang="zh-TW" b="1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42950" marR="0" lvl="0" indent="-5143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zh-TW" altLang="en-US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升級</a:t>
            </a:r>
            <a:endParaRPr lang="en-US" altLang="zh-TW" b="1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42950" marR="0" lvl="0" indent="-5143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endParaRPr lang="en-US" altLang="zh-TW" b="1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42950" marR="0" lvl="0" indent="-5143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zh-TW" altLang="en-US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永續經營</a:t>
            </a:r>
            <a:endParaRPr lang="en-US" b="1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8" name="Shape 19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8E28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28E28"/>
                </a:buClr>
                <a:buSzPct val="25000"/>
                <a:buFont typeface="Arial"/>
                <a:buNone/>
              </a:pPr>
              <a:t>15</a:t>
            </a:fld>
            <a:endParaRPr lang="en-US" sz="1200" b="0" i="0" u="none" strike="noStrike" cap="none" baseline="0">
              <a:solidFill>
                <a:srgbClr val="D28E2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71405" y="142857"/>
            <a:ext cx="2714644" cy="5715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b="0" i="0" u="none" strike="noStrike" cap="none" baseline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引註資料</a:t>
            </a:r>
          </a:p>
          <a:p>
            <a:pPr marL="0" marR="0" lvl="0" indent="0" algn="l" rtl="0">
              <a:spcBef>
                <a:spcPts val="500"/>
              </a:spcBef>
              <a:buClr>
                <a:schemeClr val="dk2"/>
              </a:buClr>
              <a:buFont typeface="Source Sans Pro"/>
              <a:buNone/>
            </a:pPr>
            <a:endParaRPr sz="3600" b="0" i="0" u="none" strike="noStrike" cap="none" baseline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539552" y="843558"/>
            <a:ext cx="7929599" cy="371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lang="en-US" sz="1600" b="0" i="0" u="none" strike="noStrike" cap="none" baseline="0" dirty="0" err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花連石頭藝術網</a:t>
            </a:r>
            <a:r>
              <a:rPr lang="en-US" sz="1600" b="0" i="0" u="none" strike="noStrike" cap="none" baseline="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 </a:t>
            </a:r>
            <a:r>
              <a:rPr lang="en-US" sz="1600" b="0" i="0" u="sng" strike="noStrike" cap="none" baseline="0" dirty="0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http://www.stoneart.url.tw/sub04/sub04_show.php?sn=2 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lang="en-US" sz="1600" b="0" i="0" u="none" strike="noStrike" cap="none" baseline="0" dirty="0" err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講解台灣豐田玉址</a:t>
            </a:r>
            <a:r>
              <a:rPr lang="en-US" sz="1600" b="0" i="0" u="none" strike="noStrike" cap="none" baseline="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 </a:t>
            </a:r>
            <a:r>
              <a:rPr lang="en-US" sz="1600" b="0" i="0" u="sng" strike="noStrike" cap="none" baseline="0" dirty="0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4"/>
              </a:rPr>
              <a:t>http://blog.xuite.net/my038321222/twblog/139444188-%E6%95%B4%E7%90%86%E5%87%BA%E4%BE%86%E7%B5%A6%E5%B0%8E%E9%81%8A%E5%B8%B6%E5%9C%98+%E8%AC%9B%E8%A7%A3%E5%8F%B0%E7%81%A3%E8%B1%90%E7%94%B0%E7%8E%89(%E8%B2%93%E7%9C%BC%E7%9F%B3)%E7%9F%A5%E8%AD%98%E5%A6%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lang="en-US" sz="1600" b="0" i="0" u="none" strike="noStrike" cap="none" baseline="0" dirty="0" err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tripadvisor</a:t>
            </a:r>
            <a:r>
              <a:rPr lang="en-US" sz="1600" b="0" i="0" u="none" strike="noStrike" cap="none" baseline="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</a:t>
            </a:r>
            <a:r>
              <a:rPr lang="en-US" sz="1600" b="0" i="0" u="none" strike="noStrike" cap="none" baseline="0" dirty="0" err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石藝大街附近飯店</a:t>
            </a:r>
            <a:r>
              <a:rPr lang="en-US" sz="1600" b="0" i="0" u="none" strike="noStrike" cap="none" baseline="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)址 </a:t>
            </a:r>
            <a:r>
              <a:rPr lang="en-US" sz="1600" b="0" i="0" u="sng" strike="noStrike" cap="none" baseline="0" dirty="0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5"/>
              </a:rPr>
              <a:t>http://www.tripadvisor.com.tw/HotelsNear-g297907-d2667899-Shiyi_Street-Hualien.html</a:t>
            </a:r>
            <a:r>
              <a:rPr lang="en-US" sz="1600" b="0" i="0" u="none" strike="noStrike" cap="none" baseline="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/>
            </a:r>
            <a:br>
              <a:rPr lang="en-US" sz="1600" b="0" i="0" u="none" strike="noStrike" cap="none" baseline="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1600" b="0" i="0" u="none" strike="noStrike" cap="none" baseline="0" dirty="0" err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全台出產閃玉</a:t>
            </a:r>
            <a:r>
              <a:rPr lang="en-US" sz="1600" b="0" i="0" u="none" strike="noStrike" cap="none" baseline="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600" b="0" i="0" u="none" strike="noStrike" cap="none" baseline="0" dirty="0" err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僅台灣玉有貓眼</a:t>
            </a:r>
            <a:r>
              <a:rPr lang="en-US" sz="1600" b="0" i="0" u="none" strike="noStrike" cap="none" baseline="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 </a:t>
            </a:r>
            <a:r>
              <a:rPr lang="en-US" sz="1600" b="0" i="0" u="sng" strike="noStrike" cap="none" baseline="0" dirty="0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6"/>
              </a:rPr>
              <a:t>http://www.ksnews.com.tw/newsdetail.php?n_id=0000492479&amp;level2_id=10</a:t>
            </a:r>
            <a:r>
              <a:rPr lang="en-US" sz="1600" b="0" i="0" u="none" strike="noStrike" cap="none" baseline="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/>
            </a:r>
            <a:br>
              <a:rPr lang="en-US" sz="1600" b="0" i="0" u="none" strike="noStrike" cap="none" baseline="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1600" b="0" i="0" u="none" strike="noStrike" cap="none" baseline="0" dirty="0" err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花蓮玉與石產業展望專題報導系列之一</a:t>
            </a:r>
            <a:r>
              <a:rPr lang="en-US" sz="1600" b="0" i="0" u="none" strike="noStrike" cap="none" baseline="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 </a:t>
            </a:r>
            <a:r>
              <a:rPr lang="en-US" sz="1600" b="0" i="0" u="none" strike="noStrike" cap="none" baseline="0" dirty="0" err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花蓮縣文化局址</a:t>
            </a:r>
            <a:r>
              <a:rPr lang="en-US" sz="1600" b="0" i="0" u="none" strike="noStrike" cap="none" baseline="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 </a:t>
            </a:r>
            <a:r>
              <a:rPr lang="en-US" sz="1600" b="0" i="0" u="sng" strike="noStrike" cap="none" baseline="0" dirty="0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7"/>
              </a:rPr>
              <a:t>http://www.hccc.gov.tw/Portal/Content.aspx?lang=0&amp;p=001020001&amp;u=Detail&amp;type=1&amp;index=1&amp;id=27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lang="en-US" sz="1600" b="0" i="0" u="none" strike="noStrike" cap="none" baseline="0" dirty="0" err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會記室交通部落格</a:t>
            </a:r>
            <a:r>
              <a:rPr lang="en-US" sz="1600" b="0" i="0" u="none" strike="noStrike" cap="none" baseline="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 </a:t>
            </a:r>
            <a:r>
              <a:rPr lang="en-US" sz="1600" b="0" i="0" u="sng" strike="noStrike" cap="none" baseline="0" dirty="0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8"/>
              </a:rPr>
              <a:t>http://blog.tcu.edu.tw/post/73/216 </a:t>
            </a:r>
          </a:p>
        </p:txBody>
      </p:sp>
      <p:sp>
        <p:nvSpPr>
          <p:cNvPr id="215" name="Shape 2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8E28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28E28"/>
                </a:buClr>
                <a:buSzPct val="25000"/>
                <a:buFont typeface="Arial"/>
                <a:buNone/>
              </a:pPr>
              <a:t>16</a:t>
            </a:fld>
            <a:endParaRPr lang="en-US" sz="1200" b="0" i="0" u="none" strike="noStrike" cap="none" baseline="0">
              <a:solidFill>
                <a:srgbClr val="D28E2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71405" y="142857"/>
            <a:ext cx="2714644" cy="5715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b="0" i="0" u="none" strike="noStrike" cap="none" baseline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引註資料</a:t>
            </a:r>
          </a:p>
          <a:p>
            <a:pPr marL="0" marR="0" lvl="0" indent="0" algn="l" rtl="0">
              <a:spcBef>
                <a:spcPts val="500"/>
              </a:spcBef>
              <a:buClr>
                <a:schemeClr val="dk2"/>
              </a:buClr>
              <a:buFont typeface="Source Sans Pro"/>
              <a:buNone/>
            </a:pPr>
            <a:endParaRPr sz="3600" b="0" i="0" u="none" strike="noStrike" cap="none" baseline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539552" y="843558"/>
            <a:ext cx="8371222" cy="4211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lang="en-US" sz="1400" b="0" i="0" u="none" strike="noStrike" cap="none" baseline="0" dirty="0" err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花東寶玉石技術沿革與展望</a:t>
            </a:r>
            <a:r>
              <a:rPr lang="en-US" sz="1400" b="0" i="0" u="none" strike="noStrike" cap="none" baseline="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 </a:t>
            </a:r>
            <a:r>
              <a:rPr lang="en-US" sz="1400" b="0" i="0" u="sng" strike="noStrike" cap="none" baseline="0" dirty="0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http://www2.evta.gov.tw/safe/docs/safe95/userplane/half_year_display.asp?menu_id=3&amp;submenu_id=566&amp;ap_id=2143 </a:t>
            </a:r>
            <a:r>
              <a:rPr lang="en-US" sz="1400" b="0" i="0" u="none" strike="noStrike" cap="none" baseline="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/>
            </a:r>
            <a:br>
              <a:rPr lang="en-US" sz="1400" b="0" i="0" u="none" strike="noStrike" cap="none" baseline="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1400" b="0" i="0" u="none" strike="noStrike" cap="none" baseline="0" dirty="0" err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花蓮觀光資訊</a:t>
            </a:r>
            <a:r>
              <a:rPr lang="en-US" sz="1400" b="0" i="0" u="none" strike="noStrike" cap="none" baseline="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 </a:t>
            </a:r>
            <a:r>
              <a:rPr lang="en-US" sz="1400" b="0" i="0" u="sng" strike="noStrike" cap="none" baseline="0" dirty="0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4"/>
              </a:rPr>
              <a:t>http://tour-hualien.hl.gov.tw/Portal/Content.aspx?lang=0&amp;p=005040001&amp;area=3&amp;id=65 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lang="en-US" sz="1400" b="0" i="0" u="none" strike="noStrike" cap="none" baseline="0" dirty="0" err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十方水晶館</a:t>
            </a:r>
            <a:r>
              <a:rPr lang="en-US" sz="1400" b="0" i="0" u="none" strike="noStrike" cap="none" baseline="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， </a:t>
            </a:r>
            <a:r>
              <a:rPr lang="en-US" sz="1400" b="0" i="0" u="sng" strike="noStrike" cap="none" baseline="0" dirty="0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5"/>
              </a:rPr>
              <a:t>http://www.suncrystal88.com/list.aspx?cid=171 </a:t>
            </a:r>
            <a:r>
              <a:rPr lang="en-US" sz="1400" b="0" i="0" u="none" strike="noStrike" cap="none" baseline="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/>
            </a:r>
            <a:br>
              <a:rPr lang="en-US" sz="1400" b="0" i="0" u="none" strike="noStrike" cap="none" baseline="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1400" b="0" i="0" u="none" strike="noStrike" cap="none" baseline="0" dirty="0" err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全國博碩士論文</a:t>
            </a:r>
            <a:r>
              <a:rPr lang="en-US" sz="1400" b="0" i="0" u="none" strike="noStrike" cap="none" baseline="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 </a:t>
            </a:r>
            <a:r>
              <a:rPr lang="en-US" sz="1400" b="0" i="0" u="sng" strike="noStrike" cap="none" baseline="0" dirty="0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6"/>
              </a:rPr>
              <a:t>http://ndltd.ncl.edu.tw/cgi-bin/gs32/gsweb.cgi?o=dnclcdr&amp;s=id=%22087PCCU0546041%22.&amp;searchmode=basic </a:t>
            </a:r>
            <a:r>
              <a:rPr lang="en-US" sz="1400" b="0" i="0" u="none" strike="noStrike" cap="none" baseline="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/>
            </a:r>
            <a:br>
              <a:rPr lang="en-US" sz="1400" b="0" i="0" u="none" strike="noStrike" cap="none" baseline="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1400" b="0" i="0" u="none" strike="noStrike" cap="none" baseline="0" dirty="0" err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花蓮石藝大街</a:t>
            </a:r>
            <a:r>
              <a:rPr lang="en-US" sz="1400" b="0" i="0" u="none" strike="noStrike" cap="none" baseline="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(</a:t>
            </a:r>
            <a:r>
              <a:rPr lang="en-US" sz="1400" b="0" i="0" u="none" strike="noStrike" cap="none" baseline="0" dirty="0" err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蘋果日報</a:t>
            </a:r>
            <a:r>
              <a:rPr lang="en-US" sz="1400" b="0" i="0" u="none" strike="noStrike" cap="none" baseline="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)， </a:t>
            </a:r>
            <a:r>
              <a:rPr lang="en-US" sz="1400" b="0" i="0" u="sng" strike="noStrike" cap="none" baseline="0" dirty="0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7"/>
              </a:rPr>
              <a:t>http://www.appledaily.com.tw/appledaily/article/finance/20061202/3076544/ 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lang="en-US" sz="1400" b="0" i="0" u="none" strike="noStrike" cap="none" baseline="0" dirty="0" err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花蓮石藝大街</a:t>
            </a:r>
            <a:r>
              <a:rPr lang="en-US" sz="1400" b="0" i="0" u="none" strike="noStrike" cap="none" baseline="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宣導不二價</a:t>
            </a:r>
            <a:r>
              <a:rPr lang="en-US" sz="1400" b="0" i="0" u="none" strike="noStrike" cap="none" baseline="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 </a:t>
            </a:r>
            <a:r>
              <a:rPr lang="en-US" sz="1400" b="0" i="0" u="sng" strike="noStrike" cap="none" baseline="0" dirty="0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8"/>
              </a:rPr>
              <a:t>https://tw.news.yahoo.com/%E8%8A%B1%E8%93%AE%E7%9F%B3%E8%97%9D%E5%A4%A7%E8%A1%97-%E5%AE%A3%E5%B0%8E%E4%B8%8D%E4%BA%8C%E5%83%B9-20110412-120041-771.html 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lang="en-US" sz="1400" b="0" i="0" u="none" strike="noStrike" cap="none" baseline="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〈北部〉蘇花路斷1週 觀光業績掉8成 </a:t>
            </a:r>
            <a:r>
              <a:rPr lang="en-US" sz="1400" b="0" i="0" u="sng" strike="noStrike" cap="none" baseline="0" dirty="0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9"/>
              </a:rPr>
              <a:t>http://news.ltn.com.tw/news/local/paper/438683 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lang="en-US" sz="1400" b="0" i="0" u="none" strike="noStrike" cap="none" baseline="0" dirty="0" err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獨家／陸資綁死陸客團</a:t>
            </a:r>
            <a:r>
              <a:rPr lang="en-US" sz="1400" b="0" i="0" u="none" strike="noStrike" cap="none" baseline="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　</a:t>
            </a:r>
            <a:r>
              <a:rPr lang="en-US" sz="1400" b="0" i="0" u="none" strike="noStrike" cap="none" baseline="0" dirty="0" err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花蓮玉品店遭抹黑成「地雷店</a:t>
            </a:r>
            <a:r>
              <a:rPr lang="en-US" sz="1400" b="0" i="0" u="none" strike="noStrike" cap="none" baseline="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」 </a:t>
            </a:r>
            <a:r>
              <a:rPr lang="en-US" sz="1400" b="0" i="0" u="sng" strike="noStrike" cap="none" baseline="0" dirty="0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10"/>
              </a:rPr>
              <a:t>http://www.setn.com/News.aspx?NewsID=28121 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lang="en-US" sz="1400" b="0" i="0" u="none" strike="noStrike" cap="none" baseline="0" dirty="0" err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台灣人類學與民族學學會-從豐田玉到臺灣玉：花東觀光產業鏈重整下的地方發展</a:t>
            </a:r>
            <a:r>
              <a:rPr lang="en-US" sz="1400" b="0" i="0" u="none" strike="noStrike" cap="none" baseline="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 </a:t>
            </a:r>
            <a:r>
              <a:rPr lang="en-US" sz="1400" b="0" i="0" u="sng" strike="noStrike" cap="none" baseline="0" dirty="0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11"/>
              </a:rPr>
              <a:t>http://www.taiwananthro.org.tw/conferencepaper/763 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lang="en-US" sz="1400" b="0" i="0" u="none" strike="noStrike" cap="none" baseline="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台灣玉石種類簡介</a:t>
            </a:r>
            <a:r>
              <a:rPr lang="en-US" sz="1400" b="0" i="0" u="sng" strike="noStrike" cap="none" baseline="0" dirty="0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12"/>
              </a:rPr>
              <a:t>http://a12373058.pixnet.net/blog/post/241299530 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8E28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28E28"/>
                </a:buClr>
                <a:buSzPct val="25000"/>
                <a:buFont typeface="Arial"/>
                <a:buNone/>
              </a:pPr>
              <a:t>17</a:t>
            </a:fld>
            <a:endParaRPr lang="en-US" sz="1200" b="0" i="0" u="none" strike="noStrike" cap="none" baseline="0">
              <a:solidFill>
                <a:srgbClr val="D28E2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2928925" y="1857369"/>
            <a:ext cx="3500461" cy="10715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00"/>
              </a:buClr>
              <a:buSzPct val="25000"/>
              <a:buFont typeface="Source Sans Pro"/>
              <a:buNone/>
            </a:pPr>
            <a:r>
              <a:rPr lang="en-US" sz="5400" b="0" i="0" u="none" strike="noStrike" cap="none" baseline="0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謝謝聆聽</a:t>
            </a:r>
            <a:endParaRPr lang="en-US" sz="5400" b="0" i="0" u="none" strike="noStrike" cap="none" baseline="0" dirty="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8" name="Shape 2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8E28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28E28"/>
                </a:buClr>
                <a:buSzPct val="25000"/>
                <a:buFont typeface="Arial"/>
                <a:buNone/>
              </a:pPr>
              <a:t>18</a:t>
            </a:fld>
            <a:endParaRPr lang="en-US" sz="1200" b="0" i="0" u="none" strike="noStrike" cap="none" baseline="0">
              <a:solidFill>
                <a:srgbClr val="D28E2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323528" y="195486"/>
            <a:ext cx="3528392" cy="64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00"/>
              </a:buClr>
              <a:buSzPct val="25000"/>
              <a:buFont typeface="Source Sans Pro"/>
              <a:buNone/>
            </a:pPr>
            <a:r>
              <a:rPr lang="en-US" b="1" i="0" u="none" strike="noStrike" baseline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研究動機與目的</a:t>
            </a:r>
            <a:endParaRPr lang="en-US" b="1" i="0" u="none" strike="noStrike" baseline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sym typeface="Source Sans Pro"/>
            </a:endParaRP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527820" y="987574"/>
            <a:ext cx="8118000" cy="8191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Tx/>
              <a:buSzPct val="70000"/>
              <a:buNone/>
            </a:pPr>
            <a:r>
              <a:rPr lang="en-US" sz="2800" b="1" dirty="0" smtClean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en-US" sz="2800" b="1" i="0" u="none" strike="noStrike" cap="none" baseline="0" dirty="0" smtClean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石藝大街玉石</a:t>
            </a:r>
            <a:r>
              <a:rPr lang="zh-TW" altLang="en-US" sz="2800" b="1" i="0" u="none" strike="noStrike" cap="none" baseline="0" dirty="0" smtClean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各</a:t>
            </a:r>
            <a:r>
              <a:rPr lang="en-US" sz="2800" b="1" i="0" u="none" strike="noStrike" cap="none" baseline="0" dirty="0" err="1" smtClean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店家</a:t>
            </a:r>
            <a:r>
              <a:rPr lang="zh-TW" altLang="en-US" sz="2800" b="1" dirty="0" smtClean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之差異</a:t>
            </a:r>
            <a:r>
              <a:rPr lang="en-US" sz="2800" b="1" i="0" u="none" strike="noStrike" cap="none" baseline="0" dirty="0" smtClean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。</a:t>
            </a:r>
            <a:endParaRPr lang="en-US" sz="2800" b="1" i="0" u="none" strike="noStrike" cap="none" baseline="0" dirty="0" smtClean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sym typeface="Source Sans Pro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8E28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28E28"/>
                </a:buClr>
                <a:buSzPct val="25000"/>
                <a:buFont typeface="Arial"/>
                <a:buNone/>
              </a:pPr>
              <a:t>2</a:t>
            </a:fld>
            <a:endParaRPr lang="en-US" sz="1200" b="0" i="0" u="none" strike="noStrike" cap="none" baseline="0">
              <a:solidFill>
                <a:srgbClr val="D28E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Shape 105"/>
          <p:cNvSpPr/>
          <p:nvPr/>
        </p:nvSpPr>
        <p:spPr>
          <a:xfrm>
            <a:off x="6929453" y="571485"/>
            <a:ext cx="298397" cy="337564"/>
          </a:xfrm>
          <a:prstGeom prst="rect">
            <a:avLst/>
          </a:prstGeom>
        </p:spPr>
      </p:sp>
      <p:sp>
        <p:nvSpPr>
          <p:cNvPr id="7" name="Shape 103"/>
          <p:cNvSpPr txBox="1">
            <a:spLocks/>
          </p:cNvSpPr>
          <p:nvPr/>
        </p:nvSpPr>
        <p:spPr>
          <a:xfrm>
            <a:off x="527820" y="1923678"/>
            <a:ext cx="8118000" cy="7989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2006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✕"/>
              <a:defRPr sz="32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42950" marR="0" indent="-1612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+"/>
              <a:defRPr sz="28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143000" marR="0" indent="-1219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✕"/>
              <a:defRPr sz="24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00200" marR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✱"/>
              <a:defRPr sz="20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057400" marR="0" indent="-1600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✕"/>
              <a:defRPr sz="18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14600" marR="0" indent="-1600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+"/>
              <a:defRPr sz="18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71800" marR="0" indent="-1676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✱"/>
              <a:defRPr sz="16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29000" marR="0" indent="-167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◆"/>
              <a:defRPr sz="16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86200" marR="0" indent="-1752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◼"/>
              <a:defRPr sz="14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indent="0">
              <a:buClrTx/>
              <a:buSzPct val="70000"/>
              <a:buNone/>
            </a:pPr>
            <a:r>
              <a:rPr lang="en-US" sz="2800" b="1" dirty="0" smtClean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2.中國觀光客對石藝大街</a:t>
            </a:r>
            <a:r>
              <a:rPr lang="zh-TW" altLang="en-US" sz="2800" b="1" dirty="0" smtClean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en-US" sz="2800" b="1" dirty="0" err="1" smtClean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看法</a:t>
            </a:r>
            <a:r>
              <a:rPr lang="en-US" sz="2800" b="1" dirty="0" smtClean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8" name="Shape 103"/>
          <p:cNvSpPr txBox="1">
            <a:spLocks/>
          </p:cNvSpPr>
          <p:nvPr/>
        </p:nvSpPr>
        <p:spPr>
          <a:xfrm>
            <a:off x="553369" y="2911202"/>
            <a:ext cx="8118000" cy="11586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2006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✕"/>
              <a:defRPr sz="32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42950" marR="0" indent="-1612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+"/>
              <a:defRPr sz="28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143000" marR="0" indent="-1219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✕"/>
              <a:defRPr sz="24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00200" marR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✱"/>
              <a:defRPr sz="20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057400" marR="0" indent="-1600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✕"/>
              <a:defRPr sz="18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14600" marR="0" indent="-1600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+"/>
              <a:defRPr sz="18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71800" marR="0" indent="-1676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✱"/>
              <a:defRPr sz="16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29000" marR="0" indent="-167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◆"/>
              <a:defRPr sz="16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86200" marR="0" indent="-1752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◼"/>
              <a:defRPr sz="14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indent="0">
              <a:buClrTx/>
              <a:buSzPct val="70000"/>
              <a:buNone/>
            </a:pPr>
            <a:r>
              <a:rPr lang="en-US" sz="2800" b="1" dirty="0" smtClean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3.石藝大街</a:t>
            </a:r>
            <a:r>
              <a:rPr lang="zh-TW" altLang="en-US" sz="2800" b="1" dirty="0" smtClean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未來展望</a:t>
            </a:r>
            <a:r>
              <a:rPr lang="en-US" sz="2800" b="1" dirty="0" smtClean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sz="2800" b="1" dirty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261875" y="157125"/>
            <a:ext cx="2500200" cy="78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00"/>
              </a:buClr>
              <a:buSzPct val="25000"/>
              <a:buFont typeface="Source Sans Pro"/>
              <a:buNone/>
            </a:pPr>
            <a:r>
              <a:rPr lang="en-US" b="1" i="0" u="none" strike="noStrike" baseline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研究方法</a:t>
            </a:r>
            <a:endParaRPr lang="en-US" b="1" i="0" u="none" strike="noStrike" baseline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sym typeface="Source Sans Pro"/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8229600" y="4857751"/>
            <a:ext cx="762000" cy="1833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8E28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28E28"/>
                </a:buClr>
                <a:buSzPct val="25000"/>
                <a:buFont typeface="Arial"/>
                <a:buNone/>
              </a:pPr>
              <a:t>3</a:t>
            </a:fld>
            <a:endParaRPr lang="en-US" sz="1200" b="0" i="0" u="none" strike="noStrike" cap="none" baseline="0">
              <a:solidFill>
                <a:srgbClr val="D28E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Shape 112"/>
          <p:cNvSpPr txBox="1"/>
          <p:nvPr/>
        </p:nvSpPr>
        <p:spPr>
          <a:xfrm>
            <a:off x="467544" y="1078228"/>
            <a:ext cx="5714999" cy="175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42950" marR="0" lvl="0" indent="-742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2800" b="1" i="0" u="none" strike="noStrike" cap="none" baseline="0" dirty="0" err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/>
                <a:sym typeface="Source Sans Pro"/>
              </a:rPr>
              <a:t>資料收集法</a:t>
            </a:r>
            <a:endParaRPr lang="en-US" sz="2800" b="1" i="0" u="none" strike="noStrike" cap="none" baseline="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Source Sans Pro"/>
              <a:sym typeface="Source Sans Pro"/>
            </a:endParaRPr>
          </a:p>
          <a:p>
            <a:pPr marL="742950" marR="0" lvl="0" indent="-742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endParaRPr lang="en-US" sz="2800" b="1" i="0" u="none" strike="noStrike" cap="none" baseline="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Source Sans Pro"/>
              <a:sym typeface="Source Sans Pro"/>
            </a:endParaRPr>
          </a:p>
          <a:p>
            <a:pPr marL="742950" marR="0" lvl="0" indent="-742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2800" b="1" i="0" u="none" strike="noStrike" cap="none" baseline="0" dirty="0" err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/>
                <a:sym typeface="Source Sans Pro"/>
              </a:rPr>
              <a:t>GIS環域分析法</a:t>
            </a:r>
            <a:endParaRPr lang="en-US" sz="2800" b="1" i="0" u="none" strike="noStrike" cap="none" baseline="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Source Sans Pro"/>
              <a:sym typeface="Source Sans Pro"/>
            </a:endParaRPr>
          </a:p>
          <a:p>
            <a:pPr marL="742950" marR="0" lvl="0" indent="-742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endParaRPr lang="en-US" sz="2800" b="1" i="0" u="none" strike="noStrike" cap="none" baseline="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Source Sans Pro"/>
              <a:sym typeface="Source Sans Pro"/>
            </a:endParaRPr>
          </a:p>
          <a:p>
            <a:pPr marL="742950" marR="0" lvl="0" indent="-742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2800" b="1" i="0" u="none" strike="noStrike" cap="none" baseline="0" dirty="0" err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/>
                <a:sym typeface="Source Sans Pro"/>
              </a:rPr>
              <a:t>實地訪查法</a:t>
            </a:r>
            <a:endParaRPr lang="en-US" sz="2800" b="1" i="0" u="none" strike="noStrike" cap="none" baseline="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-108520" y="123478"/>
            <a:ext cx="3143100" cy="78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00"/>
              </a:buClr>
              <a:buSzPct val="25000"/>
              <a:buFont typeface="Source Sans Pro"/>
              <a:buNone/>
            </a:pPr>
            <a:r>
              <a:rPr lang="en-US" b="1" i="0" u="none" strike="noStrike" baseline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研究流程</a:t>
            </a:r>
            <a:endParaRPr lang="en-US" b="1" i="0" u="none" strike="noStrike" baseline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sym typeface="Source Sans Pro"/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8229600" y="4857751"/>
            <a:ext cx="762000" cy="1833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8E28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28E28"/>
                </a:buClr>
                <a:buSzPct val="25000"/>
                <a:buFont typeface="Arial"/>
                <a:buNone/>
              </a:pPr>
              <a:t>4</a:t>
            </a:fld>
            <a:endParaRPr lang="en-US" sz="1200" b="0" i="0" u="none" strike="noStrike" cap="none" baseline="0">
              <a:solidFill>
                <a:srgbClr val="D28E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 l="7166" t="15482" r="8713" b="42309"/>
          <a:stretch/>
        </p:blipFill>
        <p:spPr>
          <a:xfrm>
            <a:off x="899592" y="828651"/>
            <a:ext cx="7416824" cy="42862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橢圓 1"/>
          <p:cNvSpPr/>
          <p:nvPr/>
        </p:nvSpPr>
        <p:spPr>
          <a:xfrm>
            <a:off x="909911" y="2571750"/>
            <a:ext cx="1845568" cy="57873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2843808" y="2643758"/>
            <a:ext cx="1584176" cy="43204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5004048" y="2643758"/>
            <a:ext cx="1584176" cy="43204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6876256" y="2643758"/>
            <a:ext cx="1440160" cy="43204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251520" y="123478"/>
            <a:ext cx="6215073" cy="7143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b="1" i="0" u="none" strike="noStrike" baseline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針對石藝大街進行環域分析</a:t>
            </a:r>
            <a:endParaRPr lang="en-US" b="1" i="0" u="none" strike="noStrike" baseline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sym typeface="Source Sans Pro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4800" b="0" i="0" u="none" strike="noStrike" cap="none" baseline="0" dirty="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500"/>
              </a:spcBef>
              <a:buClr>
                <a:schemeClr val="dk2"/>
              </a:buClr>
              <a:buFont typeface="Source Sans Pro"/>
              <a:buNone/>
            </a:pPr>
            <a:endParaRPr sz="3600" b="0" i="0" u="none" strike="noStrike" cap="none" baseline="0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467544" y="1059582"/>
            <a:ext cx="7884977" cy="292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406400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ource Sans Pro"/>
              <a:buAutoNum type="arabicPeriod"/>
            </a:pPr>
            <a:r>
              <a:rPr lang="en-US" sz="2800" b="1" i="0" u="none" strike="noStrike" cap="none" baseline="0" dirty="0" err="1" smtClean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三角商圈和石藝大街相關性</a:t>
            </a:r>
            <a:r>
              <a:rPr lang="en-US" sz="2800" b="1" i="0" u="none" strike="noStrike" cap="none" baseline="0" dirty="0" smtClean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。</a:t>
            </a:r>
          </a:p>
          <a:p>
            <a:pPr marL="457200" marR="0" lvl="0" indent="-406400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ource Sans Pro"/>
              <a:buAutoNum type="arabicPeriod"/>
            </a:pPr>
            <a:endParaRPr lang="en-US" sz="2800" b="1" i="0" u="none" strike="noStrike" cap="none" baseline="0" dirty="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406400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ource Sans Pro"/>
              <a:buAutoNum type="arabicPeriod"/>
            </a:pPr>
            <a:r>
              <a:rPr lang="en-US" sz="2800" b="1" i="0" u="none" strike="noStrike" cap="none" baseline="0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石藝大街與福町夜市之相關性</a:t>
            </a:r>
            <a:r>
              <a:rPr lang="en-US" sz="2800" b="1" i="0" u="none" strike="noStrike" cap="none" baseline="0" dirty="0" smtClean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。</a:t>
            </a:r>
          </a:p>
          <a:p>
            <a:pPr marL="457200" marR="0" lvl="0" indent="-406400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ource Sans Pro"/>
              <a:buAutoNum type="arabicPeriod"/>
            </a:pPr>
            <a:endParaRPr lang="en-US" sz="2800" b="1" i="0" u="none" strike="noStrike" cap="none" baseline="0" dirty="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406400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i="0" u="none" strike="noStrike" cap="none" baseline="0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石藝大街</a:t>
            </a:r>
            <a:r>
              <a:rPr lang="en-US" sz="2800" b="1" i="0" u="none" strike="noStrike" cap="none" baseline="0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1000 </a:t>
            </a:r>
            <a:r>
              <a:rPr lang="en-US" sz="2800" b="1" i="0" u="none" strike="noStrike" cap="none" baseline="0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公尺內有多少旅館</a:t>
            </a:r>
            <a:r>
              <a:rPr lang="en-US" sz="2800" b="1" i="0" u="none" strike="noStrike" cap="none" baseline="0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?</a:t>
            </a:r>
          </a:p>
          <a:p>
            <a:pPr marL="342900" marR="0" lvl="0" indent="-342900" algn="l" rtl="0">
              <a:spcBef>
                <a:spcPts val="500"/>
              </a:spcBef>
              <a:buClr>
                <a:schemeClr val="accent1"/>
              </a:buClr>
              <a:buFont typeface="Noto Symbol"/>
              <a:buNone/>
            </a:pPr>
            <a:endParaRPr sz="3200" b="0" i="0" u="none" strike="noStrike" cap="none" baseline="0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8E28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28E28"/>
                </a:buClr>
                <a:buSzPct val="25000"/>
                <a:buFont typeface="Arial"/>
                <a:buNone/>
              </a:pPr>
              <a:t>5</a:t>
            </a:fld>
            <a:endParaRPr lang="en-US" sz="1200" b="0" i="0" u="none" strike="noStrike" cap="none" baseline="0">
              <a:solidFill>
                <a:srgbClr val="D28E2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179512" y="123478"/>
            <a:ext cx="6552728" cy="78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b="1" i="0" u="none" strike="noStrike" baseline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石藝大街空間</a:t>
            </a:r>
            <a:r>
              <a:rPr lang="zh-TW" altLang="en-US" b="1" i="0" u="none" strike="noStrike" baseline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分析</a:t>
            </a:r>
            <a:r>
              <a:rPr lang="en-US" b="1" i="0" u="none" strike="noStrike" baseline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與環域分析</a:t>
            </a:r>
            <a:endParaRPr lang="en-US" b="1" i="0" u="none" strike="noStrike" baseline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sym typeface="Source Sans Pro"/>
            </a:endParaRPr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8E28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28E28"/>
                </a:buClr>
                <a:buSzPct val="25000"/>
                <a:buFont typeface="Arial"/>
                <a:buNone/>
              </a:pPr>
              <a:t>6</a:t>
            </a:fld>
            <a:endParaRPr lang="en-US" sz="1200" b="0" i="0" u="none" strike="noStrike" cap="none" baseline="0">
              <a:solidFill>
                <a:srgbClr val="D28E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648" y="1131590"/>
            <a:ext cx="5834384" cy="37287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矩形圖說文字 1"/>
          <p:cNvSpPr/>
          <p:nvPr/>
        </p:nvSpPr>
        <p:spPr>
          <a:xfrm>
            <a:off x="6780832" y="2283718"/>
            <a:ext cx="1679600" cy="468632"/>
          </a:xfrm>
          <a:prstGeom prst="wedgeRectCallout">
            <a:avLst>
              <a:gd name="adj1" fmla="val -54859"/>
              <a:gd name="adj2" fmla="val 9514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1000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公尺環域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395536" y="123478"/>
            <a:ext cx="4384500" cy="6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Source Sans Pro"/>
              <a:buNone/>
            </a:pPr>
            <a:r>
              <a:rPr lang="en-US" b="1" i="0" u="none" strike="noStrike" baseline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實地訪察</a:t>
            </a:r>
            <a: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b="1" i="0" u="none" strike="noStrike" baseline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石藝大街</a:t>
            </a:r>
            <a:endParaRPr lang="en-US" b="1" i="0" u="none" strike="noStrike" baseline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sym typeface="Source Sans Pro"/>
            </a:endParaRPr>
          </a:p>
          <a:p>
            <a:pPr marL="0" marR="0" lvl="0" indent="0" algn="l" rtl="0">
              <a:spcBef>
                <a:spcPts val="500"/>
              </a:spcBef>
              <a:buClr>
                <a:schemeClr val="dk2"/>
              </a:buClr>
              <a:buFont typeface="Source Sans Pro"/>
              <a:buNone/>
            </a:pPr>
            <a:endParaRPr sz="3600" b="0" i="0" u="none" strike="noStrike" cap="none" baseline="0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467544" y="1275606"/>
            <a:ext cx="7358114" cy="28083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514350" marR="0" lvl="0" indent="-514350" algn="l" rtl="0">
              <a:spcBef>
                <a:spcPts val="500"/>
              </a:spcBef>
              <a:spcAft>
                <a:spcPts val="0"/>
              </a:spcAft>
              <a:buClrTx/>
              <a:buSzPct val="70000"/>
              <a:buFont typeface="+mj-lt"/>
              <a:buAutoNum type="arabicPeriod"/>
            </a:pPr>
            <a:r>
              <a:rPr lang="en-US" sz="2800" b="1" i="0" u="none" strike="noStrike" cap="none" baseline="0" dirty="0" err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店名調查與地圖繪製</a:t>
            </a:r>
            <a:r>
              <a:rPr lang="en-US" sz="2800" b="1" i="0" u="none" strike="noStrike" cap="none" baseline="0" dirty="0" smtClean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。</a:t>
            </a:r>
          </a:p>
          <a:p>
            <a:pPr marL="514350" marR="0" lvl="0" indent="-514350" algn="l" rtl="0">
              <a:spcBef>
                <a:spcPts val="500"/>
              </a:spcBef>
              <a:spcAft>
                <a:spcPts val="0"/>
              </a:spcAft>
              <a:buClrTx/>
              <a:buSzPct val="70000"/>
              <a:buFont typeface="+mj-lt"/>
              <a:buAutoNum type="arabicPeriod"/>
            </a:pPr>
            <a:endParaRPr lang="en-US" sz="2800" b="1" i="0" u="none" strike="noStrike" cap="none" baseline="0" dirty="0" smtClean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sym typeface="Source Sans Pro"/>
            </a:endParaRPr>
          </a:p>
          <a:p>
            <a:pPr marL="514350" marR="0" lvl="0" indent="-514350" algn="l" rtl="0">
              <a:spcBef>
                <a:spcPts val="500"/>
              </a:spcBef>
              <a:spcAft>
                <a:spcPts val="0"/>
              </a:spcAft>
              <a:buClrTx/>
              <a:buSzPct val="70000"/>
              <a:buFont typeface="+mj-lt"/>
              <a:buAutoNum type="arabicPeriod"/>
            </a:pPr>
            <a:r>
              <a:rPr lang="en-US" sz="2800" b="1" i="0" u="none" strike="noStrike" cap="none" baseline="0" dirty="0" err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店家資料比較</a:t>
            </a:r>
            <a:r>
              <a:rPr lang="en-US" sz="2800" b="1" i="0" u="none" strike="noStrike" cap="none" baseline="0" dirty="0" smtClean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。</a:t>
            </a:r>
          </a:p>
          <a:p>
            <a:pPr marL="514350" marR="0" lvl="0" indent="-514350" algn="l" rtl="0">
              <a:spcBef>
                <a:spcPts val="500"/>
              </a:spcBef>
              <a:spcAft>
                <a:spcPts val="0"/>
              </a:spcAft>
              <a:buClrTx/>
              <a:buSzPct val="70000"/>
              <a:buFont typeface="+mj-lt"/>
              <a:buAutoNum type="arabicPeriod"/>
            </a:pPr>
            <a:endParaRPr lang="en-US" sz="2800" b="1" i="0" u="none" strike="noStrike" cap="none" baseline="0" dirty="0" smtClean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sym typeface="Source Sans Pro"/>
            </a:endParaRPr>
          </a:p>
          <a:p>
            <a:pPr marL="514350" marR="0" lvl="0" indent="-514350" algn="l" rtl="0">
              <a:spcBef>
                <a:spcPts val="500"/>
              </a:spcBef>
              <a:spcAft>
                <a:spcPts val="0"/>
              </a:spcAft>
              <a:buClrTx/>
              <a:buSzPct val="70000"/>
              <a:buFont typeface="+mj-lt"/>
              <a:buAutoNum type="arabicPeriod"/>
            </a:pPr>
            <a:r>
              <a:rPr lang="en-US" sz="2800" b="1" i="0" u="none" strike="noStrike" cap="none" baseline="0" dirty="0" err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石藝大街周圍設施之相關性</a:t>
            </a:r>
            <a:r>
              <a:rPr lang="en-US" sz="2800" b="1" i="0" u="none" strike="noStrike" cap="none" baseline="0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。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8E28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28E28"/>
                </a:buClr>
                <a:buSzPct val="25000"/>
                <a:buFont typeface="Arial"/>
                <a:buNone/>
              </a:pPr>
              <a:t>7</a:t>
            </a:fld>
            <a:endParaRPr lang="en-US" sz="1200" b="0" i="0" u="none" strike="noStrike" cap="none" baseline="0">
              <a:solidFill>
                <a:srgbClr val="D28E2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-31" y="142857"/>
            <a:ext cx="4786345" cy="7858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b="1" i="0" u="none" strike="noStrike" baseline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訪查工作</a:t>
            </a:r>
            <a: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b="1" i="0" u="none" strike="noStrike" baseline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店</a:t>
            </a:r>
            <a:r>
              <a:rPr lang="zh-TW" altLang="en-US" b="1" i="0" u="none" strike="noStrike" baseline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面</a:t>
            </a:r>
            <a:r>
              <a:rPr lang="en-US" b="1" i="0" u="none" strike="noStrike" baseline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調查</a:t>
            </a:r>
            <a:endParaRPr lang="en-US" b="1" i="0" u="none" strike="noStrike" baseline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sym typeface="Source Sans Pro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4800" b="0" i="0" u="none" strike="noStrike" cap="none" baseline="0" dirty="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Font typeface="Arial"/>
              <a:buNone/>
            </a:pPr>
            <a:endParaRPr sz="4800" b="0" i="0" u="none" strike="noStrike" cap="none" baseline="0" dirty="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1" name="Shape 151"/>
          <p:cNvSpPr txBox="1">
            <a:spLocks noGrp="1"/>
          </p:cNvSpPr>
          <p:nvPr>
            <p:ph type="sldNum" idx="12"/>
          </p:nvPr>
        </p:nvSpPr>
        <p:spPr>
          <a:xfrm>
            <a:off x="8229600" y="4857751"/>
            <a:ext cx="762000" cy="1833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8E28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28E28"/>
                </a:buClr>
                <a:buSzPct val="25000"/>
                <a:buFont typeface="Arial"/>
                <a:buNone/>
              </a:pPr>
              <a:t>8</a:t>
            </a:fld>
            <a:endParaRPr lang="en-US" sz="1200" b="0" i="0" u="none" strike="noStrike" cap="none" baseline="0">
              <a:solidFill>
                <a:srgbClr val="D28E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Shape 1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1680" y="1131590"/>
            <a:ext cx="6048672" cy="3664998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431354" y="109545"/>
            <a:ext cx="7286700" cy="6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b="1" i="0" u="none" strike="noStrike" baseline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訪查工作</a:t>
            </a:r>
            <a:r>
              <a:rPr lang="en-US" b="1" i="0" u="none" strike="noStrike" baseline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Source Sans Pro"/>
              </a:rPr>
              <a:t>—</a:t>
            </a:r>
            <a:r>
              <a:rPr lang="en-US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地圖繪製</a:t>
            </a:r>
            <a:endParaRPr lang="en-US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Font typeface="Arial"/>
              <a:buNone/>
            </a:pPr>
            <a:endParaRPr sz="4800" b="0" i="0" u="none" strike="noStrike" cap="none" baseline="0" dirty="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8229600" y="4857751"/>
            <a:ext cx="762000" cy="1833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8E28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28E28"/>
                </a:buClr>
                <a:buSzPct val="25000"/>
                <a:buFont typeface="Arial"/>
                <a:buNone/>
              </a:pPr>
              <a:t>9</a:t>
            </a:fld>
            <a:endParaRPr lang="en-US" sz="1200" b="0" i="0" u="none" strike="noStrike" cap="none" baseline="0">
              <a:solidFill>
                <a:srgbClr val="D28E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4828" y="992438"/>
            <a:ext cx="5831508" cy="3806730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旅程">
  <a:themeElements>
    <a:clrScheme name="旅程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305</Words>
  <Application>Microsoft Office PowerPoint</Application>
  <PresentationFormat>如螢幕大小 (16:9)</PresentationFormat>
  <Paragraphs>112</Paragraphs>
  <Slides>18</Slides>
  <Notes>18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6" baseType="lpstr">
      <vt:lpstr>Arial</vt:lpstr>
      <vt:lpstr>新細明體</vt:lpstr>
      <vt:lpstr>Noto Symbol</vt:lpstr>
      <vt:lpstr>Calibri</vt:lpstr>
      <vt:lpstr>Source Sans Pro</vt:lpstr>
      <vt:lpstr>標楷體</vt:lpstr>
      <vt:lpstr>Open Sans</vt:lpstr>
      <vt:lpstr>旅程</vt:lpstr>
      <vt:lpstr>PowerPoint 簡報</vt:lpstr>
      <vt:lpstr>研究動機與目的</vt:lpstr>
      <vt:lpstr>研究方法</vt:lpstr>
      <vt:lpstr>研究流程</vt:lpstr>
      <vt:lpstr>針對石藝大街進行環域分析  </vt:lpstr>
      <vt:lpstr>石藝大街空間分析與環域分析</vt:lpstr>
      <vt:lpstr>實地訪察—石藝大街 </vt:lpstr>
      <vt:lpstr>訪查工作—店面調查  </vt:lpstr>
      <vt:lpstr>訪查工作—地圖繪製 </vt:lpstr>
      <vt:lpstr>實地訪查—石藝大街遭遇的問題</vt:lpstr>
      <vt:lpstr>訪查發現—店面及店家之表現</vt:lpstr>
      <vt:lpstr>訪查發現—夜間原民表演   </vt:lpstr>
      <vt:lpstr>陸客反應</vt:lpstr>
      <vt:lpstr>未來發展與建議 </vt:lpstr>
      <vt:lpstr>結論  </vt:lpstr>
      <vt:lpstr>引註資料 </vt:lpstr>
      <vt:lpstr>引註資料 </vt:lpstr>
      <vt:lpstr>謝謝聆聽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104年度花蓮縣網路小論文暨本土使命式學習競賽 入圍作品 花蓮玉石觀光市場效益分析 -以調查石藝大街藝品店為例</dc:title>
  <dc:creator>user</dc:creator>
  <cp:lastModifiedBy>Windows User</cp:lastModifiedBy>
  <cp:revision>21</cp:revision>
  <dcterms:modified xsi:type="dcterms:W3CDTF">2015-10-29T14:41:28Z</dcterms:modified>
</cp:coreProperties>
</file>