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78" r:id="rId4"/>
    <p:sldId id="269" r:id="rId5"/>
    <p:sldId id="276" r:id="rId6"/>
    <p:sldId id="277" r:id="rId7"/>
    <p:sldId id="279" r:id="rId8"/>
    <p:sldId id="275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70A4F-D78A-D54B-957B-9C33BFBBD8B8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578FD-69B6-E746-8923-ACC6D3E58386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2788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A088E-78C9-4B94-B294-5B3D7A95A188}" type="datetimeFigureOut">
              <a:rPr lang="zh-TW" altLang="en-US" smtClean="0"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A773F-BB1D-4202-BDDC-935DED2DF1A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A773F-BB1D-4202-BDDC-935DED2DF1A8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zh-TW" smtClean="0"/>
              <a:t> </a:t>
            </a:r>
            <a:r>
              <a:rPr kumimoji="1" lang="zh-TW" altLang="en-US" smtClean="0"/>
              <a:t>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184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169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6702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 </a:t>
            </a:r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43793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標題上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5329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9552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230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5145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936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2595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6564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1928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1DC9CE18-191D-894D-84C9-E604DE8F3356}" type="datetimeFigureOut">
              <a:rPr kumimoji="1" lang="zh-TW" altLang="en-US" smtClean="0"/>
              <a:pPr/>
              <a:t>2015/10/24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5FCD2BE9-1370-6F48-AF7B-6CA754F39339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iwanwatch.org.tw/drupal/node/1161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964315" y="5679140"/>
            <a:ext cx="6858000" cy="990600"/>
          </a:xfrm>
        </p:spPr>
        <p:txBody>
          <a:bodyPr>
            <a:normAutofit/>
          </a:bodyPr>
          <a:lstStyle/>
          <a:p>
            <a:r>
              <a:rPr kumimoji="1" lang="en-US" altLang="zh-TW" sz="3600" dirty="0" smtClean="0"/>
              <a:t>2015/10/29</a:t>
            </a:r>
            <a:endParaRPr kumimoji="1" lang="zh-TW" altLang="en-US" sz="36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47737" y="3796054"/>
            <a:ext cx="8216153" cy="165847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zh-TW" sz="4800" dirty="0">
                <a:solidFill>
                  <a:srgbClr val="000090"/>
                </a:solidFill>
                <a:latin typeface="微軟正黑體"/>
                <a:ea typeface="微軟正黑體"/>
                <a:cs typeface="微軟正黑體"/>
              </a:rPr>
              <a:t>微粒雖小，茲事體大</a:t>
            </a:r>
            <a:r>
              <a:rPr lang="zh-TW" altLang="zh-TW" sz="4800" dirty="0" smtClean="0">
                <a:solidFill>
                  <a:srgbClr val="000090"/>
                </a:solidFill>
                <a:latin typeface="微軟正黑體"/>
                <a:ea typeface="微軟正黑體"/>
                <a:cs typeface="微軟正黑體"/>
              </a:rPr>
              <a:t>：</a:t>
            </a:r>
            <a:endParaRPr lang="en-US" altLang="zh-TW" sz="4800" dirty="0" smtClean="0">
              <a:solidFill>
                <a:srgbClr val="000090"/>
              </a:solidFill>
              <a:latin typeface="微軟正黑體"/>
              <a:ea typeface="微軟正黑體"/>
              <a:cs typeface="微軟正黑體"/>
            </a:endParaRPr>
          </a:p>
          <a:p>
            <a:pPr algn="ctr"/>
            <a:r>
              <a:rPr lang="zh-TW" altLang="zh-TW" sz="4800" dirty="0" smtClean="0">
                <a:solidFill>
                  <a:srgbClr val="000090"/>
                </a:solidFill>
                <a:latin typeface="微軟正黑體"/>
                <a:ea typeface="微軟正黑體"/>
                <a:cs typeface="微軟正黑體"/>
              </a:rPr>
              <a:t>揭穿</a:t>
            </a:r>
            <a:r>
              <a:rPr lang="zh-TW" altLang="zh-TW" sz="4800" dirty="0">
                <a:solidFill>
                  <a:srgbClr val="000090"/>
                </a:solidFill>
                <a:latin typeface="微軟正黑體"/>
                <a:ea typeface="微軟正黑體"/>
                <a:cs typeface="微軟正黑體"/>
              </a:rPr>
              <a:t>美麗</a:t>
            </a:r>
            <a:r>
              <a:rPr lang="zh-TW" altLang="zh-TW" sz="4800" dirty="0">
                <a:solidFill>
                  <a:srgbClr val="FF0000"/>
                </a:solidFill>
                <a:latin typeface="微軟正黑體"/>
                <a:ea typeface="微軟正黑體"/>
                <a:cs typeface="微軟正黑體"/>
              </a:rPr>
              <a:t>柔珠</a:t>
            </a:r>
            <a:r>
              <a:rPr lang="zh-TW" altLang="zh-TW" sz="4800" dirty="0">
                <a:solidFill>
                  <a:srgbClr val="000090"/>
                </a:solidFill>
                <a:latin typeface="微軟正黑體"/>
                <a:ea typeface="微軟正黑體"/>
                <a:cs typeface="微軟正黑體"/>
              </a:rPr>
              <a:t>的危險面紗</a:t>
            </a:r>
            <a:endParaRPr lang="zh-TW" altLang="zh-TW" sz="4800" dirty="0">
              <a:solidFill>
                <a:srgbClr val="000090"/>
              </a:solidFill>
              <a:effectLst/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1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5468" y="226608"/>
            <a:ext cx="9008532" cy="1411941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/>
              <a:t>研究動機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2162" y="2151032"/>
            <a:ext cx="7570787" cy="42896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環保</a:t>
            </a:r>
            <a:r>
              <a:rPr lang="zh-TW" altLang="en-US" dirty="0" smtClean="0"/>
              <a:t>意識抬頭</a:t>
            </a:r>
            <a:r>
              <a:rPr lang="zh-TW" altLang="en-US" dirty="0" smtClean="0"/>
              <a:t>，</a:t>
            </a:r>
            <a:r>
              <a:rPr lang="zh-TW" altLang="en-US" dirty="0" smtClean="0"/>
              <a:t>塑膠製品使用</a:t>
            </a:r>
            <a:r>
              <a:rPr lang="zh-TW" altLang="en-US" dirty="0" smtClean="0"/>
              <a:t>氾濫，但人類卻沒有發覺柔珠的無所不在</a:t>
            </a:r>
            <a:endParaRPr kumimoji="1"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臉書社群上傳著篇名為「洗臉水沒說的事」的報導，引起了我們對塑膠微粒的關注。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國外</a:t>
            </a:r>
            <a:r>
              <a:rPr lang="zh-TW" altLang="en-US" dirty="0" smtClean="0"/>
              <a:t>似乎已經有不少關於柔珠的報導及抵制的行動</a:t>
            </a:r>
            <a:r>
              <a:rPr lang="zh-TW" altLang="en-US" dirty="0" smtClean="0"/>
              <a:t>，想要藉由這個機會實踐推廣柔珠的行動。</a:t>
            </a:r>
            <a:endParaRPr kumimoji="1" lang="en-US" altLang="zh-TW" dirty="0" smtClean="0"/>
          </a:p>
          <a:p>
            <a:pPr marL="0" indent="0">
              <a:buNone/>
            </a:pPr>
            <a:endParaRPr kumimoji="1"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29823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9463" y="107577"/>
            <a:ext cx="6963754" cy="1293206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/>
              <a:t>研究目的與方法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009" y="1400784"/>
            <a:ext cx="8709858" cy="45136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2800" dirty="0" smtClean="0"/>
              <a:t>一</a:t>
            </a:r>
            <a:r>
              <a:rPr lang="zh-TW" altLang="en-US" sz="2800" dirty="0" smtClean="0"/>
              <a:t>、目的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1.</a:t>
            </a:r>
            <a:r>
              <a:rPr lang="zh-TW" altLang="en-US" sz="2800" dirty="0" smtClean="0"/>
              <a:t>從</a:t>
            </a:r>
            <a:r>
              <a:rPr lang="zh-TW" altLang="en-US" sz="2800" dirty="0" smtClean="0"/>
              <a:t>科學的角度探究柔珠到底是</a:t>
            </a:r>
            <a:r>
              <a:rPr lang="zh-TW" altLang="en-US" sz="2800" dirty="0" smtClean="0"/>
              <a:t>什麼，讓更多人知道柔珠的危害。</a:t>
            </a:r>
            <a:endParaRPr kumimoji="1" lang="en-US" altLang="zh-TW" sz="2800" b="1" dirty="0" smtClean="0"/>
          </a:p>
          <a:p>
            <a:pPr>
              <a:buNone/>
            </a:pPr>
            <a:r>
              <a:rPr kumimoji="1" lang="en-US" altLang="zh-TW" sz="2800" dirty="0" smtClean="0"/>
              <a:t>2.</a:t>
            </a:r>
            <a:r>
              <a:rPr kumimoji="1" lang="zh-TW" altLang="en-US" sz="2800" dirty="0" smtClean="0"/>
              <a:t>把減少柔</a:t>
            </a:r>
            <a:r>
              <a:rPr kumimoji="1" lang="zh-TW" altLang="en-US" sz="2800" dirty="0" smtClean="0"/>
              <a:t>珠的重要性推廣給</a:t>
            </a:r>
            <a:r>
              <a:rPr kumimoji="1" lang="zh-TW" altLang="en-US" sz="2800" dirty="0" smtClean="0"/>
              <a:t>大眾，從平日生活中做起，一起參與抗珠行動</a:t>
            </a:r>
            <a:endParaRPr kumimoji="1" lang="en-US" altLang="zh-TW" sz="2800" dirty="0" smtClean="0"/>
          </a:p>
          <a:p>
            <a:pPr>
              <a:buNone/>
            </a:pPr>
            <a:r>
              <a:rPr kumimoji="1" lang="zh-TW" altLang="en-US" sz="2800" dirty="0" smtClean="0"/>
              <a:t>二、方法</a:t>
            </a:r>
            <a:endParaRPr kumimoji="1" lang="en-US" altLang="zh-TW" sz="2800" dirty="0" smtClean="0"/>
          </a:p>
          <a:p>
            <a:pPr marL="514350" indent="-514350">
              <a:buNone/>
            </a:pPr>
            <a:r>
              <a:rPr kumimoji="1" lang="en-US" altLang="zh-TW" sz="2800" dirty="0" smtClean="0"/>
              <a:t>1.</a:t>
            </a:r>
            <a:r>
              <a:rPr kumimoji="1" lang="zh-TW" altLang="en-US" sz="2800" dirty="0" smtClean="0"/>
              <a:t>參考</a:t>
            </a:r>
            <a:r>
              <a:rPr kumimoji="1" lang="zh-TW" altLang="en-US" sz="2800" dirty="0" smtClean="0"/>
              <a:t>文獻</a:t>
            </a:r>
            <a:r>
              <a:rPr kumimoji="1" lang="zh-TW" altLang="en-US" sz="2800" dirty="0" smtClean="0"/>
              <a:t>、資料蒐集與整理</a:t>
            </a:r>
            <a:endParaRPr kumimoji="1" lang="en-US" altLang="zh-TW" sz="2800" dirty="0" smtClean="0"/>
          </a:p>
          <a:p>
            <a:pPr marL="514350" indent="-514350">
              <a:buNone/>
            </a:pPr>
            <a:r>
              <a:rPr kumimoji="1" lang="en-US" altLang="zh-TW" sz="2800" dirty="0" smtClean="0"/>
              <a:t>2.</a:t>
            </a:r>
            <a:r>
              <a:rPr kumimoji="1" lang="zh-TW" altLang="en-US" sz="2800" dirty="0" smtClean="0"/>
              <a:t>市面探查</a:t>
            </a:r>
            <a:endParaRPr kumimoji="1" lang="en-US" altLang="zh-TW" sz="2800" dirty="0" smtClean="0"/>
          </a:p>
          <a:p>
            <a:pPr marL="514350" indent="-514350">
              <a:buAutoNum type="arabicPeriod"/>
            </a:pPr>
            <a:endParaRPr kumimoji="1" lang="en-US" altLang="zh-TW" sz="2800" b="1" dirty="0" smtClean="0"/>
          </a:p>
          <a:p>
            <a:endParaRPr kumimoji="1" lang="en-US" altLang="zh-TW" sz="2800" b="1" dirty="0" smtClean="0"/>
          </a:p>
          <a:p>
            <a:pPr marL="0" indent="0">
              <a:buNone/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145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9463" y="107577"/>
            <a:ext cx="6983209" cy="1118108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/>
              <a:t>柔珠是什麼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9923" y="1371600"/>
            <a:ext cx="8406125" cy="490369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TW" altLang="en-US" sz="3200" dirty="0" smtClean="0"/>
              <a:t>一</a:t>
            </a:r>
            <a:r>
              <a:rPr lang="zh-TW" altLang="en-US" sz="3200" dirty="0" smtClean="0"/>
              <a:t>、定義與成分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 smtClean="0"/>
              <a:t>1.</a:t>
            </a:r>
            <a:r>
              <a:rPr lang="zh-TW" altLang="en-US" sz="3200" dirty="0" smtClean="0"/>
              <a:t> 「柔珠</a:t>
            </a:r>
            <a:r>
              <a:rPr lang="zh-TW" altLang="en-US" sz="3200" dirty="0" smtClean="0"/>
              <a:t>」又稱</a:t>
            </a:r>
            <a:r>
              <a:rPr lang="zh-TW" altLang="en-US" sz="3200" dirty="0" smtClean="0"/>
              <a:t>「塑膠微粒」</a:t>
            </a:r>
            <a:r>
              <a:rPr lang="zh-TW" altLang="en-US" sz="3200" dirty="0" smtClean="0"/>
              <a:t>，英文</a:t>
            </a:r>
            <a:r>
              <a:rPr lang="zh-TW" altLang="en-US" sz="3200" dirty="0" smtClean="0"/>
              <a:t>是</a:t>
            </a:r>
            <a:r>
              <a:rPr lang="en-US" sz="3200" dirty="0" err="1" smtClean="0"/>
              <a:t>microbeads</a:t>
            </a:r>
            <a:endParaRPr kumimoji="1" lang="en-US" altLang="zh-TW" sz="3200" b="1" dirty="0" smtClean="0"/>
          </a:p>
          <a:p>
            <a:pPr>
              <a:buNone/>
            </a:pPr>
            <a:r>
              <a:rPr lang="en-US" altLang="zh-TW" sz="3200" dirty="0" smtClean="0"/>
              <a:t>2.</a:t>
            </a:r>
            <a:r>
              <a:rPr lang="zh-TW" altLang="en-US" sz="3200" dirty="0" smtClean="0"/>
              <a:t> 小於</a:t>
            </a:r>
            <a:r>
              <a:rPr lang="en-US" sz="3200" dirty="0" smtClean="0"/>
              <a:t>5</a:t>
            </a:r>
            <a:r>
              <a:rPr lang="zh-TW" altLang="en-US" sz="3200" dirty="0" smtClean="0"/>
              <a:t>毫米塑膠碎片，由聚苯乙烯</a:t>
            </a:r>
            <a:r>
              <a:rPr lang="zh-TW" altLang="en-US" sz="3200" dirty="0" smtClean="0"/>
              <a:t>（</a:t>
            </a:r>
            <a:r>
              <a:rPr lang="en-US" sz="3200" dirty="0" smtClean="0"/>
              <a:t>polyethylene</a:t>
            </a:r>
            <a:r>
              <a:rPr lang="zh-TW" altLang="en-US" sz="3200" dirty="0" smtClean="0"/>
              <a:t>）</a:t>
            </a:r>
            <a:r>
              <a:rPr lang="zh-TW" altLang="en-US" sz="3200" dirty="0" smtClean="0"/>
              <a:t>和</a:t>
            </a:r>
            <a:r>
              <a:rPr lang="zh-TW" altLang="en-US" sz="3200" dirty="0" smtClean="0"/>
              <a:t>石化塑膠</a:t>
            </a:r>
            <a:r>
              <a:rPr lang="zh-TW" altLang="en-US" sz="3200" dirty="0" smtClean="0"/>
              <a:t>聚丙烯</a:t>
            </a:r>
            <a:r>
              <a:rPr lang="zh-TW" altLang="en-US" sz="3200" dirty="0" smtClean="0"/>
              <a:t>（</a:t>
            </a:r>
            <a:r>
              <a:rPr lang="en-US" sz="3200" dirty="0" smtClean="0"/>
              <a:t>polypropylene</a:t>
            </a:r>
            <a:r>
              <a:rPr lang="zh-TW" altLang="en-US" sz="3200" dirty="0" smtClean="0"/>
              <a:t>）</a:t>
            </a:r>
            <a:r>
              <a:rPr lang="zh-TW" altLang="en-US" sz="3200" dirty="0" smtClean="0"/>
              <a:t>所製成</a:t>
            </a:r>
            <a:endParaRPr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二、生活中的使用</a:t>
            </a:r>
            <a:endParaRPr kumimoji="1"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1.</a:t>
            </a:r>
            <a:r>
              <a:rPr kumimoji="1" lang="zh-TW" altLang="en-US" sz="3200" dirty="0" smtClean="0"/>
              <a:t> 凡是</a:t>
            </a:r>
            <a:r>
              <a:rPr kumimoji="1" lang="zh-TW" altLang="en-US" sz="3200" dirty="0" smtClean="0"/>
              <a:t>具去角質成分的清潔產品，如牙膏、</a:t>
            </a:r>
            <a:r>
              <a:rPr kumimoji="1" lang="zh-TW" altLang="en-US" sz="3200" dirty="0" smtClean="0"/>
              <a:t>洗髮精大多具有</a:t>
            </a:r>
            <a:r>
              <a:rPr kumimoji="1" lang="zh-TW" altLang="en-US" sz="3200" dirty="0" smtClean="0"/>
              <a:t>塑膠微粒的成分</a:t>
            </a:r>
            <a:endParaRPr kumimoji="1"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2.</a:t>
            </a:r>
            <a:r>
              <a:rPr kumimoji="1" lang="zh-TW" altLang="en-US" sz="3200" dirty="0" smtClean="0"/>
              <a:t>  </a:t>
            </a:r>
            <a:r>
              <a:rPr kumimoji="1" lang="en-US" altLang="zh-TW" sz="3200" dirty="0" smtClean="0"/>
              <a:t>1990</a:t>
            </a:r>
            <a:r>
              <a:rPr kumimoji="1" lang="zh-TW" altLang="en-US" sz="3200" dirty="0" smtClean="0"/>
              <a:t>年廠商因成本關係從原本的核果成分改用柔珠</a:t>
            </a:r>
            <a:endParaRPr kumimoji="1"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三、爭議</a:t>
            </a:r>
            <a:endParaRPr kumimoji="1"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1.</a:t>
            </a:r>
            <a:r>
              <a:rPr kumimoji="1" lang="zh-TW" altLang="en-US" sz="3200" dirty="0" smtClean="0"/>
              <a:t> 微粒過小，因汙水處理無法阻擋而流進海裡，由食物鏈進而影響到人類</a:t>
            </a:r>
            <a:endParaRPr kumimoji="1" lang="en-US" altLang="zh-TW" sz="3200" dirty="0" smtClean="0"/>
          </a:p>
          <a:p>
            <a:pPr>
              <a:buNone/>
            </a:pP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2.</a:t>
            </a:r>
            <a:r>
              <a:rPr kumimoji="1" lang="zh-TW" altLang="en-US" sz="3200" dirty="0" smtClean="0"/>
              <a:t> 國外</a:t>
            </a:r>
            <a:r>
              <a:rPr kumimoji="1" lang="zh-TW" altLang="en-US" sz="3200" dirty="0" smtClean="0"/>
              <a:t>像是美國</a:t>
            </a:r>
            <a:r>
              <a:rPr kumimoji="1" lang="zh-TW" altLang="en-US" sz="3200" dirty="0" smtClean="0"/>
              <a:t>、荷蘭等國家已開始禁用柔珠</a:t>
            </a:r>
            <a:endParaRPr kumimoji="1" lang="en-US" altLang="zh-TW" sz="3200" dirty="0" smtClean="0"/>
          </a:p>
          <a:p>
            <a:pPr>
              <a:buNone/>
            </a:pPr>
            <a:endParaRPr kumimoji="1" lang="en-US" altLang="zh-TW" sz="2800" dirty="0" smtClean="0"/>
          </a:p>
          <a:p>
            <a:pPr>
              <a:buNone/>
            </a:pPr>
            <a:endParaRPr kumimoji="1" lang="en-US" altLang="zh-TW" sz="2800" dirty="0" smtClean="0"/>
          </a:p>
          <a:p>
            <a:pPr>
              <a:buNone/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187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9463" y="126461"/>
            <a:ext cx="7333405" cy="1060314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/>
              <a:t>國外相關研究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0740" y="953311"/>
            <a:ext cx="8433881" cy="590468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kumimoji="1" lang="zh-TW" altLang="en-US" sz="8000" dirty="0" smtClean="0"/>
              <a:t>一</a:t>
            </a:r>
            <a:r>
              <a:rPr kumimoji="1" lang="zh-TW" altLang="en-US" sz="8000" dirty="0" smtClean="0"/>
              <a:t>、無處不柔珠</a:t>
            </a:r>
            <a:endParaRPr kumimoji="1" lang="en-US" altLang="zh-TW" sz="8000" dirty="0" smtClean="0"/>
          </a:p>
          <a:p>
            <a:pPr>
              <a:buNone/>
            </a:pPr>
            <a:r>
              <a:rPr kumimoji="1" lang="en-US" altLang="zh-TW" sz="8000" dirty="0" smtClean="0"/>
              <a:t>1.</a:t>
            </a:r>
            <a:r>
              <a:rPr lang="en-US" sz="8000" dirty="0" smtClean="0"/>
              <a:t> </a:t>
            </a:r>
            <a:r>
              <a:rPr lang="en-US" sz="8000" dirty="0" err="1" smtClean="0"/>
              <a:t>Cózar</a:t>
            </a:r>
            <a:r>
              <a:rPr lang="zh-TW" altLang="en-US" sz="8000" dirty="0" smtClean="0"/>
              <a:t>等人</a:t>
            </a:r>
            <a:r>
              <a:rPr lang="zh-TW" altLang="en-US" sz="8000" dirty="0" smtClean="0"/>
              <a:t>組成船隊，</a:t>
            </a:r>
            <a:r>
              <a:rPr lang="zh-TW" altLang="en-US" sz="8000" dirty="0" smtClean="0"/>
              <a:t>收集超過</a:t>
            </a:r>
            <a:r>
              <a:rPr lang="en-US" sz="8000" dirty="0" smtClean="0"/>
              <a:t>3</a:t>
            </a:r>
            <a:r>
              <a:rPr lang="zh-TW" altLang="en-US" sz="8000" dirty="0" smtClean="0"/>
              <a:t>千個海水</a:t>
            </a:r>
            <a:r>
              <a:rPr lang="zh-TW" altLang="en-US" sz="8000" dirty="0" smtClean="0"/>
              <a:t>樣本分析，含量</a:t>
            </a:r>
            <a:r>
              <a:rPr lang="zh-TW" altLang="en-US" sz="8000" dirty="0" smtClean="0"/>
              <a:t>最高的地區為北太平洋</a:t>
            </a:r>
            <a:r>
              <a:rPr lang="zh-TW" altLang="en-US" sz="8000" dirty="0" smtClean="0"/>
              <a:t>，以</a:t>
            </a:r>
            <a:r>
              <a:rPr lang="en-US" sz="8000" dirty="0" smtClean="0"/>
              <a:t>1-5 mm</a:t>
            </a:r>
            <a:r>
              <a:rPr lang="zh-TW" altLang="en-US" sz="8000" dirty="0" smtClean="0"/>
              <a:t>大小的塑膠微粒特別多</a:t>
            </a:r>
            <a:r>
              <a:rPr lang="zh-TW" altLang="en-US" sz="8000" dirty="0" smtClean="0"/>
              <a:t>。</a:t>
            </a:r>
            <a:r>
              <a:rPr lang="zh-TW" altLang="en-US" sz="8000" dirty="0" smtClean="0"/>
              <a:t>提醒大家每</a:t>
            </a:r>
            <a:r>
              <a:rPr lang="en-US" sz="8000" dirty="0" smtClean="0"/>
              <a:t>1</a:t>
            </a:r>
            <a:r>
              <a:rPr lang="zh-TW" altLang="en-US" sz="8000" dirty="0" smtClean="0"/>
              <a:t>公升海水，就含有</a:t>
            </a:r>
            <a:r>
              <a:rPr lang="en-US" sz="8000" dirty="0" smtClean="0"/>
              <a:t> 100</a:t>
            </a:r>
            <a:r>
              <a:rPr lang="zh-TW" altLang="en-US" sz="8000" dirty="0" smtClean="0"/>
              <a:t>顆塑膠微粒。</a:t>
            </a:r>
            <a:endParaRPr kumimoji="1" lang="en-US" altLang="zh-TW" sz="8000" dirty="0" smtClean="0"/>
          </a:p>
          <a:p>
            <a:pPr>
              <a:buNone/>
            </a:pPr>
            <a:r>
              <a:rPr kumimoji="1" lang="en-US" altLang="zh-TW" sz="8000" dirty="0" smtClean="0"/>
              <a:t>2.</a:t>
            </a:r>
            <a:r>
              <a:rPr lang="en-US" sz="8000" dirty="0" smtClean="0"/>
              <a:t> Lima</a:t>
            </a:r>
            <a:r>
              <a:rPr lang="zh-TW" altLang="en-US" sz="8000" dirty="0" smtClean="0"/>
              <a:t>研究</a:t>
            </a:r>
            <a:r>
              <a:rPr lang="zh-TW" altLang="en-US" sz="8000" dirty="0" smtClean="0"/>
              <a:t>團隊</a:t>
            </a:r>
            <a:r>
              <a:rPr lang="zh-TW" altLang="en-US" sz="8000" dirty="0" smtClean="0"/>
              <a:t>聚焦在巴西的戈亞納河出海口，發現水體中塑膠微粒的密度約相當於同地區的魚卵密度</a:t>
            </a:r>
            <a:r>
              <a:rPr lang="zh-TW" altLang="en-US" sz="8000" dirty="0" smtClean="0"/>
              <a:t>。</a:t>
            </a:r>
            <a:endParaRPr lang="en-US" altLang="zh-TW" sz="8000" dirty="0" smtClean="0"/>
          </a:p>
          <a:p>
            <a:pPr>
              <a:buNone/>
            </a:pPr>
            <a:r>
              <a:rPr kumimoji="1" lang="zh-TW" altLang="en-US" sz="8000" dirty="0" smtClean="0"/>
              <a:t>二</a:t>
            </a:r>
            <a:r>
              <a:rPr kumimoji="1" lang="zh-TW" altLang="en-US" sz="8000" dirty="0" smtClean="0"/>
              <a:t>、柔珠聚毒體</a:t>
            </a:r>
            <a:endParaRPr kumimoji="1" lang="en-US" altLang="zh-TW" sz="8000" dirty="0" smtClean="0"/>
          </a:p>
          <a:p>
            <a:pPr>
              <a:buNone/>
            </a:pPr>
            <a:r>
              <a:rPr lang="en-US" sz="8000" dirty="0" smtClean="0"/>
              <a:t> </a:t>
            </a:r>
            <a:r>
              <a:rPr lang="en-US" sz="8000" dirty="0" err="1" smtClean="0"/>
              <a:t>Rochman</a:t>
            </a:r>
            <a:r>
              <a:rPr lang="en-US" sz="8000" dirty="0" smtClean="0"/>
              <a:t> </a:t>
            </a:r>
            <a:r>
              <a:rPr lang="zh-TW" altLang="en-US" sz="8000" dirty="0" smtClean="0"/>
              <a:t>研究團隊證實</a:t>
            </a:r>
            <a:r>
              <a:rPr lang="zh-TW" altLang="en-US" sz="8000" dirty="0" smtClean="0"/>
              <a:t>，</a:t>
            </a:r>
            <a:r>
              <a:rPr lang="en-US" sz="8000" dirty="0" smtClean="0"/>
              <a:t>PE</a:t>
            </a:r>
            <a:r>
              <a:rPr lang="zh-TW" altLang="en-US" sz="8000" dirty="0" smtClean="0"/>
              <a:t>聚乙烯塑膠非常容易吸附有機污染物</a:t>
            </a:r>
            <a:r>
              <a:rPr lang="zh-TW" altLang="en-US" sz="8000" dirty="0" smtClean="0"/>
              <a:t>，</a:t>
            </a:r>
            <a:r>
              <a:rPr lang="zh-TW" altLang="en-US" sz="8000" dirty="0" smtClean="0"/>
              <a:t>比起其他類塑膠，微粒的吸附力相對要強許多</a:t>
            </a:r>
            <a:r>
              <a:rPr lang="zh-TW" altLang="en-US" sz="8000" dirty="0" smtClean="0"/>
              <a:t>。</a:t>
            </a:r>
            <a:endParaRPr lang="en-US" altLang="zh-TW" sz="8000" dirty="0" smtClean="0"/>
          </a:p>
          <a:p>
            <a:pPr>
              <a:buNone/>
            </a:pPr>
            <a:r>
              <a:rPr lang="zh-TW" altLang="en-US" sz="8000" dirty="0" smtClean="0"/>
              <a:t>三</a:t>
            </a:r>
            <a:r>
              <a:rPr lang="zh-TW" altLang="en-US" sz="8000" dirty="0" smtClean="0"/>
              <a:t>、柔珠去哪裡</a:t>
            </a:r>
            <a:endParaRPr lang="en-US" altLang="zh-TW" sz="8000" dirty="0" smtClean="0"/>
          </a:p>
          <a:p>
            <a:pPr marL="457200" indent="-457200">
              <a:buAutoNum type="arabicPeriod"/>
            </a:pPr>
            <a:r>
              <a:rPr lang="en-US" sz="8000" dirty="0" err="1" smtClean="0"/>
              <a:t>Cózar</a:t>
            </a:r>
            <a:r>
              <a:rPr lang="zh-TW" altLang="en-US" sz="8000" dirty="0" smtClean="0"/>
              <a:t>團隊</a:t>
            </a:r>
            <a:r>
              <a:rPr lang="zh-TW" altLang="en-US" sz="8000" dirty="0" smtClean="0"/>
              <a:t>發現</a:t>
            </a:r>
            <a:r>
              <a:rPr lang="zh-TW" altLang="en-US" sz="8000" dirty="0" smtClean="0"/>
              <a:t>越小的塑膠微粒被分解或消失的速度越</a:t>
            </a:r>
            <a:r>
              <a:rPr lang="zh-TW" altLang="en-US" sz="8000" dirty="0" smtClean="0"/>
              <a:t>快</a:t>
            </a:r>
            <a:r>
              <a:rPr lang="en-US" altLang="zh-TW" sz="8000" dirty="0" smtClean="0"/>
              <a:t>:</a:t>
            </a:r>
            <a:r>
              <a:rPr lang="zh-TW" altLang="en-US" sz="8000" dirty="0" smtClean="0"/>
              <a:t>原因可能</a:t>
            </a:r>
            <a:r>
              <a:rPr lang="zh-TW" altLang="en-US" sz="8000" dirty="0" smtClean="0"/>
              <a:t>是這些塑膠微粒已經成為海洋生物的盤中飧</a:t>
            </a:r>
            <a:r>
              <a:rPr lang="zh-TW" altLang="en-US" sz="8000" dirty="0" smtClean="0"/>
              <a:t>。</a:t>
            </a:r>
            <a:endParaRPr lang="en-US" altLang="zh-TW" sz="8000" dirty="0" smtClean="0"/>
          </a:p>
          <a:p>
            <a:pPr marL="457200" indent="-457200">
              <a:buAutoNum type="arabicPeriod"/>
            </a:pPr>
            <a:r>
              <a:rPr lang="zh-TW" altLang="en-US" sz="8000" dirty="0" smtClean="0"/>
              <a:t>高田秀重的報告也</a:t>
            </a:r>
            <a:r>
              <a:rPr lang="zh-TW" altLang="en-US" sz="8000" dirty="0" smtClean="0"/>
              <a:t>提出</a:t>
            </a:r>
            <a:r>
              <a:rPr lang="en-US" sz="8000" dirty="0" smtClean="0"/>
              <a:t>2005</a:t>
            </a:r>
            <a:r>
              <a:rPr lang="zh-TW" altLang="en-US" sz="8000" dirty="0" smtClean="0"/>
              <a:t>年國際顆粒監測組織</a:t>
            </a:r>
            <a:r>
              <a:rPr lang="zh-TW" altLang="en-US" sz="8000" dirty="0" smtClean="0"/>
              <a:t>（</a:t>
            </a:r>
            <a:r>
              <a:rPr lang="en-US" sz="8000" dirty="0" smtClean="0"/>
              <a:t>IPW</a:t>
            </a:r>
            <a:r>
              <a:rPr lang="zh-TW" altLang="en-US" sz="8000" dirty="0" smtClean="0"/>
              <a:t>）成立，</a:t>
            </a:r>
            <a:r>
              <a:rPr lang="zh-TW" altLang="en-US" sz="8000" dirty="0" smtClean="0"/>
              <a:t>調查證實微型塑膠入侵和滯留在雙殼貝等軟體動物的循環系統</a:t>
            </a:r>
            <a:r>
              <a:rPr lang="zh-TW" altLang="en-US" sz="8000" dirty="0" smtClean="0"/>
              <a:t>。</a:t>
            </a:r>
            <a:r>
              <a:rPr lang="zh-TW" altLang="en-US" sz="8000" dirty="0" smtClean="0"/>
              <a:t>經由「生物放大」機制轉移到較高等生物。</a:t>
            </a:r>
          </a:p>
          <a:p>
            <a:pPr>
              <a:buNone/>
            </a:pPr>
            <a:endParaRPr lang="zh-TW" altLang="en-US" sz="1900" dirty="0" smtClean="0"/>
          </a:p>
          <a:p>
            <a:pPr>
              <a:buNone/>
            </a:pPr>
            <a:r>
              <a:rPr lang="en-US" sz="1900" dirty="0" smtClean="0"/>
              <a:t> </a:t>
            </a:r>
            <a:endParaRPr lang="zh-TW" altLang="en-US" sz="1900" dirty="0" smtClean="0"/>
          </a:p>
          <a:p>
            <a:pPr>
              <a:buNone/>
            </a:pPr>
            <a:endParaRPr kumimoji="1" lang="en-US" altLang="zh-TW" sz="2800" dirty="0" smtClean="0"/>
          </a:p>
          <a:p>
            <a:endParaRPr kumimoji="1" lang="zh-TW" alt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60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0936" y="44326"/>
            <a:ext cx="8035047" cy="1411941"/>
          </a:xfrm>
        </p:spPr>
        <p:txBody>
          <a:bodyPr>
            <a:normAutofit/>
          </a:bodyPr>
          <a:lstStyle/>
          <a:p>
            <a:r>
              <a:rPr kumimoji="1" lang="zh-TW" altLang="en-US" sz="3600" dirty="0" smtClean="0"/>
              <a:t>國外進用柔珠的政策與發展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5762" y="1177047"/>
            <a:ext cx="8131705" cy="4581727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kumimoji="1" lang="zh-TW" altLang="en-US" sz="2400" dirty="0" smtClean="0"/>
              <a:t>一</a:t>
            </a:r>
            <a:r>
              <a:rPr kumimoji="1" lang="zh-TW" altLang="en-US" sz="2400" dirty="0" smtClean="0"/>
              <a:t>、荷蘭</a:t>
            </a:r>
            <a:endParaRPr kumimoji="1"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zh-TW" altLang="en-US" sz="2400" dirty="0" smtClean="0"/>
              <a:t>荷蘭是第一個宣佈在</a:t>
            </a:r>
            <a:r>
              <a:rPr lang="en-US" sz="2400" dirty="0" smtClean="0"/>
              <a:t>2016</a:t>
            </a:r>
            <a:r>
              <a:rPr lang="zh-TW" altLang="en-US" sz="2400" dirty="0" smtClean="0"/>
              <a:t>年底將全面禁止塑膠微粒運用在化妝品中的</a:t>
            </a:r>
            <a:r>
              <a:rPr lang="zh-TW" altLang="en-US" sz="2400" dirty="0" smtClean="0"/>
              <a:t>國家</a:t>
            </a:r>
            <a:endParaRPr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kumimoji="1" lang="zh-TW" altLang="en-US" sz="2400" dirty="0" smtClean="0"/>
              <a:t>二</a:t>
            </a:r>
            <a:r>
              <a:rPr kumimoji="1" lang="zh-TW" altLang="en-US" sz="2400" dirty="0" smtClean="0"/>
              <a:t>、美國</a:t>
            </a:r>
            <a:endParaRPr kumimoji="1"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kumimoji="1" lang="en-US" altLang="zh-TW" sz="2400" dirty="0" smtClean="0"/>
              <a:t>1.</a:t>
            </a:r>
            <a:r>
              <a:rPr lang="zh-TW" altLang="en-US" sz="2400" dirty="0" smtClean="0"/>
              <a:t>伊利諾州是美國第一個通過淘汰含塑膠微粒於個人清潔用品的</a:t>
            </a:r>
            <a:r>
              <a:rPr lang="zh-TW" altLang="en-US" sz="2400" dirty="0" smtClean="0"/>
              <a:t>州</a:t>
            </a:r>
            <a:endParaRPr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kumimoji="1" lang="en-US" altLang="zh-TW" sz="2400" dirty="0" smtClean="0"/>
              <a:t>2.</a:t>
            </a:r>
            <a:r>
              <a:rPr kumimoji="1" lang="zh-TW" altLang="en-US" sz="2400" dirty="0" smtClean="0"/>
              <a:t>各州也在</a:t>
            </a:r>
            <a:r>
              <a:rPr kumimoji="1" lang="en-US" altLang="zh-TW" sz="2400" dirty="0" smtClean="0"/>
              <a:t>2015</a:t>
            </a:r>
            <a:r>
              <a:rPr kumimoji="1" lang="zh-TW" altLang="en-US" sz="2400" dirty="0" smtClean="0"/>
              <a:t>年陸續</a:t>
            </a:r>
            <a:r>
              <a:rPr lang="zh-TW" altLang="en-US" sz="2400" dirty="0" smtClean="0"/>
              <a:t>通過進用柔珠的法令</a:t>
            </a:r>
            <a:endParaRPr kumimoji="1"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kumimoji="1" lang="zh-TW" altLang="en-US" sz="2400" dirty="0" smtClean="0"/>
              <a:t>三</a:t>
            </a:r>
            <a:r>
              <a:rPr kumimoji="1" lang="zh-TW" altLang="en-US" sz="2400" dirty="0" smtClean="0"/>
              <a:t>、加拿大</a:t>
            </a:r>
            <a:endParaRPr kumimoji="1" lang="en-US" altLang="zh-TW" sz="2400" dirty="0" smtClean="0"/>
          </a:p>
          <a:p>
            <a:pPr marL="342900" lvl="1" indent="-342900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zh-TW" altLang="en-US" sz="2400" dirty="0" smtClean="0"/>
              <a:t>境內</a:t>
            </a:r>
            <a:r>
              <a:rPr lang="zh-TW" altLang="en-US" sz="2400" dirty="0" smtClean="0"/>
              <a:t>又有需多重要湖泊，所以對塑膠微粒在環境中的破壞及影響非常關注。</a:t>
            </a:r>
            <a:endParaRPr kumimoji="1"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068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106" y="242367"/>
            <a:ext cx="8254868" cy="1119506"/>
          </a:xfrm>
        </p:spPr>
        <p:txBody>
          <a:bodyPr>
            <a:noAutofit/>
          </a:bodyPr>
          <a:lstStyle/>
          <a:p>
            <a:r>
              <a:rPr kumimoji="1" lang="zh-TW" altLang="en-US" sz="3600" dirty="0" smtClean="0"/>
              <a:t>國內推動禁用柔珠團體</a:t>
            </a:r>
            <a:endParaRPr kumimoji="1"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650" y="1215957"/>
            <a:ext cx="8511703" cy="55105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kumimoji="1" lang="zh-TW" altLang="en-US" sz="2900" dirty="0" smtClean="0"/>
              <a:t>一</a:t>
            </a:r>
            <a:r>
              <a:rPr kumimoji="1" lang="zh-TW" altLang="en-US" sz="2900" dirty="0" smtClean="0"/>
              <a:t>、看守台灣</a:t>
            </a:r>
            <a:endParaRPr kumimoji="1" lang="en-US" altLang="zh-TW" sz="2900" dirty="0" smtClean="0"/>
          </a:p>
          <a:p>
            <a:pPr>
              <a:buNone/>
            </a:pPr>
            <a:r>
              <a:rPr kumimoji="1" lang="en-US" altLang="zh-TW" sz="2900" dirty="0" smtClean="0"/>
              <a:t>1.</a:t>
            </a:r>
            <a:r>
              <a:rPr lang="zh-TW" altLang="en-US" sz="2900" dirty="0" smtClean="0"/>
              <a:t>台灣目前最積極打擊塑膠微粒的民間</a:t>
            </a:r>
            <a:r>
              <a:rPr lang="zh-TW" altLang="en-US" sz="2900" dirty="0" smtClean="0"/>
              <a:t>團體</a:t>
            </a:r>
            <a:endParaRPr lang="en-US" altLang="zh-TW" sz="2900" dirty="0" smtClean="0"/>
          </a:p>
          <a:p>
            <a:pPr>
              <a:buNone/>
            </a:pPr>
            <a:r>
              <a:rPr kumimoji="1" lang="en-US" altLang="zh-TW" sz="2900" dirty="0" smtClean="0"/>
              <a:t>2.</a:t>
            </a:r>
            <a:r>
              <a:rPr lang="zh-TW" altLang="en-US" sz="2900" dirty="0" smtClean="0"/>
              <a:t>因為台灣現有的資料並不齊全，看守台灣中的許多文章也是從國外報導取得</a:t>
            </a:r>
            <a:r>
              <a:rPr lang="zh-TW" altLang="en-US" sz="2900" dirty="0" smtClean="0"/>
              <a:t>的，因此看守</a:t>
            </a:r>
            <a:r>
              <a:rPr lang="zh-TW" altLang="en-US" sz="2900" dirty="0" smtClean="0"/>
              <a:t>台灣也扮演了翻譯的角色</a:t>
            </a:r>
            <a:r>
              <a:rPr lang="zh-TW" altLang="en-US" sz="2900" dirty="0" smtClean="0"/>
              <a:t>。</a:t>
            </a:r>
            <a:endParaRPr lang="en-US" altLang="zh-TW" sz="2900" dirty="0" smtClean="0"/>
          </a:p>
          <a:p>
            <a:pPr>
              <a:buNone/>
            </a:pPr>
            <a:r>
              <a:rPr lang="en-US" altLang="zh-TW" sz="2900" dirty="0" smtClean="0"/>
              <a:t>3.</a:t>
            </a:r>
            <a:r>
              <a:rPr lang="en-US" sz="2900" dirty="0" smtClean="0"/>
              <a:t> 2012</a:t>
            </a:r>
            <a:r>
              <a:rPr lang="zh-TW" altLang="en-US" sz="2900" dirty="0" smtClean="0"/>
              <a:t>年起，北歐的「塑膠濃湯」（</a:t>
            </a:r>
            <a:r>
              <a:rPr lang="en-US" sz="2900" dirty="0" smtClean="0"/>
              <a:t>Plastic Soup</a:t>
            </a:r>
            <a:r>
              <a:rPr lang="zh-TW" altLang="en-US" sz="2900" dirty="0" smtClean="0"/>
              <a:t>）與「北海協會」（</a:t>
            </a:r>
            <a:r>
              <a:rPr lang="en-US" sz="2900" dirty="0" err="1" smtClean="0"/>
              <a:t>Stichting</a:t>
            </a:r>
            <a:r>
              <a:rPr lang="en-US" sz="2900" dirty="0" smtClean="0"/>
              <a:t> De </a:t>
            </a:r>
            <a:r>
              <a:rPr lang="en-US" sz="2900" dirty="0" err="1" smtClean="0"/>
              <a:t>Noordzee</a:t>
            </a:r>
            <a:r>
              <a:rPr lang="zh-TW" altLang="en-US" sz="2900" dirty="0" smtClean="0"/>
              <a:t>）合作研發</a:t>
            </a:r>
            <a:r>
              <a:rPr lang="en-US" sz="2900" dirty="0" smtClean="0">
                <a:hlinkClick r:id="rId2"/>
              </a:rPr>
              <a:t>APP</a:t>
            </a:r>
            <a:r>
              <a:rPr lang="zh-TW" altLang="en-US" sz="2900" dirty="0" smtClean="0"/>
              <a:t>，消費者只要使用這套</a:t>
            </a:r>
            <a:r>
              <a:rPr lang="en-US" sz="2900" dirty="0" smtClean="0"/>
              <a:t>APP</a:t>
            </a:r>
            <a:r>
              <a:rPr lang="zh-TW" altLang="en-US" sz="2900" dirty="0" smtClean="0"/>
              <a:t>掃描產品條碼，便可以知道其中是否</a:t>
            </a:r>
            <a:r>
              <a:rPr lang="zh-TW" altLang="en-US" sz="2900" dirty="0" smtClean="0"/>
              <a:t>含有柔珠等物質</a:t>
            </a:r>
            <a:r>
              <a:rPr lang="zh-TW" altLang="en-US" sz="2900" dirty="0" smtClean="0"/>
              <a:t>，</a:t>
            </a:r>
            <a:r>
              <a:rPr lang="zh-TW" altLang="en-US" sz="2900" dirty="0" smtClean="0"/>
              <a:t>台灣</a:t>
            </a:r>
            <a:r>
              <a:rPr lang="zh-TW" altLang="en-US" sz="2900" dirty="0" smtClean="0"/>
              <a:t>銷售的產品資訊也已列在該</a:t>
            </a:r>
            <a:r>
              <a:rPr lang="en-US" sz="2900" dirty="0" smtClean="0"/>
              <a:t>APP</a:t>
            </a:r>
            <a:r>
              <a:rPr lang="zh-TW" altLang="en-US" sz="2900" dirty="0" smtClean="0"/>
              <a:t>的資料庫。</a:t>
            </a:r>
            <a:endParaRPr lang="en-US" altLang="zh-TW" sz="2900" dirty="0" smtClean="0"/>
          </a:p>
          <a:p>
            <a:pPr>
              <a:buNone/>
            </a:pPr>
            <a:r>
              <a:rPr kumimoji="1" lang="zh-TW" altLang="en-US" sz="2900" dirty="0" smtClean="0"/>
              <a:t>二</a:t>
            </a:r>
            <a:r>
              <a:rPr kumimoji="1" lang="zh-TW" altLang="en-US" sz="2900" dirty="0" smtClean="0"/>
              <a:t>、環境資訊中心</a:t>
            </a:r>
            <a:endParaRPr kumimoji="1" lang="en-US" altLang="zh-TW" sz="2900" dirty="0" smtClean="0"/>
          </a:p>
          <a:p>
            <a:pPr>
              <a:buNone/>
            </a:pPr>
            <a:r>
              <a:rPr lang="zh-TW" altLang="en-US" sz="2900" dirty="0" smtClean="0"/>
              <a:t>由</a:t>
            </a:r>
            <a:r>
              <a:rPr lang="zh-TW" altLang="en-US" sz="2900" dirty="0" smtClean="0"/>
              <a:t>社團法人台灣環境資訊協會</a:t>
            </a:r>
            <a:r>
              <a:rPr lang="zh-TW" altLang="en-US" sz="2900" dirty="0" smtClean="0"/>
              <a:t>成立，</a:t>
            </a:r>
            <a:r>
              <a:rPr lang="zh-TW" altLang="en-US" sz="2900" dirty="0" smtClean="0"/>
              <a:t>網站主張：任何改變行動都源自於「知道身邊發生什麼事」</a:t>
            </a:r>
            <a:r>
              <a:rPr lang="zh-TW" altLang="en-US" sz="2900" dirty="0" smtClean="0"/>
              <a:t>開始，在我們報告中也備受使用</a:t>
            </a:r>
            <a:endParaRPr lang="en-US" altLang="zh-TW" sz="2900" dirty="0" smtClean="0"/>
          </a:p>
          <a:p>
            <a:pPr>
              <a:buNone/>
            </a:pPr>
            <a:r>
              <a:rPr lang="zh-TW" altLang="en-US" sz="2900" dirty="0" smtClean="0"/>
              <a:t>三</a:t>
            </a:r>
            <a:r>
              <a:rPr lang="zh-TW" altLang="en-US" sz="2900" dirty="0" smtClean="0"/>
              <a:t>、主婦聯盟</a:t>
            </a:r>
            <a:endParaRPr lang="en-US" altLang="zh-TW" sz="2900" dirty="0" smtClean="0"/>
          </a:p>
          <a:p>
            <a:pPr>
              <a:buNone/>
            </a:pPr>
            <a:r>
              <a:rPr lang="en-US" altLang="zh-TW" sz="2900" dirty="0" smtClean="0"/>
              <a:t>1.</a:t>
            </a:r>
            <a:r>
              <a:rPr lang="zh-TW" altLang="en-US" sz="2900" dirty="0" smtClean="0"/>
              <a:t>台灣本土非常活躍的環境守護與共同購買團體「主婦聯盟</a:t>
            </a:r>
            <a:r>
              <a:rPr lang="zh-TW" altLang="en-US" sz="2900" dirty="0" smtClean="0"/>
              <a:t>」在</a:t>
            </a:r>
            <a:r>
              <a:rPr lang="zh-TW" altLang="en-US" sz="2900" dirty="0" smtClean="0"/>
              <a:t>推動實踐綠色</a:t>
            </a:r>
            <a:r>
              <a:rPr lang="zh-TW" altLang="en-US" sz="2900" dirty="0" smtClean="0"/>
              <a:t>生活</a:t>
            </a:r>
            <a:endParaRPr lang="en-US" altLang="zh-TW" sz="2900" dirty="0" smtClean="0"/>
          </a:p>
          <a:p>
            <a:pPr>
              <a:buNone/>
            </a:pPr>
            <a:r>
              <a:rPr lang="en-US" altLang="zh-TW" sz="2900" dirty="0" smtClean="0"/>
              <a:t>2.</a:t>
            </a:r>
            <a:r>
              <a:rPr lang="zh-TW" altLang="en-US" sz="2900" dirty="0" smtClean="0"/>
              <a:t>雖然沒有</a:t>
            </a:r>
            <a:r>
              <a:rPr lang="zh-TW" altLang="en-US" sz="2900" dirty="0" smtClean="0"/>
              <a:t>針對柔珠產品進行專門的宣導</a:t>
            </a:r>
            <a:r>
              <a:rPr lang="zh-TW" altLang="en-US" sz="2900" dirty="0" smtClean="0"/>
              <a:t>，但</a:t>
            </a:r>
            <a:r>
              <a:rPr lang="zh-TW" altLang="en-US" sz="2900" dirty="0" smtClean="0"/>
              <a:t>當中也特別</a:t>
            </a:r>
            <a:r>
              <a:rPr lang="zh-TW" altLang="en-US" sz="2900" dirty="0" smtClean="0"/>
              <a:t>提到大多數</a:t>
            </a:r>
            <a:r>
              <a:rPr lang="zh-TW" altLang="en-US" sz="2900" dirty="0" smtClean="0"/>
              <a:t>的塑膠製品可以被回收分類</a:t>
            </a:r>
            <a:r>
              <a:rPr lang="zh-TW" altLang="en-US" sz="2900" dirty="0" smtClean="0"/>
              <a:t>，柔珠卻不行；</a:t>
            </a:r>
            <a:r>
              <a:rPr lang="zh-TW" altLang="en-US" sz="2900" dirty="0" smtClean="0"/>
              <a:t>醒我們塑膠微粒的危害是隱而不顯而更容易被輕忽。</a:t>
            </a:r>
            <a:endParaRPr lang="en-US" altLang="zh-TW" sz="2900" dirty="0" smtClean="0"/>
          </a:p>
          <a:p>
            <a:pPr>
              <a:buNone/>
            </a:pP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063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401499" cy="991650"/>
          </a:xfrm>
        </p:spPr>
        <p:txBody>
          <a:bodyPr/>
          <a:lstStyle/>
          <a:p>
            <a:r>
              <a:rPr lang="zh-TW" altLang="en-US" sz="3600" dirty="0" smtClean="0"/>
              <a:t>結論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1285" y="1099227"/>
            <a:ext cx="8492247" cy="52821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1800" dirty="0" smtClean="0"/>
              <a:t>一、塑膠微粒，海洋研究的缺口</a:t>
            </a:r>
            <a:r>
              <a:rPr lang="zh-TW" altLang="en-US" sz="1800" dirty="0" smtClean="0"/>
              <a:t>！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1.</a:t>
            </a:r>
            <a:r>
              <a:rPr lang="zh-TW" altLang="en-US" sz="1800" dirty="0" smtClean="0"/>
              <a:t>藉由這次的小論文</a:t>
            </a:r>
            <a:r>
              <a:rPr lang="zh-TW" altLang="en-US" sz="1800" dirty="0" smtClean="0"/>
              <a:t>，從文獻閱讀中，我們了解到塑膠微粒</a:t>
            </a:r>
            <a:r>
              <a:rPr lang="zh-TW" altLang="en-US" sz="1800" dirty="0" smtClean="0"/>
              <a:t>真的是茲事體大的危機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2.</a:t>
            </a:r>
            <a:r>
              <a:rPr lang="zh-TW" altLang="en-US" sz="1800" dirty="0" smtClean="0"/>
              <a:t>國內的媒體很少有關於柔珠的</a:t>
            </a:r>
            <a:r>
              <a:rPr lang="zh-TW" altLang="en-US" sz="1800" dirty="0" smtClean="0"/>
              <a:t>討論，我們</a:t>
            </a:r>
            <a:r>
              <a:rPr lang="zh-TW" altLang="en-US" sz="1800" dirty="0" smtClean="0"/>
              <a:t>在資料搜尋的過程中</a:t>
            </a:r>
            <a:r>
              <a:rPr lang="zh-TW" altLang="en-US" sz="1800" dirty="0" smtClean="0"/>
              <a:t>，找到的幾乎都是英文的資料。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3</a:t>
            </a:r>
            <a:r>
              <a:rPr lang="en-US" altLang="zh-TW" sz="1800" dirty="0" smtClean="0"/>
              <a:t>.</a:t>
            </a:r>
            <a:r>
              <a:rPr lang="zh-TW" altLang="en-US" sz="1800" dirty="0" smtClean="0"/>
              <a:t>目前我們的化學知識與能力，尚不足以獨立做柔珠</a:t>
            </a:r>
            <a:r>
              <a:rPr lang="zh-TW" altLang="en-US" sz="1800" dirty="0" smtClean="0"/>
              <a:t>實驗。然而我們希望由我們的研究報告，能促</a:t>
            </a:r>
            <a:r>
              <a:rPr lang="zh-TW" altLang="en-US" sz="1800" dirty="0" smtClean="0"/>
              <a:t>動有研究條件的人開始對塑膠微粒展開調查研究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pPr>
              <a:buNone/>
            </a:pPr>
            <a:r>
              <a:rPr lang="zh-TW" altLang="en-US" sz="1800" dirty="0" smtClean="0"/>
              <a:t>二</a:t>
            </a:r>
            <a:r>
              <a:rPr lang="zh-TW" altLang="en-US" sz="1800" dirty="0" smtClean="0"/>
              <a:t>、報告</a:t>
            </a:r>
            <a:r>
              <a:rPr lang="zh-TW" altLang="en-US" sz="1800" dirty="0" smtClean="0"/>
              <a:t>結束，行動</a:t>
            </a:r>
            <a:r>
              <a:rPr lang="zh-TW" altLang="en-US" sz="1800" dirty="0" smtClean="0"/>
              <a:t>開始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1.</a:t>
            </a:r>
            <a:r>
              <a:rPr lang="zh-TW" altLang="en-US" sz="1800" dirty="0" smtClean="0"/>
              <a:t>從日常生活的習慣先開始改變：推廣大家使用</a:t>
            </a:r>
            <a:r>
              <a:rPr lang="en-US" sz="1800" dirty="0" smtClean="0"/>
              <a:t>beat the beads</a:t>
            </a:r>
            <a:r>
              <a:rPr lang="zh-TW" altLang="en-US" sz="1800" dirty="0" smtClean="0"/>
              <a:t>的</a:t>
            </a:r>
            <a:r>
              <a:rPr lang="en-US" sz="1800" dirty="0" smtClean="0"/>
              <a:t>APP、</a:t>
            </a:r>
            <a:r>
              <a:rPr lang="zh-TW" altLang="en-US" sz="1800" dirty="0" smtClean="0"/>
              <a:t>使用「古法」替代柔珠。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2</a:t>
            </a:r>
            <a:r>
              <a:rPr lang="en-US" altLang="zh-TW" sz="1800" dirty="0" smtClean="0"/>
              <a:t>.</a:t>
            </a:r>
            <a:r>
              <a:rPr lang="zh-TW" altLang="en-US" sz="1800" dirty="0" smtClean="0"/>
              <a:t>化為</a:t>
            </a:r>
            <a:r>
              <a:rPr lang="zh-TW" altLang="en-US" sz="1800" dirty="0" smtClean="0"/>
              <a:t>另一種「微粒</a:t>
            </a:r>
            <a:r>
              <a:rPr lang="zh-TW" altLang="en-US" sz="1800" dirty="0" smtClean="0"/>
              <a:t>」，透過揪</a:t>
            </a:r>
            <a:r>
              <a:rPr lang="zh-TW" altLang="en-US" sz="1800" dirty="0" smtClean="0"/>
              <a:t>團、聚</a:t>
            </a:r>
            <a:r>
              <a:rPr lang="zh-TW" altLang="en-US" sz="1800" dirty="0" smtClean="0"/>
              <a:t>眾產生影響力。打擊</a:t>
            </a:r>
            <a:r>
              <a:rPr lang="zh-TW" altLang="en-US" sz="1800" dirty="0" smtClean="0"/>
              <a:t>柔珠，現在才正開始呢！</a:t>
            </a:r>
          </a:p>
          <a:p>
            <a:pPr>
              <a:buNone/>
            </a:pP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自訂設計">
  <a:themeElements>
    <a:clrScheme name="平衡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軌道">
  <a:themeElements>
    <a:clrScheme name="天空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軌道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軌道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</TotalTime>
  <Words>1007</Words>
  <Application>Microsoft Macintosh PowerPoint</Application>
  <PresentationFormat>如螢幕大小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自訂設計</vt:lpstr>
      <vt:lpstr>軌道</vt:lpstr>
      <vt:lpstr>投影片 1</vt:lpstr>
      <vt:lpstr>研究動機</vt:lpstr>
      <vt:lpstr>研究目的與方法</vt:lpstr>
      <vt:lpstr>柔珠是什麼</vt:lpstr>
      <vt:lpstr>國外相關研究</vt:lpstr>
      <vt:lpstr>國外進用柔珠的政策與發展</vt:lpstr>
      <vt:lpstr>國內推動禁用柔珠團體</vt:lpstr>
      <vt:lpstr>結論</vt:lpstr>
    </vt:vector>
  </TitlesOfParts>
  <Company>ndhu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 L</dc:creator>
  <cp:lastModifiedBy>jean-lee</cp:lastModifiedBy>
  <cp:revision>78</cp:revision>
  <cp:lastPrinted>2014-10-15T00:06:43Z</cp:lastPrinted>
  <dcterms:created xsi:type="dcterms:W3CDTF">2014-09-30T12:35:46Z</dcterms:created>
  <dcterms:modified xsi:type="dcterms:W3CDTF">2015-10-24T13:15:40Z</dcterms:modified>
</cp:coreProperties>
</file>