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13"/>
  </p:notesMasterIdLst>
  <p:handoutMasterIdLst>
    <p:handoutMasterId r:id="rId14"/>
  </p:handoutMasterIdLst>
  <p:sldIdLst>
    <p:sldId id="872" r:id="rId2"/>
    <p:sldId id="813" r:id="rId3"/>
    <p:sldId id="849" r:id="rId4"/>
    <p:sldId id="850" r:id="rId5"/>
    <p:sldId id="851" r:id="rId6"/>
    <p:sldId id="874" r:id="rId7"/>
    <p:sldId id="853" r:id="rId8"/>
    <p:sldId id="854" r:id="rId9"/>
    <p:sldId id="855" r:id="rId10"/>
    <p:sldId id="856" r:id="rId11"/>
    <p:sldId id="875" r:id="rId12"/>
  </p:sldIdLst>
  <p:sldSz cx="9144000" cy="6858000" type="screen4x3"/>
  <p:notesSz cx="6888163" cy="100203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00"/>
    <a:srgbClr val="FF0000"/>
    <a:srgbClr val="99CCFF"/>
    <a:srgbClr val="008000"/>
    <a:srgbClr val="FF6600"/>
    <a:srgbClr val="FF33CC"/>
    <a:srgbClr val="0099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5639" autoAdjust="0"/>
    <p:restoredTop sz="87334" autoAdjust="0"/>
  </p:normalViewPr>
  <p:slideViewPr>
    <p:cSldViewPr>
      <p:cViewPr varScale="1">
        <p:scale>
          <a:sx n="78" d="100"/>
          <a:sy n="78" d="100"/>
        </p:scale>
        <p:origin x="-11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29" d="100"/>
          <a:sy n="29" d="100"/>
        </p:scale>
        <p:origin x="-1248" y="-58"/>
      </p:cViewPr>
      <p:guideLst>
        <p:guide orient="horz" pos="3155"/>
        <p:guide pos="217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5621" cy="50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4" tIns="46222" rIns="92444" bIns="4622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543" y="0"/>
            <a:ext cx="2985621" cy="50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4" tIns="46222" rIns="92444" bIns="462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724"/>
            <a:ext cx="2985621" cy="50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4" tIns="46222" rIns="92444" bIns="4622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543" y="9518724"/>
            <a:ext cx="2985621" cy="50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4" tIns="46222" rIns="92444" bIns="462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E2D6CC3-3DE8-4114-ACF6-C5680ACBB5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37860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5621" cy="50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4" tIns="46222" rIns="92444" bIns="4622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43" y="0"/>
            <a:ext cx="2985621" cy="50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4" tIns="46222" rIns="92444" bIns="4622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531" y="4759363"/>
            <a:ext cx="5051105" cy="450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4" tIns="46222" rIns="92444" bIns="46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724"/>
            <a:ext cx="2985621" cy="50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4" tIns="46222" rIns="92444" bIns="4622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43" y="9518724"/>
            <a:ext cx="2985621" cy="50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4" tIns="46222" rIns="92444" bIns="4622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BEFF4740-F152-4FA2-B049-3D36F453F32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523762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1107" indent="-288887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550" indent="-231111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770" indent="-231111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990" indent="-231111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2210" indent="-231111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4430" indent="-231111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650" indent="-231111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869" indent="-231111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D4979FD4-76FA-41D7-A521-00389A4150AD}" type="slidenum">
              <a:rPr lang="en-US" altLang="zh-TW" sz="1200" smtClean="0">
                <a:latin typeface="Tahoma" pitchFamily="34" charset="0"/>
              </a:rPr>
              <a:pPr eaLnBrk="1" hangingPunct="1"/>
              <a:t>1</a:t>
            </a:fld>
            <a:endParaRPr lang="en-US" altLang="zh-TW" sz="1200" dirty="0" smtClean="0">
              <a:latin typeface="Tahoma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xmlns="" val="1875592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5D8ED4-B55C-43B0-9739-1661C1CD0A70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25" y="750888"/>
            <a:ext cx="5011738" cy="375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8494" y="4759363"/>
            <a:ext cx="5509566" cy="4509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5"/>
              </a:spcBef>
              <a:tabLst>
                <a:tab pos="0" algn="l"/>
                <a:tab pos="452590" algn="l"/>
                <a:tab pos="906786" algn="l"/>
                <a:tab pos="1360981" algn="l"/>
                <a:tab pos="1815177" algn="l"/>
                <a:tab pos="2269371" algn="l"/>
                <a:tab pos="2723568" algn="l"/>
                <a:tab pos="3177763" algn="l"/>
                <a:tab pos="3631959" algn="l"/>
                <a:tab pos="4086154" algn="l"/>
                <a:tab pos="4540348" algn="l"/>
                <a:tab pos="4994543" algn="l"/>
                <a:tab pos="5448740" algn="l"/>
                <a:tab pos="5902935" algn="l"/>
                <a:tab pos="6357131" algn="l"/>
                <a:tab pos="6811325" algn="l"/>
                <a:tab pos="7265521" algn="l"/>
                <a:tab pos="7719716" algn="l"/>
                <a:tab pos="8173913" algn="l"/>
                <a:tab pos="8628107" algn="l"/>
                <a:tab pos="9082302" algn="l"/>
              </a:tabLst>
            </a:pPr>
            <a:endParaRPr lang="en-US" altLang="zh-TW" sz="2600" dirty="0">
              <a:latin typeface="Arial" panose="020B0604020202020204" pitchFamily="34" charset="0"/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3900934" y="9515519"/>
            <a:ext cx="2984012" cy="50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88" tIns="47314" rIns="90988" bIns="4731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EC6B55B-352F-4F78-9656-FCFC9C38EF9B}" type="slidenum">
              <a:rPr lang="en-US" altLang="zh-TW" sz="1200"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en-US" altLang="zh-TW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863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99854C-0B89-4BE5-91C9-E3000C9B738D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1095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8213" y="760413"/>
            <a:ext cx="5010150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8494" y="4759363"/>
            <a:ext cx="5509566" cy="4509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xmlns="" val="248152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1107" indent="-288887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550" indent="-231111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770" indent="-231111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990" indent="-231111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2210" indent="-231111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4430" indent="-231111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650" indent="-231111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869" indent="-231111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5DB59D0F-DCB9-4C9C-B9B5-C0FA10B5FC6E}" type="slidenum">
              <a:rPr lang="en-US" altLang="zh-TW" sz="1200" smtClean="0">
                <a:latin typeface="Tahoma" pitchFamily="34" charset="0"/>
              </a:rPr>
              <a:pPr eaLnBrk="1" hangingPunct="1"/>
              <a:t>2</a:t>
            </a:fld>
            <a:endParaRPr lang="en-US" altLang="zh-TW" sz="1200" dirty="0" smtClean="0">
              <a:latin typeface="Tahoma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12788"/>
            <a:ext cx="5081587" cy="3810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14" y="4760966"/>
            <a:ext cx="5028584" cy="4522195"/>
          </a:xfrm>
          <a:noFill/>
        </p:spPr>
        <p:txBody>
          <a:bodyPr lIns="93114" tIns="46559" rIns="93114" bIns="46559"/>
          <a:lstStyle/>
          <a:p>
            <a:pPr marL="308147" indent="-308147" eaLnBrk="1" hangingPunct="1"/>
            <a:endParaRPr lang="zh-TW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71379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3F73CF0-9DB8-44E6-81D5-637313DE71F5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8531" y="4759363"/>
            <a:ext cx="5051105" cy="4509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xmlns="" val="1193899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3FA668-BC4A-41ED-BB15-5EDA4C18FBB2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8213" y="760413"/>
            <a:ext cx="5010150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8494" y="4759363"/>
            <a:ext cx="5509566" cy="4509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1776017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668513-C4FA-422C-B976-E8314D27C269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8213" y="760413"/>
            <a:ext cx="5010150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8494" y="4759363"/>
            <a:ext cx="5509566" cy="4509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4042066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51107" indent="-288887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55550" indent="-23111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17770" indent="-23111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79990" indent="-23111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42210" indent="-23111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3004430" indent="-23111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66650" indent="-23111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928869" indent="-231111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1905D31-3BB0-4915-AC35-FD4B41F1F225}" type="slidenum">
              <a:rPr lang="en-US" altLang="zh-TW" sz="1200"/>
              <a:pPr/>
              <a:t>6</a:t>
            </a:fld>
            <a:endParaRPr lang="en-US" altLang="zh-TW" sz="1200" dirty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dirty="0" smtClean="0"/>
          </a:p>
          <a:p>
            <a:pPr eaLnBrk="1" hangingPunct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xmlns="" val="1412970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4AF4A2-873D-40B0-9803-0FEC0FEEBE33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8531" y="4759363"/>
            <a:ext cx="5051105" cy="4509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3974360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9C22E0-41F4-4003-930A-924AA8CB4AEE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8531" y="4759363"/>
            <a:ext cx="5051105" cy="4509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xmlns="" val="3836632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C224CA-09EC-4FA7-A06A-A3EAF6EF64DA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25" y="750888"/>
            <a:ext cx="5011738" cy="3759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8494" y="4759363"/>
            <a:ext cx="5509566" cy="4509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5"/>
              </a:spcBef>
              <a:tabLst>
                <a:tab pos="0" algn="l"/>
                <a:tab pos="452590" algn="l"/>
                <a:tab pos="906786" algn="l"/>
                <a:tab pos="1360981" algn="l"/>
                <a:tab pos="1815177" algn="l"/>
                <a:tab pos="2269371" algn="l"/>
                <a:tab pos="2723568" algn="l"/>
                <a:tab pos="3177763" algn="l"/>
                <a:tab pos="3631959" algn="l"/>
                <a:tab pos="4086154" algn="l"/>
                <a:tab pos="4540348" algn="l"/>
                <a:tab pos="4994543" algn="l"/>
                <a:tab pos="5448740" algn="l"/>
                <a:tab pos="5902935" algn="l"/>
                <a:tab pos="6357131" algn="l"/>
                <a:tab pos="6811325" algn="l"/>
                <a:tab pos="7265521" algn="l"/>
                <a:tab pos="7719716" algn="l"/>
                <a:tab pos="8173913" algn="l"/>
                <a:tab pos="8628107" algn="l"/>
                <a:tab pos="9082302" algn="l"/>
              </a:tabLst>
            </a:pPr>
            <a:endParaRPr lang="en-US" altLang="zh-TW" sz="2600" dirty="0">
              <a:latin typeface="Arial" panose="020B0604020202020204" pitchFamily="34" charset="0"/>
            </a:endParaRP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3900934" y="9515519"/>
            <a:ext cx="2984012" cy="50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988" tIns="47314" rIns="90988" bIns="47314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BFBA53B-55B0-4D73-88C3-AFC9F1AC6556}" type="slidenum">
              <a:rPr lang="en-US" altLang="zh-TW" sz="1200">
                <a:latin typeface="Calibri" panose="020F050202020403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en-US" altLang="zh-TW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59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CDC0D9-0940-4764-A69E-BC9CECAA7A0F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93757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765F8-AEFB-4CED-AAC0-5CB4D55A51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317361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765F8-AEFB-4CED-AAC0-5CB4D55A51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209053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765F8-AEFB-4CED-AAC0-5CB4D55A51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71996726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765F8-AEFB-4CED-AAC0-5CB4D55A51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2485258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765F8-AEFB-4CED-AAC0-5CB4D55A51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11879404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D8BD9-F726-4E3C-9637-7EE9A24DF4B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801467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3EA01-A5ED-457C-AA8E-832A91105D4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24390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1F6134-011D-41AF-A65D-DAD43D83415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60016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DC450F-6200-4CEC-90DC-7D5293FA3972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562430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6E039-6556-4565-A83F-C92B88FA2FC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84115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6FE4C9-28EE-44AF-904E-BA45EDB3B23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84702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1A4849-92F7-44CA-9AA1-B775B42C2B7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0855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CA80F-1B73-483E-8832-636FD318C16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34494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67506-9A31-4C20-BC8D-7D151249960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79932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E2A7A-6BE1-416F-8276-45222336D90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57530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54765F8-AEFB-4CED-AAC0-5CB4D55A51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86105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92" name="Rectangle 2056"/>
          <p:cNvSpPr>
            <a:spLocks noGrp="1" noChangeArrowheads="1"/>
          </p:cNvSpPr>
          <p:nvPr>
            <p:ph type="title"/>
          </p:nvPr>
        </p:nvSpPr>
        <p:spPr>
          <a:xfrm>
            <a:off x="0" y="-1107504"/>
            <a:ext cx="9012880" cy="532859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zh-TW" sz="6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600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4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花蓮縣國中小學網路小論文</a:t>
            </a:r>
            <a:r>
              <a:rPr lang="en-US" altLang="zh-TW" sz="44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44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44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暨本土使命式行動研究競賽</a:t>
            </a:r>
            <a:r>
              <a:rPr lang="en-US" altLang="zh-TW" sz="4000" dirty="0" smtClean="0">
                <a:solidFill>
                  <a:srgbClr val="0033CC"/>
                </a:solidFill>
              </a:rPr>
              <a:t/>
            </a:r>
            <a:br>
              <a:rPr lang="en-US" altLang="zh-TW" sz="4000" dirty="0" smtClean="0">
                <a:solidFill>
                  <a:srgbClr val="0033CC"/>
                </a:solidFill>
              </a:rPr>
            </a:br>
            <a:r>
              <a:rPr lang="zh-TW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蟹老闆的秘密</a:t>
            </a:r>
            <a:r>
              <a:rPr lang="zh-TW" altLang="en-US" sz="6600" dirty="0" smtClean="0"/>
              <a:t/>
            </a:r>
            <a:br>
              <a:rPr lang="zh-TW" altLang="en-US" sz="6600" dirty="0" smtClean="0"/>
            </a:br>
            <a:r>
              <a:rPr lang="en-US" altLang="zh-TW" sz="6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endParaRPr lang="zh-TW" altLang="en-US" sz="6600" b="1" dirty="0" smtClean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74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fld id="{994C3E5A-7C9F-40C4-8F2F-B3515C0ECDCA}" type="slidenum">
              <a:rPr kumimoji="0" lang="en-US" altLang="zh-TW" sz="1000" smtClean="0"/>
              <a:pPr eaLnBrk="1" hangingPunct="1"/>
              <a:t>1</a:t>
            </a:fld>
            <a:endParaRPr kumimoji="0" lang="en-US" altLang="zh-TW" sz="1000" smtClean="0"/>
          </a:p>
        </p:txBody>
      </p:sp>
      <p:sp>
        <p:nvSpPr>
          <p:cNvPr id="3077" name="Rectangle 2059"/>
          <p:cNvSpPr>
            <a:spLocks noChangeArrowheads="1"/>
          </p:cNvSpPr>
          <p:nvPr/>
        </p:nvSpPr>
        <p:spPr bwMode="auto">
          <a:xfrm>
            <a:off x="663305" y="2596458"/>
            <a:ext cx="6984777" cy="2225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H:\科展\12.19\DSCF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2664296" cy="1800200"/>
          </a:xfrm>
          <a:prstGeom prst="rect">
            <a:avLst/>
          </a:prstGeom>
          <a:noFill/>
        </p:spPr>
      </p:pic>
      <p:pic>
        <p:nvPicPr>
          <p:cNvPr id="1027" name="Picture 3" descr="H:\科展\12.19\DSCF00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916832"/>
            <a:ext cx="2808312" cy="1800200"/>
          </a:xfrm>
          <a:prstGeom prst="rect">
            <a:avLst/>
          </a:prstGeom>
          <a:noFill/>
        </p:spPr>
      </p:pic>
      <p:pic>
        <p:nvPicPr>
          <p:cNvPr id="14" name="圖片 13" descr="H:\科展\150_0903\IMGP0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1916832"/>
            <a:ext cx="25922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 descr="6"/>
          <p:cNvPicPr>
            <a:picLocks noChangeAspect="1" noChangeArrowheads="1"/>
          </p:cNvPicPr>
          <p:nvPr/>
        </p:nvPicPr>
        <p:blipFill>
          <a:blip r:embed="rId6" cstate="print">
            <a:lum contrast="-20000"/>
          </a:blip>
          <a:srcRect/>
          <a:stretch>
            <a:fillRect/>
          </a:stretch>
        </p:blipFill>
        <p:spPr bwMode="auto">
          <a:xfrm>
            <a:off x="5940152" y="5517232"/>
            <a:ext cx="266429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文字方塊 15"/>
          <p:cNvSpPr txBox="1"/>
          <p:nvPr/>
        </p:nvSpPr>
        <p:spPr>
          <a:xfrm>
            <a:off x="539552" y="5733256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隊名：蟹堡王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隊員：</a:t>
            </a:r>
            <a:r>
              <a:rPr lang="ar-SA" altLang="zh-TW" sz="2000" dirty="0" smtClean="0"/>
              <a:t> </a:t>
            </a:r>
            <a:r>
              <a:rPr lang="ar-SA" altLang="zh-TW" sz="2000" dirty="0" smtClean="0">
                <a:latin typeface="標楷體" pitchFamily="65" charset="-120"/>
                <a:ea typeface="標楷體" pitchFamily="65" charset="-120"/>
              </a:rPr>
              <a:t>張峻瑋 </a:t>
            </a:r>
            <a:r>
              <a:rPr lang="zh-TW" altLang="ar-SA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ar-SA" altLang="zh-TW" sz="2000" dirty="0" smtClean="0">
                <a:latin typeface="標楷體" pitchFamily="65" charset="-120"/>
                <a:ea typeface="標楷體" pitchFamily="65" charset="-120"/>
              </a:rPr>
              <a:t> 方印承 </a:t>
            </a:r>
            <a:r>
              <a:rPr lang="zh-TW" altLang="ar-SA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ar-SA" altLang="zh-TW" sz="2000" dirty="0" smtClean="0">
                <a:latin typeface="標楷體" pitchFamily="65" charset="-120"/>
                <a:ea typeface="標楷體" pitchFamily="65" charset="-120"/>
              </a:rPr>
              <a:t> 徐茂倫 </a:t>
            </a:r>
            <a:r>
              <a:rPr lang="zh-TW" altLang="ar-SA" sz="2000" dirty="0" smtClean="0">
                <a:latin typeface="標楷體" pitchFamily="65" charset="-120"/>
                <a:ea typeface="標楷體" pitchFamily="65" charset="-120"/>
              </a:rPr>
              <a:t>、</a:t>
            </a:r>
            <a:r>
              <a:rPr lang="ar-SA" altLang="zh-TW" sz="2000" dirty="0" smtClean="0">
                <a:latin typeface="標楷體" pitchFamily="65" charset="-120"/>
                <a:ea typeface="標楷體" pitchFamily="65" charset="-120"/>
              </a:rPr>
              <a:t> 張念真</a:t>
            </a:r>
            <a:endParaRPr lang="en-US" altLang="zh-TW" sz="20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指導老師：吳金倫老師、李映瑞老師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7" name="圖片 16" descr="H:\科展\12.19-1\新增資料夾\DSCF002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3717032"/>
            <a:ext cx="266429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圖片 17" descr="H:\科展\12.19-1\新增資料夾\DSCF003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3717032"/>
            <a:ext cx="280831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圖片 18" descr="H:\科展\150_0903\IMGP002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3848" y="3717032"/>
            <a:ext cx="25922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52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9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花蓮縣國中小學網路小論文暨本土使命式行動研究競賽</a:t>
            </a:r>
            <a:endParaRPr lang="zh-TW" altLang="en-US" sz="2900" dirty="0">
              <a:solidFill>
                <a:srgbClr val="0033C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476672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「研究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七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環境變化對澤蟹生存的影響</a:t>
            </a:r>
            <a:endParaRPr lang="zh-TW" altLang="zh-TW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lvl="0"/>
            <a:endParaRPr lang="zh-TW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pic>
        <p:nvPicPr>
          <p:cNvPr id="7170" name="Picture 2" descr="C:\Users\user1\Desktop\小論文\未命名 -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69195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9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花蓮縣國中小學網路小論文暨本土使命式行動研究競賽</a:t>
            </a:r>
            <a:endParaRPr lang="zh-TW" altLang="en-US" sz="2900" dirty="0">
              <a:solidFill>
                <a:srgbClr val="0033C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76672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「研究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八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zh-TW" sz="18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校園內營造適合澤蟹生存的棲地</a:t>
            </a:r>
            <a:endParaRPr lang="zh-TW" altLang="zh-TW" sz="18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lvl="0"/>
            <a:endParaRPr lang="zh-TW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pic>
        <p:nvPicPr>
          <p:cNvPr id="8194" name="Picture 2" descr="C:\Users\user1\Desktop\小論文\未命名 - 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24430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9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花蓮縣國中小學網路小論文暨本土使命式行動研究競賽</a:t>
            </a:r>
            <a:endParaRPr lang="zh-TW" altLang="en-US" sz="2900" dirty="0">
              <a:solidFill>
                <a:srgbClr val="0033CC"/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3419872" y="2852936"/>
            <a:ext cx="2088232" cy="122413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4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79512" y="620688"/>
            <a:ext cx="2304256" cy="1008112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79512" y="2132856"/>
            <a:ext cx="2376264" cy="936104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6300192" y="620688"/>
            <a:ext cx="2304256" cy="936104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79512" y="3573016"/>
            <a:ext cx="2376264" cy="108012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6300192" y="2060848"/>
            <a:ext cx="2304256" cy="936104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179512" y="5157192"/>
            <a:ext cx="2376264" cy="1152128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6300192" y="3573016"/>
            <a:ext cx="2304256" cy="108012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6300192" y="5301208"/>
            <a:ext cx="2304256" cy="864096"/>
          </a:xfrm>
          <a:prstGeom prst="roundRect">
            <a:avLst/>
          </a:prstGeom>
          <a:blipFill>
            <a:blip r:embed="rId11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79512" y="4725144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觀察澤蟹的分布情形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23528" y="170080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蒐集螃蟹相關資料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179512" y="314096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觀察澤蟹棲息地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012160" y="4797152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環境變化對澤蟹生存的影響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6372200" y="162880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認識與辨別澤蟹種類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300192" y="3140968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澤蟹的習性及行為觀察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6084168" y="623731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1600" b="1" dirty="0" smtClean="0">
                <a:latin typeface="標楷體" pitchFamily="65" charset="-120"/>
                <a:ea typeface="標楷體" pitchFamily="65" charset="-120"/>
              </a:rPr>
              <a:t>營造適合澤蟹生存的棲地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51520" y="6381328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latin typeface="標楷體" pitchFamily="65" charset="-120"/>
                <a:ea typeface="標楷體" pitchFamily="65" charset="-120"/>
              </a:rPr>
              <a:t>觀察澤蟹的構造</a:t>
            </a:r>
            <a:endParaRPr lang="zh-TW" altLang="en-US" sz="16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流程圖: 接點 27"/>
          <p:cNvSpPr/>
          <p:nvPr/>
        </p:nvSpPr>
        <p:spPr>
          <a:xfrm>
            <a:off x="3131840" y="3429000"/>
            <a:ext cx="144016" cy="1691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流程圖: 接點 28"/>
          <p:cNvSpPr/>
          <p:nvPr/>
        </p:nvSpPr>
        <p:spPr>
          <a:xfrm>
            <a:off x="5580112" y="3429000"/>
            <a:ext cx="144016" cy="1691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流程圖: 接點 31"/>
          <p:cNvSpPr/>
          <p:nvPr/>
        </p:nvSpPr>
        <p:spPr>
          <a:xfrm>
            <a:off x="2555776" y="1052736"/>
            <a:ext cx="144016" cy="1691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流程圖: 接點 32"/>
          <p:cNvSpPr/>
          <p:nvPr/>
        </p:nvSpPr>
        <p:spPr>
          <a:xfrm>
            <a:off x="2627784" y="2564904"/>
            <a:ext cx="144016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流程圖: 接點 33"/>
          <p:cNvSpPr/>
          <p:nvPr/>
        </p:nvSpPr>
        <p:spPr>
          <a:xfrm>
            <a:off x="2627784" y="4005064"/>
            <a:ext cx="144016" cy="1691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流程圖: 接點 34"/>
          <p:cNvSpPr/>
          <p:nvPr/>
        </p:nvSpPr>
        <p:spPr>
          <a:xfrm>
            <a:off x="2627784" y="5661248"/>
            <a:ext cx="144016" cy="1691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流程圖: 接點 35"/>
          <p:cNvSpPr/>
          <p:nvPr/>
        </p:nvSpPr>
        <p:spPr>
          <a:xfrm>
            <a:off x="6084168" y="980728"/>
            <a:ext cx="144016" cy="1691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流程圖: 接點 36"/>
          <p:cNvSpPr/>
          <p:nvPr/>
        </p:nvSpPr>
        <p:spPr>
          <a:xfrm>
            <a:off x="6084168" y="2492896"/>
            <a:ext cx="144016" cy="1691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流程圖: 接點 37"/>
          <p:cNvSpPr/>
          <p:nvPr/>
        </p:nvSpPr>
        <p:spPr>
          <a:xfrm>
            <a:off x="6084168" y="4005064"/>
            <a:ext cx="144016" cy="1691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流程圖: 接點 38"/>
          <p:cNvSpPr/>
          <p:nvPr/>
        </p:nvSpPr>
        <p:spPr>
          <a:xfrm>
            <a:off x="6084168" y="5733256"/>
            <a:ext cx="144016" cy="16916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接點 40"/>
          <p:cNvCxnSpPr/>
          <p:nvPr/>
        </p:nvCxnSpPr>
        <p:spPr>
          <a:xfrm>
            <a:off x="2627784" y="1196752"/>
            <a:ext cx="504056" cy="2219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>
            <a:stCxn id="33" idx="4"/>
            <a:endCxn id="28" idx="1"/>
          </p:cNvCxnSpPr>
          <p:nvPr/>
        </p:nvCxnSpPr>
        <p:spPr>
          <a:xfrm>
            <a:off x="2699792" y="2708920"/>
            <a:ext cx="453139" cy="744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>
            <a:stCxn id="34" idx="6"/>
            <a:endCxn id="28" idx="3"/>
          </p:cNvCxnSpPr>
          <p:nvPr/>
        </p:nvCxnSpPr>
        <p:spPr>
          <a:xfrm flipV="1">
            <a:off x="2771800" y="3573394"/>
            <a:ext cx="381131" cy="516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>
            <a:stCxn id="35" idx="6"/>
            <a:endCxn id="28" idx="4"/>
          </p:cNvCxnSpPr>
          <p:nvPr/>
        </p:nvCxnSpPr>
        <p:spPr>
          <a:xfrm flipV="1">
            <a:off x="2771800" y="3598168"/>
            <a:ext cx="432048" cy="2147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36" idx="4"/>
            <a:endCxn id="29" idx="7"/>
          </p:cNvCxnSpPr>
          <p:nvPr/>
        </p:nvCxnSpPr>
        <p:spPr>
          <a:xfrm flipH="1">
            <a:off x="5703037" y="1149896"/>
            <a:ext cx="453139" cy="2303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>
            <a:stCxn id="37" idx="4"/>
            <a:endCxn id="29" idx="6"/>
          </p:cNvCxnSpPr>
          <p:nvPr/>
        </p:nvCxnSpPr>
        <p:spPr>
          <a:xfrm flipH="1">
            <a:off x="5724128" y="2662064"/>
            <a:ext cx="432048" cy="851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接點 52"/>
          <p:cNvCxnSpPr>
            <a:stCxn id="38" idx="2"/>
            <a:endCxn id="29" idx="5"/>
          </p:cNvCxnSpPr>
          <p:nvPr/>
        </p:nvCxnSpPr>
        <p:spPr>
          <a:xfrm flipH="1" flipV="1">
            <a:off x="5703037" y="3573394"/>
            <a:ext cx="381131" cy="5162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>
            <a:stCxn id="39" idx="1"/>
            <a:endCxn id="29" idx="5"/>
          </p:cNvCxnSpPr>
          <p:nvPr/>
        </p:nvCxnSpPr>
        <p:spPr>
          <a:xfrm flipH="1" flipV="1">
            <a:off x="5703037" y="3573394"/>
            <a:ext cx="402222" cy="2184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字方塊 39"/>
          <p:cNvSpPr txBox="1"/>
          <p:nvPr/>
        </p:nvSpPr>
        <p:spPr>
          <a:xfrm>
            <a:off x="3275856" y="21328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研究流程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75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01C27F2-2F7A-4F80-843A-CF9A1DB611F7}" type="slidenum">
              <a:rPr lang="en-US" altLang="zh-TW" sz="1000"/>
              <a:pPr algn="r" eaLnBrk="1" hangingPunct="1">
                <a:buClrTx/>
                <a:buFontTx/>
                <a:buNone/>
              </a:pPr>
              <a:t>3</a:t>
            </a:fld>
            <a:endParaRPr lang="en-US" altLang="zh-TW" sz="1000"/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44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en-US" altLang="zh-TW" b="1" dirty="0"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8001" name="Rectangle 1"/>
          <p:cNvSpPr>
            <a:spLocks noChangeArrowheads="1"/>
          </p:cNvSpPr>
          <p:nvPr/>
        </p:nvSpPr>
        <p:spPr bwMode="auto">
          <a:xfrm>
            <a:off x="0" y="649233"/>
            <a:ext cx="37753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「研究一」蒐集螃蟹相關資料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：</a:t>
            </a:r>
            <a:endParaRPr kumimoji="1" lang="en-US" altLang="zh-TW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9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花蓮縣國中小學網路小論文暨本土使命式行動研究競賽</a:t>
            </a:r>
            <a:endParaRPr lang="zh-TW" altLang="en-US" sz="2900" dirty="0">
              <a:solidFill>
                <a:srgbClr val="0033CC"/>
              </a:solidFill>
            </a:endParaRPr>
          </a:p>
        </p:txBody>
      </p:sp>
      <p:pic>
        <p:nvPicPr>
          <p:cNvPr id="1026" name="Picture 2" descr="C:\Users\user1\Desktop\小論文\未命名 -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4000" cy="5805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24634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9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花蓮縣國中小學網路小論文暨本土使命式行動研究競賽</a:t>
            </a:r>
            <a:endParaRPr lang="zh-TW" altLang="en-US" sz="2900" dirty="0">
              <a:solidFill>
                <a:srgbClr val="0033CC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62068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「研究二」觀察澤蟹棲息地</a:t>
            </a:r>
            <a:endParaRPr lang="zh-TW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971600" y="1988840"/>
            <a:ext cx="63367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3" name="圖片 12" descr="未命名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8716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9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花蓮縣國中小學網路小論文暨本土使命式行動研究競賽</a:t>
            </a:r>
            <a:endParaRPr lang="zh-TW" altLang="en-US" sz="2900" dirty="0">
              <a:solidFill>
                <a:srgbClr val="0033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69269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「研究二」觀察澤蟹棲息地</a:t>
            </a:r>
            <a:endParaRPr lang="zh-TW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pic>
        <p:nvPicPr>
          <p:cNvPr id="1026" name="Picture 2" descr="C:\Users\user1\Desktop\小論文\未命名 -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94909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9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花蓮縣國中小學網路小論文暨本土使命式行動研究競賽</a:t>
            </a:r>
            <a:endParaRPr lang="zh-TW" altLang="en-US" sz="2900" dirty="0">
              <a:solidFill>
                <a:srgbClr val="0033CC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512" y="548680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「研究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三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」觀察澤蟹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的分佈情形</a:t>
            </a:r>
            <a:endParaRPr lang="zh-TW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pic>
        <p:nvPicPr>
          <p:cNvPr id="3074" name="Picture 2" descr="C:\Users\user1\Desktop\小論文\未命名 -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8867775" cy="573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66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9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花蓮縣國中小學網路小論文暨本土使命式行動研究競賽</a:t>
            </a:r>
            <a:endParaRPr lang="zh-TW" altLang="en-US" sz="2900" dirty="0">
              <a:solidFill>
                <a:srgbClr val="0033C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76672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「研究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四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」觀察澤蟹的構造，雌、雄蟹的差異及外型特徵</a:t>
            </a:r>
            <a:endParaRPr lang="zh-TW" altLang="zh-TW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lvl="0"/>
            <a:endParaRPr lang="zh-TW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pic>
        <p:nvPicPr>
          <p:cNvPr id="4098" name="Picture 2" descr="C:\Users\user1\Desktop\小論文\未命名 -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19150"/>
            <a:ext cx="9144000" cy="603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938820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9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花蓮縣國中小學網路小論文暨本土使命式行動研究競賽</a:t>
            </a:r>
            <a:endParaRPr lang="zh-TW" altLang="en-US" sz="2900" dirty="0">
              <a:solidFill>
                <a:srgbClr val="0033CC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476672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「研究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五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認識與辨別澤蟹</a:t>
            </a:r>
            <a:endParaRPr lang="zh-TW" altLang="zh-TW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lvl="0"/>
            <a:endParaRPr lang="zh-TW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pic>
        <p:nvPicPr>
          <p:cNvPr id="5122" name="Picture 2" descr="C:\Users\user1\Desktop\小論文\未命名 -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8663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900" dirty="0" smtClean="0">
                <a:solidFill>
                  <a:srgbClr val="0033CC"/>
                </a:solidFill>
                <a:latin typeface="標楷體" pitchFamily="65" charset="-120"/>
                <a:ea typeface="標楷體" pitchFamily="65" charset="-120"/>
              </a:rPr>
              <a:t>花蓮縣國中小學網路小論文暨本土使命式行動研究競賽</a:t>
            </a:r>
            <a:endParaRPr lang="zh-TW" altLang="en-US" sz="2900" dirty="0">
              <a:solidFill>
                <a:srgbClr val="0033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76672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「研究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六</a:t>
            </a:r>
            <a:r>
              <a:rPr lang="zh-TW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」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澤蟹的生活習性及行為觀察</a:t>
            </a:r>
            <a:endParaRPr lang="zh-TW" altLang="zh-TW" sz="3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  <a:p>
            <a:pPr lvl="0"/>
            <a:endParaRPr lang="zh-TW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  <a:cs typeface="新細明體" pitchFamily="18" charset="-120"/>
            </a:endParaRPr>
          </a:p>
        </p:txBody>
      </p:sp>
      <p:pic>
        <p:nvPicPr>
          <p:cNvPr id="6146" name="Picture 2" descr="C:\Users\user1\Desktop\小論文\未命名 -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42975"/>
            <a:ext cx="9144000" cy="5915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99800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10693</TotalTime>
  <Words>323</Words>
  <Application>Microsoft Office PowerPoint</Application>
  <PresentationFormat>如螢幕大小 (4:3)</PresentationFormat>
  <Paragraphs>47</Paragraphs>
  <Slides>11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多面向</vt:lpstr>
      <vt:lpstr> 花蓮縣國中小學網路小論文 暨本土使命式行動研究競賽 蟹老闆的秘密  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</vt:vector>
  </TitlesOfParts>
  <Company>SYSCC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常見的用藥迷思</dc:title>
  <dc:creator>GTCHEN</dc:creator>
  <cp:lastModifiedBy>user1</cp:lastModifiedBy>
  <cp:revision>884</cp:revision>
  <cp:lastPrinted>2004-05-24T06:37:27Z</cp:lastPrinted>
  <dcterms:created xsi:type="dcterms:W3CDTF">2002-09-23T07:24:56Z</dcterms:created>
  <dcterms:modified xsi:type="dcterms:W3CDTF">2015-10-27T06:54:30Z</dcterms:modified>
</cp:coreProperties>
</file>