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71" r:id="rId7"/>
    <p:sldId id="262" r:id="rId8"/>
    <p:sldId id="263" r:id="rId9"/>
    <p:sldId id="264" r:id="rId10"/>
    <p:sldId id="272" r:id="rId11"/>
    <p:sldId id="273" r:id="rId12"/>
    <p:sldId id="266" r:id="rId13"/>
    <p:sldId id="267" r:id="rId14"/>
    <p:sldId id="268" r:id="rId15"/>
    <p:sldId id="283" r:id="rId16"/>
    <p:sldId id="269" r:id="rId17"/>
    <p:sldId id="270" r:id="rId18"/>
    <p:sldId id="274" r:id="rId19"/>
    <p:sldId id="275" r:id="rId20"/>
    <p:sldId id="284" r:id="rId21"/>
    <p:sldId id="276" r:id="rId22"/>
    <p:sldId id="277" r:id="rId23"/>
    <p:sldId id="278" r:id="rId24"/>
    <p:sldId id="281" r:id="rId25"/>
    <p:sldId id="285" r:id="rId26"/>
    <p:sldId id="286" r:id="rId27"/>
    <p:sldId id="279" r:id="rId28"/>
    <p:sldId id="280" r:id="rId29"/>
    <p:sldId id="289" r:id="rId30"/>
    <p:sldId id="290" r:id="rId31"/>
    <p:sldId id="282" r:id="rId3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5F06E-F84A-41BF-AF74-44BCBE3C94EC}" type="doc">
      <dgm:prSet loTypeId="urn:microsoft.com/office/officeart/2005/8/layout/cycle6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5D048DC-E5A1-4312-9DE3-EE1F3BEB0372}">
      <dgm:prSet phldrT="[文字]"/>
      <dgm:spPr/>
      <dgm:t>
        <a:bodyPr/>
        <a:lstStyle/>
        <a:p>
          <a:r>
            <a:rPr lang="zh-TW" altLang="en-US" dirty="0" smtClean="0"/>
            <a:t>研究動機</a:t>
          </a:r>
          <a:endParaRPr lang="zh-TW" altLang="en-US" dirty="0"/>
        </a:p>
      </dgm:t>
    </dgm:pt>
    <dgm:pt modelId="{DFFE1947-C3CD-4F09-B825-CCB9B9229DAA}" type="parTrans" cxnId="{D69766AA-D1CD-4134-8FF7-CBB6159DA1A9}">
      <dgm:prSet/>
      <dgm:spPr/>
      <dgm:t>
        <a:bodyPr/>
        <a:lstStyle/>
        <a:p>
          <a:endParaRPr lang="zh-TW" altLang="en-US"/>
        </a:p>
      </dgm:t>
    </dgm:pt>
    <dgm:pt modelId="{1C0AF34B-0084-4787-8D58-3EDBCE0A90BA}" type="sibTrans" cxnId="{D69766AA-D1CD-4134-8FF7-CBB6159DA1A9}">
      <dgm:prSet/>
      <dgm:spPr/>
      <dgm:t>
        <a:bodyPr/>
        <a:lstStyle/>
        <a:p>
          <a:endParaRPr lang="zh-TW" altLang="en-US"/>
        </a:p>
      </dgm:t>
    </dgm:pt>
    <dgm:pt modelId="{B6183D63-DBA3-4F7E-8EC4-27D0F7CD8524}">
      <dgm:prSet phldrT="[文字]"/>
      <dgm:spPr/>
      <dgm:t>
        <a:bodyPr/>
        <a:lstStyle/>
        <a:p>
          <a:r>
            <a:rPr lang="zh-TW" altLang="en-US" dirty="0" smtClean="0"/>
            <a:t>研究目的</a:t>
          </a:r>
          <a:endParaRPr lang="zh-TW" altLang="en-US" dirty="0"/>
        </a:p>
      </dgm:t>
    </dgm:pt>
    <dgm:pt modelId="{25C51F13-71AC-4375-B602-02BC216AFFB2}" type="sibTrans" cxnId="{0F457781-8BFB-4FC5-9E73-79C52EC440D0}">
      <dgm:prSet/>
      <dgm:spPr/>
      <dgm:t>
        <a:bodyPr/>
        <a:lstStyle/>
        <a:p>
          <a:endParaRPr lang="zh-TW" altLang="en-US"/>
        </a:p>
      </dgm:t>
    </dgm:pt>
    <dgm:pt modelId="{74551B75-E830-42FA-A9FC-0393208FA760}" type="parTrans" cxnId="{0F457781-8BFB-4FC5-9E73-79C52EC440D0}">
      <dgm:prSet/>
      <dgm:spPr/>
      <dgm:t>
        <a:bodyPr/>
        <a:lstStyle/>
        <a:p>
          <a:endParaRPr lang="zh-TW" altLang="en-US"/>
        </a:p>
      </dgm:t>
    </dgm:pt>
    <dgm:pt modelId="{D2C540AE-5AF5-4570-8A36-7599E3DE6492}">
      <dgm:prSet phldrT="[文字]"/>
      <dgm:spPr/>
      <dgm:t>
        <a:bodyPr/>
        <a:lstStyle/>
        <a:p>
          <a:r>
            <a:rPr lang="zh-TW" altLang="en-US" dirty="0" smtClean="0"/>
            <a:t>心得</a:t>
          </a:r>
          <a:endParaRPr lang="zh-TW" altLang="en-US" dirty="0"/>
        </a:p>
      </dgm:t>
    </dgm:pt>
    <dgm:pt modelId="{3E7839CB-B9D0-4CDE-A25E-84B2EEB12D52}" type="sibTrans" cxnId="{23AEA72D-8072-4DFD-8AAF-B6EDF13C73F3}">
      <dgm:prSet/>
      <dgm:spPr/>
      <dgm:t>
        <a:bodyPr/>
        <a:lstStyle/>
        <a:p>
          <a:endParaRPr lang="zh-TW" altLang="en-US"/>
        </a:p>
      </dgm:t>
    </dgm:pt>
    <dgm:pt modelId="{3CE88FB0-65F3-4AB7-946F-FD6A6DCA1D6E}" type="parTrans" cxnId="{23AEA72D-8072-4DFD-8AAF-B6EDF13C73F3}">
      <dgm:prSet/>
      <dgm:spPr/>
      <dgm:t>
        <a:bodyPr/>
        <a:lstStyle/>
        <a:p>
          <a:endParaRPr lang="zh-TW" altLang="en-US"/>
        </a:p>
      </dgm:t>
    </dgm:pt>
    <dgm:pt modelId="{B6C8CC34-1D45-4DF5-923E-2558C4E0CE81}">
      <dgm:prSet phldrT="[文字]"/>
      <dgm:spPr/>
      <dgm:t>
        <a:bodyPr/>
        <a:lstStyle/>
        <a:p>
          <a:r>
            <a:rPr lang="zh-TW" altLang="en-US" dirty="0" smtClean="0"/>
            <a:t>實施方法</a:t>
          </a:r>
          <a:endParaRPr lang="zh-TW" altLang="en-US" dirty="0"/>
        </a:p>
      </dgm:t>
    </dgm:pt>
    <dgm:pt modelId="{D43E9744-0BCC-42FC-A2B7-8F06511210C5}" type="sibTrans" cxnId="{86092E0D-640A-45A8-BD6F-32B540428B89}">
      <dgm:prSet/>
      <dgm:spPr/>
      <dgm:t>
        <a:bodyPr/>
        <a:lstStyle/>
        <a:p>
          <a:endParaRPr lang="zh-TW" altLang="en-US"/>
        </a:p>
      </dgm:t>
    </dgm:pt>
    <dgm:pt modelId="{4426EA3F-41C7-43E9-9BA1-1C07EDD5DBD6}" type="parTrans" cxnId="{86092E0D-640A-45A8-BD6F-32B540428B89}">
      <dgm:prSet/>
      <dgm:spPr/>
      <dgm:t>
        <a:bodyPr/>
        <a:lstStyle/>
        <a:p>
          <a:endParaRPr lang="zh-TW" altLang="en-US"/>
        </a:p>
      </dgm:t>
    </dgm:pt>
    <dgm:pt modelId="{AAA18540-899C-49E0-A39B-7B5D23E899F2}">
      <dgm:prSet phldrT="[文字]"/>
      <dgm:spPr/>
      <dgm:t>
        <a:bodyPr/>
        <a:lstStyle/>
        <a:p>
          <a:r>
            <a:rPr lang="zh-TW" altLang="en-US" dirty="0" smtClean="0"/>
            <a:t>活動執行</a:t>
          </a:r>
          <a:endParaRPr lang="zh-TW" altLang="en-US" dirty="0"/>
        </a:p>
      </dgm:t>
    </dgm:pt>
    <dgm:pt modelId="{08B89C50-BF2B-4942-B5AA-AE302BB22EE2}" type="sibTrans" cxnId="{1F163990-CA03-4F01-91B7-FD20F346FDC0}">
      <dgm:prSet/>
      <dgm:spPr/>
      <dgm:t>
        <a:bodyPr/>
        <a:lstStyle/>
        <a:p>
          <a:endParaRPr lang="zh-TW" altLang="en-US"/>
        </a:p>
      </dgm:t>
    </dgm:pt>
    <dgm:pt modelId="{65000F00-CB7C-4680-883A-E4EAA6B93F18}" type="parTrans" cxnId="{1F163990-CA03-4F01-91B7-FD20F346FDC0}">
      <dgm:prSet/>
      <dgm:spPr/>
      <dgm:t>
        <a:bodyPr/>
        <a:lstStyle/>
        <a:p>
          <a:endParaRPr lang="zh-TW" altLang="en-US"/>
        </a:p>
      </dgm:t>
    </dgm:pt>
    <dgm:pt modelId="{D413FCC7-CC37-43FB-8556-7515F63EA722}">
      <dgm:prSet phldrT="[文字]"/>
      <dgm:spPr/>
      <dgm:t>
        <a:bodyPr/>
        <a:lstStyle/>
        <a:p>
          <a:r>
            <a:rPr lang="zh-TW" altLang="en-US" dirty="0" smtClean="0"/>
            <a:t>建議</a:t>
          </a:r>
          <a:endParaRPr lang="zh-TW" altLang="en-US" dirty="0"/>
        </a:p>
      </dgm:t>
    </dgm:pt>
    <dgm:pt modelId="{AA86C494-FA71-439C-8A9E-7C1EA73C3931}" type="sibTrans" cxnId="{E087D8A7-A962-439E-85FC-7F5ED1665943}">
      <dgm:prSet/>
      <dgm:spPr/>
      <dgm:t>
        <a:bodyPr/>
        <a:lstStyle/>
        <a:p>
          <a:endParaRPr lang="zh-TW" altLang="en-US"/>
        </a:p>
      </dgm:t>
    </dgm:pt>
    <dgm:pt modelId="{6B17481F-A612-402C-84BB-0FCCBE7E1F36}" type="parTrans" cxnId="{E087D8A7-A962-439E-85FC-7F5ED1665943}">
      <dgm:prSet/>
      <dgm:spPr/>
      <dgm:t>
        <a:bodyPr/>
        <a:lstStyle/>
        <a:p>
          <a:endParaRPr lang="zh-TW" altLang="en-US"/>
        </a:p>
      </dgm:t>
    </dgm:pt>
    <dgm:pt modelId="{DFEFE16D-A426-44D6-8FF0-A9FF03E8F71A}">
      <dgm:prSet phldrT="[文字]"/>
      <dgm:spPr/>
      <dgm:t>
        <a:bodyPr/>
        <a:lstStyle/>
        <a:p>
          <a:r>
            <a:rPr lang="zh-TW" altLang="en-US" dirty="0" smtClean="0"/>
            <a:t>結論</a:t>
          </a:r>
          <a:endParaRPr lang="zh-TW" altLang="en-US" dirty="0"/>
        </a:p>
      </dgm:t>
    </dgm:pt>
    <dgm:pt modelId="{8B4AFE08-D72B-475F-9F4B-36222A7024E7}" type="parTrans" cxnId="{6A6FCB42-2535-474E-9DEB-7CE2B9FC43EF}">
      <dgm:prSet/>
      <dgm:spPr/>
      <dgm:t>
        <a:bodyPr/>
        <a:lstStyle/>
        <a:p>
          <a:endParaRPr lang="zh-TW" altLang="en-US"/>
        </a:p>
      </dgm:t>
    </dgm:pt>
    <dgm:pt modelId="{8F1ED354-6426-408D-BEF0-59F15CC20366}" type="sibTrans" cxnId="{6A6FCB42-2535-474E-9DEB-7CE2B9FC43EF}">
      <dgm:prSet/>
      <dgm:spPr/>
      <dgm:t>
        <a:bodyPr/>
        <a:lstStyle/>
        <a:p>
          <a:endParaRPr lang="zh-TW" altLang="en-US"/>
        </a:p>
      </dgm:t>
    </dgm:pt>
    <dgm:pt modelId="{3DC65CA9-1F21-4FF7-92B9-B1EA33AC5EC1}">
      <dgm:prSet/>
      <dgm:spPr/>
      <dgm:t>
        <a:bodyPr/>
        <a:lstStyle/>
        <a:p>
          <a:r>
            <a:rPr lang="hi-IN" smtClean="0"/>
            <a:t>引註資料</a:t>
          </a:r>
          <a:endParaRPr lang="zh-TW" altLang="en-US" dirty="0"/>
        </a:p>
      </dgm:t>
    </dgm:pt>
    <dgm:pt modelId="{3745D548-94C9-47FA-AAFA-1CB5FA6C064C}" type="sibTrans" cxnId="{EE1575DE-7F7B-48FE-9428-F9A2978EDD71}">
      <dgm:prSet/>
      <dgm:spPr/>
      <dgm:t>
        <a:bodyPr/>
        <a:lstStyle/>
        <a:p>
          <a:endParaRPr lang="zh-TW" altLang="en-US"/>
        </a:p>
      </dgm:t>
    </dgm:pt>
    <dgm:pt modelId="{12E918AB-0C15-4F7C-8371-7D46FB56B1B3}" type="parTrans" cxnId="{EE1575DE-7F7B-48FE-9428-F9A2978EDD71}">
      <dgm:prSet/>
      <dgm:spPr/>
      <dgm:t>
        <a:bodyPr/>
        <a:lstStyle/>
        <a:p>
          <a:endParaRPr lang="zh-TW" altLang="en-US"/>
        </a:p>
      </dgm:t>
    </dgm:pt>
    <dgm:pt modelId="{B34BA64B-AA95-44A3-A338-6608685138B7}" type="pres">
      <dgm:prSet presAssocID="{AFD5F06E-F84A-41BF-AF74-44BCBE3C94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3F57793-D697-41DF-AC4F-E0BC40330EC3}" type="pres">
      <dgm:prSet presAssocID="{95D048DC-E5A1-4312-9DE3-EE1F3BEB037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79032A-82DD-4C09-B5D9-C72E815A3384}" type="pres">
      <dgm:prSet presAssocID="{95D048DC-E5A1-4312-9DE3-EE1F3BEB0372}" presName="spNode" presStyleCnt="0"/>
      <dgm:spPr/>
    </dgm:pt>
    <dgm:pt modelId="{0889CC3C-6A6D-445D-99A8-ADFBFA1CAF03}" type="pres">
      <dgm:prSet presAssocID="{1C0AF34B-0084-4787-8D58-3EDBCE0A90BA}" presName="sibTrans" presStyleLbl="sibTrans1D1" presStyleIdx="0" presStyleCnt="8"/>
      <dgm:spPr/>
      <dgm:t>
        <a:bodyPr/>
        <a:lstStyle/>
        <a:p>
          <a:endParaRPr lang="zh-TW" altLang="en-US"/>
        </a:p>
      </dgm:t>
    </dgm:pt>
    <dgm:pt modelId="{B805D49E-3635-48F3-95E1-914030483995}" type="pres">
      <dgm:prSet presAssocID="{B6183D63-DBA3-4F7E-8EC4-27D0F7CD852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1D0587-5D11-4893-A982-7AB3C538362F}" type="pres">
      <dgm:prSet presAssocID="{B6183D63-DBA3-4F7E-8EC4-27D0F7CD8524}" presName="spNode" presStyleCnt="0"/>
      <dgm:spPr/>
    </dgm:pt>
    <dgm:pt modelId="{489E8933-8DBB-4116-87DB-921F1EB0A43D}" type="pres">
      <dgm:prSet presAssocID="{25C51F13-71AC-4375-B602-02BC216AFFB2}" presName="sibTrans" presStyleLbl="sibTrans1D1" presStyleIdx="1" presStyleCnt="8"/>
      <dgm:spPr/>
      <dgm:t>
        <a:bodyPr/>
        <a:lstStyle/>
        <a:p>
          <a:endParaRPr lang="zh-TW" altLang="en-US"/>
        </a:p>
      </dgm:t>
    </dgm:pt>
    <dgm:pt modelId="{B8ED4925-EBC8-42FE-9D43-4BA8C8031516}" type="pres">
      <dgm:prSet presAssocID="{B6C8CC34-1D45-4DF5-923E-2558C4E0CE8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833172-F8D2-4C8C-A2A9-A8977C5AA600}" type="pres">
      <dgm:prSet presAssocID="{B6C8CC34-1D45-4DF5-923E-2558C4E0CE81}" presName="spNode" presStyleCnt="0"/>
      <dgm:spPr/>
    </dgm:pt>
    <dgm:pt modelId="{C5AACFA0-0BBC-414B-ADA7-B7F5F58E0C39}" type="pres">
      <dgm:prSet presAssocID="{D43E9744-0BCC-42FC-A2B7-8F06511210C5}" presName="sibTrans" presStyleLbl="sibTrans1D1" presStyleIdx="2" presStyleCnt="8"/>
      <dgm:spPr/>
      <dgm:t>
        <a:bodyPr/>
        <a:lstStyle/>
        <a:p>
          <a:endParaRPr lang="zh-TW" altLang="en-US"/>
        </a:p>
      </dgm:t>
    </dgm:pt>
    <dgm:pt modelId="{69DB4EC4-6746-4315-8173-141E3B923556}" type="pres">
      <dgm:prSet presAssocID="{AAA18540-899C-49E0-A39B-7B5D23E899F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5C72B8-4362-4680-9CD5-C252CD71B0D1}" type="pres">
      <dgm:prSet presAssocID="{AAA18540-899C-49E0-A39B-7B5D23E899F2}" presName="spNode" presStyleCnt="0"/>
      <dgm:spPr/>
    </dgm:pt>
    <dgm:pt modelId="{8EDCABBA-FF28-4D94-88F3-B4AA79A3E7C4}" type="pres">
      <dgm:prSet presAssocID="{08B89C50-BF2B-4942-B5AA-AE302BB22EE2}" presName="sibTrans" presStyleLbl="sibTrans1D1" presStyleIdx="3" presStyleCnt="8"/>
      <dgm:spPr/>
      <dgm:t>
        <a:bodyPr/>
        <a:lstStyle/>
        <a:p>
          <a:endParaRPr lang="zh-TW" altLang="en-US"/>
        </a:p>
      </dgm:t>
    </dgm:pt>
    <dgm:pt modelId="{FFCA010A-A476-4504-985E-62A37A1DD0C8}" type="pres">
      <dgm:prSet presAssocID="{3DC65CA9-1F21-4FF7-92B9-B1EA33AC5EC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040E5F-CF9E-4715-82F0-9FB749267464}" type="pres">
      <dgm:prSet presAssocID="{3DC65CA9-1F21-4FF7-92B9-B1EA33AC5EC1}" presName="spNode" presStyleCnt="0"/>
      <dgm:spPr/>
    </dgm:pt>
    <dgm:pt modelId="{27A81861-DDBD-446F-8D4D-CE4B90111A3C}" type="pres">
      <dgm:prSet presAssocID="{3745D548-94C9-47FA-AAFA-1CB5FA6C064C}" presName="sibTrans" presStyleLbl="sibTrans1D1" presStyleIdx="4" presStyleCnt="8"/>
      <dgm:spPr/>
      <dgm:t>
        <a:bodyPr/>
        <a:lstStyle/>
        <a:p>
          <a:endParaRPr lang="zh-TW" altLang="en-US"/>
        </a:p>
      </dgm:t>
    </dgm:pt>
    <dgm:pt modelId="{DE6D415D-7A63-452C-9F95-0A527FC349F9}" type="pres">
      <dgm:prSet presAssocID="{D2C540AE-5AF5-4570-8A36-7599E3DE649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EF2E4C-2379-48D2-BA63-A01B46DECC9A}" type="pres">
      <dgm:prSet presAssocID="{D2C540AE-5AF5-4570-8A36-7599E3DE6492}" presName="spNode" presStyleCnt="0"/>
      <dgm:spPr/>
    </dgm:pt>
    <dgm:pt modelId="{0704527D-C1D3-4BE9-8B27-DE1524D64385}" type="pres">
      <dgm:prSet presAssocID="{3E7839CB-B9D0-4CDE-A25E-84B2EEB12D52}" presName="sibTrans" presStyleLbl="sibTrans1D1" presStyleIdx="5" presStyleCnt="8"/>
      <dgm:spPr/>
      <dgm:t>
        <a:bodyPr/>
        <a:lstStyle/>
        <a:p>
          <a:endParaRPr lang="zh-TW" altLang="en-US"/>
        </a:p>
      </dgm:t>
    </dgm:pt>
    <dgm:pt modelId="{7C52BCA0-490B-4BCC-83D5-B3BEA462E9C0}" type="pres">
      <dgm:prSet presAssocID="{D413FCC7-CC37-43FB-8556-7515F63EA72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91DA09-F24B-4C75-83B9-DCC391158C49}" type="pres">
      <dgm:prSet presAssocID="{D413FCC7-CC37-43FB-8556-7515F63EA722}" presName="spNode" presStyleCnt="0"/>
      <dgm:spPr/>
    </dgm:pt>
    <dgm:pt modelId="{3051B845-E6DD-4060-9351-2DDABED34893}" type="pres">
      <dgm:prSet presAssocID="{AA86C494-FA71-439C-8A9E-7C1EA73C3931}" presName="sibTrans" presStyleLbl="sibTrans1D1" presStyleIdx="6" presStyleCnt="8"/>
      <dgm:spPr/>
      <dgm:t>
        <a:bodyPr/>
        <a:lstStyle/>
        <a:p>
          <a:endParaRPr lang="zh-TW" altLang="en-US"/>
        </a:p>
      </dgm:t>
    </dgm:pt>
    <dgm:pt modelId="{934F2259-FCCC-4879-8781-E7AE048B98F6}" type="pres">
      <dgm:prSet presAssocID="{DFEFE16D-A426-44D6-8FF0-A9FF03E8F71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7C4C30-9307-4DC8-B95D-B32AFC50F2C7}" type="pres">
      <dgm:prSet presAssocID="{DFEFE16D-A426-44D6-8FF0-A9FF03E8F71A}" presName="spNode" presStyleCnt="0"/>
      <dgm:spPr/>
    </dgm:pt>
    <dgm:pt modelId="{8DDBD48E-8A27-4A1A-BA87-3532A5908C75}" type="pres">
      <dgm:prSet presAssocID="{8F1ED354-6426-408D-BEF0-59F15CC20366}" presName="sibTrans" presStyleLbl="sibTrans1D1" presStyleIdx="7" presStyleCnt="8"/>
      <dgm:spPr/>
      <dgm:t>
        <a:bodyPr/>
        <a:lstStyle/>
        <a:p>
          <a:endParaRPr lang="zh-TW" altLang="en-US"/>
        </a:p>
      </dgm:t>
    </dgm:pt>
  </dgm:ptLst>
  <dgm:cxnLst>
    <dgm:cxn modelId="{9EB85DFE-2967-4449-82E0-1E823A67D7FA}" type="presOf" srcId="{B6183D63-DBA3-4F7E-8EC4-27D0F7CD8524}" destId="{B805D49E-3635-48F3-95E1-914030483995}" srcOrd="0" destOrd="0" presId="urn:microsoft.com/office/officeart/2005/8/layout/cycle6"/>
    <dgm:cxn modelId="{4818F76E-29ED-4893-ACA7-5AA4F2E810DD}" type="presOf" srcId="{D2C540AE-5AF5-4570-8A36-7599E3DE6492}" destId="{DE6D415D-7A63-452C-9F95-0A527FC349F9}" srcOrd="0" destOrd="0" presId="urn:microsoft.com/office/officeart/2005/8/layout/cycle6"/>
    <dgm:cxn modelId="{35164D14-4E59-4576-B635-1A0EE35A50BC}" type="presOf" srcId="{3E7839CB-B9D0-4CDE-A25E-84B2EEB12D52}" destId="{0704527D-C1D3-4BE9-8B27-DE1524D64385}" srcOrd="0" destOrd="0" presId="urn:microsoft.com/office/officeart/2005/8/layout/cycle6"/>
    <dgm:cxn modelId="{F4FB30C4-C11B-49D5-AECE-31DA277AAE86}" type="presOf" srcId="{8F1ED354-6426-408D-BEF0-59F15CC20366}" destId="{8DDBD48E-8A27-4A1A-BA87-3532A5908C75}" srcOrd="0" destOrd="0" presId="urn:microsoft.com/office/officeart/2005/8/layout/cycle6"/>
    <dgm:cxn modelId="{D69766AA-D1CD-4134-8FF7-CBB6159DA1A9}" srcId="{AFD5F06E-F84A-41BF-AF74-44BCBE3C94EC}" destId="{95D048DC-E5A1-4312-9DE3-EE1F3BEB0372}" srcOrd="0" destOrd="0" parTransId="{DFFE1947-C3CD-4F09-B825-CCB9B9229DAA}" sibTransId="{1C0AF34B-0084-4787-8D58-3EDBCE0A90BA}"/>
    <dgm:cxn modelId="{8183F37F-BFE7-4363-8EF2-5F7228452B97}" type="presOf" srcId="{3DC65CA9-1F21-4FF7-92B9-B1EA33AC5EC1}" destId="{FFCA010A-A476-4504-985E-62A37A1DD0C8}" srcOrd="0" destOrd="0" presId="urn:microsoft.com/office/officeart/2005/8/layout/cycle6"/>
    <dgm:cxn modelId="{E087D8A7-A962-439E-85FC-7F5ED1665943}" srcId="{AFD5F06E-F84A-41BF-AF74-44BCBE3C94EC}" destId="{D413FCC7-CC37-43FB-8556-7515F63EA722}" srcOrd="6" destOrd="0" parTransId="{6B17481F-A612-402C-84BB-0FCCBE7E1F36}" sibTransId="{AA86C494-FA71-439C-8A9E-7C1EA73C3931}"/>
    <dgm:cxn modelId="{0F457781-8BFB-4FC5-9E73-79C52EC440D0}" srcId="{AFD5F06E-F84A-41BF-AF74-44BCBE3C94EC}" destId="{B6183D63-DBA3-4F7E-8EC4-27D0F7CD8524}" srcOrd="1" destOrd="0" parTransId="{74551B75-E830-42FA-A9FC-0393208FA760}" sibTransId="{25C51F13-71AC-4375-B602-02BC216AFFB2}"/>
    <dgm:cxn modelId="{99C3863B-B1B7-49B9-A623-8BEADCB32FFF}" type="presOf" srcId="{AAA18540-899C-49E0-A39B-7B5D23E899F2}" destId="{69DB4EC4-6746-4315-8173-141E3B923556}" srcOrd="0" destOrd="0" presId="urn:microsoft.com/office/officeart/2005/8/layout/cycle6"/>
    <dgm:cxn modelId="{BA9B0F76-F42B-439A-9D33-2186CF5761F9}" type="presOf" srcId="{AA86C494-FA71-439C-8A9E-7C1EA73C3931}" destId="{3051B845-E6DD-4060-9351-2DDABED34893}" srcOrd="0" destOrd="0" presId="urn:microsoft.com/office/officeart/2005/8/layout/cycle6"/>
    <dgm:cxn modelId="{29E04BAA-1964-4B56-BF00-ED43338CA576}" type="presOf" srcId="{08B89C50-BF2B-4942-B5AA-AE302BB22EE2}" destId="{8EDCABBA-FF28-4D94-88F3-B4AA79A3E7C4}" srcOrd="0" destOrd="0" presId="urn:microsoft.com/office/officeart/2005/8/layout/cycle6"/>
    <dgm:cxn modelId="{1F163990-CA03-4F01-91B7-FD20F346FDC0}" srcId="{AFD5F06E-F84A-41BF-AF74-44BCBE3C94EC}" destId="{AAA18540-899C-49E0-A39B-7B5D23E899F2}" srcOrd="3" destOrd="0" parTransId="{65000F00-CB7C-4680-883A-E4EAA6B93F18}" sibTransId="{08B89C50-BF2B-4942-B5AA-AE302BB22EE2}"/>
    <dgm:cxn modelId="{86092E0D-640A-45A8-BD6F-32B540428B89}" srcId="{AFD5F06E-F84A-41BF-AF74-44BCBE3C94EC}" destId="{B6C8CC34-1D45-4DF5-923E-2558C4E0CE81}" srcOrd="2" destOrd="0" parTransId="{4426EA3F-41C7-43E9-9BA1-1C07EDD5DBD6}" sibTransId="{D43E9744-0BCC-42FC-A2B7-8F06511210C5}"/>
    <dgm:cxn modelId="{6A6FCB42-2535-474E-9DEB-7CE2B9FC43EF}" srcId="{AFD5F06E-F84A-41BF-AF74-44BCBE3C94EC}" destId="{DFEFE16D-A426-44D6-8FF0-A9FF03E8F71A}" srcOrd="7" destOrd="0" parTransId="{8B4AFE08-D72B-475F-9F4B-36222A7024E7}" sibTransId="{8F1ED354-6426-408D-BEF0-59F15CC20366}"/>
    <dgm:cxn modelId="{B56C5EE9-7E3D-4FC5-B5C5-811289AA7C32}" type="presOf" srcId="{3745D548-94C9-47FA-AAFA-1CB5FA6C064C}" destId="{27A81861-DDBD-446F-8D4D-CE4B90111A3C}" srcOrd="0" destOrd="0" presId="urn:microsoft.com/office/officeart/2005/8/layout/cycle6"/>
    <dgm:cxn modelId="{EC6A8DB6-4371-4969-B478-8D634386CD06}" type="presOf" srcId="{D43E9744-0BCC-42FC-A2B7-8F06511210C5}" destId="{C5AACFA0-0BBC-414B-ADA7-B7F5F58E0C39}" srcOrd="0" destOrd="0" presId="urn:microsoft.com/office/officeart/2005/8/layout/cycle6"/>
    <dgm:cxn modelId="{12A478C6-C661-47C6-B656-67CAC8DD7308}" type="presOf" srcId="{1C0AF34B-0084-4787-8D58-3EDBCE0A90BA}" destId="{0889CC3C-6A6D-445D-99A8-ADFBFA1CAF03}" srcOrd="0" destOrd="0" presId="urn:microsoft.com/office/officeart/2005/8/layout/cycle6"/>
    <dgm:cxn modelId="{1BA8D88D-C4AF-42ED-B9AC-E5E8F3C71F24}" type="presOf" srcId="{D413FCC7-CC37-43FB-8556-7515F63EA722}" destId="{7C52BCA0-490B-4BCC-83D5-B3BEA462E9C0}" srcOrd="0" destOrd="0" presId="urn:microsoft.com/office/officeart/2005/8/layout/cycle6"/>
    <dgm:cxn modelId="{64779C63-E9B0-4930-8F48-6EA2E43145E6}" type="presOf" srcId="{AFD5F06E-F84A-41BF-AF74-44BCBE3C94EC}" destId="{B34BA64B-AA95-44A3-A338-6608685138B7}" srcOrd="0" destOrd="0" presId="urn:microsoft.com/office/officeart/2005/8/layout/cycle6"/>
    <dgm:cxn modelId="{7493653C-2B03-4140-A760-8B3CAC0B256D}" type="presOf" srcId="{DFEFE16D-A426-44D6-8FF0-A9FF03E8F71A}" destId="{934F2259-FCCC-4879-8781-E7AE048B98F6}" srcOrd="0" destOrd="0" presId="urn:microsoft.com/office/officeart/2005/8/layout/cycle6"/>
    <dgm:cxn modelId="{23AEA72D-8072-4DFD-8AAF-B6EDF13C73F3}" srcId="{AFD5F06E-F84A-41BF-AF74-44BCBE3C94EC}" destId="{D2C540AE-5AF5-4570-8A36-7599E3DE6492}" srcOrd="5" destOrd="0" parTransId="{3CE88FB0-65F3-4AB7-946F-FD6A6DCA1D6E}" sibTransId="{3E7839CB-B9D0-4CDE-A25E-84B2EEB12D52}"/>
    <dgm:cxn modelId="{F77CD768-D7A9-425D-80AF-02AEEB64368E}" type="presOf" srcId="{95D048DC-E5A1-4312-9DE3-EE1F3BEB0372}" destId="{63F57793-D697-41DF-AC4F-E0BC40330EC3}" srcOrd="0" destOrd="0" presId="urn:microsoft.com/office/officeart/2005/8/layout/cycle6"/>
    <dgm:cxn modelId="{3BB19769-E9D5-4AA6-B4CB-A1499BAF9FF3}" type="presOf" srcId="{25C51F13-71AC-4375-B602-02BC216AFFB2}" destId="{489E8933-8DBB-4116-87DB-921F1EB0A43D}" srcOrd="0" destOrd="0" presId="urn:microsoft.com/office/officeart/2005/8/layout/cycle6"/>
    <dgm:cxn modelId="{EE1575DE-7F7B-48FE-9428-F9A2978EDD71}" srcId="{AFD5F06E-F84A-41BF-AF74-44BCBE3C94EC}" destId="{3DC65CA9-1F21-4FF7-92B9-B1EA33AC5EC1}" srcOrd="4" destOrd="0" parTransId="{12E918AB-0C15-4F7C-8371-7D46FB56B1B3}" sibTransId="{3745D548-94C9-47FA-AAFA-1CB5FA6C064C}"/>
    <dgm:cxn modelId="{3795F41C-D856-4EF2-8B33-833B4C75DF28}" type="presOf" srcId="{B6C8CC34-1D45-4DF5-923E-2558C4E0CE81}" destId="{B8ED4925-EBC8-42FE-9D43-4BA8C8031516}" srcOrd="0" destOrd="0" presId="urn:microsoft.com/office/officeart/2005/8/layout/cycle6"/>
    <dgm:cxn modelId="{7F2F53CF-9843-4958-B67A-F0FCD9FC6E25}" type="presParOf" srcId="{B34BA64B-AA95-44A3-A338-6608685138B7}" destId="{63F57793-D697-41DF-AC4F-E0BC40330EC3}" srcOrd="0" destOrd="0" presId="urn:microsoft.com/office/officeart/2005/8/layout/cycle6"/>
    <dgm:cxn modelId="{A6A7E855-F8ED-4D1B-A3F0-2018C31F9129}" type="presParOf" srcId="{B34BA64B-AA95-44A3-A338-6608685138B7}" destId="{4079032A-82DD-4C09-B5D9-C72E815A3384}" srcOrd="1" destOrd="0" presId="urn:microsoft.com/office/officeart/2005/8/layout/cycle6"/>
    <dgm:cxn modelId="{C05CE334-11D3-4D33-A8C5-78C12264ED1D}" type="presParOf" srcId="{B34BA64B-AA95-44A3-A338-6608685138B7}" destId="{0889CC3C-6A6D-445D-99A8-ADFBFA1CAF03}" srcOrd="2" destOrd="0" presId="urn:microsoft.com/office/officeart/2005/8/layout/cycle6"/>
    <dgm:cxn modelId="{BF651453-1F4B-461F-B462-A23F8978805B}" type="presParOf" srcId="{B34BA64B-AA95-44A3-A338-6608685138B7}" destId="{B805D49E-3635-48F3-95E1-914030483995}" srcOrd="3" destOrd="0" presId="urn:microsoft.com/office/officeart/2005/8/layout/cycle6"/>
    <dgm:cxn modelId="{20E9A8D0-6026-42DB-92ED-1BC2ADD57A5B}" type="presParOf" srcId="{B34BA64B-AA95-44A3-A338-6608685138B7}" destId="{4B1D0587-5D11-4893-A982-7AB3C538362F}" srcOrd="4" destOrd="0" presId="urn:microsoft.com/office/officeart/2005/8/layout/cycle6"/>
    <dgm:cxn modelId="{D331A719-F6E3-4700-9053-E73BA41EE50A}" type="presParOf" srcId="{B34BA64B-AA95-44A3-A338-6608685138B7}" destId="{489E8933-8DBB-4116-87DB-921F1EB0A43D}" srcOrd="5" destOrd="0" presId="urn:microsoft.com/office/officeart/2005/8/layout/cycle6"/>
    <dgm:cxn modelId="{BE4E371E-722F-4320-84D1-A78B29448E9A}" type="presParOf" srcId="{B34BA64B-AA95-44A3-A338-6608685138B7}" destId="{B8ED4925-EBC8-42FE-9D43-4BA8C8031516}" srcOrd="6" destOrd="0" presId="urn:microsoft.com/office/officeart/2005/8/layout/cycle6"/>
    <dgm:cxn modelId="{F69F0A55-B629-43A7-AF3D-B25931462713}" type="presParOf" srcId="{B34BA64B-AA95-44A3-A338-6608685138B7}" destId="{94833172-F8D2-4C8C-A2A9-A8977C5AA600}" srcOrd="7" destOrd="0" presId="urn:microsoft.com/office/officeart/2005/8/layout/cycle6"/>
    <dgm:cxn modelId="{F2A511FE-DA2F-4AE4-ACEC-7BE8CC291D2C}" type="presParOf" srcId="{B34BA64B-AA95-44A3-A338-6608685138B7}" destId="{C5AACFA0-0BBC-414B-ADA7-B7F5F58E0C39}" srcOrd="8" destOrd="0" presId="urn:microsoft.com/office/officeart/2005/8/layout/cycle6"/>
    <dgm:cxn modelId="{2710F2FE-E3F3-4784-BD15-42E333440EFE}" type="presParOf" srcId="{B34BA64B-AA95-44A3-A338-6608685138B7}" destId="{69DB4EC4-6746-4315-8173-141E3B923556}" srcOrd="9" destOrd="0" presId="urn:microsoft.com/office/officeart/2005/8/layout/cycle6"/>
    <dgm:cxn modelId="{46348A1B-64DA-4DB6-933B-1D0A034C1D4D}" type="presParOf" srcId="{B34BA64B-AA95-44A3-A338-6608685138B7}" destId="{E75C72B8-4362-4680-9CD5-C252CD71B0D1}" srcOrd="10" destOrd="0" presId="urn:microsoft.com/office/officeart/2005/8/layout/cycle6"/>
    <dgm:cxn modelId="{410668CF-3CE8-4F3C-9840-E2F0221405E1}" type="presParOf" srcId="{B34BA64B-AA95-44A3-A338-6608685138B7}" destId="{8EDCABBA-FF28-4D94-88F3-B4AA79A3E7C4}" srcOrd="11" destOrd="0" presId="urn:microsoft.com/office/officeart/2005/8/layout/cycle6"/>
    <dgm:cxn modelId="{9B68AC65-01DB-4B91-8B93-A4855C034F1C}" type="presParOf" srcId="{B34BA64B-AA95-44A3-A338-6608685138B7}" destId="{FFCA010A-A476-4504-985E-62A37A1DD0C8}" srcOrd="12" destOrd="0" presId="urn:microsoft.com/office/officeart/2005/8/layout/cycle6"/>
    <dgm:cxn modelId="{5CCF7B4A-C7FE-4C39-B6D3-3D415603DEC1}" type="presParOf" srcId="{B34BA64B-AA95-44A3-A338-6608685138B7}" destId="{CD040E5F-CF9E-4715-82F0-9FB749267464}" srcOrd="13" destOrd="0" presId="urn:microsoft.com/office/officeart/2005/8/layout/cycle6"/>
    <dgm:cxn modelId="{19970431-4E28-4929-A0AD-1C47EA41AD7F}" type="presParOf" srcId="{B34BA64B-AA95-44A3-A338-6608685138B7}" destId="{27A81861-DDBD-446F-8D4D-CE4B90111A3C}" srcOrd="14" destOrd="0" presId="urn:microsoft.com/office/officeart/2005/8/layout/cycle6"/>
    <dgm:cxn modelId="{6899EDD6-B169-4015-94D3-DD77841F8F77}" type="presParOf" srcId="{B34BA64B-AA95-44A3-A338-6608685138B7}" destId="{DE6D415D-7A63-452C-9F95-0A527FC349F9}" srcOrd="15" destOrd="0" presId="urn:microsoft.com/office/officeart/2005/8/layout/cycle6"/>
    <dgm:cxn modelId="{FF075100-AE16-4807-9FC9-12262FF7F1C3}" type="presParOf" srcId="{B34BA64B-AA95-44A3-A338-6608685138B7}" destId="{53EF2E4C-2379-48D2-BA63-A01B46DECC9A}" srcOrd="16" destOrd="0" presId="urn:microsoft.com/office/officeart/2005/8/layout/cycle6"/>
    <dgm:cxn modelId="{AAF97A59-C0F5-4B27-95CF-0D2533649A2D}" type="presParOf" srcId="{B34BA64B-AA95-44A3-A338-6608685138B7}" destId="{0704527D-C1D3-4BE9-8B27-DE1524D64385}" srcOrd="17" destOrd="0" presId="urn:microsoft.com/office/officeart/2005/8/layout/cycle6"/>
    <dgm:cxn modelId="{5B234606-1D3B-4697-808F-9FDBD5D65650}" type="presParOf" srcId="{B34BA64B-AA95-44A3-A338-6608685138B7}" destId="{7C52BCA0-490B-4BCC-83D5-B3BEA462E9C0}" srcOrd="18" destOrd="0" presId="urn:microsoft.com/office/officeart/2005/8/layout/cycle6"/>
    <dgm:cxn modelId="{E2EDE74A-087E-434E-AF67-7E64187F53DE}" type="presParOf" srcId="{B34BA64B-AA95-44A3-A338-6608685138B7}" destId="{DE91DA09-F24B-4C75-83B9-DCC391158C49}" srcOrd="19" destOrd="0" presId="urn:microsoft.com/office/officeart/2005/8/layout/cycle6"/>
    <dgm:cxn modelId="{76570F90-2B2E-4CC7-96D1-9ECC77844DAF}" type="presParOf" srcId="{B34BA64B-AA95-44A3-A338-6608685138B7}" destId="{3051B845-E6DD-4060-9351-2DDABED34893}" srcOrd="20" destOrd="0" presId="urn:microsoft.com/office/officeart/2005/8/layout/cycle6"/>
    <dgm:cxn modelId="{59669FD2-4044-40F8-BDDE-80047E4626AE}" type="presParOf" srcId="{B34BA64B-AA95-44A3-A338-6608685138B7}" destId="{934F2259-FCCC-4879-8781-E7AE048B98F6}" srcOrd="21" destOrd="0" presId="urn:microsoft.com/office/officeart/2005/8/layout/cycle6"/>
    <dgm:cxn modelId="{40F22888-FE76-4012-A063-7CC7047DE0FA}" type="presParOf" srcId="{B34BA64B-AA95-44A3-A338-6608685138B7}" destId="{F07C4C30-9307-4DC8-B95D-B32AFC50F2C7}" srcOrd="22" destOrd="0" presId="urn:microsoft.com/office/officeart/2005/8/layout/cycle6"/>
    <dgm:cxn modelId="{34C6ED57-C0D4-4093-BF35-58D5288EEBD1}" type="presParOf" srcId="{B34BA64B-AA95-44A3-A338-6608685138B7}" destId="{8DDBD48E-8A27-4A1A-BA87-3532A5908C75}" srcOrd="23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直線接點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直線接點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直線接點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4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5" name="直線接點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6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橢圓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橢圓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0" name="橢圓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1" name="橢圓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22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7629A-C157-4813-9CBF-E418A16A6E6F}" type="datetimeFigureOut">
              <a:rPr lang="zh-TW" altLang="en-US"/>
              <a:pPr>
                <a:defRPr/>
              </a:pPr>
              <a:t>2015/10/28</a:t>
            </a:fld>
            <a:endParaRPr lang="zh-TW" altLang="en-US"/>
          </a:p>
        </p:txBody>
      </p:sp>
      <p:sp>
        <p:nvSpPr>
          <p:cNvPr id="23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4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49CC3-5CF9-4FF9-9DA4-FC77502A49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2991A-AD41-4074-B0BD-080239690205}" type="datetimeFigureOut">
              <a:rPr lang="zh-TW" altLang="en-US"/>
              <a:pPr>
                <a:defRPr/>
              </a:pPr>
              <a:t>2015/10/28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77F3-BA15-4948-A203-F254C2247A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40339-05D2-45A5-8742-A6788AD35830}" type="datetimeFigureOut">
              <a:rPr lang="zh-TW" altLang="en-US"/>
              <a:pPr>
                <a:defRPr/>
              </a:pPr>
              <a:t>2015/10/28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3B1D3-091F-4047-88EE-7E9916A341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C3801CF-887B-4C78-84E0-F65277DB76F1}" type="datetimeFigureOut">
              <a:rPr lang="zh-TW" altLang="en-US"/>
              <a:pPr>
                <a:defRPr/>
              </a:pPr>
              <a:t>2015/10/28</a:t>
            </a:fld>
            <a:endParaRPr lang="zh-TW" altLang="en-US"/>
          </a:p>
        </p:txBody>
      </p:sp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87D44EC-F0CB-4360-A8C0-CDAB3A4D63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直線接點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直線接點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直線接點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4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5" name="橢圓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6" name="橢圓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橢圓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橢圓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直線接點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8B006-E16F-48F4-BBE0-8383203522AE}" type="datetimeFigureOut">
              <a:rPr lang="zh-TW" altLang="en-US"/>
              <a:pPr>
                <a:defRPr/>
              </a:pPr>
              <a:t>2015/10/28</a:t>
            </a:fld>
            <a:endParaRPr lang="zh-TW" altLang="en-US"/>
          </a:p>
        </p:txBody>
      </p:sp>
      <p:sp>
        <p:nvSpPr>
          <p:cNvPr id="21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DE7C6-6402-4C2C-BFB5-16D3E493DE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7D675-F7AF-485A-AE98-023B4BE4DC4D}" type="datetimeFigureOut">
              <a:rPr lang="zh-TW" altLang="en-US"/>
              <a:pPr>
                <a:defRPr/>
              </a:pPr>
              <a:t>2015/10/28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3B2F7-F4AC-4672-9533-542878B37B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583AA-40AA-4611-96C0-6738A09A79F9}" type="datetimeFigureOut">
              <a:rPr lang="zh-TW" altLang="en-US"/>
              <a:pPr>
                <a:defRPr/>
              </a:pPr>
              <a:t>2015/10/28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3BFF6-66DE-4429-84AA-29C8F5EDB34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4AD62EA-2806-4D00-A7C6-BFA1724A79F3}" type="datetimeFigureOut">
              <a:rPr lang="zh-TW" altLang="en-US"/>
              <a:pPr>
                <a:defRPr/>
              </a:pPr>
              <a:t>2015/10/28</a:t>
            </a:fld>
            <a:endParaRPr lang="zh-TW" altLang="en-US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5D18C5-7B51-4676-A854-1A0CB2686AF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D027D-C28D-41AA-8233-0111EA9311D2}" type="datetimeFigureOut">
              <a:rPr lang="zh-TW" altLang="en-US"/>
              <a:pPr>
                <a:defRPr/>
              </a:pPr>
              <a:t>2015/10/28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67D31-CCE3-4724-9B0B-41D4C12516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6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7" name="直線接點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8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橢圓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EE2DA20-465C-4D60-BE1D-E9BD226503D6}" type="datetimeFigureOut">
              <a:rPr lang="zh-TW" altLang="en-US"/>
              <a:pPr>
                <a:defRPr/>
              </a:pPr>
              <a:t>2015/10/28</a:t>
            </a:fld>
            <a:endParaRPr lang="zh-TW" altLang="en-US"/>
          </a:p>
        </p:txBody>
      </p:sp>
      <p:sp>
        <p:nvSpPr>
          <p:cNvPr id="13" name="投影片編號版面配置區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0644B4-76E0-4442-BAD0-1AAA6B6B28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橢圓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7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1" name="直線接點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D8D25C-0EDB-4A17-A9A6-C51F6329F75E}" type="datetimeFigureOut">
              <a:rPr lang="zh-TW" altLang="en-US"/>
              <a:pPr>
                <a:defRPr/>
              </a:pPr>
              <a:t>2015/10/28</a:t>
            </a:fld>
            <a:endParaRPr lang="zh-TW" altLang="en-US"/>
          </a:p>
        </p:txBody>
      </p:sp>
      <p:sp>
        <p:nvSpPr>
          <p:cNvPr id="13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5785653-EE1D-44BA-90CB-BC3ABAF697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8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32CA65F-5EB3-454A-9024-ED823FE89C6A}" type="datetimeFigureOut">
              <a:rPr lang="zh-TW" altLang="en-US"/>
              <a:pPr>
                <a:defRPr/>
              </a:pPr>
              <a:t>2015/10/28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0066139-D317-4679-9038-B2089B8A8B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63" r:id="rId4"/>
    <p:sldLayoutId id="2147483764" r:id="rId5"/>
    <p:sldLayoutId id="2147483771" r:id="rId6"/>
    <p:sldLayoutId id="2147483765" r:id="rId7"/>
    <p:sldLayoutId id="2147483772" r:id="rId8"/>
    <p:sldLayoutId id="2147483773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zh.wikipedia.org/wiki/%E6%9F%AF%E5%B0%BC%E6%96%AF%E5%A0%A1%E4%B8%83%E6%A1%A5%E9%97%AE%E9%A2%9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zh.wikipedia.org/wiki/%E8%8E%B1%E6%98%82%E5%93%88%E5%BE%B7%C2%B7%E6%AC%A7%E6%8B%8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500" dirty="0" smtClean="0">
                <a:solidFill>
                  <a:schemeClr val="tx1"/>
                </a:solidFill>
              </a:rPr>
              <a:t>宜昌國中</a:t>
            </a:r>
            <a:r>
              <a:rPr lang="en-US" altLang="zh-TW" sz="5500" dirty="0" smtClean="0"/>
              <a:t/>
            </a:r>
            <a:br>
              <a:rPr lang="en-US" altLang="zh-TW" sz="5500" dirty="0" smtClean="0"/>
            </a:br>
            <a:r>
              <a:rPr lang="zh-TW" altLang="en-US" sz="5500" dirty="0" smtClean="0">
                <a:solidFill>
                  <a:schemeClr val="tx1"/>
                </a:solidFill>
              </a:rPr>
              <a:t>垃圾車的神祕路線</a:t>
            </a:r>
            <a:endParaRPr lang="zh-TW" altLang="en-US" sz="5500" dirty="0">
              <a:solidFill>
                <a:schemeClr val="tx1"/>
              </a:solidFill>
            </a:endParaRPr>
          </a:p>
        </p:txBody>
      </p:sp>
      <p:sp>
        <p:nvSpPr>
          <p:cNvPr id="13314" name="副標題 2"/>
          <p:cNvSpPr>
            <a:spLocks noGrp="1"/>
          </p:cNvSpPr>
          <p:nvPr>
            <p:ph type="subTitle" idx="1"/>
          </p:nvPr>
        </p:nvSpPr>
        <p:spPr>
          <a:xfrm>
            <a:off x="2268538" y="5013325"/>
            <a:ext cx="6172200" cy="1371600"/>
          </a:xfrm>
        </p:spPr>
        <p:txBody>
          <a:bodyPr/>
          <a:lstStyle/>
          <a:p>
            <a:pPr algn="ctr" eaLnBrk="1" hangingPunct="1"/>
            <a:r>
              <a:rPr lang="zh-TW" altLang="en-US" sz="2800" smtClean="0">
                <a:solidFill>
                  <a:schemeClr val="tx1"/>
                </a:solidFill>
              </a:rPr>
              <a:t>隊名</a:t>
            </a:r>
            <a:r>
              <a:rPr lang="en-US" altLang="zh-TW" sz="2800" smtClean="0">
                <a:solidFill>
                  <a:schemeClr val="tx1"/>
                </a:solidFill>
              </a:rPr>
              <a:t>:</a:t>
            </a:r>
            <a:r>
              <a:rPr lang="zh-TW" altLang="en-US" sz="2800" smtClean="0">
                <a:solidFill>
                  <a:schemeClr val="tx1"/>
                </a:solidFill>
              </a:rPr>
              <a:t>樂圾車</a:t>
            </a:r>
            <a:endParaRPr lang="en-US" altLang="zh-TW" sz="2800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zh-TW" altLang="en-US" sz="2800" smtClean="0">
                <a:solidFill>
                  <a:schemeClr val="tx1"/>
                </a:solidFill>
              </a:rPr>
              <a:t>學生</a:t>
            </a:r>
            <a:r>
              <a:rPr lang="en-US" altLang="zh-TW" sz="2800" smtClean="0">
                <a:solidFill>
                  <a:schemeClr val="tx1"/>
                </a:solidFill>
              </a:rPr>
              <a:t>:</a:t>
            </a:r>
            <a:r>
              <a:rPr lang="zh-TW" altLang="en-US" sz="2800" smtClean="0">
                <a:solidFill>
                  <a:schemeClr val="tx1"/>
                </a:solidFill>
              </a:rPr>
              <a:t>古芳宜、陳妍臻</a:t>
            </a:r>
            <a:endParaRPr lang="en-US" altLang="zh-TW" sz="2800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zh-TW" altLang="en-US" sz="2800" smtClean="0">
                <a:solidFill>
                  <a:schemeClr val="tx1"/>
                </a:solidFill>
              </a:rPr>
              <a:t>老師</a:t>
            </a:r>
            <a:r>
              <a:rPr lang="en-US" altLang="zh-TW" sz="2800" smtClean="0">
                <a:solidFill>
                  <a:schemeClr val="tx1"/>
                </a:solidFill>
              </a:rPr>
              <a:t>:</a:t>
            </a:r>
            <a:r>
              <a:rPr lang="zh-TW" altLang="en-US" sz="2800" smtClean="0">
                <a:solidFill>
                  <a:schemeClr val="tx1"/>
                </a:solidFill>
              </a:rPr>
              <a:t>詹如晴</a:t>
            </a:r>
            <a:endParaRPr lang="en-US" altLang="zh-TW" sz="2800" smtClean="0">
              <a:solidFill>
                <a:schemeClr val="tx1"/>
              </a:solidFill>
            </a:endParaRPr>
          </a:p>
        </p:txBody>
      </p:sp>
      <p:sp>
        <p:nvSpPr>
          <p:cNvPr id="13315" name="AutoShape 2" descr="http://profile.yamedia.tw/y/c/ycjhlife/inde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Century Schoolbook" pitchFamily="18" charset="0"/>
            </a:endParaRPr>
          </a:p>
        </p:txBody>
      </p:sp>
      <p:pic>
        <p:nvPicPr>
          <p:cNvPr id="13316" name="Picture 4" descr="http://profile.yamedia.tw/y/c/ycjhlife/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188913"/>
            <a:ext cx="1419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0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22530" name="內容版面配置區 5"/>
          <p:cNvSpPr>
            <a:spLocks noGrp="1"/>
          </p:cNvSpPr>
          <p:nvPr>
            <p:ph sz="quarter" idx="1"/>
          </p:nvPr>
        </p:nvSpPr>
        <p:spPr>
          <a:xfrm>
            <a:off x="457200" y="692150"/>
            <a:ext cx="7467600" cy="5781675"/>
          </a:xfrm>
        </p:spPr>
        <p:txBody>
          <a:bodyPr/>
          <a:lstStyle/>
          <a:p>
            <a:pPr lvl="1" algn="ctr" eaLnBrk="1" hangingPunct="1"/>
            <a:r>
              <a:rPr lang="zh-TW" altLang="zh-TW" sz="3600" smtClean="0"/>
              <a:t>差異性分析：</a:t>
            </a:r>
            <a:endParaRPr lang="en-US" altLang="zh-TW" sz="3600" smtClean="0"/>
          </a:p>
          <a:p>
            <a:pPr lvl="1" eaLnBrk="1" hangingPunct="1"/>
            <a:r>
              <a:rPr lang="zh-TW" altLang="zh-TW" sz="2000" u="sng" smtClean="0"/>
              <a:t>吉安鄉</a:t>
            </a:r>
            <a:r>
              <a:rPr lang="zh-TW" altLang="zh-TW" sz="2000" smtClean="0"/>
              <a:t>清潔隊推出「全國通垃圾網」</a:t>
            </a:r>
            <a:r>
              <a:rPr lang="en-US" altLang="zh-TW" sz="2000" smtClean="0"/>
              <a:t>APP</a:t>
            </a:r>
            <a:r>
              <a:rPr lang="zh-TW" altLang="zh-TW" sz="2000" smtClean="0"/>
              <a:t>行駛路徑分析：</a:t>
            </a:r>
            <a:endParaRPr lang="en-US" altLang="zh-TW" sz="2000" smtClean="0"/>
          </a:p>
          <a:p>
            <a:pPr lvl="1" eaLnBrk="1" hangingPunct="1"/>
            <a:r>
              <a:rPr lang="en-US" altLang="zh-TW" smtClean="0"/>
              <a:t> </a:t>
            </a:r>
            <a:r>
              <a:rPr lang="hi-IN" altLang="zh-TW" smtClean="0"/>
              <a:t>由中興保全集團開發，提供「現況查詢」、「路線查詢」、「到站提醒」、「我的最愛」及「公佈欄」等功能，民眾在家就可隨時掌握垃圾車動態資訊，輕鬆解決生</a:t>
            </a:r>
            <a:r>
              <a:rPr lang="en-US" altLang="zh-TW" smtClean="0"/>
              <a:t> </a:t>
            </a:r>
            <a:r>
              <a:rPr lang="hi-IN" altLang="zh-TW" smtClean="0"/>
              <a:t>活倒垃圾問題。</a:t>
            </a:r>
            <a:endParaRPr lang="zh-TW" altLang="en-US" smtClean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258888" y="3068638"/>
          <a:ext cx="5761037" cy="34559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20213"/>
                <a:gridCol w="1920213"/>
                <a:gridCol w="1920213"/>
              </a:tblGrid>
              <a:tr h="262370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832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i-IN" sz="2800" kern="50" dirty="0">
                          <a:latin typeface="Times New Roman"/>
                          <a:ea typeface="新細明體"/>
                          <a:cs typeface="新細明體"/>
                        </a:rPr>
                        <a:t>功能清單</a:t>
                      </a:r>
                      <a:endParaRPr lang="zh-TW" sz="2800" kern="50" dirty="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i-IN" sz="2800" kern="50" dirty="0">
                          <a:latin typeface="Times New Roman"/>
                          <a:ea typeface="新細明體"/>
                          <a:cs typeface="新細明體"/>
                        </a:rPr>
                        <a:t>路線查詢</a:t>
                      </a:r>
                      <a:endParaRPr lang="zh-TW" sz="2800" kern="50" dirty="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i-IN" sz="2800" kern="50" dirty="0">
                          <a:latin typeface="Times New Roman"/>
                          <a:ea typeface="新細明體"/>
                          <a:cs typeface="新細明體"/>
                        </a:rPr>
                        <a:t>現況查詢</a:t>
                      </a:r>
                      <a:endParaRPr lang="zh-TW" sz="2800" kern="50" dirty="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2545" name="Picture 3" descr="C:\Users\user\Desktop\2015-10-21-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213100"/>
            <a:ext cx="17621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4" descr="C:\Users\user\Desktop\2015-10-21-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213100"/>
            <a:ext cx="17272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5" descr="C:\Users\user\Desktop\2015-10-21-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213100"/>
            <a:ext cx="1655763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7" descr="C:\Users\user\Desktop\20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188913"/>
            <a:ext cx="1419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標題 1"/>
          <p:cNvSpPr>
            <a:spLocks noGrp="1"/>
          </p:cNvSpPr>
          <p:nvPr>
            <p:ph type="title"/>
          </p:nvPr>
        </p:nvSpPr>
        <p:spPr bwMode="auto">
          <a:xfrm>
            <a:off x="457200" y="404813"/>
            <a:ext cx="7467600" cy="13684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zh-TW" altLang="zh-TW" sz="3200" u="sng" cap="none" smtClean="0">
                <a:solidFill>
                  <a:srgbClr val="000000"/>
                </a:solidFill>
              </a:rPr>
              <a:t>吉安鄉</a:t>
            </a:r>
            <a:r>
              <a:rPr lang="zh-TW" altLang="zh-TW" sz="3200" cap="none" smtClean="0">
                <a:solidFill>
                  <a:srgbClr val="000000"/>
                </a:solidFill>
              </a:rPr>
              <a:t>清潔隊網站內垃圾清運路線圖：</a:t>
            </a:r>
            <a:r>
              <a:rPr lang="zh-TW" altLang="zh-TW" sz="1800" cap="none" smtClean="0">
                <a:solidFill>
                  <a:srgbClr val="000000"/>
                </a:solidFill>
              </a:rPr>
              <a:t/>
            </a:r>
            <a:br>
              <a:rPr lang="zh-TW" altLang="zh-TW" sz="1800" cap="none" smtClean="0">
                <a:solidFill>
                  <a:srgbClr val="000000"/>
                </a:solidFill>
              </a:rPr>
            </a:br>
            <a:endParaRPr lang="zh-TW" altLang="en-US" sz="1800" cap="none" smtClean="0">
              <a:solidFill>
                <a:srgbClr val="000000"/>
              </a:solidFill>
            </a:endParaRPr>
          </a:p>
        </p:txBody>
      </p:sp>
      <p:pic>
        <p:nvPicPr>
          <p:cNvPr id="23554" name="Picture 3" descr="C:\Users\user\Desktop\2015-10-21-13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133600"/>
            <a:ext cx="7046912" cy="4103688"/>
          </a:xfrm>
        </p:spPr>
      </p:pic>
      <p:pic>
        <p:nvPicPr>
          <p:cNvPr id="23555" name="Picture 4" descr="C:\Users\user\Desktop\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188913"/>
            <a:ext cx="1419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7467600" cy="11572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zh-TW" altLang="en-US" sz="6000" dirty="0" smtClean="0">
                <a:solidFill>
                  <a:schemeClr val="tx1"/>
                </a:solidFill>
              </a:rPr>
              <a:t>活動執行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  <p:sp>
        <p:nvSpPr>
          <p:cNvPr id="24578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zh-TW" altLang="zh-TW" u="sng" smtClean="0"/>
              <a:t>吉安鄉福興村</a:t>
            </a:r>
            <a:r>
              <a:rPr lang="zh-TW" altLang="zh-TW" smtClean="0"/>
              <a:t>最佳路徑探討</a:t>
            </a:r>
            <a:endParaRPr lang="en-US" altLang="zh-TW" smtClean="0"/>
          </a:p>
          <a:p>
            <a:pPr eaLnBrk="1" hangingPunct="1"/>
            <a:r>
              <a:rPr lang="zh-TW" altLang="zh-TW" smtClean="0"/>
              <a:t>奇數頂點和偶數頂點數：</a:t>
            </a:r>
          </a:p>
          <a:p>
            <a:pPr eaLnBrk="1" hangingPunct="1"/>
            <a:endParaRPr lang="zh-TW" altLang="zh-TW" smtClean="0"/>
          </a:p>
          <a:p>
            <a:pPr eaLnBrk="1" hangingPunct="1"/>
            <a:endParaRPr lang="zh-TW" altLang="en-US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492375"/>
            <a:ext cx="6792913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" descr="C:\Users\user\Desktop\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188913"/>
            <a:ext cx="1419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標題 1"/>
          <p:cNvSpPr>
            <a:spLocks noGrp="1"/>
          </p:cNvSpPr>
          <p:nvPr>
            <p:ph type="title"/>
          </p:nvPr>
        </p:nvSpPr>
        <p:spPr bwMode="auto">
          <a:xfrm>
            <a:off x="900113" y="1916113"/>
            <a:ext cx="7127875" cy="14414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en-US" altLang="zh-TW" sz="2400" cap="none" smtClean="0">
                <a:solidFill>
                  <a:srgbClr val="000000"/>
                </a:solidFill>
              </a:rPr>
              <a:t/>
            </a:r>
            <a:br>
              <a:rPr lang="en-US" altLang="zh-TW" sz="2400" cap="none" smtClean="0">
                <a:solidFill>
                  <a:srgbClr val="000000"/>
                </a:solidFill>
              </a:rPr>
            </a:br>
            <a:r>
              <a:rPr lang="en-US" altLang="zh-TW" sz="2400" cap="none" smtClean="0">
                <a:solidFill>
                  <a:srgbClr val="000000"/>
                </a:solidFill>
              </a:rPr>
              <a:t/>
            </a:r>
            <a:br>
              <a:rPr lang="en-US" altLang="zh-TW" sz="2400" cap="none" smtClean="0">
                <a:solidFill>
                  <a:srgbClr val="000000"/>
                </a:solidFill>
              </a:rPr>
            </a:br>
            <a:r>
              <a:rPr lang="en-US" altLang="zh-TW" sz="2400" cap="none" smtClean="0">
                <a:solidFill>
                  <a:srgbClr val="000000"/>
                </a:solidFill>
              </a:rPr>
              <a:t/>
            </a:r>
            <a:br>
              <a:rPr lang="en-US" altLang="zh-TW" sz="2400" cap="none" smtClean="0">
                <a:solidFill>
                  <a:srgbClr val="000000"/>
                </a:solidFill>
              </a:rPr>
            </a:br>
            <a:r>
              <a:rPr lang="en-US" altLang="zh-TW" sz="2400" cap="none" smtClean="0">
                <a:solidFill>
                  <a:srgbClr val="000000"/>
                </a:solidFill>
              </a:rPr>
              <a:t/>
            </a:r>
            <a:br>
              <a:rPr lang="en-US" altLang="zh-TW" sz="2400" cap="none" smtClean="0">
                <a:solidFill>
                  <a:srgbClr val="000000"/>
                </a:solidFill>
              </a:rPr>
            </a:br>
            <a:r>
              <a:rPr lang="en-US" altLang="zh-TW" sz="2400" cap="none" smtClean="0">
                <a:solidFill>
                  <a:srgbClr val="000000"/>
                </a:solidFill>
              </a:rPr>
              <a:t/>
            </a:r>
            <a:br>
              <a:rPr lang="en-US" altLang="zh-TW" sz="2400" cap="none" smtClean="0">
                <a:solidFill>
                  <a:srgbClr val="000000"/>
                </a:solidFill>
              </a:rPr>
            </a:br>
            <a:r>
              <a:rPr lang="en-US" altLang="zh-TW" sz="2400" cap="none" smtClean="0">
                <a:solidFill>
                  <a:srgbClr val="000000"/>
                </a:solidFill>
              </a:rPr>
              <a:t/>
            </a:r>
            <a:br>
              <a:rPr lang="en-US" altLang="zh-TW" sz="2400" cap="none" smtClean="0">
                <a:solidFill>
                  <a:srgbClr val="000000"/>
                </a:solidFill>
              </a:rPr>
            </a:br>
            <a:r>
              <a:rPr lang="en-US" altLang="zh-TW" sz="2400" cap="none" smtClean="0">
                <a:solidFill>
                  <a:srgbClr val="000000"/>
                </a:solidFill>
              </a:rPr>
              <a:t/>
            </a:r>
            <a:br>
              <a:rPr lang="en-US" altLang="zh-TW" sz="2400" cap="none" smtClean="0">
                <a:solidFill>
                  <a:srgbClr val="000000"/>
                </a:solidFill>
              </a:rPr>
            </a:br>
            <a:r>
              <a:rPr lang="en-US" altLang="zh-TW" sz="2400" cap="none" smtClean="0">
                <a:solidFill>
                  <a:srgbClr val="000000"/>
                </a:solidFill>
              </a:rPr>
              <a:t/>
            </a:r>
            <a:br>
              <a:rPr lang="en-US" altLang="zh-TW" sz="2400" cap="none" smtClean="0">
                <a:solidFill>
                  <a:srgbClr val="000000"/>
                </a:solidFill>
              </a:rPr>
            </a:br>
            <a:r>
              <a:rPr lang="zh-TW" altLang="en-US" sz="4000" cap="none" smtClean="0">
                <a:solidFill>
                  <a:srgbClr val="000000"/>
                </a:solidFill>
              </a:rPr>
              <a:t>福興村</a:t>
            </a:r>
            <a:r>
              <a:rPr lang="zh-TW" altLang="zh-TW" sz="4000" cap="none" smtClean="0">
                <a:solidFill>
                  <a:srgbClr val="000000"/>
                </a:solidFill>
              </a:rPr>
              <a:t>是一筆畫圖形？</a:t>
            </a:r>
            <a:r>
              <a:rPr lang="zh-TW" altLang="zh-TW" sz="2400" cap="none" smtClean="0">
                <a:solidFill>
                  <a:srgbClr val="000000"/>
                </a:solidFill>
              </a:rPr>
              <a:t>　</a:t>
            </a:r>
            <a:r>
              <a:rPr lang="en-US" altLang="zh-TW" sz="2400" cap="none" smtClean="0">
                <a:solidFill>
                  <a:srgbClr val="000000"/>
                </a:solidFill>
              </a:rPr>
              <a:t/>
            </a:r>
            <a:br>
              <a:rPr lang="en-US" altLang="zh-TW" sz="2400" cap="none" smtClean="0">
                <a:solidFill>
                  <a:srgbClr val="000000"/>
                </a:solidFill>
              </a:rPr>
            </a:br>
            <a:r>
              <a:rPr lang="en-US" altLang="zh-TW" sz="2800" cap="none" smtClean="0">
                <a:solidFill>
                  <a:srgbClr val="000000"/>
                </a:solidFill>
              </a:rPr>
              <a:t>1. </a:t>
            </a:r>
            <a:r>
              <a:rPr lang="zh-TW" altLang="zh-TW" sz="2800" cap="none" smtClean="0">
                <a:solidFill>
                  <a:srgbClr val="000000"/>
                </a:solidFill>
              </a:rPr>
              <a:t>不是。</a:t>
            </a:r>
            <a:br>
              <a:rPr lang="zh-TW" altLang="zh-TW" sz="2800" cap="none" smtClean="0">
                <a:solidFill>
                  <a:srgbClr val="000000"/>
                </a:solidFill>
              </a:rPr>
            </a:br>
            <a:r>
              <a:rPr lang="en-US" altLang="zh-TW" sz="2800" cap="none" smtClean="0">
                <a:solidFill>
                  <a:srgbClr val="000000"/>
                </a:solidFill>
              </a:rPr>
              <a:t>2.</a:t>
            </a:r>
            <a:r>
              <a:rPr lang="hi-IN" altLang="zh-TW" sz="2800" cap="none" smtClean="0">
                <a:solidFill>
                  <a:srgbClr val="000000"/>
                </a:solidFill>
              </a:rPr>
              <a:t>奇數頂點是</a:t>
            </a:r>
            <a:r>
              <a:rPr lang="en-US" altLang="zh-TW" sz="2800" cap="none" smtClean="0">
                <a:solidFill>
                  <a:srgbClr val="000000"/>
                </a:solidFill>
              </a:rPr>
              <a:t>0</a:t>
            </a:r>
            <a:r>
              <a:rPr lang="hi-IN" altLang="zh-TW" sz="2800" cap="none" smtClean="0">
                <a:solidFill>
                  <a:srgbClr val="000000"/>
                </a:solidFill>
              </a:rPr>
              <a:t>或</a:t>
            </a:r>
            <a:r>
              <a:rPr lang="en-US" altLang="zh-TW" sz="2800" cap="none" smtClean="0">
                <a:solidFill>
                  <a:srgbClr val="000000"/>
                </a:solidFill>
              </a:rPr>
              <a:t>2</a:t>
            </a:r>
            <a:r>
              <a:rPr lang="hi-IN" altLang="zh-TW" sz="2800" cap="none" smtClean="0">
                <a:solidFill>
                  <a:srgbClr val="000000"/>
                </a:solidFill>
              </a:rPr>
              <a:t>，</a:t>
            </a:r>
            <a:r>
              <a:rPr lang="zh-TW" altLang="zh-TW" sz="2800" cap="none" smtClean="0">
                <a:solidFill>
                  <a:srgbClr val="000000"/>
                </a:solidFill>
              </a:rPr>
              <a:t>才</a:t>
            </a:r>
            <a:r>
              <a:rPr lang="hi-IN" altLang="zh-TW" sz="2800" cap="none" smtClean="0">
                <a:solidFill>
                  <a:srgbClr val="000000"/>
                </a:solidFill>
              </a:rPr>
              <a:t>能一筆畫完。</a:t>
            </a:r>
            <a:r>
              <a:rPr lang="zh-TW" altLang="zh-TW" sz="2800" cap="none" smtClean="0">
                <a:solidFill>
                  <a:srgbClr val="000000"/>
                </a:solidFill>
              </a:rPr>
              <a:t>故</a:t>
            </a:r>
            <a:r>
              <a:rPr lang="zh-TW" altLang="zh-TW" sz="2800" u="sng" cap="none" smtClean="0">
                <a:solidFill>
                  <a:srgbClr val="000000"/>
                </a:solidFill>
              </a:rPr>
              <a:t>吉安鄉福興村</a:t>
            </a:r>
            <a:r>
              <a:rPr lang="zh-TW" altLang="zh-TW" sz="2800" cap="none" smtClean="0">
                <a:solidFill>
                  <a:srgbClr val="000000"/>
                </a:solidFill>
              </a:rPr>
              <a:t>路徑圖非一筆畫圖形。</a:t>
            </a:r>
            <a:br>
              <a:rPr lang="zh-TW" altLang="zh-TW" sz="2800" cap="none" smtClean="0">
                <a:solidFill>
                  <a:srgbClr val="000000"/>
                </a:solidFill>
              </a:rPr>
            </a:br>
            <a:endParaRPr lang="zh-TW" altLang="en-US" sz="2800" cap="none" smtClean="0">
              <a:solidFill>
                <a:srgbClr val="000000"/>
              </a:solidFill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quarter" idx="1"/>
          </p:nvPr>
        </p:nvGraphicFramePr>
        <p:xfrm>
          <a:off x="827088" y="3860800"/>
          <a:ext cx="7240587" cy="25923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13744"/>
                <a:gridCol w="2413744"/>
                <a:gridCol w="2413744"/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i-IN" sz="2000" kern="50" dirty="0">
                          <a:latin typeface="Times New Roman"/>
                          <a:ea typeface="新細明體"/>
                          <a:cs typeface="新細明體"/>
                        </a:rPr>
                        <a:t>頂點</a:t>
                      </a:r>
                      <a:endParaRPr lang="zh-TW" sz="2000" kern="50" dirty="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i-IN" sz="2000" kern="50" dirty="0">
                          <a:latin typeface="Times New Roman"/>
                          <a:ea typeface="新細明體"/>
                          <a:cs typeface="新細明體"/>
                        </a:rPr>
                        <a:t>編號</a:t>
                      </a:r>
                      <a:endParaRPr lang="zh-TW" sz="2000" kern="50" dirty="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50" dirty="0">
                          <a:latin typeface="Times New Roman"/>
                          <a:ea typeface="新細明體"/>
                          <a:cs typeface="Mangal"/>
                        </a:rPr>
                        <a:t>數量</a:t>
                      </a:r>
                    </a:p>
                  </a:txBody>
                  <a:tcPr marL="68580" marR="68580" marT="0" marB="0" anchor="ctr"/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i-IN" sz="2000" kern="50" dirty="0">
                          <a:latin typeface="Times New Roman"/>
                          <a:ea typeface="新細明體"/>
                          <a:cs typeface="新細明體"/>
                        </a:rPr>
                        <a:t>奇數頂點</a:t>
                      </a:r>
                      <a:endParaRPr lang="zh-TW" sz="2000" kern="50" dirty="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50" dirty="0">
                          <a:latin typeface="Times New Roman"/>
                          <a:ea typeface="新細明體"/>
                          <a:cs typeface="Mangal"/>
                        </a:rPr>
                        <a:t>１、３、４、５、６、８、１７、１８、２０、２２、２７、２８、２９、３０、３２、３４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50" dirty="0">
                          <a:latin typeface="Times New Roman"/>
                          <a:ea typeface="新細明體"/>
                          <a:cs typeface="Mangal"/>
                        </a:rPr>
                        <a:t>１６</a:t>
                      </a:r>
                    </a:p>
                  </a:txBody>
                  <a:tcPr marL="68580" marR="68580" marT="0" marB="0" anchor="ctr"/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i-IN" sz="2000" kern="50" dirty="0">
                          <a:latin typeface="Times New Roman"/>
                          <a:ea typeface="新細明體"/>
                          <a:cs typeface="新細明體"/>
                        </a:rPr>
                        <a:t>偶數頂點</a:t>
                      </a:r>
                      <a:endParaRPr lang="zh-TW" sz="2000" kern="50" dirty="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50" dirty="0">
                          <a:latin typeface="Times New Roman"/>
                          <a:ea typeface="新細明體"/>
                          <a:cs typeface="Mangal"/>
                        </a:rPr>
                        <a:t>２、７、９、１０、１１、１２、１３、１４、１５、１６、１９、２１、２３、２４、２５、２６、３１、３３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50" dirty="0">
                          <a:latin typeface="Times New Roman"/>
                          <a:ea typeface="新細明體"/>
                          <a:cs typeface="Mangal"/>
                        </a:rPr>
                        <a:t>１８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5620" name="Picture 1" descr="C:\Users\user\Desktop\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419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188" y="692150"/>
            <a:ext cx="7313612" cy="936625"/>
          </a:xfrm>
        </p:spPr>
        <p:txBody>
          <a:bodyPr>
            <a:normAutofit fontScale="90000"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zh-TW" sz="4400" dirty="0">
                <a:solidFill>
                  <a:sysClr val="windowText" lastClr="000000"/>
                </a:solidFill>
              </a:rPr>
              <a:t>不能一筆畫圖形，最佳路徑探討：</a:t>
            </a:r>
            <a:r>
              <a:rPr lang="en-US" altLang="zh-TW" sz="2400" dirty="0">
                <a:solidFill>
                  <a:sysClr val="windowText" lastClr="000000"/>
                </a:solidFill>
              </a:rPr>
              <a:t/>
            </a:r>
            <a:br>
              <a:rPr lang="en-US" altLang="zh-TW" sz="2400" dirty="0">
                <a:solidFill>
                  <a:sysClr val="windowText" lastClr="000000"/>
                </a:solidFill>
              </a:rPr>
            </a:br>
            <a:endParaRPr lang="zh-TW" alt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26626" name="內容版面配置區 2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7467600" cy="4873625"/>
          </a:xfrm>
        </p:spPr>
        <p:txBody>
          <a:bodyPr/>
          <a:lstStyle/>
          <a:p>
            <a:pPr lvl="1" eaLnBrk="1" hangingPunct="1"/>
            <a:r>
              <a:rPr lang="zh-TW" altLang="zh-TW" sz="2400" smtClean="0"/>
              <a:t>最少描繪筆數說明：最少筆數是圖中所含奇數頂點個數的一半，故</a:t>
            </a:r>
            <a:r>
              <a:rPr lang="zh-TW" altLang="zh-TW" sz="2400" u="sng" smtClean="0"/>
              <a:t>吉安鄉福興村</a:t>
            </a:r>
            <a:r>
              <a:rPr lang="zh-TW" altLang="zh-TW" sz="2400" smtClean="0"/>
              <a:t>最少筆數</a:t>
            </a:r>
            <a:r>
              <a:rPr lang="en-US" altLang="zh-TW" sz="2400" smtClean="0"/>
              <a:t> </a:t>
            </a:r>
            <a:r>
              <a:rPr lang="zh-TW" altLang="zh-TW" sz="2400" smtClean="0"/>
              <a:t> </a:t>
            </a:r>
            <a:r>
              <a:rPr lang="zh-TW" altLang="en-US" sz="2400" smtClean="0"/>
              <a:t>         。</a:t>
            </a:r>
            <a:endParaRPr lang="en-US" altLang="zh-TW" sz="2400" smtClean="0"/>
          </a:p>
          <a:p>
            <a:pPr marL="273050" lvl="2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zh-TW" sz="2400" smtClean="0"/>
              <a:t>        </a:t>
            </a:r>
            <a:r>
              <a:rPr lang="zh-TW" altLang="zh-TW" sz="2400" smtClean="0"/>
              <a:t>點和點間的線段距離說明：</a:t>
            </a:r>
            <a:endParaRPr lang="en-US" altLang="zh-TW" sz="2400" smtClean="0"/>
          </a:p>
          <a:p>
            <a:pPr marL="273050" lvl="2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zh-TW" smtClean="0"/>
              <a:t>                                                                                                    </a:t>
            </a:r>
            <a:endParaRPr lang="zh-TW" altLang="zh-TW" smtClean="0"/>
          </a:p>
          <a:p>
            <a:pPr eaLnBrk="1" hangingPunct="1">
              <a:buFont typeface="Wingdings" pitchFamily="2" charset="2"/>
              <a:buNone/>
            </a:pPr>
            <a:endParaRPr lang="en-US" altLang="zh-TW" smtClean="0"/>
          </a:p>
        </p:txBody>
      </p:sp>
      <p:pic>
        <p:nvPicPr>
          <p:cNvPr id="26627" name="Picture 1" descr="C:\Users\user\Desktop\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419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C:\Users\user\Desktop\2015-10-21_14304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184525"/>
            <a:ext cx="576103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C:\Users\user\Desktop\2015-10-21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2420938"/>
            <a:ext cx="942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標題 1"/>
          <p:cNvSpPr>
            <a:spLocks noGrp="1"/>
          </p:cNvSpPr>
          <p:nvPr>
            <p:ph type="title"/>
          </p:nvPr>
        </p:nvSpPr>
        <p:spPr bwMode="auto">
          <a:xfrm>
            <a:off x="395288" y="274638"/>
            <a:ext cx="7529512" cy="15700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900" indent="-342900" algn="ctr" eaLnBrk="1" hangingPunct="1"/>
            <a:r>
              <a:rPr lang="zh-TW" altLang="zh-TW" sz="4400" cap="none" smtClean="0">
                <a:solidFill>
                  <a:schemeClr val="tx1"/>
                </a:solidFill>
              </a:rPr>
              <a:t>差異性分析</a:t>
            </a:r>
            <a:r>
              <a:rPr lang="zh-TW" altLang="zh-TW" sz="1800" cap="none" smtClean="0">
                <a:solidFill>
                  <a:srgbClr val="000000"/>
                </a:solidFill>
              </a:rPr>
              <a:t/>
            </a:r>
            <a:br>
              <a:rPr lang="zh-TW" altLang="zh-TW" sz="1800" cap="none" smtClean="0">
                <a:solidFill>
                  <a:srgbClr val="000000"/>
                </a:solidFill>
              </a:rPr>
            </a:br>
            <a:r>
              <a:rPr lang="en-US" altLang="zh-TW" sz="1800" cap="none" smtClean="0">
                <a:solidFill>
                  <a:srgbClr val="000000"/>
                </a:solidFill>
              </a:rPr>
              <a:t/>
            </a:r>
            <a:br>
              <a:rPr lang="en-US" altLang="zh-TW" sz="1800" cap="none" smtClean="0">
                <a:solidFill>
                  <a:srgbClr val="000000"/>
                </a:solidFill>
              </a:rPr>
            </a:br>
            <a:endParaRPr lang="zh-TW" altLang="en-US" sz="1800" cap="none" smtClean="0">
              <a:solidFill>
                <a:srgbClr val="000000"/>
              </a:solidFill>
            </a:endParaRPr>
          </a:p>
        </p:txBody>
      </p:sp>
      <p:sp>
        <p:nvSpPr>
          <p:cNvPr id="27650" name="內容版面配置區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zh-TW" altLang="zh-TW" u="sng" smtClean="0"/>
              <a:t>吉安鄉</a:t>
            </a:r>
            <a:r>
              <a:rPr lang="zh-TW" altLang="zh-TW" smtClean="0"/>
              <a:t>清潔隊「全國通垃圾網」</a:t>
            </a:r>
            <a:r>
              <a:rPr lang="en-US" altLang="zh-TW" smtClean="0"/>
              <a:t>APP</a:t>
            </a:r>
            <a:r>
              <a:rPr lang="zh-TW" altLang="zh-TW" smtClean="0"/>
              <a:t>路徑－吉安／福興村（車號：</a:t>
            </a:r>
            <a:r>
              <a:rPr lang="en-US" altLang="zh-TW" smtClean="0"/>
              <a:t>642-TX</a:t>
            </a:r>
            <a:r>
              <a:rPr lang="zh-TW" altLang="zh-TW" smtClean="0"/>
              <a:t>）</a:t>
            </a:r>
            <a:br>
              <a:rPr lang="zh-TW" altLang="zh-TW" smtClean="0"/>
            </a:br>
            <a:endParaRPr lang="zh-TW" altLang="en-US" smtClean="0"/>
          </a:p>
        </p:txBody>
      </p:sp>
      <p:pic>
        <p:nvPicPr>
          <p:cNvPr id="27651" name="Picture 2" descr="C:\Users\user\Desktop\2015-10-2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205038"/>
            <a:ext cx="28797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user\Desktop\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419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7673975" cy="2447925"/>
          </a:xfrm>
        </p:spPr>
        <p:txBody>
          <a:bodyPr>
            <a:normAutofit fontScale="90000"/>
          </a:bodyPr>
          <a:lstStyle/>
          <a:p>
            <a:pPr lvl="3" eaLnBrk="1" fontAlgn="auto" hangingPunct="1">
              <a:spcAft>
                <a:spcPts val="0"/>
              </a:spcAft>
              <a:defRPr/>
            </a:pPr>
            <a:r>
              <a:rPr lang="en-US" altLang="zh-TW" sz="1800" dirty="0">
                <a:solidFill>
                  <a:sysClr val="windowText" lastClr="000000"/>
                </a:solidFill>
              </a:rPr>
              <a:t> </a:t>
            </a:r>
            <a:r>
              <a:rPr lang="zh-TW" altLang="zh-TW" sz="1800" dirty="0">
                <a:solidFill>
                  <a:sysClr val="windowText" lastClr="000000"/>
                </a:solidFill>
              </a:rPr>
              <a:t/>
            </a:r>
            <a:br>
              <a:rPr lang="zh-TW" altLang="zh-TW" sz="1800" dirty="0">
                <a:solidFill>
                  <a:sysClr val="windowText" lastClr="000000"/>
                </a:solidFill>
              </a:rPr>
            </a:br>
            <a:r>
              <a:rPr lang="zh-TW" altLang="zh-TW" sz="4000" u="sng" dirty="0">
                <a:solidFill>
                  <a:sysClr val="windowText" lastClr="000000"/>
                </a:solidFill>
              </a:rPr>
              <a:t>吉安鄉</a:t>
            </a:r>
            <a:r>
              <a:rPr lang="zh-TW" altLang="zh-TW" sz="4000" dirty="0">
                <a:solidFill>
                  <a:sysClr val="windowText" lastClr="000000"/>
                </a:solidFill>
              </a:rPr>
              <a:t>清潔隊清運路線和距離計算</a:t>
            </a:r>
            <a:r>
              <a:rPr lang="en-US" altLang="zh-TW" sz="4000" dirty="0">
                <a:solidFill>
                  <a:sysClr val="windowText" lastClr="000000"/>
                </a:solidFill>
              </a:rPr>
              <a:t/>
            </a:r>
            <a:br>
              <a:rPr lang="en-US" altLang="zh-TW" sz="4000" dirty="0">
                <a:solidFill>
                  <a:sysClr val="windowText" lastClr="000000"/>
                </a:solidFill>
              </a:rPr>
            </a:br>
            <a:r>
              <a:rPr lang="en-US" altLang="zh-TW" sz="4000" dirty="0">
                <a:solidFill>
                  <a:sysClr val="windowText" lastClr="000000"/>
                </a:solidFill>
              </a:rPr>
              <a:t/>
            </a:r>
            <a:br>
              <a:rPr lang="en-US" altLang="zh-TW" sz="4000" dirty="0">
                <a:solidFill>
                  <a:sysClr val="windowText" lastClr="000000"/>
                </a:solidFill>
              </a:rPr>
            </a:br>
            <a:r>
              <a:rPr lang="en-US" altLang="zh-TW" sz="4000" dirty="0">
                <a:solidFill>
                  <a:sysClr val="windowText" lastClr="000000"/>
                </a:solidFill>
              </a:rPr>
              <a:t>1. </a:t>
            </a:r>
            <a:r>
              <a:rPr lang="zh-TW" altLang="zh-TW" sz="3600" dirty="0">
                <a:solidFill>
                  <a:sysClr val="windowText" lastClr="000000"/>
                </a:solidFill>
              </a:rPr>
              <a:t>清運路線圖：</a:t>
            </a:r>
            <a:r>
              <a:rPr lang="zh-TW" altLang="zh-TW" sz="1800" dirty="0">
                <a:solidFill>
                  <a:sysClr val="windowText" lastClr="000000"/>
                </a:solidFill>
              </a:rPr>
              <a:t/>
            </a:r>
            <a:br>
              <a:rPr lang="zh-TW" altLang="zh-TW" sz="1800" dirty="0">
                <a:solidFill>
                  <a:sysClr val="windowText" lastClr="000000"/>
                </a:solidFill>
              </a:rPr>
            </a:br>
            <a:r>
              <a:rPr lang="zh-TW" altLang="zh-TW" sz="1800" dirty="0">
                <a:solidFill>
                  <a:sysClr val="windowText" lastClr="000000"/>
                </a:solidFill>
              </a:rPr>
              <a:t/>
            </a:r>
            <a:br>
              <a:rPr lang="zh-TW" altLang="zh-TW" sz="1800" dirty="0">
                <a:solidFill>
                  <a:sysClr val="windowText" lastClr="000000"/>
                </a:solidFill>
              </a:rPr>
            </a:br>
            <a:endParaRPr lang="zh-TW" altLang="en-US" sz="1800" dirty="0">
              <a:solidFill>
                <a:sysClr val="windowText" lastClr="000000"/>
              </a:solidFill>
            </a:endParaRPr>
          </a:p>
        </p:txBody>
      </p:sp>
      <p:pic>
        <p:nvPicPr>
          <p:cNvPr id="28675" name="內容版面配置區 4" descr="2015-10-21-14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2420938"/>
            <a:ext cx="7489825" cy="4176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標題 1"/>
          <p:cNvSpPr>
            <a:spLocks noGrp="1"/>
          </p:cNvSpPr>
          <p:nvPr>
            <p:ph type="title"/>
          </p:nvPr>
        </p:nvSpPr>
        <p:spPr bwMode="auto">
          <a:xfrm>
            <a:off x="179388" y="476250"/>
            <a:ext cx="7272337" cy="14398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zh-TW" altLang="zh-TW" sz="3200" cap="none" smtClean="0">
                <a:solidFill>
                  <a:srgbClr val="000000"/>
                </a:solidFill>
              </a:rPr>
              <a:t>數學</a:t>
            </a:r>
            <a:r>
              <a:rPr lang="en-US" altLang="zh-TW" sz="3200" cap="none" smtClean="0">
                <a:solidFill>
                  <a:srgbClr val="000000"/>
                </a:solidFill>
              </a:rPr>
              <a:t>GeoGebra</a:t>
            </a:r>
            <a:r>
              <a:rPr lang="zh-TW" altLang="zh-TW" sz="3200" cap="none" smtClean="0">
                <a:solidFill>
                  <a:srgbClr val="000000"/>
                </a:solidFill>
              </a:rPr>
              <a:t>軟體模擬垃圾車實際清運路徑圖：</a:t>
            </a:r>
            <a:br>
              <a:rPr lang="zh-TW" altLang="zh-TW" sz="3200" cap="none" smtClean="0">
                <a:solidFill>
                  <a:srgbClr val="000000"/>
                </a:solidFill>
              </a:rPr>
            </a:br>
            <a:endParaRPr lang="zh-TW" altLang="en-US" sz="3200" cap="none" smtClean="0">
              <a:solidFill>
                <a:srgbClr val="000000"/>
              </a:solidFill>
            </a:endParaRPr>
          </a:p>
        </p:txBody>
      </p:sp>
      <p:pic>
        <p:nvPicPr>
          <p:cNvPr id="29698" name="Picture 1" descr="C:\Users\user\Desktop\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419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C:\Users\user\Desktop\2015-10-21-15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557338"/>
            <a:ext cx="7416800" cy="501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7416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 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r>
              <a:rPr lang="zh-TW" altLang="zh-TW" sz="3600" dirty="0" smtClean="0">
                <a:solidFill>
                  <a:schemeClr val="tx1"/>
                </a:solidFill>
              </a:rPr>
              <a:t>計算</a:t>
            </a:r>
            <a:r>
              <a:rPr lang="zh-TW" altLang="zh-TW" sz="3600" u="sng" dirty="0" smtClean="0">
                <a:solidFill>
                  <a:schemeClr val="tx1"/>
                </a:solidFill>
              </a:rPr>
              <a:t>吉安鄉</a:t>
            </a:r>
            <a:r>
              <a:rPr lang="zh-TW" altLang="zh-TW" sz="3600" dirty="0" smtClean="0">
                <a:solidFill>
                  <a:schemeClr val="tx1"/>
                </a:solidFill>
              </a:rPr>
              <a:t>清潔隊實際清運路線距離：</a:t>
            </a:r>
            <a:r>
              <a:rPr lang="zh-TW" altLang="zh-TW" dirty="0" smtClean="0">
                <a:solidFill>
                  <a:schemeClr val="tx1"/>
                </a:solidFill>
              </a:rPr>
              <a:t/>
            </a:r>
            <a:br>
              <a:rPr lang="zh-TW" altLang="zh-TW" dirty="0" smtClean="0">
                <a:solidFill>
                  <a:schemeClr val="tx1"/>
                </a:solidFill>
              </a:rPr>
            </a:b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0722" name="內容版面配置區 3" descr="2015-10-21-16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052513"/>
            <a:ext cx="6480175" cy="5662612"/>
          </a:xfrm>
        </p:spPr>
      </p:pic>
      <p:pic>
        <p:nvPicPr>
          <p:cNvPr id="30723" name="Picture 2" descr="C:\Users\user\Desktop\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188913"/>
            <a:ext cx="1419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/>
          </p:nvPr>
        </p:nvSpPr>
        <p:spPr bwMode="auto">
          <a:xfrm>
            <a:off x="250825" y="549275"/>
            <a:ext cx="7673975" cy="12239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zh-TW" altLang="zh-TW" sz="3200" cap="none" smtClean="0">
                <a:solidFill>
                  <a:srgbClr val="000000"/>
                </a:solidFill>
              </a:rPr>
              <a:t>窮舉法列出最佳路徑和清運距離最小值：</a:t>
            </a:r>
            <a:br>
              <a:rPr lang="zh-TW" altLang="zh-TW" sz="3200" cap="none" smtClean="0">
                <a:solidFill>
                  <a:srgbClr val="000000"/>
                </a:solidFill>
              </a:rPr>
            </a:br>
            <a:r>
              <a:rPr lang="zh-TW" altLang="zh-TW" sz="3200" cap="none" smtClean="0">
                <a:solidFill>
                  <a:srgbClr val="000000"/>
                </a:solidFill>
              </a:rPr>
              <a:t>以窮舉法點和點之間最短路徑走法：</a:t>
            </a:r>
            <a:br>
              <a:rPr lang="zh-TW" altLang="zh-TW" sz="3200" cap="none" smtClean="0">
                <a:solidFill>
                  <a:srgbClr val="000000"/>
                </a:solidFill>
              </a:rPr>
            </a:br>
            <a:endParaRPr lang="zh-TW" altLang="en-US" sz="3200" cap="none" smtClean="0">
              <a:solidFill>
                <a:srgbClr val="000000"/>
              </a:solidFill>
            </a:endParaRPr>
          </a:p>
        </p:txBody>
      </p:sp>
      <p:pic>
        <p:nvPicPr>
          <p:cNvPr id="31746" name="Picture 2" descr="C:\Users\user\Desktop\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419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內容版面配置區 6" descr="2015-10-21-17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268413"/>
            <a:ext cx="3671887" cy="5113337"/>
          </a:xfrm>
        </p:spPr>
      </p:pic>
      <p:pic>
        <p:nvPicPr>
          <p:cNvPr id="31748" name="Picture 3" descr="C:\Users\user\Desktop\2015-10-21-1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700213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5400" dirty="0" smtClean="0">
                <a:solidFill>
                  <a:schemeClr val="tx1"/>
                </a:solidFill>
              </a:rPr>
              <a:t>報告內容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  <p:pic>
        <p:nvPicPr>
          <p:cNvPr id="14338" name="內容版面配置區 3" descr="201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08850" y="188913"/>
            <a:ext cx="1419225" cy="990600"/>
          </a:xfrm>
        </p:spPr>
      </p:pic>
      <p:graphicFrame>
        <p:nvGraphicFramePr>
          <p:cNvPr id="5" name="資料庫圖表 4"/>
          <p:cNvGraphicFramePr/>
          <p:nvPr/>
        </p:nvGraphicFramePr>
        <p:xfrm>
          <a:off x="0" y="1412776"/>
          <a:ext cx="8604448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40" name="AutoShape 2" descr="「垃圾車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Century Schoolbook" pitchFamily="18" charset="0"/>
            </a:endParaRPr>
          </a:p>
        </p:txBody>
      </p:sp>
      <p:sp>
        <p:nvSpPr>
          <p:cNvPr id="14341" name="AutoShape 4" descr="「垃圾車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Century Schoolbook" pitchFamily="18" charset="0"/>
            </a:endParaRPr>
          </a:p>
        </p:txBody>
      </p:sp>
      <p:sp>
        <p:nvSpPr>
          <p:cNvPr id="14342" name="AutoShape 6" descr="「垃圾車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標題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900" indent="-342900" algn="ctr" eaLnBrk="1" hangingPunct="1"/>
            <a:r>
              <a:rPr lang="zh-TW" altLang="zh-TW" sz="4400" cap="none" smtClean="0">
                <a:solidFill>
                  <a:srgbClr val="000000"/>
                </a:solidFill>
              </a:rPr>
              <a:t>算出全程最短路徑：</a:t>
            </a:r>
          </a:p>
        </p:txBody>
      </p:sp>
      <p:pic>
        <p:nvPicPr>
          <p:cNvPr id="32770" name="Picture 2" descr="C:\Users\user\Desktop\2015-10-21-3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700213"/>
            <a:ext cx="7123113" cy="4465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i-IN" altLang="zh-TW" sz="5400" dirty="0" smtClean="0">
                <a:solidFill>
                  <a:schemeClr val="tx1"/>
                </a:solidFill>
              </a:rPr>
              <a:t>引註資料</a:t>
            </a:r>
            <a:r>
              <a:rPr lang="en-US" altLang="zh-TW" sz="5400" dirty="0" smtClean="0">
                <a:solidFill>
                  <a:schemeClr val="tx1"/>
                </a:solidFill>
              </a:rPr>
              <a:t>1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  <p:sp>
        <p:nvSpPr>
          <p:cNvPr id="33794" name="內容版面配置區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zh-TW" altLang="zh-TW" smtClean="0"/>
              <a:t>書籍：</a:t>
            </a:r>
          </a:p>
          <a:p>
            <a:pPr lvl="1" eaLnBrk="1" hangingPunct="1"/>
            <a:r>
              <a:rPr lang="hi-IN" altLang="zh-TW" sz="2400" smtClean="0"/>
              <a:t>徐力行</a:t>
            </a:r>
            <a:r>
              <a:rPr lang="zh-TW" altLang="zh-TW" sz="2400" smtClean="0"/>
              <a:t>（</a:t>
            </a:r>
            <a:r>
              <a:rPr lang="en-US" altLang="zh-TW" sz="2400" smtClean="0"/>
              <a:t>2003</a:t>
            </a:r>
            <a:r>
              <a:rPr lang="zh-TW" altLang="zh-TW" sz="2400" smtClean="0"/>
              <a:t>）。</a:t>
            </a:r>
            <a:r>
              <a:rPr lang="hi-IN" altLang="zh-TW" sz="2400" smtClean="0"/>
              <a:t>沒有數字的數學</a:t>
            </a:r>
            <a:r>
              <a:rPr lang="zh-TW" altLang="zh-TW" sz="2400" smtClean="0"/>
              <a:t>。</a:t>
            </a:r>
            <a:r>
              <a:rPr lang="hi-IN" altLang="zh-TW" sz="2400" smtClean="0"/>
              <a:t>天下文化</a:t>
            </a:r>
            <a:r>
              <a:rPr lang="zh-TW" altLang="zh-TW" sz="2400" smtClean="0"/>
              <a:t>。</a:t>
            </a:r>
          </a:p>
          <a:p>
            <a:pPr lvl="1" eaLnBrk="1" hangingPunct="1"/>
            <a:r>
              <a:rPr lang="hi-IN" altLang="zh-TW" sz="2400" smtClean="0"/>
              <a:t>徐力行</a:t>
            </a:r>
            <a:r>
              <a:rPr lang="zh-TW" altLang="zh-TW" sz="2400" smtClean="0"/>
              <a:t>（</a:t>
            </a:r>
            <a:r>
              <a:rPr lang="en-US" altLang="zh-TW" sz="2400" smtClean="0"/>
              <a:t>2011</a:t>
            </a:r>
            <a:r>
              <a:rPr lang="zh-TW" altLang="zh-TW" sz="2400" smtClean="0"/>
              <a:t>）。</a:t>
            </a:r>
            <a:r>
              <a:rPr lang="hi-IN" altLang="zh-TW" sz="2400" smtClean="0"/>
              <a:t>動物園裡的數學</a:t>
            </a:r>
            <a:r>
              <a:rPr lang="zh-TW" altLang="zh-TW" sz="2400" smtClean="0"/>
              <a:t>：</a:t>
            </a:r>
            <a:r>
              <a:rPr lang="hi-IN" altLang="zh-TW" sz="2400" smtClean="0"/>
              <a:t>網路時代一定要懂的圖形理論</a:t>
            </a:r>
            <a:r>
              <a:rPr lang="zh-TW" altLang="zh-TW" sz="2400" smtClean="0"/>
              <a:t>。</a:t>
            </a:r>
            <a:r>
              <a:rPr lang="hi-IN" altLang="zh-TW" sz="2400" smtClean="0"/>
              <a:t>天下文化</a:t>
            </a:r>
            <a:r>
              <a:rPr lang="zh-TW" altLang="zh-TW" sz="2400" smtClean="0"/>
              <a:t>。</a:t>
            </a:r>
            <a:endParaRPr lang="zh-TW" altLang="zh-TW" smtClean="0"/>
          </a:p>
          <a:p>
            <a:pPr eaLnBrk="1" hangingPunct="1"/>
            <a:r>
              <a:rPr lang="zh-TW" altLang="zh-TW" smtClean="0"/>
              <a:t>期刊雜誌：</a:t>
            </a:r>
          </a:p>
          <a:p>
            <a:pPr lvl="1" eaLnBrk="1" hangingPunct="1"/>
            <a:r>
              <a:rPr lang="zh-TW" altLang="zh-TW" sz="2400" smtClean="0"/>
              <a:t>林易瑩、李旻昊、黃士睿（</a:t>
            </a:r>
            <a:r>
              <a:rPr lang="en-US" altLang="zh-TW" sz="2400" smtClean="0"/>
              <a:t>2012</a:t>
            </a:r>
            <a:r>
              <a:rPr lang="zh-TW" altLang="zh-TW" sz="2400" smtClean="0"/>
              <a:t>）。台東市區垃圾車最佳路徑之探討。第</a:t>
            </a:r>
            <a:r>
              <a:rPr lang="en-US" altLang="zh-TW" sz="2400" smtClean="0"/>
              <a:t>52</a:t>
            </a:r>
            <a:r>
              <a:rPr lang="zh-TW" altLang="zh-TW" sz="2400" smtClean="0"/>
              <a:t>屆花東區科學展覽會。數學科高中組佳作。</a:t>
            </a:r>
          </a:p>
          <a:p>
            <a:pPr lvl="1" eaLnBrk="1" hangingPunct="1"/>
            <a:r>
              <a:rPr lang="hi-IN" altLang="zh-TW" sz="2400" smtClean="0"/>
              <a:t>劉建成</a:t>
            </a:r>
            <a:r>
              <a:rPr lang="zh-TW" altLang="zh-TW" sz="2400" smtClean="0"/>
              <a:t>。</a:t>
            </a:r>
            <a:r>
              <a:rPr lang="hi-IN" altLang="zh-TW" sz="2400" smtClean="0"/>
              <a:t>一筆畫的遊戲</a:t>
            </a:r>
            <a:r>
              <a:rPr lang="zh-TW" altLang="zh-TW" sz="2400" smtClean="0"/>
              <a:t>。</a:t>
            </a:r>
            <a:r>
              <a:rPr lang="hi-IN" altLang="zh-TW" sz="2400" smtClean="0"/>
              <a:t>北區跨縣市國中「數學遊戲教學活動與工作單設計」工作坊</a:t>
            </a:r>
            <a:r>
              <a:rPr lang="zh-TW" altLang="zh-TW" sz="2400" smtClean="0"/>
              <a:t>。</a:t>
            </a:r>
          </a:p>
          <a:p>
            <a:pPr eaLnBrk="1" hangingPunct="1">
              <a:buFont typeface="Wingdings" pitchFamily="2" charset="2"/>
              <a:buNone/>
            </a:pPr>
            <a:endParaRPr lang="zh-TW" altLang="en-US" smtClean="0"/>
          </a:p>
        </p:txBody>
      </p:sp>
      <p:pic>
        <p:nvPicPr>
          <p:cNvPr id="33795" name="Picture 3" descr="C:\Users\user\Desktop\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419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i-IN" altLang="zh-TW" sz="5400" dirty="0" smtClean="0">
                <a:solidFill>
                  <a:schemeClr val="tx1"/>
                </a:solidFill>
              </a:rPr>
              <a:t>引註資料</a:t>
            </a:r>
            <a:r>
              <a:rPr lang="en-US" altLang="zh-TW" sz="5400" dirty="0" smtClean="0">
                <a:solidFill>
                  <a:schemeClr val="tx1"/>
                </a:solidFill>
              </a:rPr>
              <a:t>2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  <p:sp>
        <p:nvSpPr>
          <p:cNvPr id="34818" name="內容版面配置區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zh-TW" altLang="zh-TW" smtClean="0"/>
              <a:t>電子網路資料：</a:t>
            </a:r>
          </a:p>
          <a:p>
            <a:pPr lvl="1" eaLnBrk="1" hangingPunct="1"/>
            <a:r>
              <a:rPr lang="zh-TW" altLang="zh-TW" sz="2400" smtClean="0"/>
              <a:t>維基百科：柯尼斯堡七橋問題。</a:t>
            </a:r>
            <a:r>
              <a:rPr lang="en-US" altLang="zh-TW" sz="2400" smtClean="0"/>
              <a:t>2015</a:t>
            </a:r>
            <a:r>
              <a:rPr lang="zh-TW" altLang="zh-TW" sz="2400" smtClean="0"/>
              <a:t>年</a:t>
            </a:r>
            <a:r>
              <a:rPr lang="en-US" altLang="zh-TW" sz="2400" smtClean="0"/>
              <a:t>9</a:t>
            </a:r>
            <a:r>
              <a:rPr lang="zh-TW" altLang="zh-TW" sz="2400" smtClean="0"/>
              <a:t>月</a:t>
            </a:r>
            <a:r>
              <a:rPr lang="en-US" altLang="zh-TW" sz="2400" smtClean="0"/>
              <a:t>28</a:t>
            </a:r>
            <a:r>
              <a:rPr lang="zh-TW" altLang="zh-TW" sz="2400" smtClean="0"/>
              <a:t>日，取自：</a:t>
            </a:r>
            <a:r>
              <a:rPr lang="en-US" altLang="zh-TW" sz="2400" u="sng" smtClean="0">
                <a:hlinkClick r:id="rId2"/>
              </a:rPr>
              <a:t>https://zh.wikipedia.org/wiki/%E6%9F%AF%E5%B0%BC%E6%96%AF%E5%A0%A1%E4%B8%83%E6%A1%A5%E9%97%AE%E9%A2%98</a:t>
            </a:r>
            <a:r>
              <a:rPr lang="zh-TW" altLang="zh-TW" sz="2400" smtClean="0"/>
              <a:t>。</a:t>
            </a:r>
          </a:p>
          <a:p>
            <a:pPr eaLnBrk="1" hangingPunct="1"/>
            <a:endParaRPr lang="zh-TW" altLang="en-US" smtClean="0"/>
          </a:p>
        </p:txBody>
      </p:sp>
      <p:pic>
        <p:nvPicPr>
          <p:cNvPr id="34819" name="Picture 3" descr="C:\Users\user\Desktop\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188913"/>
            <a:ext cx="1419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5400" dirty="0" smtClean="0">
                <a:solidFill>
                  <a:schemeClr val="tx1"/>
                </a:solidFill>
              </a:rPr>
              <a:t>心得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zh-TW" altLang="en-US" dirty="0" smtClean="0"/>
              <a:t>過程中學到了運用</a:t>
            </a:r>
            <a:r>
              <a:rPr lang="en-US" altLang="zh-TW" dirty="0" err="1" smtClean="0"/>
              <a:t>GeoGebra</a:t>
            </a:r>
            <a:r>
              <a:rPr lang="zh-TW" altLang="en-US" dirty="0" smtClean="0"/>
              <a:t>畫圖、用電腦和去圖書館尋找相關資料、與伙伴研究如何解題、討論文章等等，還學會了使用窮舉法找出最短路徑，這方法雖然花了不少時間還讓我算到頭暈眼花，但只要找出最短路徑一切都值得了，而且還能順便訓練耐心和仔細度，我相信這些對將來一定會有幫助的，能學到多少就盡量學。</a:t>
            </a:r>
            <a:endParaRPr lang="en-US" altLang="zh-TW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altLang="zh-TW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zh-TW" altLang="en-US" dirty="0" smtClean="0"/>
              <a:t>運用了</a:t>
            </a:r>
            <a:r>
              <a:rPr lang="en-US" altLang="zh-TW" dirty="0" err="1" smtClean="0"/>
              <a:t>GeoGebra</a:t>
            </a:r>
            <a:r>
              <a:rPr lang="zh-TW" altLang="en-US" dirty="0" smtClean="0"/>
              <a:t>，這是一個數學程式，我本人覺得非常好用，對於這次的研究報告，是非常的有幫助，我用</a:t>
            </a:r>
            <a:r>
              <a:rPr lang="en-US" altLang="zh-TW" dirty="0" err="1" smtClean="0"/>
              <a:t>GeoGebra</a:t>
            </a:r>
            <a:r>
              <a:rPr lang="zh-TW" altLang="en-US" dirty="0" smtClean="0"/>
              <a:t>做出垃圾車的移動路線，和一些一筆畫的圖案，做出來之後，都有一種成就感，之前都沒有想過，自己可以畫出一個村的垃圾車路線，所以心中很也很開心的。</a:t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35843" name="Picture 3" descr="C:\Users\user\Desktop\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419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5400" dirty="0" smtClean="0">
                <a:solidFill>
                  <a:schemeClr val="tx1"/>
                </a:solidFill>
              </a:rPr>
              <a:t>建議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7467600" cy="5445125"/>
          </a:xfrm>
        </p:spPr>
        <p:txBody>
          <a:bodyPr>
            <a:normAutofit fontScale="92500"/>
          </a:bodyPr>
          <a:lstStyle/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zh-TW" sz="2400" dirty="0" smtClean="0"/>
              <a:t>中興保全集團開發的「全國通垃圾網」</a:t>
            </a:r>
            <a:r>
              <a:rPr lang="en-US" altLang="zh-TW" sz="2400" dirty="0" smtClean="0"/>
              <a:t>APP</a:t>
            </a:r>
            <a:r>
              <a:rPr lang="zh-TW" altLang="zh-TW" sz="2400" dirty="0" smtClean="0"/>
              <a:t>，由</a:t>
            </a:r>
            <a:r>
              <a:rPr lang="zh-TW" altLang="zh-TW" sz="2400" u="sng" dirty="0" smtClean="0"/>
              <a:t>吉安鄉</a:t>
            </a:r>
            <a:r>
              <a:rPr lang="zh-TW" altLang="zh-TW" sz="2400" dirty="0" smtClean="0"/>
              <a:t>清潔隊率先使用：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endParaRPr lang="en-US" altLang="zh-TW" dirty="0" smtClean="0"/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zh-TW" altLang="zh-TW" sz="1900" dirty="0" smtClean="0"/>
              <a:t>目前只限智慧型手機版和平板版，使用雖方便，但畫面顯示完整性、清楚度、效能性和操作上都不及電腦，建議能開發電腦版嘉惠</a:t>
            </a:r>
            <a:r>
              <a:rPr lang="zh-TW" altLang="zh-TW" sz="1900" u="sng" dirty="0" smtClean="0"/>
              <a:t>吉安鄉</a:t>
            </a:r>
            <a:r>
              <a:rPr lang="zh-TW" altLang="zh-TW" sz="1900" dirty="0" smtClean="0"/>
              <a:t>民。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zh-TW" altLang="zh-TW" sz="1900" dirty="0" smtClean="0"/>
              <a:t>「全國通垃圾網」</a:t>
            </a:r>
            <a:r>
              <a:rPr lang="en-US" altLang="zh-TW" sz="1900" dirty="0" smtClean="0"/>
              <a:t>APP</a:t>
            </a:r>
            <a:r>
              <a:rPr lang="zh-TW" altLang="zh-TW" sz="1900" dirty="0" smtClean="0"/>
              <a:t>，顯示垃圾車未行駛路線（紅色圓點）和已行駛完路段（藍色實線），無法獲悉垃圾車的完整行駛路徑方向。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zh-TW" sz="2400" u="sng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zh-TW" sz="2400" u="sng" dirty="0" smtClean="0"/>
              <a:t>花蓮縣吉安鄉</a:t>
            </a:r>
            <a:r>
              <a:rPr lang="zh-TW" altLang="zh-TW" sz="2400" dirty="0" smtClean="0"/>
              <a:t>清潔隊網站內，提供各村垃圾清運路線圖，清楚呈現各村垃圾車行進方向，但因為是</a:t>
            </a:r>
            <a:r>
              <a:rPr lang="en-US" altLang="zh-TW" sz="2400" dirty="0" smtClean="0"/>
              <a:t>4</a:t>
            </a:r>
            <a:r>
              <a:rPr lang="zh-TW" altLang="zh-TW" sz="2400" dirty="0" smtClean="0"/>
              <a:t>年前資訊，少部分路線已更新，且垃圾車車號錯誤，和「全國通垃圾網」</a:t>
            </a:r>
            <a:r>
              <a:rPr lang="en-US" altLang="zh-TW" sz="2400" dirty="0" smtClean="0"/>
              <a:t>APP</a:t>
            </a:r>
            <a:r>
              <a:rPr lang="zh-TW" altLang="zh-TW" sz="2400" dirty="0" smtClean="0"/>
              <a:t>中各路線車號不符合，建議如經費許可，能提供及時資訊，便於民眾參考，補強</a:t>
            </a:r>
            <a:r>
              <a:rPr lang="en-US" altLang="zh-TW" sz="2400" dirty="0" smtClean="0"/>
              <a:t>APP</a:t>
            </a:r>
            <a:r>
              <a:rPr lang="zh-TW" altLang="zh-TW" sz="2400" dirty="0" smtClean="0"/>
              <a:t>無法提供路線參考方向的功能。</a:t>
            </a:r>
            <a:endParaRPr lang="zh-TW" altLang="zh-TW" sz="2400" dirty="0"/>
          </a:p>
        </p:txBody>
      </p:sp>
      <p:pic>
        <p:nvPicPr>
          <p:cNvPr id="36867" name="Picture 2" descr="C:\Users\user\Desktop\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419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750" y="1916113"/>
            <a:ext cx="7467600" cy="46037"/>
          </a:xfrm>
        </p:spPr>
        <p:txBody>
          <a:bodyPr>
            <a:normAutofit fontScale="90000"/>
          </a:bodyPr>
          <a:lstStyle/>
          <a:p>
            <a:pPr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000" dirty="0">
                <a:solidFill>
                  <a:sysClr val="windowText" lastClr="000000"/>
                </a:solidFill>
              </a:rPr>
              <a:t>研究結果</a:t>
            </a:r>
            <a:r>
              <a:rPr lang="en-US" altLang="zh-TW" sz="6000" dirty="0">
                <a:solidFill>
                  <a:sysClr val="windowText" lastClr="000000"/>
                </a:solidFill>
              </a:rPr>
              <a:t/>
            </a:r>
            <a:br>
              <a:rPr lang="en-US" altLang="zh-TW" sz="6000" dirty="0">
                <a:solidFill>
                  <a:sysClr val="windowText" lastClr="000000"/>
                </a:solidFill>
              </a:rPr>
            </a:br>
            <a:r>
              <a:rPr lang="en-US" altLang="zh-TW" sz="4000" dirty="0">
                <a:solidFill>
                  <a:sysClr val="windowText" lastClr="000000"/>
                </a:solidFill>
              </a:rPr>
              <a:t/>
            </a:r>
            <a:br>
              <a:rPr lang="en-US" altLang="zh-TW" sz="4000" dirty="0">
                <a:solidFill>
                  <a:sysClr val="windowText" lastClr="000000"/>
                </a:solidFill>
              </a:rPr>
            </a:br>
            <a:endParaRPr lang="zh-TW" alt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37890" name="內容版面配置區 3"/>
          <p:cNvSpPr>
            <a:spLocks noGrp="1"/>
          </p:cNvSpPr>
          <p:nvPr>
            <p:ph sz="quarter" idx="1"/>
          </p:nvPr>
        </p:nvSpPr>
        <p:spPr>
          <a:xfrm>
            <a:off x="457200" y="1196975"/>
            <a:ext cx="7467600" cy="5276850"/>
          </a:xfrm>
        </p:spPr>
        <p:txBody>
          <a:bodyPr/>
          <a:lstStyle/>
          <a:p>
            <a:pPr eaLnBrk="1" hangingPunct="1"/>
            <a:r>
              <a:rPr lang="zh-TW" altLang="zh-TW" smtClean="0"/>
              <a:t>觀察發現節點</a:t>
            </a:r>
            <a:r>
              <a:rPr lang="en-US" altLang="zh-TW" smtClean="0"/>
              <a:t>19</a:t>
            </a:r>
            <a:r>
              <a:rPr lang="zh-TW" altLang="zh-TW" smtClean="0"/>
              <a:t>扮演重要關鍵。可以用節點</a:t>
            </a:r>
            <a:r>
              <a:rPr lang="en-US" altLang="zh-TW" smtClean="0"/>
              <a:t>19</a:t>
            </a:r>
            <a:r>
              <a:rPr lang="zh-TW" altLang="zh-TW" smtClean="0"/>
              <a:t>將整個垃圾車清運路線分成左、右兩個部分。兩部分分開獨立計算，可簡化問題，計算上也更效率。進行兩部分組合、比較，算出全程最短、最佳路徑。</a:t>
            </a:r>
            <a:br>
              <a:rPr lang="zh-TW" altLang="zh-TW" smtClean="0"/>
            </a:br>
            <a:r>
              <a:rPr lang="zh-TW" altLang="zh-TW" u="sng" smtClean="0"/>
              <a:t>吉安鄉福興村</a:t>
            </a:r>
            <a:r>
              <a:rPr lang="zh-TW" altLang="zh-TW" smtClean="0"/>
              <a:t>垃圾清運最佳路徑規畫，經計算後，得到的最後結果為：</a:t>
            </a:r>
            <a:r>
              <a:rPr lang="en-US" altLang="zh-TW" smtClean="0"/>
              <a:t>1</a:t>
            </a:r>
            <a:r>
              <a:rPr lang="hi-IN" altLang="zh-TW" smtClean="0"/>
              <a:t>→</a:t>
            </a:r>
            <a:r>
              <a:rPr lang="en-US" altLang="zh-TW" smtClean="0"/>
              <a:t>5</a:t>
            </a:r>
            <a:r>
              <a:rPr lang="hi-IN" altLang="zh-TW" smtClean="0"/>
              <a:t>→</a:t>
            </a:r>
            <a:r>
              <a:rPr lang="en-US" altLang="zh-TW" smtClean="0"/>
              <a:t>6</a:t>
            </a:r>
            <a:r>
              <a:rPr lang="hi-IN" altLang="zh-TW" smtClean="0"/>
              <a:t>→</a:t>
            </a:r>
            <a:r>
              <a:rPr lang="en-US" altLang="zh-TW" smtClean="0"/>
              <a:t>7</a:t>
            </a:r>
            <a:r>
              <a:rPr lang="hi-IN" altLang="zh-TW" smtClean="0"/>
              <a:t>→</a:t>
            </a:r>
            <a:r>
              <a:rPr lang="en-US" altLang="zh-TW" smtClean="0"/>
              <a:t>15</a:t>
            </a:r>
            <a:r>
              <a:rPr lang="hi-IN" altLang="zh-TW" smtClean="0"/>
              <a:t>→</a:t>
            </a:r>
            <a:r>
              <a:rPr lang="en-US" altLang="zh-TW" smtClean="0"/>
              <a:t>14</a:t>
            </a:r>
            <a:r>
              <a:rPr lang="hi-IN" altLang="zh-TW" smtClean="0"/>
              <a:t>→</a:t>
            </a:r>
            <a:r>
              <a:rPr lang="en-US" altLang="zh-TW" smtClean="0"/>
              <a:t>21</a:t>
            </a:r>
            <a:r>
              <a:rPr lang="hi-IN" altLang="zh-TW" smtClean="0"/>
              <a:t>→</a:t>
            </a:r>
            <a:r>
              <a:rPr lang="en-US" altLang="zh-TW" smtClean="0"/>
              <a:t>20</a:t>
            </a:r>
            <a:r>
              <a:rPr lang="hi-IN" altLang="zh-TW" smtClean="0"/>
              <a:t>→</a:t>
            </a:r>
            <a:r>
              <a:rPr lang="en-US" altLang="zh-TW" smtClean="0"/>
              <a:t>13</a:t>
            </a:r>
            <a:r>
              <a:rPr lang="hi-IN" altLang="zh-TW" smtClean="0"/>
              <a:t>→</a:t>
            </a:r>
            <a:r>
              <a:rPr lang="en-US" altLang="zh-TW" smtClean="0"/>
              <a:t>12</a:t>
            </a:r>
            <a:r>
              <a:rPr lang="hi-IN" altLang="zh-TW" smtClean="0"/>
              <a:t>→</a:t>
            </a:r>
            <a:r>
              <a:rPr lang="en-US" altLang="zh-TW" smtClean="0"/>
              <a:t>1</a:t>
            </a:r>
            <a:r>
              <a:rPr lang="hi-IN" altLang="zh-TW" smtClean="0"/>
              <a:t>→</a:t>
            </a:r>
            <a:r>
              <a:rPr lang="en-US" altLang="zh-TW" smtClean="0"/>
              <a:t>4</a:t>
            </a:r>
            <a:r>
              <a:rPr lang="hi-IN" altLang="zh-TW" smtClean="0"/>
              <a:t>→</a:t>
            </a:r>
            <a:r>
              <a:rPr lang="en-US" altLang="zh-TW" smtClean="0"/>
              <a:t>11</a:t>
            </a:r>
            <a:r>
              <a:rPr lang="hi-IN" altLang="zh-TW" smtClean="0"/>
              <a:t>→</a:t>
            </a:r>
            <a:r>
              <a:rPr lang="en-US" altLang="zh-TW" smtClean="0"/>
              <a:t>10</a:t>
            </a:r>
            <a:r>
              <a:rPr lang="hi-IN" altLang="zh-TW" smtClean="0"/>
              <a:t>→</a:t>
            </a:r>
            <a:r>
              <a:rPr lang="en-US" altLang="zh-TW" smtClean="0"/>
              <a:t>3</a:t>
            </a:r>
            <a:r>
              <a:rPr lang="hi-IN" altLang="zh-TW" smtClean="0"/>
              <a:t>→</a:t>
            </a:r>
            <a:r>
              <a:rPr lang="en-US" altLang="zh-TW" smtClean="0"/>
              <a:t>2</a:t>
            </a:r>
            <a:r>
              <a:rPr lang="hi-IN" altLang="zh-TW" smtClean="0"/>
              <a:t>→</a:t>
            </a:r>
            <a:r>
              <a:rPr lang="en-US" altLang="zh-TW" smtClean="0"/>
              <a:t>9</a:t>
            </a:r>
            <a:r>
              <a:rPr lang="hi-IN" altLang="zh-TW" smtClean="0"/>
              <a:t>→</a:t>
            </a:r>
            <a:r>
              <a:rPr lang="en-US" altLang="zh-TW" smtClean="0"/>
              <a:t>8</a:t>
            </a:r>
            <a:r>
              <a:rPr lang="hi-IN" altLang="zh-TW" smtClean="0"/>
              <a:t>→</a:t>
            </a:r>
            <a:r>
              <a:rPr lang="en-US" altLang="zh-TW" smtClean="0"/>
              <a:t>9</a:t>
            </a:r>
            <a:r>
              <a:rPr lang="hi-IN" altLang="zh-TW" smtClean="0"/>
              <a:t>→</a:t>
            </a:r>
            <a:r>
              <a:rPr lang="en-US" altLang="zh-TW" smtClean="0"/>
              <a:t>16</a:t>
            </a:r>
            <a:r>
              <a:rPr lang="hi-IN" altLang="zh-TW" smtClean="0"/>
              <a:t>→</a:t>
            </a:r>
            <a:r>
              <a:rPr lang="en-US" altLang="zh-TW" smtClean="0"/>
              <a:t>17</a:t>
            </a:r>
            <a:r>
              <a:rPr lang="hi-IN" altLang="zh-TW" smtClean="0"/>
              <a:t>→</a:t>
            </a:r>
            <a:r>
              <a:rPr lang="en-US" altLang="zh-TW" smtClean="0"/>
              <a:t>18</a:t>
            </a:r>
            <a:r>
              <a:rPr lang="hi-IN" altLang="zh-TW" smtClean="0"/>
              <a:t>→</a:t>
            </a:r>
            <a:r>
              <a:rPr lang="en-US" altLang="zh-TW" smtClean="0"/>
              <a:t>19</a:t>
            </a:r>
            <a:r>
              <a:rPr lang="hi-IN" altLang="zh-TW" smtClean="0"/>
              <a:t>→</a:t>
            </a:r>
            <a:r>
              <a:rPr lang="en-US" altLang="zh-TW" smtClean="0"/>
              <a:t>22</a:t>
            </a:r>
            <a:r>
              <a:rPr lang="hi-IN" altLang="zh-TW" smtClean="0"/>
              <a:t>→</a:t>
            </a:r>
            <a:r>
              <a:rPr lang="en-US" altLang="zh-TW" smtClean="0"/>
              <a:t>23</a:t>
            </a:r>
            <a:r>
              <a:rPr lang="hi-IN" altLang="zh-TW" smtClean="0"/>
              <a:t>→</a:t>
            </a:r>
            <a:r>
              <a:rPr lang="en-US" altLang="zh-TW" smtClean="0"/>
              <a:t>26</a:t>
            </a:r>
            <a:r>
              <a:rPr lang="hi-IN" altLang="zh-TW" smtClean="0"/>
              <a:t>→</a:t>
            </a:r>
            <a:r>
              <a:rPr lang="en-US" altLang="zh-TW" smtClean="0"/>
              <a:t>25</a:t>
            </a:r>
            <a:r>
              <a:rPr lang="hi-IN" altLang="zh-TW" smtClean="0"/>
              <a:t>→</a:t>
            </a:r>
            <a:r>
              <a:rPr lang="en-US" altLang="zh-TW" smtClean="0"/>
              <a:t>24</a:t>
            </a:r>
            <a:r>
              <a:rPr lang="hi-IN" altLang="zh-TW" smtClean="0"/>
              <a:t>→</a:t>
            </a:r>
            <a:r>
              <a:rPr lang="en-US" altLang="zh-TW" smtClean="0"/>
              <a:t>27</a:t>
            </a:r>
            <a:r>
              <a:rPr lang="hi-IN" altLang="zh-TW" smtClean="0"/>
              <a:t>→</a:t>
            </a:r>
            <a:r>
              <a:rPr lang="en-US" altLang="zh-TW" smtClean="0"/>
              <a:t>28</a:t>
            </a:r>
            <a:r>
              <a:rPr lang="hi-IN" altLang="zh-TW" smtClean="0"/>
              <a:t>→</a:t>
            </a:r>
            <a:r>
              <a:rPr lang="en-US" altLang="zh-TW" smtClean="0"/>
              <a:t>30</a:t>
            </a:r>
            <a:r>
              <a:rPr lang="hi-IN" altLang="zh-TW" smtClean="0"/>
              <a:t>→</a:t>
            </a:r>
            <a:r>
              <a:rPr lang="en-US" altLang="zh-TW" smtClean="0"/>
              <a:t>29</a:t>
            </a:r>
            <a:r>
              <a:rPr lang="hi-IN" altLang="zh-TW" smtClean="0"/>
              <a:t>→</a:t>
            </a:r>
            <a:r>
              <a:rPr lang="en-US" altLang="zh-TW" smtClean="0"/>
              <a:t>31</a:t>
            </a:r>
            <a:r>
              <a:rPr lang="hi-IN" altLang="zh-TW" smtClean="0"/>
              <a:t>→</a:t>
            </a:r>
            <a:r>
              <a:rPr lang="en-US" altLang="zh-TW" smtClean="0"/>
              <a:t>32</a:t>
            </a:r>
            <a:r>
              <a:rPr lang="hi-IN" altLang="zh-TW" smtClean="0"/>
              <a:t>→</a:t>
            </a:r>
            <a:r>
              <a:rPr lang="en-US" altLang="zh-TW" smtClean="0"/>
              <a:t>33</a:t>
            </a:r>
            <a:r>
              <a:rPr lang="hi-IN" altLang="zh-TW" smtClean="0"/>
              <a:t>→</a:t>
            </a:r>
            <a:r>
              <a:rPr lang="en-US" altLang="zh-TW" smtClean="0"/>
              <a:t>34</a:t>
            </a:r>
            <a:r>
              <a:rPr lang="zh-TW" altLang="zh-TW" smtClean="0"/>
              <a:t>，最短距離（最少成本）為：</a:t>
            </a:r>
            <a:r>
              <a:rPr lang="en-US" altLang="zh-TW" smtClean="0"/>
              <a:t>57.57</a:t>
            </a:r>
            <a:r>
              <a:rPr lang="zh-TW" altLang="zh-TW" smtClean="0"/>
              <a:t>。此路線即為垃圾車清運之最佳路徑。</a:t>
            </a:r>
            <a:br>
              <a:rPr lang="zh-TW" altLang="zh-TW" smtClean="0"/>
            </a:br>
            <a:endParaRPr lang="zh-TW" altLang="en-US" smtClean="0"/>
          </a:p>
        </p:txBody>
      </p:sp>
      <p:pic>
        <p:nvPicPr>
          <p:cNvPr id="37891" name="Picture 3" descr="C:\Users\user\Desktop\新增資料夾\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419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7283450" cy="15128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zh-TW" sz="3600" dirty="0" smtClean="0">
                <a:solidFill>
                  <a:schemeClr val="tx1"/>
                </a:solidFill>
              </a:rPr>
              <a:t>數學</a:t>
            </a:r>
            <a:r>
              <a:rPr lang="en-US" altLang="zh-TW" sz="3600" dirty="0" err="1" smtClean="0">
                <a:solidFill>
                  <a:schemeClr val="tx1"/>
                </a:solidFill>
              </a:rPr>
              <a:t>GeoGebra</a:t>
            </a:r>
            <a:r>
              <a:rPr lang="zh-TW" altLang="zh-TW" sz="3600" dirty="0" smtClean="0">
                <a:solidFill>
                  <a:schemeClr val="tx1"/>
                </a:solidFill>
              </a:rPr>
              <a:t>軟體模擬垃圾車</a:t>
            </a:r>
            <a:r>
              <a:rPr lang="en-US" altLang="zh-TW" sz="3600" dirty="0" smtClean="0">
                <a:solidFill>
                  <a:schemeClr val="tx1"/>
                </a:solidFill>
              </a:rPr>
              <a:t/>
            </a:r>
            <a:br>
              <a:rPr lang="en-US" altLang="zh-TW" sz="3600" dirty="0" smtClean="0">
                <a:solidFill>
                  <a:schemeClr val="tx1"/>
                </a:solidFill>
              </a:rPr>
            </a:br>
            <a:r>
              <a:rPr lang="zh-TW" altLang="zh-TW" sz="3600" dirty="0" smtClean="0">
                <a:solidFill>
                  <a:schemeClr val="tx1"/>
                </a:solidFill>
              </a:rPr>
              <a:t>最佳路線規畫清運路徑圖：</a:t>
            </a:r>
            <a:br>
              <a:rPr lang="zh-TW" altLang="zh-TW" sz="3600" dirty="0" smtClean="0">
                <a:solidFill>
                  <a:schemeClr val="tx1"/>
                </a:solidFill>
              </a:rPr>
            </a:br>
            <a:endParaRPr lang="zh-TW" altLang="en-US" sz="3600" dirty="0">
              <a:solidFill>
                <a:schemeClr val="tx1"/>
              </a:solidFill>
            </a:endParaRPr>
          </a:p>
        </p:txBody>
      </p:sp>
      <p:pic>
        <p:nvPicPr>
          <p:cNvPr id="38914" name="Picture 2" descr="C:\Users\user\Desktop\2015-10-21-3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773238"/>
            <a:ext cx="6480175" cy="4264025"/>
          </a:xfrm>
        </p:spPr>
      </p:pic>
      <p:pic>
        <p:nvPicPr>
          <p:cNvPr id="38915" name="Picture 2" descr="C:\Users\user\Desktop\新增資料夾\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188913"/>
            <a:ext cx="1419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5400" dirty="0" smtClean="0">
                <a:solidFill>
                  <a:schemeClr val="tx1"/>
                </a:solidFill>
              </a:rPr>
              <a:t>結論</a:t>
            </a:r>
            <a:r>
              <a:rPr lang="en-US" altLang="zh-TW" sz="5400" dirty="0" smtClean="0">
                <a:solidFill>
                  <a:schemeClr val="tx1"/>
                </a:solidFill>
              </a:rPr>
              <a:t>1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  <p:sp>
        <p:nvSpPr>
          <p:cNvPr id="39938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zh-TW" altLang="zh-TW" sz="2300" smtClean="0"/>
              <a:t>不是任何圖形都能一筆畫好，要看圖形本身所包含的「奇數頂點」的數目。</a:t>
            </a:r>
          </a:p>
          <a:p>
            <a:pPr eaLnBrk="1" hangingPunct="1"/>
            <a:r>
              <a:rPr lang="zh-TW" altLang="zh-TW" sz="2300" smtClean="0"/>
              <a:t>「奇數頂點」的數目是</a:t>
            </a:r>
            <a:r>
              <a:rPr lang="en-US" altLang="zh-TW" sz="2300" smtClean="0"/>
              <a:t>0</a:t>
            </a:r>
            <a:r>
              <a:rPr lang="hi-IN" altLang="zh-TW" sz="2300" smtClean="0"/>
              <a:t>或</a:t>
            </a:r>
            <a:r>
              <a:rPr lang="en-US" altLang="zh-TW" sz="2300" smtClean="0"/>
              <a:t>2</a:t>
            </a:r>
            <a:r>
              <a:rPr lang="hi-IN" altLang="zh-TW" sz="2300" smtClean="0"/>
              <a:t>，則能一筆畫完。且一定要以其中一個奇數頂點開始，結束於另一個奇數頂點。</a:t>
            </a:r>
            <a:endParaRPr lang="zh-TW" altLang="zh-TW" sz="2300" smtClean="0"/>
          </a:p>
          <a:p>
            <a:pPr eaLnBrk="1" hangingPunct="1"/>
            <a:r>
              <a:rPr lang="hi-IN" altLang="zh-TW" sz="2300" smtClean="0"/>
              <a:t>頂點都是</a:t>
            </a:r>
            <a:r>
              <a:rPr lang="zh-TW" altLang="zh-TW" sz="2300" smtClean="0"/>
              <a:t>「偶數頂點」</a:t>
            </a:r>
            <a:r>
              <a:rPr lang="hi-IN" altLang="zh-TW" sz="2300" smtClean="0"/>
              <a:t>，則可從任何一點開始而回到原點。起點和終點相同，描繪完一個圖形，其開頭等於結尾。</a:t>
            </a:r>
            <a:endParaRPr lang="zh-TW" altLang="zh-TW" sz="2300" smtClean="0"/>
          </a:p>
          <a:p>
            <a:pPr eaLnBrk="1" hangingPunct="1"/>
            <a:r>
              <a:rPr lang="zh-TW" altLang="zh-TW" sz="2300" smtClean="0"/>
              <a:t>不能一筆畫圖形，所需要畫好的最少筆數是該圖中所含奇數頂點個數的一半。</a:t>
            </a:r>
            <a:r>
              <a:rPr lang="hi-IN" altLang="zh-TW" sz="2300" smtClean="0"/>
              <a:t>且必須以其中一個奇</a:t>
            </a:r>
            <a:r>
              <a:rPr lang="zh-TW" altLang="zh-TW" sz="2300" smtClean="0"/>
              <a:t>數</a:t>
            </a:r>
            <a:r>
              <a:rPr lang="hi-IN" altLang="zh-TW" sz="2300" smtClean="0"/>
              <a:t>頂點為起點</a:t>
            </a:r>
            <a:r>
              <a:rPr lang="zh-TW" altLang="zh-TW" sz="2300" smtClean="0"/>
              <a:t>，</a:t>
            </a:r>
            <a:r>
              <a:rPr lang="hi-IN" altLang="zh-TW" sz="2300" smtClean="0"/>
              <a:t>才能以最少筆數畫成</a:t>
            </a:r>
            <a:endParaRPr lang="zh-TW" altLang="en-US" sz="2300" smtClean="0"/>
          </a:p>
        </p:txBody>
      </p:sp>
      <p:pic>
        <p:nvPicPr>
          <p:cNvPr id="39939" name="Picture 2" descr="C:\Users\user\Desktop\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419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5400" dirty="0" smtClean="0">
                <a:solidFill>
                  <a:schemeClr val="tx1"/>
                </a:solidFill>
              </a:rPr>
              <a:t>結論</a:t>
            </a:r>
            <a:r>
              <a:rPr lang="en-US" altLang="zh-TW" sz="5400" dirty="0" smtClean="0">
                <a:solidFill>
                  <a:schemeClr val="tx1"/>
                </a:solidFill>
              </a:rPr>
              <a:t>2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  <p:sp>
        <p:nvSpPr>
          <p:cNvPr id="40962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052513"/>
            <a:ext cx="7467600" cy="52562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zh-TW" altLang="zh-TW" sz="2300" smtClean="0"/>
          </a:p>
          <a:p>
            <a:pPr eaLnBrk="1" hangingPunct="1"/>
            <a:r>
              <a:rPr lang="zh-TW" altLang="zh-TW" sz="2300" smtClean="0"/>
              <a:t>「一筆畫原理」應用在垃圾車繞行街道時，「奇數頂點」的數目越少越好，則收集垃圾時，重覆走的路線就會越少，也能達成節能減碳的目的。</a:t>
            </a:r>
          </a:p>
          <a:p>
            <a:pPr eaLnBrk="1" hangingPunct="1"/>
            <a:r>
              <a:rPr lang="zh-TW" altLang="zh-TW" sz="2300" smtClean="0"/>
              <a:t>最佳路線探討的過程中，使用</a:t>
            </a:r>
            <a:r>
              <a:rPr lang="hi-IN" altLang="zh-TW" sz="2300" smtClean="0"/>
              <a:t>旅行銷售員問題（</a:t>
            </a:r>
            <a:r>
              <a:rPr lang="en-US" altLang="zh-TW" sz="2300" smtClean="0"/>
              <a:t>Traveling Salesman Problem</a:t>
            </a:r>
            <a:r>
              <a:rPr lang="hi-IN" altLang="zh-TW" sz="2300" smtClean="0"/>
              <a:t>）最佳求解法中的窮舉法</a:t>
            </a:r>
            <a:r>
              <a:rPr lang="zh-TW" altLang="zh-TW" sz="2300" smtClean="0"/>
              <a:t>，但窮舉法包含了許多繁雜重複的計算，找出關鍵節點，將所有節點，分成兩部分討論，能將問題簡化，便能精確算出問題的結果。</a:t>
            </a:r>
          </a:p>
          <a:p>
            <a:pPr eaLnBrk="1" hangingPunct="1"/>
            <a:r>
              <a:rPr lang="zh-TW" altLang="zh-TW" sz="2300" smtClean="0"/>
              <a:t>不同於台北、新北市、是定點收取垃圾，</a:t>
            </a:r>
            <a:r>
              <a:rPr lang="zh-TW" altLang="zh-TW" sz="2300" u="sng" smtClean="0"/>
              <a:t>吉安鄉</a:t>
            </a:r>
            <a:r>
              <a:rPr lang="zh-TW" altLang="zh-TW" sz="2300" smtClean="0"/>
              <a:t>現行的垃圾清運方式是隨叫隨停、沿路清運，本研究僅針對節點作為清運垃圾的條件，我們希望未來能以其他不同的條件，例如：節點和節點間的線段、清運時間、耗油量…等做不同的研究及結果的比較，從中找出符合</a:t>
            </a:r>
            <a:r>
              <a:rPr lang="zh-TW" altLang="zh-TW" sz="2300" u="sng" smtClean="0"/>
              <a:t>吉安鄉</a:t>
            </a:r>
            <a:r>
              <a:rPr lang="zh-TW" altLang="zh-TW" sz="2300" smtClean="0"/>
              <a:t>最節省成本的清運方法。</a:t>
            </a:r>
          </a:p>
          <a:p>
            <a:pPr eaLnBrk="1" hangingPunct="1"/>
            <a:endParaRPr lang="zh-TW" altLang="en-US" sz="2300" smtClean="0"/>
          </a:p>
        </p:txBody>
      </p:sp>
      <p:pic>
        <p:nvPicPr>
          <p:cNvPr id="40963" name="Picture 2" descr="C:\Users\user\Desktop\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419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428875"/>
            <a:ext cx="6873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u="sng" dirty="0" smtClean="0"/>
              <a:t>吉安鄉福興村</a:t>
            </a:r>
            <a:r>
              <a:rPr lang="zh-TW" altLang="zh-TW" dirty="0" smtClean="0"/>
              <a:t>節點和節點間的線段皆必須經過的路徑規畫：</a:t>
            </a:r>
            <a:endParaRPr lang="zh-TW" altLang="en-US" dirty="0"/>
          </a:p>
        </p:txBody>
      </p:sp>
      <p:sp>
        <p:nvSpPr>
          <p:cNvPr id="41987" name="內容版面配置區 2"/>
          <p:cNvSpPr>
            <a:spLocks noGrp="1"/>
          </p:cNvSpPr>
          <p:nvPr>
            <p:ph sz="quarter" idx="1"/>
          </p:nvPr>
        </p:nvSpPr>
        <p:spPr>
          <a:xfrm>
            <a:off x="428625" y="1428750"/>
            <a:ext cx="7467600" cy="4873625"/>
          </a:xfrm>
        </p:spPr>
        <p:txBody>
          <a:bodyPr/>
          <a:lstStyle/>
          <a:p>
            <a:pPr eaLnBrk="1" hangingPunct="1"/>
            <a:r>
              <a:rPr lang="zh-TW" altLang="zh-TW" smtClean="0"/>
              <a:t>奇數頂點：</a:t>
            </a:r>
            <a:r>
              <a:rPr lang="en-US" altLang="zh-TW" smtClean="0"/>
              <a:t>16</a:t>
            </a:r>
            <a:r>
              <a:rPr lang="zh-TW" altLang="zh-TW" smtClean="0"/>
              <a:t>，最少筆畫數</a:t>
            </a:r>
            <a:endParaRPr lang="en-US" altLang="zh-TW" smtClean="0"/>
          </a:p>
          <a:p>
            <a:pPr eaLnBrk="1" hangingPunct="1"/>
            <a:r>
              <a:rPr lang="zh-TW" altLang="zh-TW" smtClean="0"/>
              <a:t>數學</a:t>
            </a:r>
            <a:r>
              <a:rPr lang="en-US" altLang="zh-TW" smtClean="0"/>
              <a:t>GeoGebra</a:t>
            </a:r>
            <a:r>
              <a:rPr lang="zh-TW" altLang="zh-TW" smtClean="0"/>
              <a:t>軟體模擬節點和節點間的線段皆必須經過的路徑圖：</a:t>
            </a:r>
            <a:endParaRPr lang="zh-TW" altLang="en-US" smtClean="0"/>
          </a:p>
        </p:txBody>
      </p:sp>
      <p:pic>
        <p:nvPicPr>
          <p:cNvPr id="41988" name="Picture 3" descr="C:\Users\user\Desktop\2015-10-21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50"/>
            <a:ext cx="942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5400" dirty="0" smtClean="0">
                <a:solidFill>
                  <a:schemeClr val="tx1"/>
                </a:solidFill>
              </a:rPr>
              <a:t>研究動機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  <p:sp>
        <p:nvSpPr>
          <p:cNvPr id="15362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1" eaLnBrk="1" hangingPunct="1"/>
            <a:r>
              <a:rPr lang="en-US" altLang="zh-TW" sz="3000" smtClean="0"/>
              <a:t>1.</a:t>
            </a:r>
            <a:r>
              <a:rPr lang="hi-IN" altLang="zh-TW" sz="3000" smtClean="0"/>
              <a:t>垃圾車每天在大街小巷來回穿梭，怎麼能每一條街都走到呢</a:t>
            </a:r>
            <a:r>
              <a:rPr lang="zh-TW" altLang="zh-TW" sz="3000" smtClean="0"/>
              <a:t>？</a:t>
            </a:r>
          </a:p>
          <a:p>
            <a:pPr lvl="1" eaLnBrk="1" hangingPunct="1"/>
            <a:r>
              <a:rPr lang="en-US" altLang="zh-TW" sz="3000" smtClean="0"/>
              <a:t>2.</a:t>
            </a:r>
            <a:r>
              <a:rPr lang="hi-IN" altLang="zh-TW" sz="3000" smtClean="0"/>
              <a:t>不重複路線，降低到最少的成本，也能減少二氧化碳的排放量。</a:t>
            </a:r>
            <a:endParaRPr lang="zh-TW" altLang="zh-TW" sz="3000" smtClean="0"/>
          </a:p>
          <a:p>
            <a:pPr lvl="1" eaLnBrk="1" hangingPunct="1"/>
            <a:r>
              <a:rPr lang="en-US" altLang="zh-TW" sz="3000" smtClean="0"/>
              <a:t>3.</a:t>
            </a:r>
            <a:r>
              <a:rPr lang="zh-TW" altLang="zh-TW" sz="3000" smtClean="0"/>
              <a:t>為什麼「全國通垃圾網」</a:t>
            </a:r>
            <a:r>
              <a:rPr lang="en-US" altLang="zh-TW" sz="3000" smtClean="0"/>
              <a:t>APP</a:t>
            </a:r>
            <a:r>
              <a:rPr lang="zh-TW" altLang="zh-TW" sz="3000" smtClean="0"/>
              <a:t>能吻合垃圾車來的時間？</a:t>
            </a:r>
          </a:p>
          <a:p>
            <a:pPr eaLnBrk="1" hangingPunct="1"/>
            <a:endParaRPr lang="zh-TW" altLang="en-US" smtClean="0"/>
          </a:p>
        </p:txBody>
      </p:sp>
      <p:pic>
        <p:nvPicPr>
          <p:cNvPr id="15363" name="Picture 2" descr="C:\Users\user\Desktop\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419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mtClean="0"/>
              <a:t>算出節點</a:t>
            </a:r>
            <a:r>
              <a:rPr lang="zh-TW" altLang="zh-TW" dirty="0" smtClean="0"/>
              <a:t>和節點間的線段皆必須經過的全程最短路徑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42938" y="1571625"/>
          <a:ext cx="8001000" cy="5143500"/>
        </p:xfrm>
        <a:graphic>
          <a:graphicData uri="http://schemas.openxmlformats.org/drawingml/2006/table">
            <a:tbl>
              <a:tblPr/>
              <a:tblGrid>
                <a:gridCol w="1259571"/>
                <a:gridCol w="6004321"/>
                <a:gridCol w="737164"/>
              </a:tblGrid>
              <a:tr h="48986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TW" sz="1100" kern="50" dirty="0">
                          <a:latin typeface="Times New Roman"/>
                          <a:ea typeface="新細明體"/>
                          <a:cs typeface="Mangal"/>
                        </a:rPr>
                        <a:t>筆劃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50">
                          <a:latin typeface="Times New Roman"/>
                          <a:ea typeface="新細明體"/>
                          <a:cs typeface="Mangal"/>
                        </a:rPr>
                        <a:t>路徑走法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i-IN" sz="1100" kern="50">
                          <a:latin typeface="Times New Roman"/>
                          <a:ea typeface="新細明體"/>
                          <a:cs typeface="新細明體"/>
                        </a:rPr>
                        <a:t>距離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kern="50">
                          <a:latin typeface="Times New Roman"/>
                          <a:ea typeface="新細明體"/>
                          <a:cs typeface="Mangal"/>
                        </a:rPr>
                        <a:t>(</a:t>
                      </a:r>
                      <a:r>
                        <a:rPr lang="zh-TW" sz="1100" kern="50">
                          <a:latin typeface="Times New Roman"/>
                          <a:ea typeface="新細明體"/>
                          <a:cs typeface="Mangal"/>
                        </a:rPr>
                        <a:t>成本</a:t>
                      </a:r>
                      <a:r>
                        <a:rPr lang="en-US" sz="1100" kern="50">
                          <a:latin typeface="Times New Roman"/>
                          <a:ea typeface="新細明體"/>
                          <a:cs typeface="Mangal"/>
                        </a:rPr>
                        <a:t>)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b="1" kern="50">
                          <a:solidFill>
                            <a:srgbClr val="FF0000"/>
                          </a:solidFill>
                          <a:latin typeface="新細明體"/>
                          <a:ea typeface="新細明體"/>
                          <a:cs typeface="Mangal"/>
                        </a:rPr>
                        <a:t>1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5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1</a:t>
                      </a:r>
                      <a:r>
                        <a:rPr lang="hi-IN" sz="1100" b="1" kern="5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5</a:t>
                      </a:r>
                      <a:r>
                        <a:rPr lang="hi-IN" sz="1100" b="1" kern="5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13</a:t>
                      </a:r>
                      <a:r>
                        <a:rPr lang="hi-IN" sz="1100" b="1" kern="5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12</a:t>
                      </a:r>
                      <a:r>
                        <a:rPr lang="hi-IN" sz="1100" b="1" kern="5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1</a:t>
                      </a:r>
                      <a:r>
                        <a:rPr lang="hi-IN" sz="1100" b="1" kern="5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4</a:t>
                      </a:r>
                      <a:r>
                        <a:rPr lang="hi-IN" sz="1100" b="1" kern="5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11</a:t>
                      </a:r>
                      <a:r>
                        <a:rPr lang="hi-IN" sz="1100" b="1" kern="5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12</a:t>
                      </a:r>
                      <a:r>
                        <a:rPr lang="hi-IN" sz="1100" b="1" kern="5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19</a:t>
                      </a:r>
                      <a:r>
                        <a:rPr lang="hi-IN" sz="1100" b="1" kern="5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18</a:t>
                      </a:r>
                      <a:r>
                        <a:rPr lang="hi-IN" sz="1100" b="1" kern="5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11</a:t>
                      </a:r>
                      <a:r>
                        <a:rPr lang="hi-IN" sz="1100" b="1" kern="5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10</a:t>
                      </a:r>
                      <a:r>
                        <a:rPr lang="hi-IN" sz="1100" b="1" kern="5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9</a:t>
                      </a:r>
                      <a:r>
                        <a:rPr lang="hi-IN" sz="1100" b="1" kern="5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8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50">
                          <a:latin typeface="Times New Roman"/>
                          <a:ea typeface="新細明體"/>
                          <a:cs typeface="Mangal"/>
                        </a:rPr>
                        <a:t>19.43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b="1" kern="50">
                          <a:solidFill>
                            <a:srgbClr val="FF9933"/>
                          </a:solidFill>
                          <a:latin typeface="新細明體"/>
                          <a:ea typeface="新細明體"/>
                          <a:cs typeface="Mangal"/>
                        </a:rPr>
                        <a:t>2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50">
                          <a:solidFill>
                            <a:srgbClr val="FF9933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17</a:t>
                      </a:r>
                      <a:r>
                        <a:rPr lang="hi-IN" sz="1100" b="1" kern="50">
                          <a:solidFill>
                            <a:srgbClr val="FF9933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FF9933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18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50">
                          <a:latin typeface="Times New Roman"/>
                          <a:ea typeface="新細明體"/>
                          <a:cs typeface="Mangal"/>
                        </a:rPr>
                        <a:t>1.06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b="1" kern="50">
                          <a:solidFill>
                            <a:srgbClr val="0000FF"/>
                          </a:solidFill>
                          <a:latin typeface="新細明體"/>
                          <a:ea typeface="新細明體"/>
                          <a:cs typeface="Mangal"/>
                        </a:rPr>
                        <a:t>3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50">
                          <a:solidFill>
                            <a:srgbClr val="0000FF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4</a:t>
                      </a:r>
                      <a:r>
                        <a:rPr lang="hi-IN" sz="1100" b="1" kern="50">
                          <a:solidFill>
                            <a:srgbClr val="0000FF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0000FF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3</a:t>
                      </a:r>
                      <a:r>
                        <a:rPr lang="hi-IN" sz="1100" b="1" kern="50">
                          <a:solidFill>
                            <a:srgbClr val="0000FF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0000FF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10</a:t>
                      </a:r>
                      <a:r>
                        <a:rPr lang="hi-IN" sz="1100" b="1" kern="50">
                          <a:solidFill>
                            <a:srgbClr val="0000FF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0000FF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17</a:t>
                      </a:r>
                      <a:r>
                        <a:rPr lang="hi-IN" sz="1100" b="1" kern="50">
                          <a:solidFill>
                            <a:srgbClr val="0000FF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0000FF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16</a:t>
                      </a:r>
                      <a:r>
                        <a:rPr lang="hi-IN" sz="1100" b="1" kern="50">
                          <a:solidFill>
                            <a:srgbClr val="0000FF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0000FF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9</a:t>
                      </a:r>
                      <a:r>
                        <a:rPr lang="hi-IN" sz="1100" b="1" kern="50">
                          <a:solidFill>
                            <a:srgbClr val="0000FF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0000FF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2</a:t>
                      </a:r>
                      <a:r>
                        <a:rPr lang="hi-IN" sz="1100" b="1" kern="50">
                          <a:solidFill>
                            <a:srgbClr val="0000FF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0000FF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3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50">
                          <a:latin typeface="Times New Roman"/>
                          <a:ea typeface="新細明體"/>
                          <a:cs typeface="Mangal"/>
                        </a:rPr>
                        <a:t>11.49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b="1" kern="50">
                          <a:solidFill>
                            <a:srgbClr val="00CC00"/>
                          </a:solidFill>
                          <a:latin typeface="新細明體"/>
                          <a:ea typeface="新細明體"/>
                          <a:cs typeface="Mangal"/>
                        </a:rPr>
                        <a:t>4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50">
                          <a:solidFill>
                            <a:srgbClr val="00CC00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5</a:t>
                      </a:r>
                      <a:r>
                        <a:rPr lang="hi-IN" sz="1100" b="1" kern="50">
                          <a:solidFill>
                            <a:srgbClr val="00CC00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00CC00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6</a:t>
                      </a:r>
                      <a:r>
                        <a:rPr lang="hi-IN" sz="1100" b="1" kern="50">
                          <a:solidFill>
                            <a:srgbClr val="00CC00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00CC00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7</a:t>
                      </a:r>
                      <a:r>
                        <a:rPr lang="hi-IN" sz="1100" b="1" kern="50">
                          <a:solidFill>
                            <a:srgbClr val="00CC00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00CC00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15</a:t>
                      </a:r>
                      <a:r>
                        <a:rPr lang="hi-IN" sz="1100" b="1" kern="50">
                          <a:solidFill>
                            <a:srgbClr val="00CC00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00CC00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14</a:t>
                      </a:r>
                      <a:r>
                        <a:rPr lang="hi-IN" sz="1100" b="1" kern="50">
                          <a:solidFill>
                            <a:srgbClr val="00CC00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00CC00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13</a:t>
                      </a:r>
                      <a:r>
                        <a:rPr lang="hi-IN" sz="1100" b="1" kern="50">
                          <a:solidFill>
                            <a:srgbClr val="00CC00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00CC00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20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50">
                          <a:latin typeface="Times New Roman"/>
                          <a:ea typeface="新細明體"/>
                          <a:cs typeface="Mangal"/>
                        </a:rPr>
                        <a:t>7.58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b="1" kern="50">
                          <a:solidFill>
                            <a:srgbClr val="CC00CC"/>
                          </a:solidFill>
                          <a:latin typeface="新細明體"/>
                          <a:ea typeface="新細明體"/>
                          <a:cs typeface="Mangal"/>
                        </a:rPr>
                        <a:t>5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100" b="1" kern="50">
                          <a:solidFill>
                            <a:srgbClr val="CC00CC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6</a:t>
                      </a:r>
                      <a:r>
                        <a:rPr lang="hi-IN" sz="1100" b="1" kern="50">
                          <a:solidFill>
                            <a:srgbClr val="CC00CC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CC00CC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14</a:t>
                      </a:r>
                      <a:r>
                        <a:rPr lang="hi-IN" sz="1100" b="1" kern="50">
                          <a:solidFill>
                            <a:srgbClr val="CC00CC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CC00CC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21</a:t>
                      </a:r>
                      <a:r>
                        <a:rPr lang="hi-IN" sz="1100" b="1" kern="50">
                          <a:solidFill>
                            <a:srgbClr val="CC00CC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CC00CC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20</a:t>
                      </a:r>
                      <a:r>
                        <a:rPr lang="hi-IN" sz="1100" b="1" kern="50">
                          <a:solidFill>
                            <a:srgbClr val="CC00CC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CC00CC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19</a:t>
                      </a:r>
                      <a:r>
                        <a:rPr lang="hi-IN" sz="1100" b="1" kern="50">
                          <a:solidFill>
                            <a:srgbClr val="CC00CC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CC00CC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22</a:t>
                      </a:r>
                      <a:r>
                        <a:rPr lang="hi-IN" sz="1100" b="1" kern="50">
                          <a:solidFill>
                            <a:srgbClr val="CC00CC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CC00CC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23</a:t>
                      </a:r>
                      <a:r>
                        <a:rPr lang="hi-IN" sz="1100" b="1" kern="50">
                          <a:solidFill>
                            <a:srgbClr val="CC00CC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CC00CC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26</a:t>
                      </a:r>
                      <a:r>
                        <a:rPr lang="hi-IN" sz="1100" b="1" kern="50">
                          <a:solidFill>
                            <a:srgbClr val="CC00CC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CC00CC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25</a:t>
                      </a:r>
                      <a:r>
                        <a:rPr lang="hi-IN" sz="1100" b="1" kern="50">
                          <a:solidFill>
                            <a:srgbClr val="CC00CC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CC00CC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24</a:t>
                      </a:r>
                      <a:r>
                        <a:rPr lang="hi-IN" sz="1100" b="1" kern="50">
                          <a:solidFill>
                            <a:srgbClr val="CC00CC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CC00CC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27</a:t>
                      </a:r>
                      <a:r>
                        <a:rPr lang="hi-IN" sz="1100" b="1" kern="50">
                          <a:solidFill>
                            <a:srgbClr val="CC00CC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CC00CC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28</a:t>
                      </a:r>
                      <a:r>
                        <a:rPr lang="hi-IN" sz="1100" b="1" kern="50">
                          <a:solidFill>
                            <a:srgbClr val="CC00CC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CC00CC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22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50">
                          <a:latin typeface="Times New Roman"/>
                          <a:ea typeface="新細明體"/>
                          <a:cs typeface="Mangal"/>
                        </a:rPr>
                        <a:t>19.25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b="1" kern="50">
                          <a:solidFill>
                            <a:srgbClr val="FFD700"/>
                          </a:solidFill>
                          <a:latin typeface="新細明體"/>
                          <a:ea typeface="新細明體"/>
                          <a:cs typeface="Mangal"/>
                        </a:rPr>
                        <a:t>6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100" b="1" kern="50">
                          <a:solidFill>
                            <a:srgbClr val="FFD700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28</a:t>
                      </a:r>
                      <a:r>
                        <a:rPr lang="hi-IN" sz="1100" b="1" kern="50">
                          <a:solidFill>
                            <a:srgbClr val="FFD700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FFD700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30</a:t>
                      </a:r>
                      <a:r>
                        <a:rPr lang="hi-IN" sz="1100" b="1" kern="50">
                          <a:solidFill>
                            <a:srgbClr val="FFD700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FFD700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29</a:t>
                      </a:r>
                      <a:r>
                        <a:rPr lang="hi-IN" sz="1100" b="1" kern="50">
                          <a:solidFill>
                            <a:srgbClr val="FFD700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FFD700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27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50">
                          <a:latin typeface="Times New Roman"/>
                          <a:ea typeface="新細明體"/>
                          <a:cs typeface="Mangal"/>
                        </a:rPr>
                        <a:t>5.43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b="1" kern="50">
                          <a:solidFill>
                            <a:srgbClr val="99FF99"/>
                          </a:solidFill>
                          <a:latin typeface="新細明體"/>
                          <a:ea typeface="新細明體"/>
                          <a:cs typeface="Mangal"/>
                        </a:rPr>
                        <a:t>7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100" b="1" kern="50">
                          <a:solidFill>
                            <a:srgbClr val="99FF99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29</a:t>
                      </a:r>
                      <a:r>
                        <a:rPr lang="hi-IN" sz="1100" b="1" kern="50">
                          <a:solidFill>
                            <a:srgbClr val="99FF99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99FF99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31</a:t>
                      </a:r>
                      <a:r>
                        <a:rPr lang="hi-IN" sz="1100" b="1" kern="50">
                          <a:solidFill>
                            <a:srgbClr val="99FF99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99FF99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32</a:t>
                      </a:r>
                      <a:r>
                        <a:rPr lang="hi-IN" sz="1100" b="1" kern="50">
                          <a:solidFill>
                            <a:srgbClr val="99FF99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99FF99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30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50">
                          <a:latin typeface="Times New Roman"/>
                          <a:ea typeface="新細明體"/>
                          <a:cs typeface="Mangal"/>
                        </a:rPr>
                        <a:t>5.16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b="1" kern="50">
                          <a:solidFill>
                            <a:srgbClr val="800000"/>
                          </a:solidFill>
                          <a:latin typeface="新細明體"/>
                          <a:ea typeface="新細明體"/>
                          <a:cs typeface="Mangal"/>
                        </a:rPr>
                        <a:t>8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100" b="1" kern="50">
                          <a:solidFill>
                            <a:srgbClr val="800000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32</a:t>
                      </a:r>
                      <a:r>
                        <a:rPr lang="hi-IN" sz="1100" b="1" kern="50">
                          <a:solidFill>
                            <a:srgbClr val="800000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800000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33</a:t>
                      </a:r>
                      <a:r>
                        <a:rPr lang="hi-IN" sz="1100" b="1" kern="50">
                          <a:solidFill>
                            <a:srgbClr val="800000"/>
                          </a:solidFill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solidFill>
                            <a:srgbClr val="800000"/>
                          </a:solidFill>
                          <a:latin typeface="Times New Roman"/>
                          <a:ea typeface="新細明體"/>
                          <a:cs typeface="Mangal"/>
                        </a:rPr>
                        <a:t>34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50">
                          <a:latin typeface="Times New Roman"/>
                          <a:ea typeface="新細明體"/>
                          <a:cs typeface="Mangal"/>
                        </a:rPr>
                        <a:t>5.6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TW" sz="1100" b="1" kern="50">
                          <a:latin typeface="Times New Roman"/>
                          <a:ea typeface="新細明體"/>
                          <a:cs typeface="Mangal"/>
                        </a:rPr>
                        <a:t>總計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zh-TW" sz="1100" b="1" kern="50">
                          <a:latin typeface="Times New Roman"/>
                          <a:ea typeface="新細明體"/>
                          <a:cs typeface="Mangal"/>
                        </a:rPr>
                        <a:t>筆劃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1+2+3+4+5+6+7+8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75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TW" sz="1100" b="1" kern="50">
                          <a:latin typeface="Times New Roman"/>
                          <a:ea typeface="新細明體"/>
                          <a:cs typeface="Mangal"/>
                        </a:rPr>
                        <a:t>筆劃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1</a:t>
                      </a:r>
                      <a:r>
                        <a:rPr lang="hi-IN" sz="1100" b="1" kern="50"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2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8</a:t>
                      </a:r>
                      <a:r>
                        <a:rPr lang="hi-IN" sz="1100" b="1" kern="50"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9</a:t>
                      </a:r>
                      <a:r>
                        <a:rPr lang="hi-IN" sz="1100" b="1" kern="50"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16</a:t>
                      </a:r>
                      <a:r>
                        <a:rPr lang="hi-IN" sz="1100" b="1" kern="50"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17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50">
                          <a:latin typeface="Times New Roman"/>
                          <a:ea typeface="新細明體"/>
                          <a:cs typeface="Mangal"/>
                        </a:rPr>
                        <a:t>5.03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TW" sz="1100" b="1" kern="50">
                          <a:latin typeface="Times New Roman"/>
                          <a:ea typeface="新細明體"/>
                          <a:cs typeface="Mangal"/>
                        </a:rPr>
                        <a:t>筆劃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2</a:t>
                      </a:r>
                      <a:r>
                        <a:rPr lang="hi-IN" sz="1100" b="1" kern="50"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3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18</a:t>
                      </a:r>
                      <a:r>
                        <a:rPr lang="hi-IN" sz="1100" b="1" kern="50"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11</a:t>
                      </a:r>
                      <a:r>
                        <a:rPr lang="hi-IN" sz="1100" b="1" kern="50"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4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50">
                          <a:latin typeface="Times New Roman"/>
                          <a:ea typeface="新細明體"/>
                          <a:cs typeface="Mangal"/>
                        </a:rPr>
                        <a:t>4.24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TW" sz="1100" b="1" kern="50">
                          <a:latin typeface="Times New Roman"/>
                          <a:ea typeface="新細明體"/>
                          <a:cs typeface="Mangal"/>
                        </a:rPr>
                        <a:t>筆劃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3</a:t>
                      </a:r>
                      <a:r>
                        <a:rPr lang="hi-IN" sz="1100" b="1" kern="50"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4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3</a:t>
                      </a:r>
                      <a:r>
                        <a:rPr lang="hi-IN" sz="1100" b="1" kern="50"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4</a:t>
                      </a:r>
                      <a:r>
                        <a:rPr lang="hi-IN" sz="1100" b="1" kern="50"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1</a:t>
                      </a:r>
                      <a:r>
                        <a:rPr lang="hi-IN" sz="1100" b="1" kern="50"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5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50">
                          <a:latin typeface="Times New Roman"/>
                          <a:ea typeface="新細明體"/>
                          <a:cs typeface="Mangal"/>
                        </a:rPr>
                        <a:t>3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TW" sz="1100" b="1" kern="50">
                          <a:latin typeface="Times New Roman"/>
                          <a:ea typeface="新細明體"/>
                          <a:cs typeface="Mangal"/>
                        </a:rPr>
                        <a:t>筆劃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4</a:t>
                      </a:r>
                      <a:r>
                        <a:rPr lang="hi-IN" sz="1100" b="1" kern="50"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5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20</a:t>
                      </a:r>
                      <a:r>
                        <a:rPr lang="hi-IN" sz="1100" b="1" kern="50"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21</a:t>
                      </a:r>
                      <a:r>
                        <a:rPr lang="hi-IN" sz="1100" b="1" kern="50"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14</a:t>
                      </a:r>
                      <a:r>
                        <a:rPr lang="hi-IN" sz="1100" b="1" kern="50"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6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50">
                          <a:latin typeface="Times New Roman"/>
                          <a:ea typeface="新細明體"/>
                          <a:cs typeface="Mangal"/>
                        </a:rPr>
                        <a:t>5.05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TW" sz="1100" b="1" kern="50">
                          <a:latin typeface="Times New Roman"/>
                          <a:ea typeface="新細明體"/>
                          <a:cs typeface="Mangal"/>
                        </a:rPr>
                        <a:t>筆劃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5</a:t>
                      </a:r>
                      <a:r>
                        <a:rPr lang="hi-IN" sz="1100" b="1" kern="50"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6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22</a:t>
                      </a:r>
                      <a:r>
                        <a:rPr lang="hi-IN" sz="1100" b="1" kern="50"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25</a:t>
                      </a:r>
                      <a:r>
                        <a:rPr lang="hi-IN" sz="1100" b="1" kern="50"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28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50">
                          <a:latin typeface="Times New Roman"/>
                          <a:ea typeface="新細明體"/>
                          <a:cs typeface="Mangal"/>
                        </a:rPr>
                        <a:t>1.68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TW" sz="1100" b="1" kern="50">
                          <a:latin typeface="Times New Roman"/>
                          <a:ea typeface="新細明體"/>
                          <a:cs typeface="Mangal"/>
                        </a:rPr>
                        <a:t>筆劃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6</a:t>
                      </a:r>
                      <a:r>
                        <a:rPr lang="hi-IN" sz="1100" b="1" kern="50"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7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27</a:t>
                      </a:r>
                      <a:r>
                        <a:rPr lang="hi-IN" sz="1100" b="1" kern="50"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29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50" dirty="0" smtClean="0">
                          <a:latin typeface="Times New Roman"/>
                          <a:ea typeface="新細明體"/>
                          <a:cs typeface="Mangal"/>
                        </a:rPr>
                        <a:t>1.34</a:t>
                      </a:r>
                      <a:endParaRPr lang="zh-TW" sz="1100" kern="50" dirty="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TW" sz="1100" b="1" kern="50">
                          <a:latin typeface="Times New Roman"/>
                          <a:ea typeface="新細明體"/>
                          <a:cs typeface="Mangal"/>
                        </a:rPr>
                        <a:t>筆劃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7</a:t>
                      </a:r>
                      <a:r>
                        <a:rPr lang="hi-IN" sz="1100" b="1" kern="50"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8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30</a:t>
                      </a:r>
                      <a:r>
                        <a:rPr lang="hi-IN" sz="1100" b="1" kern="50"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32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50">
                          <a:latin typeface="Times New Roman"/>
                          <a:ea typeface="新細明體"/>
                          <a:cs typeface="Mangal"/>
                        </a:rPr>
                        <a:t>1.2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6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TW" sz="1100" b="1" kern="50">
                          <a:latin typeface="Times New Roman"/>
                          <a:ea typeface="新細明體"/>
                          <a:cs typeface="Mangal"/>
                        </a:rPr>
                        <a:t>重複路徑總計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endParaRPr lang="en-US" sz="1100" kern="50">
                        <a:latin typeface="新細明體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latin typeface="Times New Roman"/>
                          <a:ea typeface="新細明體"/>
                          <a:cs typeface="Mangal"/>
                        </a:rPr>
                        <a:t>21.54</a:t>
                      </a:r>
                      <a:endParaRPr lang="zh-TW" sz="1100" kern="50" dirty="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TW" sz="1100" b="1" kern="50">
                          <a:latin typeface="Times New Roman"/>
                          <a:ea typeface="新細明體"/>
                          <a:cs typeface="Mangal"/>
                        </a:rPr>
                        <a:t>全程總計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zh-TW" sz="1100" b="1" kern="50">
                          <a:latin typeface="Times New Roman"/>
                          <a:ea typeface="新細明體"/>
                          <a:cs typeface="Mangal"/>
                        </a:rPr>
                        <a:t>筆劃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1</a:t>
                      </a:r>
                      <a:r>
                        <a:rPr lang="hi-IN" sz="1100" b="1" kern="50"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2</a:t>
                      </a:r>
                      <a:r>
                        <a:rPr lang="hi-IN" sz="1100" b="1" kern="50"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3</a:t>
                      </a:r>
                      <a:r>
                        <a:rPr lang="hi-IN" sz="1100" b="1" kern="50"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4</a:t>
                      </a:r>
                      <a:r>
                        <a:rPr lang="hi-IN" sz="1100" b="1" kern="50"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5</a:t>
                      </a:r>
                      <a:r>
                        <a:rPr lang="hi-IN" sz="1100" b="1" kern="50"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6</a:t>
                      </a:r>
                      <a:r>
                        <a:rPr lang="hi-IN" sz="1100" b="1" kern="50"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7</a:t>
                      </a:r>
                      <a:r>
                        <a:rPr lang="hi-IN" sz="1100" b="1" kern="50">
                          <a:latin typeface="Times New Roman"/>
                          <a:ea typeface="新細明體"/>
                          <a:cs typeface="新細明體"/>
                        </a:rPr>
                        <a:t>→</a:t>
                      </a:r>
                      <a:r>
                        <a:rPr lang="en-US" sz="1100" b="1" kern="50">
                          <a:latin typeface="Times New Roman"/>
                          <a:ea typeface="新細明體"/>
                          <a:cs typeface="Mangal"/>
                        </a:rPr>
                        <a:t>8</a:t>
                      </a:r>
                      <a:endParaRPr lang="zh-TW" sz="1100" kern="5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50" smtClean="0">
                          <a:latin typeface="新細明體"/>
                          <a:ea typeface="新細明體"/>
                          <a:cs typeface="Mangal"/>
                        </a:rPr>
                        <a:t>96.54</a:t>
                      </a:r>
                      <a:endParaRPr lang="zh-TW" sz="1100" kern="50" dirty="0">
                        <a:latin typeface="Times New Roman"/>
                        <a:ea typeface="新細明體"/>
                        <a:cs typeface="Mangal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44034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altLang="zh-TW" sz="5400" smtClean="0"/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7200" smtClean="0"/>
              <a:t>報告完畢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5400" dirty="0" smtClean="0">
                <a:solidFill>
                  <a:schemeClr val="tx1"/>
                </a:solidFill>
              </a:rPr>
              <a:t> 研究目的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10000"/>
          </a:bodyPr>
          <a:lstStyle/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z="3200" dirty="0" smtClean="0"/>
              <a:t>1.</a:t>
            </a:r>
            <a:r>
              <a:rPr lang="hi-IN" altLang="zh-TW" sz="3200" dirty="0" smtClean="0"/>
              <a:t>可以運用數學跟垃圾車的路線做結合，能做出一筆畫，或是減少重複的情況。</a:t>
            </a:r>
            <a:endParaRPr lang="zh-TW" altLang="zh-TW" sz="3200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z="3200" dirty="0" smtClean="0"/>
              <a:t>2.</a:t>
            </a:r>
            <a:r>
              <a:rPr lang="hi-IN" altLang="zh-TW" sz="3200" dirty="0" smtClean="0"/>
              <a:t>「一筆畫原理」可應用在道路設計</a:t>
            </a:r>
            <a:r>
              <a:rPr lang="zh-TW" altLang="zh-TW" sz="3200" dirty="0" smtClean="0"/>
              <a:t>，</a:t>
            </a:r>
            <a:r>
              <a:rPr lang="hi-IN" altLang="zh-TW" sz="3200" dirty="0" smtClean="0"/>
              <a:t>各街道焦點是「奇</a:t>
            </a:r>
            <a:r>
              <a:rPr lang="zh-TW" altLang="zh-TW" sz="3200" dirty="0" smtClean="0"/>
              <a:t>數</a:t>
            </a:r>
            <a:r>
              <a:rPr lang="hi-IN" altLang="zh-TW" sz="3200" dirty="0" smtClean="0"/>
              <a:t>頂點」的情形越少越好。則垃圾車收集垃圾時</a:t>
            </a:r>
            <a:r>
              <a:rPr lang="zh-TW" altLang="zh-TW" sz="3200" dirty="0" smtClean="0"/>
              <a:t>，</a:t>
            </a:r>
            <a:r>
              <a:rPr lang="hi-IN" altLang="zh-TW" sz="3200" dirty="0" smtClean="0"/>
              <a:t>重複走的路就越少。</a:t>
            </a:r>
            <a:endParaRPr lang="zh-TW" altLang="zh-TW" sz="3200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z="3200" dirty="0" smtClean="0"/>
              <a:t>3.</a:t>
            </a:r>
            <a:r>
              <a:rPr lang="zh-TW" altLang="zh-TW" sz="3200" dirty="0" smtClean="0"/>
              <a:t>瞭解「全國通垃圾網」</a:t>
            </a:r>
            <a:r>
              <a:rPr lang="en-US" altLang="zh-TW" sz="3200" dirty="0" smtClean="0"/>
              <a:t>APP</a:t>
            </a:r>
            <a:r>
              <a:rPr lang="zh-TW" altLang="zh-TW" sz="3200" dirty="0" smtClean="0"/>
              <a:t>的應用，和數學一筆畫有什麼關聯。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z="3200" dirty="0" smtClean="0"/>
              <a:t>4.</a:t>
            </a:r>
            <a:r>
              <a:rPr lang="zh-TW" altLang="zh-TW" sz="3200" dirty="0" smtClean="0"/>
              <a:t>降低二氧化碳的排放量，減少不必要的資源</a:t>
            </a:r>
            <a:r>
              <a:rPr lang="hi-IN" altLang="zh-TW" sz="3200" dirty="0" smtClean="0"/>
              <a:t>。</a:t>
            </a:r>
            <a:endParaRPr lang="zh-TW" altLang="zh-TW" sz="3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zh-TW" altLang="en-US" sz="3200" dirty="0"/>
          </a:p>
        </p:txBody>
      </p:sp>
      <p:pic>
        <p:nvPicPr>
          <p:cNvPr id="16387" name="Picture 2" descr="C:\Users\user\Desktop\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419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5400" dirty="0" smtClean="0">
                <a:solidFill>
                  <a:schemeClr val="tx1"/>
                </a:solidFill>
              </a:rPr>
              <a:t>實施方法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  <p:sp>
        <p:nvSpPr>
          <p:cNvPr id="17410" name="內容版面配置區 1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1" eaLnBrk="1" hangingPunct="1"/>
            <a:r>
              <a:rPr lang="zh-TW" altLang="zh-TW" sz="2400" smtClean="0"/>
              <a:t>奇數頂點和偶數頂點數：</a:t>
            </a:r>
          </a:p>
          <a:p>
            <a:pPr lvl="2" eaLnBrk="1" hangingPunct="1"/>
            <a:r>
              <a:rPr lang="zh-TW" altLang="zh-TW" sz="2000" smtClean="0"/>
              <a:t>交點的出入口數量。</a:t>
            </a:r>
          </a:p>
          <a:p>
            <a:pPr lvl="2" eaLnBrk="1" hangingPunct="1"/>
            <a:r>
              <a:rPr lang="zh-TW" altLang="zh-TW" sz="2000" smtClean="0"/>
              <a:t>圖形：</a:t>
            </a:r>
            <a:r>
              <a:rPr lang="en-US" altLang="zh-TW" sz="2000" smtClean="0"/>
              <a:t/>
            </a:r>
            <a:br>
              <a:rPr lang="en-US" altLang="zh-TW" sz="2000" smtClean="0"/>
            </a:br>
            <a:r>
              <a:rPr lang="zh-TW" altLang="zh-TW" sz="2000" smtClean="0"/>
              <a:t>　　　　　　</a:t>
            </a:r>
            <a:r>
              <a:rPr lang="en-US" altLang="zh-TW" sz="2000" smtClean="0"/>
              <a:t> </a:t>
            </a:r>
            <a:endParaRPr lang="zh-TW" altLang="zh-TW" sz="2000" smtClean="0"/>
          </a:p>
          <a:p>
            <a:pPr lvl="2" eaLnBrk="1" hangingPunct="1"/>
            <a:endParaRPr lang="en-US" altLang="zh-TW" smtClean="0"/>
          </a:p>
          <a:p>
            <a:pPr lvl="2" eaLnBrk="1" hangingPunct="1"/>
            <a:endParaRPr lang="en-US" altLang="zh-TW" smtClean="0"/>
          </a:p>
          <a:p>
            <a:pPr lvl="2" eaLnBrk="1" hangingPunct="1"/>
            <a:endParaRPr lang="en-US" altLang="zh-TW" smtClean="0"/>
          </a:p>
          <a:p>
            <a:pPr lvl="2" eaLnBrk="1" hangingPunct="1"/>
            <a:endParaRPr lang="en-US" altLang="zh-TW" smtClean="0"/>
          </a:p>
          <a:p>
            <a:pPr lvl="2" eaLnBrk="1" hangingPunct="1"/>
            <a:endParaRPr lang="en-US" altLang="zh-TW" smtClean="0"/>
          </a:p>
          <a:p>
            <a:pPr lvl="2" eaLnBrk="1" hangingPunct="1"/>
            <a:r>
              <a:rPr lang="zh-TW" altLang="zh-TW" sz="2400" smtClean="0"/>
              <a:t>說明如下：</a:t>
            </a:r>
          </a:p>
          <a:p>
            <a:pPr lvl="3" eaLnBrk="1" hangingPunct="1"/>
            <a:r>
              <a:rPr lang="hi-IN" altLang="zh-TW" sz="2000" smtClean="0"/>
              <a:t>通過點的線條數目是奇數，稱為奇數頂點。</a:t>
            </a:r>
            <a:endParaRPr lang="zh-TW" altLang="zh-TW" sz="2000" smtClean="0"/>
          </a:p>
          <a:p>
            <a:pPr lvl="3" eaLnBrk="1" hangingPunct="1"/>
            <a:r>
              <a:rPr lang="hi-IN" altLang="zh-TW" sz="2000" smtClean="0"/>
              <a:t>通過點的線條數目是偶數，稱為偶數頂點。</a:t>
            </a:r>
            <a:endParaRPr lang="zh-TW" altLang="zh-TW" sz="2000" smtClean="0"/>
          </a:p>
          <a:p>
            <a:pPr eaLnBrk="1" hangingPunct="1">
              <a:buFont typeface="Wingdings" pitchFamily="2" charset="2"/>
              <a:buNone/>
            </a:pPr>
            <a:endParaRPr lang="zh-TW" altLang="zh-TW" smtClean="0"/>
          </a:p>
          <a:p>
            <a:pPr eaLnBrk="1" hangingPunct="1"/>
            <a:endParaRPr lang="zh-TW" altLang="en-US" smtClean="0"/>
          </a:p>
        </p:txBody>
      </p:sp>
      <p:pic>
        <p:nvPicPr>
          <p:cNvPr id="17411" name="圖片 16" descr="偶數頂底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708275"/>
            <a:ext cx="25923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圖片 17" descr="奇數頂點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852738"/>
            <a:ext cx="2665413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2" descr="C:\Users\user\Desktop\2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188913"/>
            <a:ext cx="1419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7467600" cy="46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18434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333375"/>
            <a:ext cx="7467600" cy="6140450"/>
          </a:xfrm>
        </p:spPr>
        <p:txBody>
          <a:bodyPr/>
          <a:lstStyle/>
          <a:p>
            <a:pPr lvl="1" algn="ctr" eaLnBrk="1" hangingPunct="1">
              <a:buFont typeface="Wingdings 2" pitchFamily="18" charset="2"/>
              <a:buNone/>
            </a:pPr>
            <a:r>
              <a:rPr lang="zh-TW" altLang="zh-TW" sz="3200" smtClean="0"/>
              <a:t>能一筆畫圖形：</a:t>
            </a:r>
          </a:p>
          <a:p>
            <a:pPr lvl="2" eaLnBrk="1" hangingPunct="1"/>
            <a:r>
              <a:rPr lang="hi-IN" altLang="zh-TW" sz="2000" smtClean="0"/>
              <a:t>尤拉迴路：頂點都是偶數頂點，則可從任何一點開始而回到原點。起點和終點相同，描繪完一個圖形，其開頭等於結尾。</a:t>
            </a:r>
            <a:endParaRPr lang="zh-TW" altLang="zh-TW" sz="2000" smtClean="0"/>
          </a:p>
          <a:p>
            <a:pPr lvl="2" eaLnBrk="1" hangingPunct="1"/>
            <a:r>
              <a:rPr lang="hi-IN" altLang="zh-TW" sz="2000" smtClean="0"/>
              <a:t>尤拉路徑：奇數頂點若是</a:t>
            </a:r>
            <a:r>
              <a:rPr lang="en-US" altLang="zh-TW" sz="2000" smtClean="0"/>
              <a:t>0</a:t>
            </a:r>
            <a:r>
              <a:rPr lang="hi-IN" altLang="zh-TW" sz="2000" smtClean="0"/>
              <a:t>或</a:t>
            </a:r>
            <a:r>
              <a:rPr lang="en-US" altLang="zh-TW" sz="2000" smtClean="0"/>
              <a:t>2</a:t>
            </a:r>
            <a:r>
              <a:rPr lang="hi-IN" altLang="zh-TW" sz="2000" smtClean="0"/>
              <a:t>，則能一筆畫完。且一定要以其中一個奇數頂點開始，結束於另一個奇數頂點。</a:t>
            </a:r>
            <a:endParaRPr lang="zh-TW" altLang="zh-TW" sz="2000" smtClean="0"/>
          </a:p>
          <a:p>
            <a:pPr lvl="2" eaLnBrk="1" hangingPunct="1"/>
            <a:r>
              <a:rPr lang="hi-IN" altLang="zh-TW" sz="2000" smtClean="0"/>
              <a:t>奇</a:t>
            </a:r>
            <a:r>
              <a:rPr lang="zh-TW" altLang="zh-TW" sz="2000" smtClean="0"/>
              <a:t>數</a:t>
            </a:r>
            <a:r>
              <a:rPr lang="hi-IN" altLang="zh-TW" sz="2000" smtClean="0"/>
              <a:t>頂點若超過</a:t>
            </a:r>
            <a:r>
              <a:rPr lang="en-US" altLang="zh-TW" sz="2000" smtClean="0"/>
              <a:t>2</a:t>
            </a:r>
            <a:r>
              <a:rPr lang="zh-TW" altLang="zh-TW" sz="2000" smtClean="0"/>
              <a:t>，</a:t>
            </a:r>
            <a:r>
              <a:rPr lang="hi-IN" altLang="zh-TW" sz="2000" smtClean="0"/>
              <a:t>則不能一筆畫好。</a:t>
            </a:r>
            <a:endParaRPr lang="zh-TW" altLang="zh-TW" sz="20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smtClean="0"/>
              <a:t> </a:t>
            </a:r>
            <a:endParaRPr lang="zh-TW" altLang="zh-TW" sz="2000" smtClean="0"/>
          </a:p>
          <a:p>
            <a:pPr lvl="2" eaLnBrk="1" hangingPunct="1"/>
            <a:r>
              <a:rPr lang="zh-TW" altLang="zh-TW" sz="2000" smtClean="0"/>
              <a:t>圖形和說明如下：</a:t>
            </a:r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476375" y="3933825"/>
          <a:ext cx="6096000" cy="274796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2000"/>
                <a:gridCol w="2032000"/>
                <a:gridCol w="2032000"/>
              </a:tblGrid>
              <a:tr h="183306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48079">
                <a:tc>
                  <a:txBody>
                    <a:bodyPr/>
                    <a:lstStyle/>
                    <a:p>
                      <a:pPr algn="ctr"/>
                      <a:r>
                        <a:rPr kumimoji="0" lang="hi-IN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尤拉迴路</a:t>
                      </a:r>
                      <a:r>
                        <a:rPr kumimoji="0"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­‑</a:t>
                      </a:r>
                      <a:r>
                        <a:rPr kumimoji="0" lang="hi-IN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起點終點皆相同</a:t>
                      </a:r>
                      <a:endParaRPr kumimoji="0" lang="zh-TW" altLang="zh-TW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hi-IN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０個奇數頂點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i-IN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尤拉路徑</a:t>
                      </a:r>
                      <a:r>
                        <a:rPr kumimoji="0"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­‑</a:t>
                      </a:r>
                      <a:r>
                        <a:rPr kumimoji="0" lang="hi-IN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起點終點不相同</a:t>
                      </a:r>
                      <a:endParaRPr kumimoji="0" lang="zh-TW" altLang="zh-TW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hi-IN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個奇數頂點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i-IN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無法一筆畫完成</a:t>
                      </a:r>
                      <a:endParaRPr kumimoji="0" lang="zh-TW" altLang="zh-TW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hi-IN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個奇數頂點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49" name="Picture 2" descr="C:\Users\user\Desktop\2015-10-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4005263"/>
            <a:ext cx="18002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3" descr="C:\Users\user\Desktop\2015-10-21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076700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4" descr="C:\Users\user\Desktop\2015-10-21-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4149725"/>
            <a:ext cx="16557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6" descr="C:\Users\user\Desktop\20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188913"/>
            <a:ext cx="1419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19458" name="Rectangle 12"/>
          <p:cNvSpPr>
            <a:spLocks noChangeArrowheads="1"/>
          </p:cNvSpPr>
          <p:nvPr/>
        </p:nvSpPr>
        <p:spPr bwMode="auto">
          <a:xfrm>
            <a:off x="-684213" y="561975"/>
            <a:ext cx="907256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2">
              <a:tabLst>
                <a:tab pos="990600" algn="l"/>
              </a:tabLst>
            </a:pPr>
            <a:r>
              <a:rPr lang="zh-TW" sz="3000">
                <a:latin typeface="新細明體" charset="-120"/>
                <a:cs typeface="Times New Roman" pitchFamily="18" charset="0"/>
              </a:rPr>
              <a:t>七橋問題：</a:t>
            </a:r>
            <a:endParaRPr lang="zh-TW" sz="3000"/>
          </a:p>
          <a:p>
            <a:pPr lvl="3" eaLnBrk="0" hangingPunct="0">
              <a:buFontTx/>
              <a:buAutoNum type="arabicPeriod"/>
              <a:tabLst>
                <a:tab pos="990600" algn="l"/>
              </a:tabLst>
            </a:pPr>
            <a:r>
              <a:rPr lang="zh-TW" altLang="hi-IN" sz="3000" u="sng">
                <a:latin typeface="新細明體" charset="-120"/>
                <a:cs typeface="Times New Roman" pitchFamily="18" charset="0"/>
                <a:hlinkClick r:id="rId2" tooltip="萊昂哈德·歐拉"/>
              </a:rPr>
              <a:t>萊昂哈德</a:t>
            </a:r>
            <a:r>
              <a:rPr lang="en-US" altLang="zh-TW" sz="3000" u="sng">
                <a:cs typeface="Times New Roman" pitchFamily="18" charset="0"/>
                <a:hlinkClick r:id="rId2" tooltip="萊昂哈德·歐拉"/>
              </a:rPr>
              <a:t>‧</a:t>
            </a:r>
            <a:r>
              <a:rPr lang="zh-TW" altLang="hi-IN" sz="3000" u="sng">
                <a:latin typeface="新細明體" charset="-120"/>
                <a:cs typeface="Times New Roman" pitchFamily="18" charset="0"/>
                <a:hlinkClick r:id="rId2" tooltip="萊昂哈德·歐拉"/>
              </a:rPr>
              <a:t>歐拉</a:t>
            </a:r>
            <a:r>
              <a:rPr lang="zh-TW" altLang="hi-IN" sz="3000">
                <a:latin typeface="新細明體" charset="-120"/>
                <a:cs typeface="Times New Roman" pitchFamily="18" charset="0"/>
              </a:rPr>
              <a:t>在</a:t>
            </a:r>
            <a:r>
              <a:rPr lang="en-US" altLang="zh-TW" sz="3000">
                <a:latin typeface="新細明體" charset="-120"/>
                <a:cs typeface="Times New Roman" pitchFamily="18" charset="0"/>
              </a:rPr>
              <a:t>1735</a:t>
            </a:r>
            <a:r>
              <a:rPr lang="zh-TW" altLang="hi-IN" sz="3000">
                <a:latin typeface="新細明體" charset="-120"/>
                <a:cs typeface="Times New Roman" pitchFamily="18" charset="0"/>
              </a:rPr>
              <a:t>年提出。成為圖論史上第一篇重要文獻。歐拉把實際的抽象問題簡化為平面上的點與線組合，每一座橋視為一條線，橋所連接的地區視為點。</a:t>
            </a:r>
            <a:endParaRPr lang="zh-TW" altLang="en-US" sz="3000">
              <a:cs typeface="Mangal" pitchFamily="18" charset="0"/>
            </a:endParaRPr>
          </a:p>
          <a:p>
            <a:pPr eaLnBrk="0" hangingPunct="0">
              <a:tabLst>
                <a:tab pos="990600" algn="l"/>
              </a:tabLst>
            </a:pPr>
            <a:r>
              <a:rPr lang="zh-TW" altLang="en-US" sz="3000">
                <a:cs typeface="Mangal" pitchFamily="18" charset="0"/>
              </a:rPr>
              <a:t>         圖形：</a:t>
            </a:r>
            <a:r>
              <a:rPr lang="zh-TW" altLang="en-US" sz="3000"/>
              <a:t> </a:t>
            </a:r>
          </a:p>
        </p:txBody>
      </p:sp>
      <p:pic>
        <p:nvPicPr>
          <p:cNvPr id="19459" name="內容版面配置區 18" descr="2015-10-21-6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3789363"/>
            <a:ext cx="6913562" cy="2303462"/>
          </a:xfrm>
        </p:spPr>
      </p:pic>
      <p:pic>
        <p:nvPicPr>
          <p:cNvPr id="19460" name="Picture 14" descr="C:\Users\user\Desktop\2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188913"/>
            <a:ext cx="1419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 bwMode="auto">
          <a:xfrm>
            <a:off x="395288" y="-1827213"/>
            <a:ext cx="7467600" cy="79200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zh-TW" altLang="zh-TW" sz="3200" cap="none" smtClean="0">
                <a:solidFill>
                  <a:srgbClr val="000000"/>
                </a:solidFill>
              </a:rPr>
              <a:t>說明如下： </a:t>
            </a:r>
            <a:br>
              <a:rPr lang="zh-TW" altLang="zh-TW" sz="3200" cap="none" smtClean="0">
                <a:solidFill>
                  <a:srgbClr val="000000"/>
                </a:solidFill>
              </a:rPr>
            </a:br>
            <a:r>
              <a:rPr lang="en-US" altLang="zh-TW" sz="3200" cap="none" smtClean="0">
                <a:solidFill>
                  <a:srgbClr val="000000"/>
                </a:solidFill>
              </a:rPr>
              <a:t/>
            </a:r>
            <a:br>
              <a:rPr lang="en-US" altLang="zh-TW" sz="3200" cap="none" smtClean="0">
                <a:solidFill>
                  <a:srgbClr val="000000"/>
                </a:solidFill>
              </a:rPr>
            </a:br>
            <a:r>
              <a:rPr lang="en-US" altLang="zh-TW" sz="3200" cap="none" smtClean="0">
                <a:solidFill>
                  <a:srgbClr val="000000"/>
                </a:solidFill>
              </a:rPr>
              <a:t/>
            </a:r>
            <a:br>
              <a:rPr lang="en-US" altLang="zh-TW" sz="3200" cap="none" smtClean="0">
                <a:solidFill>
                  <a:srgbClr val="000000"/>
                </a:solidFill>
              </a:rPr>
            </a:br>
            <a:r>
              <a:rPr lang="en-US" altLang="zh-TW" sz="3200" cap="none" smtClean="0">
                <a:solidFill>
                  <a:srgbClr val="000000"/>
                </a:solidFill>
              </a:rPr>
              <a:t/>
            </a:r>
            <a:br>
              <a:rPr lang="en-US" altLang="zh-TW" sz="3200" cap="none" smtClean="0">
                <a:solidFill>
                  <a:srgbClr val="000000"/>
                </a:solidFill>
              </a:rPr>
            </a:br>
            <a:r>
              <a:rPr lang="en-US" altLang="zh-TW" sz="3200" cap="none" smtClean="0">
                <a:solidFill>
                  <a:srgbClr val="000000"/>
                </a:solidFill>
              </a:rPr>
              <a:t/>
            </a:r>
            <a:br>
              <a:rPr lang="en-US" altLang="zh-TW" sz="3200" cap="none" smtClean="0">
                <a:solidFill>
                  <a:srgbClr val="000000"/>
                </a:solidFill>
              </a:rPr>
            </a:br>
            <a:r>
              <a:rPr lang="en-US" altLang="zh-TW" sz="3200" cap="none" smtClean="0">
                <a:solidFill>
                  <a:srgbClr val="000000"/>
                </a:solidFill>
              </a:rPr>
              <a:t/>
            </a:r>
            <a:br>
              <a:rPr lang="en-US" altLang="zh-TW" sz="3200" cap="none" smtClean="0">
                <a:solidFill>
                  <a:srgbClr val="000000"/>
                </a:solidFill>
              </a:rPr>
            </a:br>
            <a:r>
              <a:rPr lang="hi-IN" altLang="zh-TW" sz="3200" cap="none" smtClean="0">
                <a:solidFill>
                  <a:srgbClr val="000000"/>
                </a:solidFill>
              </a:rPr>
              <a:t>此圖形</a:t>
            </a:r>
            <a:r>
              <a:rPr lang="zh-TW" altLang="zh-TW" sz="3200" cap="none" smtClean="0">
                <a:solidFill>
                  <a:srgbClr val="000000"/>
                </a:solidFill>
              </a:rPr>
              <a:t>各</a:t>
            </a:r>
            <a:r>
              <a:rPr lang="hi-IN" altLang="zh-TW" sz="3200" cap="none" smtClean="0">
                <a:solidFill>
                  <a:srgbClr val="000000"/>
                </a:solidFill>
              </a:rPr>
              <a:t>點</a:t>
            </a:r>
            <a:r>
              <a:rPr lang="zh-TW" altLang="zh-TW" sz="3200" cap="none" smtClean="0">
                <a:solidFill>
                  <a:srgbClr val="000000"/>
                </a:solidFill>
              </a:rPr>
              <a:t>出入口皆是</a:t>
            </a:r>
            <a:r>
              <a:rPr lang="en-US" altLang="zh-TW" sz="3200" cap="none" smtClean="0">
                <a:solidFill>
                  <a:srgbClr val="000000"/>
                </a:solidFill>
              </a:rPr>
              <a:t>3</a:t>
            </a:r>
            <a:r>
              <a:rPr lang="hi-IN" altLang="zh-TW" sz="3200" cap="none" smtClean="0">
                <a:solidFill>
                  <a:srgbClr val="000000"/>
                </a:solidFill>
              </a:rPr>
              <a:t>條線，稱為奇數頂點，</a:t>
            </a:r>
            <a:r>
              <a:rPr lang="zh-TW" altLang="zh-TW" sz="3200" cap="none" smtClean="0">
                <a:solidFill>
                  <a:srgbClr val="000000"/>
                </a:solidFill>
              </a:rPr>
              <a:t>如為</a:t>
            </a:r>
            <a:r>
              <a:rPr lang="hi-IN" altLang="zh-TW" sz="3200" cap="none" smtClean="0">
                <a:solidFill>
                  <a:srgbClr val="000000"/>
                </a:solidFill>
              </a:rPr>
              <a:t>一筆畫</a:t>
            </a:r>
            <a:r>
              <a:rPr lang="zh-TW" altLang="zh-TW" sz="3200" cap="none" smtClean="0">
                <a:solidFill>
                  <a:srgbClr val="000000"/>
                </a:solidFill>
              </a:rPr>
              <a:t>圖形</a:t>
            </a:r>
            <a:r>
              <a:rPr lang="hi-IN" altLang="zh-TW" sz="3200" cap="none" smtClean="0">
                <a:solidFill>
                  <a:srgbClr val="000000"/>
                </a:solidFill>
              </a:rPr>
              <a:t>只能圖中有</a:t>
            </a:r>
            <a:r>
              <a:rPr lang="en-US" altLang="zh-TW" sz="3200" cap="none" smtClean="0">
                <a:solidFill>
                  <a:srgbClr val="000000"/>
                </a:solidFill>
              </a:rPr>
              <a:t>0</a:t>
            </a:r>
            <a:r>
              <a:rPr lang="hi-IN" altLang="zh-TW" sz="3200" cap="none" smtClean="0">
                <a:solidFill>
                  <a:srgbClr val="000000"/>
                </a:solidFill>
              </a:rPr>
              <a:t>或</a:t>
            </a:r>
            <a:r>
              <a:rPr lang="en-US" altLang="zh-TW" sz="3200" cap="none" smtClean="0">
                <a:solidFill>
                  <a:srgbClr val="000000"/>
                </a:solidFill>
              </a:rPr>
              <a:t>2</a:t>
            </a:r>
            <a:r>
              <a:rPr lang="hi-IN" altLang="zh-TW" sz="3200" cap="none" smtClean="0">
                <a:solidFill>
                  <a:srgbClr val="000000"/>
                </a:solidFill>
              </a:rPr>
              <a:t>個奇數頂點，所以此圖必會重複路線</a:t>
            </a:r>
            <a:r>
              <a:rPr lang="zh-TW" altLang="zh-TW" sz="3200" cap="none" smtClean="0">
                <a:solidFill>
                  <a:srgbClr val="000000"/>
                </a:solidFill>
              </a:rPr>
              <a:t>，無法一筆畫完成</a:t>
            </a:r>
            <a:r>
              <a:rPr lang="hi-IN" altLang="zh-TW" sz="3200" cap="none" smtClean="0">
                <a:solidFill>
                  <a:srgbClr val="000000"/>
                </a:solidFill>
              </a:rPr>
              <a:t>。</a:t>
            </a:r>
            <a:r>
              <a:rPr lang="zh-TW" altLang="zh-TW" sz="3200" cap="none" smtClean="0">
                <a:solidFill>
                  <a:srgbClr val="000000"/>
                </a:solidFill>
              </a:rPr>
              <a:t/>
            </a:r>
            <a:br>
              <a:rPr lang="zh-TW" altLang="zh-TW" sz="3200" cap="none" smtClean="0">
                <a:solidFill>
                  <a:srgbClr val="000000"/>
                </a:solidFill>
              </a:rPr>
            </a:br>
            <a:endParaRPr lang="zh-TW" altLang="en-US" sz="3200" cap="none" smtClean="0">
              <a:solidFill>
                <a:srgbClr val="000000"/>
              </a:solidFill>
            </a:endParaRPr>
          </a:p>
        </p:txBody>
      </p:sp>
      <p:pic>
        <p:nvPicPr>
          <p:cNvPr id="20482" name="Picture 2" descr="C:\Users\user\Desktop\2015-10-21-5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404813"/>
            <a:ext cx="3816350" cy="2492375"/>
          </a:xfrm>
        </p:spPr>
      </p:pic>
      <p:pic>
        <p:nvPicPr>
          <p:cNvPr id="20483" name="Picture 3" descr="C:\Users\user\Desktop\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188913"/>
            <a:ext cx="1419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標題 1"/>
          <p:cNvSpPr>
            <a:spLocks noGrp="1"/>
          </p:cNvSpPr>
          <p:nvPr>
            <p:ph type="title"/>
          </p:nvPr>
        </p:nvSpPr>
        <p:spPr bwMode="auto">
          <a:xfrm>
            <a:off x="457200" y="620713"/>
            <a:ext cx="7859713" cy="38163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en-US" altLang="zh-TW" sz="2000" cap="none" smtClean="0">
                <a:solidFill>
                  <a:srgbClr val="000000"/>
                </a:solidFill>
              </a:rPr>
              <a:t/>
            </a:r>
            <a:br>
              <a:rPr lang="en-US" altLang="zh-TW" sz="2000" cap="none" smtClean="0">
                <a:solidFill>
                  <a:srgbClr val="000000"/>
                </a:solidFill>
              </a:rPr>
            </a:br>
            <a:r>
              <a:rPr lang="en-US" altLang="zh-TW" sz="2000" cap="none" smtClean="0">
                <a:solidFill>
                  <a:srgbClr val="000000"/>
                </a:solidFill>
              </a:rPr>
              <a:t/>
            </a:r>
            <a:br>
              <a:rPr lang="en-US" altLang="zh-TW" sz="2000" cap="none" smtClean="0">
                <a:solidFill>
                  <a:srgbClr val="000000"/>
                </a:solidFill>
              </a:rPr>
            </a:br>
            <a:r>
              <a:rPr lang="zh-TW" altLang="zh-TW" sz="2800" cap="none" smtClean="0">
                <a:solidFill>
                  <a:srgbClr val="000000"/>
                </a:solidFill>
              </a:rPr>
              <a:t>不能一筆畫圖形，最佳路徑探討：</a:t>
            </a:r>
            <a:r>
              <a:rPr lang="zh-TW" altLang="zh-TW" sz="2000" cap="none" smtClean="0">
                <a:solidFill>
                  <a:srgbClr val="000000"/>
                </a:solidFill>
              </a:rPr>
              <a:t/>
            </a:r>
            <a:br>
              <a:rPr lang="zh-TW" altLang="zh-TW" sz="2000" cap="none" smtClean="0">
                <a:solidFill>
                  <a:srgbClr val="000000"/>
                </a:solidFill>
              </a:rPr>
            </a:br>
            <a:r>
              <a:rPr lang="zh-TW" altLang="zh-TW" sz="2000" cap="none" smtClean="0">
                <a:solidFill>
                  <a:srgbClr val="000000"/>
                </a:solidFill>
              </a:rPr>
              <a:t>所需要畫好的最少筆數是該圖中所含奇數頂點個數的一半。</a:t>
            </a:r>
            <a:r>
              <a:rPr lang="hi-IN" altLang="zh-TW" sz="2000" cap="none" smtClean="0">
                <a:solidFill>
                  <a:srgbClr val="000000"/>
                </a:solidFill>
              </a:rPr>
              <a:t>且必須以其中一個奇</a:t>
            </a:r>
            <a:r>
              <a:rPr lang="zh-TW" altLang="zh-TW" sz="2000" cap="none" smtClean="0">
                <a:solidFill>
                  <a:srgbClr val="000000"/>
                </a:solidFill>
              </a:rPr>
              <a:t>數</a:t>
            </a:r>
            <a:r>
              <a:rPr lang="hi-IN" altLang="zh-TW" sz="2000" cap="none" smtClean="0">
                <a:solidFill>
                  <a:srgbClr val="000000"/>
                </a:solidFill>
              </a:rPr>
              <a:t>頂點為起點</a:t>
            </a:r>
            <a:r>
              <a:rPr lang="zh-TW" altLang="zh-TW" sz="2000" cap="none" smtClean="0">
                <a:solidFill>
                  <a:srgbClr val="000000"/>
                </a:solidFill>
              </a:rPr>
              <a:t>，</a:t>
            </a:r>
            <a:r>
              <a:rPr lang="hi-IN" altLang="zh-TW" sz="2000" cap="none" smtClean="0">
                <a:solidFill>
                  <a:srgbClr val="000000"/>
                </a:solidFill>
              </a:rPr>
              <a:t>才能以最少筆數畫成</a:t>
            </a:r>
            <a:r>
              <a:rPr lang="zh-TW" altLang="zh-TW" sz="2000" cap="none" smtClean="0">
                <a:solidFill>
                  <a:srgbClr val="000000"/>
                </a:solidFill>
              </a:rPr>
              <a:t>。</a:t>
            </a:r>
            <a:br>
              <a:rPr lang="zh-TW" altLang="zh-TW" sz="2000" cap="none" smtClean="0">
                <a:solidFill>
                  <a:srgbClr val="000000"/>
                </a:solidFill>
              </a:rPr>
            </a:br>
            <a:r>
              <a:rPr lang="zh-TW" altLang="zh-TW" sz="2000" cap="none" smtClean="0">
                <a:solidFill>
                  <a:srgbClr val="000000"/>
                </a:solidFill>
              </a:rPr>
              <a:t>「圖形學」上的事實：任何一個圖形如果有</a:t>
            </a:r>
            <a:r>
              <a:rPr lang="en-US" altLang="zh-TW" sz="2000" cap="none" smtClean="0">
                <a:solidFill>
                  <a:srgbClr val="000000"/>
                </a:solidFill>
              </a:rPr>
              <a:t> </a:t>
            </a:r>
            <a:r>
              <a:rPr lang="zh-TW" altLang="zh-TW" sz="2000" cap="none" smtClean="0">
                <a:solidFill>
                  <a:srgbClr val="000000"/>
                </a:solidFill>
              </a:rPr>
              <a:t>個奇數頂點，那麼</a:t>
            </a:r>
            <a:r>
              <a:rPr lang="en-US" altLang="zh-TW" sz="2000" cap="none" smtClean="0">
                <a:solidFill>
                  <a:srgbClr val="000000"/>
                </a:solidFill>
              </a:rPr>
              <a:t> k </a:t>
            </a:r>
            <a:r>
              <a:rPr lang="zh-TW" altLang="zh-TW" sz="2000" cap="none" smtClean="0">
                <a:solidFill>
                  <a:srgbClr val="000000"/>
                </a:solidFill>
              </a:rPr>
              <a:t>必為偶數。可以令</a:t>
            </a:r>
            <a:r>
              <a:rPr lang="en-US" altLang="zh-TW" sz="2000" cap="none" smtClean="0">
                <a:solidFill>
                  <a:srgbClr val="000000"/>
                </a:solidFill>
              </a:rPr>
              <a:t> r=k/2 </a:t>
            </a:r>
            <a:r>
              <a:rPr lang="zh-TW" altLang="zh-TW" sz="2000" cap="none" smtClean="0">
                <a:solidFill>
                  <a:srgbClr val="000000"/>
                </a:solidFill>
              </a:rPr>
              <a:t>。若</a:t>
            </a:r>
            <a:r>
              <a:rPr lang="en-US" altLang="zh-TW" sz="2000" cap="none" smtClean="0">
                <a:solidFill>
                  <a:srgbClr val="000000"/>
                </a:solidFill>
              </a:rPr>
              <a:t> r=0</a:t>
            </a:r>
            <a:r>
              <a:rPr lang="zh-TW" altLang="zh-TW" sz="2000" cap="none" smtClean="0">
                <a:solidFill>
                  <a:srgbClr val="000000"/>
                </a:solidFill>
              </a:rPr>
              <a:t>，則此圖形的最少描繪數是</a:t>
            </a:r>
            <a:r>
              <a:rPr lang="en-US" altLang="zh-TW" sz="2000" cap="none" smtClean="0">
                <a:solidFill>
                  <a:srgbClr val="000000"/>
                </a:solidFill>
              </a:rPr>
              <a:t>1</a:t>
            </a:r>
            <a:r>
              <a:rPr lang="zh-TW" altLang="zh-TW" sz="2000" cap="none" smtClean="0">
                <a:solidFill>
                  <a:srgbClr val="000000"/>
                </a:solidFill>
              </a:rPr>
              <a:t>，若</a:t>
            </a:r>
            <a:r>
              <a:rPr lang="en-US" altLang="zh-TW" sz="2000" cap="none" smtClean="0">
                <a:solidFill>
                  <a:srgbClr val="000000"/>
                </a:solidFill>
              </a:rPr>
              <a:t> r&gt;0 </a:t>
            </a:r>
            <a:r>
              <a:rPr lang="zh-TW" altLang="zh-TW" sz="2000" cap="none" smtClean="0">
                <a:solidFill>
                  <a:srgbClr val="000000"/>
                </a:solidFill>
              </a:rPr>
              <a:t>，則最少描繪數是</a:t>
            </a:r>
            <a:r>
              <a:rPr lang="en-US" altLang="zh-TW" sz="2000" cap="none" smtClean="0">
                <a:solidFill>
                  <a:srgbClr val="000000"/>
                </a:solidFill>
              </a:rPr>
              <a:t> r</a:t>
            </a:r>
            <a:r>
              <a:rPr lang="zh-TW" altLang="zh-TW" sz="2000" cap="none" smtClean="0">
                <a:solidFill>
                  <a:srgbClr val="000000"/>
                </a:solidFill>
              </a:rPr>
              <a:t>。</a:t>
            </a:r>
            <a:br>
              <a:rPr lang="zh-TW" altLang="zh-TW" sz="2000" cap="none" smtClean="0">
                <a:solidFill>
                  <a:srgbClr val="000000"/>
                </a:solidFill>
              </a:rPr>
            </a:br>
            <a:r>
              <a:rPr lang="zh-TW" altLang="zh-TW" sz="2000" cap="none" smtClean="0">
                <a:solidFill>
                  <a:srgbClr val="000000"/>
                </a:solidFill>
              </a:rPr>
              <a:t>清運距離最小值：</a:t>
            </a:r>
            <a:br>
              <a:rPr lang="zh-TW" altLang="zh-TW" sz="2000" cap="none" smtClean="0">
                <a:solidFill>
                  <a:srgbClr val="000000"/>
                </a:solidFill>
              </a:rPr>
            </a:br>
            <a:r>
              <a:rPr lang="hi-IN" altLang="zh-TW" sz="2000" cap="none" smtClean="0">
                <a:solidFill>
                  <a:srgbClr val="000000"/>
                </a:solidFill>
              </a:rPr>
              <a:t>旅行銷售員問題（</a:t>
            </a:r>
            <a:r>
              <a:rPr lang="en-US" altLang="zh-TW" sz="2000" cap="none" smtClean="0">
                <a:solidFill>
                  <a:srgbClr val="000000"/>
                </a:solidFill>
              </a:rPr>
              <a:t>Traveling Salesman Problem</a:t>
            </a:r>
            <a:r>
              <a:rPr lang="hi-IN" altLang="zh-TW" sz="2000" cap="none" smtClean="0">
                <a:solidFill>
                  <a:srgbClr val="000000"/>
                </a:solidFill>
              </a:rPr>
              <a:t>）最佳求解法中的窮舉法。以道路的路徑當作成本，鄰近和非鄰近節點間的距離列表計算，列出每一條路線的成本，比較成本，尋求出最短路徑，即為最佳路徑。</a:t>
            </a:r>
            <a:r>
              <a:rPr lang="zh-TW" altLang="zh-TW" sz="2000" cap="none" smtClean="0">
                <a:solidFill>
                  <a:srgbClr val="000000"/>
                </a:solidFill>
              </a:rPr>
              <a:t/>
            </a:r>
            <a:br>
              <a:rPr lang="zh-TW" altLang="zh-TW" sz="2000" cap="none" smtClean="0">
                <a:solidFill>
                  <a:srgbClr val="000000"/>
                </a:solidFill>
              </a:rPr>
            </a:br>
            <a:r>
              <a:rPr lang="zh-TW" altLang="zh-TW" sz="2000" cap="none" smtClean="0">
                <a:solidFill>
                  <a:srgbClr val="000000"/>
                </a:solidFill>
              </a:rPr>
              <a:t>設總旅行成本最小為</a:t>
            </a:r>
            <a:r>
              <a:rPr lang="en-US" altLang="zh-TW" sz="2000" cap="none" smtClean="0">
                <a:solidFill>
                  <a:srgbClr val="000000"/>
                </a:solidFill>
              </a:rPr>
              <a:t> </a:t>
            </a:r>
            <a:endParaRPr lang="zh-TW" altLang="zh-TW" sz="2000" cap="none" smtClean="0">
              <a:solidFill>
                <a:srgbClr val="000000"/>
              </a:solidFill>
            </a:endParaRPr>
          </a:p>
        </p:txBody>
      </p:sp>
      <p:pic>
        <p:nvPicPr>
          <p:cNvPr id="21506" name="Picture 2" descr="C:\Users\user\Desktop\2015-10-21-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4076700"/>
            <a:ext cx="3730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 descr="C:\Users\user\Desktop\2015-10-21-8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8175" y="4437063"/>
            <a:ext cx="4032250" cy="1871662"/>
          </a:xfrm>
        </p:spPr>
      </p:pic>
      <p:pic>
        <p:nvPicPr>
          <p:cNvPr id="21508" name="Picture 6" descr="C:\Users\user\Desktop\2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188913"/>
            <a:ext cx="1419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壁窗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350</TotalTime>
  <Words>2095</Words>
  <Application>Microsoft Office PowerPoint</Application>
  <PresentationFormat>如螢幕大小 (4:3)</PresentationFormat>
  <Paragraphs>172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簡報設計範本</vt:lpstr>
      </vt:variant>
      <vt:variant>
        <vt:i4>7</vt:i4>
      </vt:variant>
      <vt:variant>
        <vt:lpstr>投影片標題</vt:lpstr>
      </vt:variant>
      <vt:variant>
        <vt:i4>31</vt:i4>
      </vt:variant>
    </vt:vector>
  </HeadingPairs>
  <TitlesOfParts>
    <vt:vector size="46" baseType="lpstr">
      <vt:lpstr>Arial</vt:lpstr>
      <vt:lpstr>新細明體</vt:lpstr>
      <vt:lpstr>Century Schoolbook</vt:lpstr>
      <vt:lpstr>Wingdings</vt:lpstr>
      <vt:lpstr>Wingdings 2</vt:lpstr>
      <vt:lpstr>Calibri</vt:lpstr>
      <vt:lpstr>Mangal</vt:lpstr>
      <vt:lpstr>Times New Roman</vt:lpstr>
      <vt:lpstr>壁窗</vt:lpstr>
      <vt:lpstr>壁窗</vt:lpstr>
      <vt:lpstr>壁窗</vt:lpstr>
      <vt:lpstr>壁窗</vt:lpstr>
      <vt:lpstr>壁窗</vt:lpstr>
      <vt:lpstr>壁窗</vt:lpstr>
      <vt:lpstr>壁窗</vt:lpstr>
      <vt:lpstr>宜昌國中 垃圾車的神祕路線</vt:lpstr>
      <vt:lpstr>報告內容</vt:lpstr>
      <vt:lpstr>研究動機</vt:lpstr>
      <vt:lpstr> 研究目的</vt:lpstr>
      <vt:lpstr>實施方法</vt:lpstr>
      <vt:lpstr>投影片 6</vt:lpstr>
      <vt:lpstr> </vt:lpstr>
      <vt:lpstr>說明如下：       此圖形各點出入口皆是3條線，稱為奇數頂點，如為一筆畫圖形只能圖中有0或2個奇數頂點，所以此圖必會重複路線，無法一筆畫完成。 </vt:lpstr>
      <vt:lpstr>  不能一筆畫圖形，最佳路徑探討： 所需要畫好的最少筆數是該圖中所含奇數頂點個數的一半。且必須以其中一個奇數頂點為起點，才能以最少筆數畫成。 「圖形學」上的事實：任何一個圖形如果有 個奇數頂點，那麼 k 必為偶數。可以令 r=k/2 。若 r=0，則此圖形的最少描繪數是1，若 r&gt;0 ，則最少描繪數是 r。 清運距離最小值： 旅行銷售員問題（Traveling Salesman Problem）最佳求解法中的窮舉法。以道路的路徑當作成本，鄰近和非鄰近節點間的距離列表計算，列出每一條路線的成本，比較成本，尋求出最短路徑，即為最佳路徑。 設總旅行成本最小為 </vt:lpstr>
      <vt:lpstr>投影片 10</vt:lpstr>
      <vt:lpstr>吉安鄉清潔隊網站內垃圾清運路線圖： </vt:lpstr>
      <vt:lpstr> 活動執行</vt:lpstr>
      <vt:lpstr>        福興村是一筆畫圖形？　 1. 不是。 2.奇數頂點是0或2，才能一筆畫完。故吉安鄉福興村路徑圖非一筆畫圖形。 </vt:lpstr>
      <vt:lpstr>不能一筆畫圖形，最佳路徑探討： </vt:lpstr>
      <vt:lpstr>差異性分析  </vt:lpstr>
      <vt:lpstr>  吉安鄉清潔隊清運路線和距離計算  1. 清運路線圖：  </vt:lpstr>
      <vt:lpstr>數學GeoGebra軟體模擬垃圾車實際清運路徑圖： </vt:lpstr>
      <vt:lpstr>  計算吉安鄉清潔隊實際清運路線距離： </vt:lpstr>
      <vt:lpstr>窮舉法列出最佳路徑和清運距離最小值： 以窮舉法點和點之間最短路徑走法： </vt:lpstr>
      <vt:lpstr>算出全程最短路徑：</vt:lpstr>
      <vt:lpstr>引註資料1</vt:lpstr>
      <vt:lpstr>引註資料2</vt:lpstr>
      <vt:lpstr>心得</vt:lpstr>
      <vt:lpstr>建議</vt:lpstr>
      <vt:lpstr>研究結果  </vt:lpstr>
      <vt:lpstr>數學GEOGEBRA軟體模擬垃圾車 最佳路線規畫清運路徑圖： </vt:lpstr>
      <vt:lpstr>結論1</vt:lpstr>
      <vt:lpstr>結論2</vt:lpstr>
      <vt:lpstr>吉安鄉福興村節點和節點間的線段皆必須經過的路徑規畫：</vt:lpstr>
      <vt:lpstr>算出節點和節點間的線段皆必須經過的全程最短路徑</vt:lpstr>
      <vt:lpstr>投影片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宜昌國中 垃圾車的神祕路線</dc:title>
  <dc:creator>user</dc:creator>
  <cp:lastModifiedBy>bio</cp:lastModifiedBy>
  <cp:revision>65</cp:revision>
  <dcterms:created xsi:type="dcterms:W3CDTF">2015-10-20T05:03:58Z</dcterms:created>
  <dcterms:modified xsi:type="dcterms:W3CDTF">2015-10-28T05:17:10Z</dcterms:modified>
</cp:coreProperties>
</file>