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7"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3004800" cy="9753600"/>
  <p:notesSz cx="6858000" cy="9144000"/>
  <p:embeddedFontLst>
    <p:embeddedFont>
      <p:font typeface="Wingdings 2" panose="05020102010507070707" pitchFamily="18" charset="2"/>
      <p:regular r:id="rId32"/>
    </p:embeddedFont>
    <p:embeddedFont>
      <p:font typeface="Calibri" panose="020F0502020204030204" pitchFamily="34" charset="0"/>
      <p:regular r:id="rId33"/>
      <p:bold r:id="rId34"/>
      <p:italic r:id="rId35"/>
      <p:boldItalic r:id="rId36"/>
    </p:embeddedFont>
    <p:embeddedFont>
      <p:font typeface="Cabin" panose="020B0604020202020204" charset="0"/>
      <p:regular r:id="rId37"/>
      <p:bold r:id="rId38"/>
      <p:italic r:id="rId39"/>
      <p:boldItalic r:id="rId40"/>
    </p:embeddedFont>
    <p:embeddedFont>
      <p:font typeface="微軟正黑體" panose="020B0604030504040204" pitchFamily="34" charset="-120"/>
      <p:regular r:id="rId41"/>
      <p:bold r:id="rId42"/>
    </p:embeddedFont>
    <p:embeddedFont>
      <p:font typeface="Quattrocento Sans" panose="020B0604020202020204" charset="0"/>
      <p:regular r:id="rId43"/>
      <p:bold r:id="rId44"/>
      <p:italic r:id="rId45"/>
      <p:boldItalic r:id="rId46"/>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BD8"/>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8" autoAdjust="0"/>
    <p:restoredTop sz="94660"/>
  </p:normalViewPr>
  <p:slideViewPr>
    <p:cSldViewPr>
      <p:cViewPr>
        <p:scale>
          <a:sx n="44" d="100"/>
          <a:sy n="44" d="100"/>
        </p:scale>
        <p:origin x="-720" y="-198"/>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sz="1100" b="0" i="0" u="none" strike="noStrike" cap="none" baseline="0">
                <a:solidFill>
                  <a:schemeClr val="dk1"/>
                </a:solidFill>
                <a:latin typeface="Arial"/>
                <a:ea typeface="Arial"/>
                <a:cs typeface="Arial"/>
                <a:sym typeface="Arial"/>
              </a:defRPr>
            </a:lvl1pPr>
            <a:lvl2pPr marL="457200" marR="0" indent="0" algn="l" rtl="0">
              <a:spcBef>
                <a:spcPts val="0"/>
              </a:spcBef>
              <a:defRPr sz="1100" b="0" i="0" u="none" strike="noStrike" cap="none" baseline="0">
                <a:solidFill>
                  <a:schemeClr val="dk1"/>
                </a:solidFill>
                <a:latin typeface="Arial"/>
                <a:ea typeface="Arial"/>
                <a:cs typeface="Arial"/>
                <a:sym typeface="Arial"/>
              </a:defRPr>
            </a:lvl2pPr>
            <a:lvl3pPr marL="914400" marR="0" indent="0" algn="l" rtl="0">
              <a:spcBef>
                <a:spcPts val="0"/>
              </a:spcBef>
              <a:defRPr sz="1100" b="0" i="0" u="none" strike="noStrike" cap="none" baseline="0">
                <a:solidFill>
                  <a:schemeClr val="dk1"/>
                </a:solidFill>
                <a:latin typeface="Arial"/>
                <a:ea typeface="Arial"/>
                <a:cs typeface="Arial"/>
                <a:sym typeface="Arial"/>
              </a:defRPr>
            </a:lvl3pPr>
            <a:lvl4pPr marL="1371600" marR="0" indent="0" algn="l" rtl="0">
              <a:spcBef>
                <a:spcPts val="0"/>
              </a:spcBef>
              <a:defRPr sz="1100" b="0" i="0" u="none" strike="noStrike" cap="none" baseline="0">
                <a:solidFill>
                  <a:schemeClr val="dk1"/>
                </a:solidFill>
                <a:latin typeface="Arial"/>
                <a:ea typeface="Arial"/>
                <a:cs typeface="Arial"/>
                <a:sym typeface="Arial"/>
              </a:defRPr>
            </a:lvl4pPr>
            <a:lvl5pPr marL="1828800" marR="0" indent="0" algn="l" rtl="0">
              <a:spcBef>
                <a:spcPts val="0"/>
              </a:spcBef>
              <a:defRPr sz="1100" b="0" i="0" u="none" strike="noStrike" cap="none" baseline="0">
                <a:solidFill>
                  <a:schemeClr val="dk1"/>
                </a:solidFill>
                <a:latin typeface="Arial"/>
                <a:ea typeface="Arial"/>
                <a:cs typeface="Arial"/>
                <a:sym typeface="Arial"/>
              </a:defRPr>
            </a:lvl5pPr>
            <a:lvl6pPr marL="2286000" marR="0" indent="0" algn="l" rtl="0">
              <a:spcBef>
                <a:spcPts val="0"/>
              </a:spcBef>
              <a:defRPr sz="1100" b="0" i="0" u="none" strike="noStrike" cap="none" baseline="0">
                <a:solidFill>
                  <a:schemeClr val="dk1"/>
                </a:solidFill>
                <a:latin typeface="Arial"/>
                <a:ea typeface="Arial"/>
                <a:cs typeface="Arial"/>
                <a:sym typeface="Arial"/>
              </a:defRPr>
            </a:lvl6pPr>
            <a:lvl7pPr marL="2743200" marR="0" indent="0" algn="l" rtl="0">
              <a:spcBef>
                <a:spcPts val="0"/>
              </a:spcBef>
              <a:defRPr sz="1100" b="0" i="0" u="none" strike="noStrike" cap="none" baseline="0">
                <a:solidFill>
                  <a:schemeClr val="dk1"/>
                </a:solidFill>
                <a:latin typeface="Arial"/>
                <a:ea typeface="Arial"/>
                <a:cs typeface="Arial"/>
                <a:sym typeface="Arial"/>
              </a:defRPr>
            </a:lvl7pPr>
            <a:lvl8pPr marL="3200400" marR="0" indent="0" algn="l" rtl="0">
              <a:spcBef>
                <a:spcPts val="0"/>
              </a:spcBef>
              <a:defRPr sz="1100" b="0" i="0" u="none" strike="noStrike" cap="none" baseline="0">
                <a:solidFill>
                  <a:schemeClr val="dk1"/>
                </a:solidFill>
                <a:latin typeface="Arial"/>
                <a:ea typeface="Arial"/>
                <a:cs typeface="Arial"/>
                <a:sym typeface="Arial"/>
              </a:defRPr>
            </a:lvl8pPr>
            <a:lvl9pPr marL="3657600" marR="0" indent="0" algn="l" rtl="0">
              <a:spcBef>
                <a:spcPts val="0"/>
              </a:spcBef>
              <a:defRPr sz="1100" b="0" i="0" u="none" strike="noStrike" cap="none" baseline="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377772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a:solidFill>
                  <a:srgbClr val="9900FF"/>
                </a:solidFill>
              </a:rPr>
              <a:t>剛剛我們塞車的路口是哪裡啊？</a:t>
            </a:r>
          </a:p>
          <a:p>
            <a:pPr marL="0" marR="0" lvl="0" indent="0" algn="l" rtl="0">
              <a:spcBef>
                <a:spcPts val="0"/>
              </a:spcBef>
              <a:buClr>
                <a:schemeClr val="dk1"/>
              </a:buClr>
              <a:buSzPct val="25000"/>
              <a:buFont typeface="Arial"/>
              <a:buNone/>
            </a:pPr>
            <a:r>
              <a:rPr lang="en-US">
                <a:solidFill>
                  <a:srgbClr val="00FF00"/>
                </a:solidFill>
              </a:rPr>
              <a:t>那可是花蓮的蔥油餅街呢!</a:t>
            </a:r>
          </a:p>
          <a:p>
            <a:pPr marL="0" marR="0" lvl="0" indent="0" algn="l" rtl="0">
              <a:spcBef>
                <a:spcPts val="0"/>
              </a:spcBef>
              <a:buClr>
                <a:schemeClr val="dk1"/>
              </a:buClr>
              <a:buFont typeface="Arial"/>
              <a:buNone/>
            </a:pPr>
            <a:endParaRPr>
              <a:solidFill>
                <a:srgbClr val="0000FF"/>
              </a:solidFill>
            </a:endParaRPr>
          </a:p>
          <a:p>
            <a:pPr marL="0" marR="0" lvl="0" indent="0" algn="l" rtl="0">
              <a:spcBef>
                <a:spcPts val="0"/>
              </a:spcBef>
              <a:buClr>
                <a:schemeClr val="dk1"/>
              </a:buClr>
              <a:buFont typeface="Arial"/>
              <a:buNone/>
            </a:pPr>
            <a:endParaRPr>
              <a:solidFill>
                <a:srgbClr val="FF0000"/>
              </a:solidFill>
            </a:endParaRPr>
          </a:p>
          <a:p>
            <a:pPr marL="0" marR="0" lvl="0" indent="0" algn="l" rtl="0">
              <a:spcBef>
                <a:spcPts val="0"/>
              </a:spcBef>
              <a:buClr>
                <a:schemeClr val="dk1"/>
              </a:buClr>
              <a:buFont typeface="Arial"/>
              <a:buNone/>
            </a:pPr>
            <a:endParaRPr>
              <a:solidFill>
                <a:srgbClr val="FF0000"/>
              </a:solidFill>
            </a:endParaRPr>
          </a:p>
          <a:p>
            <a:pPr marL="0" marR="0" lvl="0" indent="0" algn="l" rtl="0">
              <a:spcBef>
                <a:spcPts val="0"/>
              </a:spcBef>
              <a:buClr>
                <a:schemeClr val="dk1"/>
              </a:buClr>
              <a:buFont typeface="Arial"/>
              <a:buNone/>
            </a:pPr>
            <a:endParaRPr>
              <a:solidFill>
                <a:srgbClr val="FF0000"/>
              </a:solidFill>
            </a:endParaRPr>
          </a:p>
        </p:txBody>
      </p:sp>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91666"/>
              <a:buFont typeface="Arial"/>
              <a:buNone/>
            </a:pPr>
            <a:r>
              <a:rPr lang="en-US" sz="1200">
                <a:solidFill>
                  <a:srgbClr val="0000FF"/>
                </a:solidFill>
                <a:highlight>
                  <a:srgbClr val="FFFFFF"/>
                </a:highlight>
              </a:rPr>
              <a:t>我們年輕人不但身強體壯！</a:t>
            </a:r>
          </a:p>
          <a:p>
            <a:pPr lvl="0" rtl="0">
              <a:spcBef>
                <a:spcPts val="0"/>
              </a:spcBef>
              <a:buClr>
                <a:schemeClr val="dk1"/>
              </a:buClr>
              <a:buSzPct val="91666"/>
              <a:buFont typeface="Arial"/>
              <a:buNone/>
            </a:pPr>
            <a:r>
              <a:rPr lang="en-US" sz="1200">
                <a:solidFill>
                  <a:srgbClr val="0000FF"/>
                </a:solidFill>
                <a:highlight>
                  <a:srgbClr val="FFFFFF"/>
                </a:highlight>
              </a:rPr>
              <a:t>也很愛排隊。</a:t>
            </a:r>
          </a:p>
          <a:p>
            <a:pPr lvl="0" rtl="0">
              <a:spcBef>
                <a:spcPts val="0"/>
              </a:spcBef>
              <a:buClr>
                <a:schemeClr val="dk1"/>
              </a:buClr>
              <a:buSzPct val="91666"/>
              <a:buFont typeface="Arial"/>
              <a:buNone/>
            </a:pPr>
            <a:r>
              <a:rPr lang="en-US" sz="1200">
                <a:solidFill>
                  <a:srgbClr val="0000FF"/>
                </a:solidFill>
              </a:rPr>
              <a:t>而從我們的問卷結果發現20-39歲的年齡層就佔了五成。</a:t>
            </a:r>
          </a:p>
          <a:p>
            <a:pPr lvl="0" rtl="0">
              <a:spcBef>
                <a:spcPts val="0"/>
              </a:spcBef>
              <a:buClr>
                <a:schemeClr val="dk1"/>
              </a:buClr>
              <a:buFont typeface="Arial"/>
              <a:buNone/>
            </a:pPr>
            <a:endParaRPr sz="1200">
              <a:solidFill>
                <a:srgbClr val="0000FF"/>
              </a:solidFill>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91666"/>
              <a:buFont typeface="Arial"/>
              <a:buNone/>
            </a:pPr>
            <a:r>
              <a:rPr lang="en-US" sz="1200">
                <a:solidFill>
                  <a:srgbClr val="FF0000"/>
                </a:solidFill>
              </a:rPr>
              <a:t>在這資訊發達的時代，人們大多會聽信網路和電視而來購買商品。</a:t>
            </a:r>
            <a:r>
              <a:rPr lang="en-US" sz="1200">
                <a:solidFill>
                  <a:srgbClr val="FF0000"/>
                </a:solidFill>
                <a:highlight>
                  <a:srgbClr val="FFFFFF"/>
                </a:highlight>
              </a:rPr>
              <a:t>從我們的研究中有發現有4成5的民眾會因媒體推薦排隊，3成5多民眾則是受到親友推薦。</a:t>
            </a:r>
          </a:p>
          <a:p>
            <a:pPr marL="0" marR="0" lvl="0" indent="0" algn="l" rtl="0">
              <a:spcBef>
                <a:spcPts val="0"/>
              </a:spcBef>
              <a:buClr>
                <a:schemeClr val="dk1"/>
              </a:buClr>
              <a:buFont typeface="Arial"/>
              <a:buNone/>
            </a:pPr>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91666"/>
              <a:buFont typeface="Arial"/>
              <a:buNone/>
            </a:pPr>
            <a:r>
              <a:rPr lang="en-US" sz="1200">
                <a:solidFill>
                  <a:srgbClr val="9900FF"/>
                </a:solidFill>
                <a:highlight>
                  <a:srgbClr val="FFFFFF"/>
                </a:highlight>
              </a:rPr>
              <a:t>另外，我們發現到</a:t>
            </a:r>
            <a:r>
              <a:rPr lang="en-US" sz="1200">
                <a:solidFill>
                  <a:srgbClr val="9900FF"/>
                </a:solidFill>
              </a:rPr>
              <a:t>將近7成的民眾會受到店家門口排隊人潮影響而跟著排隊。</a:t>
            </a:r>
          </a:p>
          <a:p>
            <a:pPr lvl="0" rtl="0">
              <a:spcBef>
                <a:spcPts val="0"/>
              </a:spcBef>
              <a:buClr>
                <a:schemeClr val="dk1"/>
              </a:buClr>
              <a:buFont typeface="Arial"/>
              <a:buNone/>
            </a:pPr>
            <a:endParaRPr sz="1200">
              <a:solidFill>
                <a:srgbClr val="0000FF"/>
              </a:solidFill>
              <a:highlight>
                <a:srgbClr val="FFFFFF"/>
              </a:highlight>
            </a:endParaRPr>
          </a:p>
          <a:p>
            <a:pPr lvl="0" rtl="0">
              <a:spcBef>
                <a:spcPts val="0"/>
              </a:spcBef>
              <a:buClr>
                <a:schemeClr val="dk1"/>
              </a:buClr>
              <a:buFont typeface="Arial"/>
              <a:buNone/>
            </a:pPr>
            <a:endParaRPr sz="1200">
              <a:solidFill>
                <a:srgbClr val="00FF00"/>
              </a:solidFill>
              <a:highlight>
                <a:srgbClr val="FFFFFF"/>
              </a:highlight>
            </a:endParaRPr>
          </a:p>
          <a:p>
            <a:pPr marL="0" marR="0" lvl="0" indent="0" algn="l" rtl="0">
              <a:spcBef>
                <a:spcPts val="0"/>
              </a:spcBef>
              <a:buClr>
                <a:schemeClr val="dk1"/>
              </a:buClr>
              <a:buFont typeface="Arial"/>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91666"/>
              <a:buFont typeface="Arial"/>
              <a:buNone/>
            </a:pPr>
            <a:r>
              <a:rPr lang="en-US" sz="1200">
                <a:solidFill>
                  <a:srgbClr val="00FF00"/>
                </a:solidFill>
                <a:highlight>
                  <a:srgbClr val="FFFFFF"/>
                </a:highlight>
              </a:rPr>
              <a:t>我通常只能忍受十分鐘的排隊時間，沒想到有五成的名眾能接受的排隊時間是在三十分鐘以上呢！</a:t>
            </a:r>
          </a:p>
          <a:p>
            <a:pPr marL="0" marR="0" lvl="0" indent="0" algn="l" rtl="0">
              <a:spcBef>
                <a:spcPts val="0"/>
              </a:spcBef>
              <a:buClr>
                <a:schemeClr val="dk1"/>
              </a:buClr>
              <a:buFont typeface="Arial"/>
              <a:buNone/>
            </a:pPr>
            <a:endParaRPr/>
          </a:p>
        </p:txBody>
      </p:sp>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91666"/>
              <a:buFont typeface="Arial"/>
              <a:buNone/>
            </a:pPr>
            <a:r>
              <a:rPr lang="en-US" sz="1200">
                <a:solidFill>
                  <a:srgbClr val="0000FF"/>
                </a:solidFill>
              </a:rPr>
              <a:t>我本來以為大多數的人比較喜歡在假日排隊，因為假日大家都有較多時間。沒想到在我們的結果中卻顯示有四成三的人較有意願排隊的時間是平日。</a:t>
            </a:r>
          </a:p>
          <a:p>
            <a:pPr lvl="0" rtl="0">
              <a:spcBef>
                <a:spcPts val="0"/>
              </a:spcBef>
              <a:buClr>
                <a:schemeClr val="dk1"/>
              </a:buClr>
              <a:buSzPct val="91666"/>
              <a:buFont typeface="Arial"/>
              <a:buNone/>
            </a:pPr>
            <a:r>
              <a:rPr lang="en-US" sz="1200">
                <a:solidFill>
                  <a:srgbClr val="00FF00"/>
                </a:solidFill>
              </a:rPr>
              <a:t>那他們都比較喜歡購買什麼商品呢？</a:t>
            </a:r>
          </a:p>
          <a:p>
            <a:pPr marL="0" marR="0" lvl="0" indent="0" algn="l" rtl="0">
              <a:spcBef>
                <a:spcPts val="0"/>
              </a:spcBef>
              <a:buClr>
                <a:schemeClr val="dk1"/>
              </a:buClr>
              <a:buFont typeface="Arial"/>
              <a:buNone/>
            </a:pPr>
            <a:endParaRPr/>
          </a:p>
        </p:txBody>
      </p:sp>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91666"/>
              <a:buFont typeface="Arial"/>
              <a:buNone/>
            </a:pPr>
            <a:r>
              <a:rPr lang="en-US" sz="1200">
                <a:solidFill>
                  <a:srgbClr val="FF0000"/>
                </a:solidFill>
                <a:highlight>
                  <a:srgbClr val="FFFFFF"/>
                </a:highlight>
              </a:rPr>
              <a:t>我們發現有7成6的民眾有意願排隊購買的商品是食品。</a:t>
            </a:r>
          </a:p>
          <a:p>
            <a:pPr marL="0" marR="0" lvl="0" indent="0" algn="l" rtl="0">
              <a:spcBef>
                <a:spcPts val="0"/>
              </a:spcBef>
              <a:buClr>
                <a:schemeClr val="dk1"/>
              </a:buClr>
              <a:buFont typeface="Arial"/>
              <a:buNone/>
            </a:pPr>
            <a:endParaRPr/>
          </a:p>
        </p:txBody>
      </p:sp>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91666"/>
              <a:buFont typeface="Arial"/>
              <a:buNone/>
            </a:pPr>
            <a:r>
              <a:rPr lang="en-US" sz="1200">
                <a:solidFill>
                  <a:srgbClr val="00FF00"/>
                </a:solidFill>
                <a:highlight>
                  <a:srgbClr val="FFFFFF"/>
                </a:highlight>
              </a:rPr>
              <a:t>要是我覺得食物好吃，我一定會在來排隊！</a:t>
            </a:r>
          </a:p>
          <a:p>
            <a:pPr lvl="0" rtl="0">
              <a:spcBef>
                <a:spcPts val="0"/>
              </a:spcBef>
              <a:buClr>
                <a:schemeClr val="dk1"/>
              </a:buClr>
              <a:buSzPct val="91666"/>
              <a:buFont typeface="Arial"/>
              <a:buNone/>
            </a:pPr>
            <a:r>
              <a:rPr lang="en-US" sz="1200">
                <a:solidFill>
                  <a:srgbClr val="FF0000"/>
                </a:solidFill>
              </a:rPr>
              <a:t>不過大部份都是觀光客，那他們不就不會再來排隊了嗎？</a:t>
            </a:r>
          </a:p>
          <a:p>
            <a:pPr lvl="0" rtl="0">
              <a:spcBef>
                <a:spcPts val="0"/>
              </a:spcBef>
              <a:buClr>
                <a:schemeClr val="dk1"/>
              </a:buClr>
              <a:buSzPct val="91666"/>
              <a:buFont typeface="Arial"/>
              <a:buNone/>
            </a:pPr>
            <a:r>
              <a:rPr lang="en-US" sz="1200">
                <a:solidFill>
                  <a:srgbClr val="9900FF"/>
                </a:solidFill>
                <a:highlight>
                  <a:srgbClr val="FFFFFF"/>
                </a:highlight>
              </a:rPr>
              <a:t>不不不，有百分之八十三的名眾會因為食物好吃而再來排隊呢!</a:t>
            </a:r>
          </a:p>
          <a:p>
            <a:pPr lvl="0" rtl="0">
              <a:spcBef>
                <a:spcPts val="0"/>
              </a:spcBef>
              <a:buClr>
                <a:schemeClr val="dk1"/>
              </a:buClr>
              <a:buFont typeface="Arial"/>
              <a:buNone/>
            </a:pPr>
            <a:endParaRPr sz="1200">
              <a:solidFill>
                <a:srgbClr val="9900FF"/>
              </a:solidFill>
              <a:highlight>
                <a:srgbClr val="FFFFFF"/>
              </a:highlight>
            </a:endParaRPr>
          </a:p>
          <a:p>
            <a:pPr lvl="0" rtl="0">
              <a:spcBef>
                <a:spcPts val="0"/>
              </a:spcBef>
              <a:buClr>
                <a:schemeClr val="dk1"/>
              </a:buClr>
              <a:buFont typeface="Arial"/>
              <a:buNone/>
            </a:pPr>
            <a:endParaRPr sz="1200">
              <a:solidFill>
                <a:srgbClr val="9900FF"/>
              </a:solidFill>
              <a:highlight>
                <a:srgbClr val="FFFFFF"/>
              </a:highlight>
            </a:endParaRP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91666"/>
              <a:buFont typeface="Arial"/>
              <a:buNone/>
            </a:pPr>
            <a:r>
              <a:rPr lang="en-US" sz="1200">
                <a:solidFill>
                  <a:srgbClr val="FF0000"/>
                </a:solidFill>
              </a:rPr>
              <a:t>現在物價上漲的好嚴重啊！</a:t>
            </a:r>
          </a:p>
          <a:p>
            <a:pPr lvl="0" rtl="0">
              <a:spcBef>
                <a:spcPts val="0"/>
              </a:spcBef>
              <a:buClr>
                <a:schemeClr val="dk1"/>
              </a:buClr>
              <a:buSzPct val="91666"/>
              <a:buFont typeface="Arial"/>
              <a:buNone/>
            </a:pPr>
            <a:r>
              <a:rPr lang="en-US" sz="1200">
                <a:solidFill>
                  <a:srgbClr val="00FF00"/>
                </a:solidFill>
                <a:highlight>
                  <a:srgbClr val="FFFFFF"/>
                </a:highlight>
              </a:rPr>
              <a:t>對啊，所以在我們的研究中也發現有百分之七十的人的購買意願會受到商品售價的影響。</a:t>
            </a:r>
          </a:p>
          <a:p>
            <a:pPr lvl="0" rtl="0">
              <a:spcBef>
                <a:spcPts val="0"/>
              </a:spcBef>
              <a:buClr>
                <a:schemeClr val="dk1"/>
              </a:buClr>
              <a:buFont typeface="Arial"/>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91666"/>
              <a:buFont typeface="Arial"/>
              <a:buNone/>
            </a:pPr>
            <a:r>
              <a:rPr lang="en-US" sz="1200">
                <a:solidFill>
                  <a:srgbClr val="9900FF"/>
                </a:solidFill>
                <a:highlight>
                  <a:srgbClr val="FFFFFF"/>
                </a:highlight>
              </a:rPr>
              <a:t>近年來，販賣類似商品的店家常常群聚在同一區域，所以在我們研究中發現，近5成6的民眾會因為不想排隊而購買類似的商品。</a:t>
            </a:r>
          </a:p>
          <a:p>
            <a:pPr lvl="0" rtl="0">
              <a:spcBef>
                <a:spcPts val="0"/>
              </a:spcBef>
              <a:buClr>
                <a:schemeClr val="dk1"/>
              </a:buClr>
              <a:buFont typeface="Arial"/>
              <a:buNone/>
            </a:pPr>
            <a:endParaRPr sz="1200">
              <a:solidFill>
                <a:srgbClr val="0000FF"/>
              </a:solidFill>
            </a:endParaRPr>
          </a:p>
          <a:p>
            <a:pPr marL="0" marR="0" lvl="0" indent="0" algn="l" rtl="0">
              <a:spcBef>
                <a:spcPts val="0"/>
              </a:spcBef>
              <a:buClr>
                <a:schemeClr val="dk1"/>
              </a:buClr>
              <a:buFont typeface="Arial"/>
              <a:buNone/>
            </a:pPr>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91666"/>
              <a:buFont typeface="Arial"/>
              <a:buNone/>
            </a:pPr>
            <a:r>
              <a:rPr lang="en-US" sz="1200">
                <a:solidFill>
                  <a:srgbClr val="0000FF"/>
                </a:solidFill>
              </a:rPr>
              <a:t>在這科技發達的時代，有五成的名眾在等待的期間裡，會看手機。</a:t>
            </a:r>
          </a:p>
        </p:txBody>
      </p:sp>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US">
                <a:solidFill>
                  <a:srgbClr val="0000FF"/>
                </a:solidFill>
              </a:rPr>
              <a:t>蔥油餅街?好熟悉喔!</a:t>
            </a:r>
          </a:p>
          <a:p>
            <a:pPr lvl="0" rtl="0">
              <a:spcBef>
                <a:spcPts val="0"/>
              </a:spcBef>
              <a:buClr>
                <a:schemeClr val="dk1"/>
              </a:buClr>
              <a:buSzPct val="25000"/>
              <a:buFont typeface="Arial"/>
              <a:buNone/>
            </a:pPr>
            <a:r>
              <a:rPr lang="en-US">
                <a:solidFill>
                  <a:srgbClr val="FF0000"/>
                </a:solidFill>
              </a:rPr>
              <a:t>潘威仰，你都忘了嗎?那可是我們小論文調查的排隊店家之一呢!</a:t>
            </a:r>
          </a:p>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91666"/>
              <a:buFont typeface="Arial"/>
              <a:buNone/>
            </a:pPr>
            <a:r>
              <a:rPr lang="en-US" sz="1200">
                <a:solidFill>
                  <a:srgbClr val="FF0000"/>
                </a:solidFill>
              </a:rPr>
              <a:t>現今，排隊的隊形與方式千變萬化。但我們發現，有七成的民眾還是喜歡最傳統的l或直線型的排隊隊形。</a:t>
            </a:r>
          </a:p>
        </p:txBody>
      </p:sp>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91666"/>
              <a:buFont typeface="Arial"/>
              <a:buNone/>
            </a:pPr>
            <a:r>
              <a:rPr lang="en-US" sz="1200">
                <a:solidFill>
                  <a:srgbClr val="00FF00"/>
                </a:solidFill>
              </a:rPr>
              <a:t>要是我排在隊伍的前端，我一定超級開心的！</a:t>
            </a:r>
          </a:p>
          <a:p>
            <a:pPr lvl="0" rtl="0">
              <a:spcBef>
                <a:spcPts val="0"/>
              </a:spcBef>
              <a:buClr>
                <a:schemeClr val="dk1"/>
              </a:buClr>
              <a:buSzPct val="91666"/>
              <a:buFont typeface="Arial"/>
              <a:buNone/>
            </a:pPr>
            <a:r>
              <a:rPr lang="en-US" sz="1200">
                <a:solidFill>
                  <a:srgbClr val="9900FF"/>
                </a:solidFill>
              </a:rPr>
              <a:t>不過在調查結果後，我們發現有5成的民眾，排在隊伍前端時心情是普通的。</a:t>
            </a:r>
          </a:p>
          <a:p>
            <a:pPr marL="0" marR="0" lvl="0" indent="0" algn="l" rtl="0">
              <a:spcBef>
                <a:spcPts val="0"/>
              </a:spcBef>
              <a:buClr>
                <a:schemeClr val="dk1"/>
              </a:buClr>
              <a:buFont typeface="Arial"/>
              <a:buNone/>
            </a:pPr>
            <a:endParaRPr/>
          </a:p>
        </p:txBody>
      </p:sp>
      <p:sp>
        <p:nvSpPr>
          <p:cNvPr id="353" name="Shape 3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a:solidFill>
                  <a:srgbClr val="0000FF"/>
                </a:solidFill>
              </a:rPr>
              <a:t>從問卷結果，我們分析、擬定的給各個不同人士的建議，希望能提升花蓮的經濟發展。</a:t>
            </a:r>
          </a:p>
          <a:p>
            <a:pPr marL="0" marR="0" lvl="0" indent="0" algn="l" rtl="0">
              <a:spcBef>
                <a:spcPts val="0"/>
              </a:spcBef>
              <a:buClr>
                <a:schemeClr val="dk1"/>
              </a:buClr>
              <a:buSzPct val="25000"/>
              <a:buFont typeface="Arial"/>
              <a:buNone/>
            </a:pPr>
            <a:r>
              <a:rPr lang="en-US">
                <a:solidFill>
                  <a:srgbClr val="00FF00"/>
                </a:solidFill>
              </a:rPr>
              <a:t/>
            </a:r>
            <a:br>
              <a:rPr lang="en-US">
                <a:solidFill>
                  <a:srgbClr val="00FF00"/>
                </a:solidFill>
              </a:rPr>
            </a:br>
            <a:endParaRPr lang="en-US">
              <a:solidFill>
                <a:srgbClr val="00FF00"/>
              </a:solidFill>
            </a:endParaRPr>
          </a:p>
        </p:txBody>
      </p:sp>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91666"/>
              <a:buFont typeface="Arial"/>
              <a:buNone/>
            </a:pPr>
            <a:r>
              <a:rPr lang="en-US" sz="1200">
                <a:solidFill>
                  <a:srgbClr val="9900FF"/>
                </a:solidFill>
              </a:rPr>
              <a:t>首先，店家必須熟悉顧客的心理，才能掌握排隊心理學，再善用媒體宣傳。</a:t>
            </a:r>
          </a:p>
          <a:p>
            <a:pPr lvl="0" rtl="0">
              <a:spcBef>
                <a:spcPts val="0"/>
              </a:spcBef>
              <a:buClr>
                <a:schemeClr val="dk1"/>
              </a:buClr>
              <a:buSzPct val="91666"/>
              <a:buFont typeface="Arial"/>
              <a:buNone/>
            </a:pPr>
            <a:r>
              <a:rPr lang="en-US" sz="1200">
                <a:solidFill>
                  <a:srgbClr val="FF0000"/>
                </a:solidFill>
              </a:rPr>
              <a:t>對，沒錯！而吸引顧客的方法是</a:t>
            </a:r>
            <a:r>
              <a:rPr lang="en-US" sz="1200">
                <a:solidFill>
                  <a:srgbClr val="FF0000"/>
                </a:solidFill>
                <a:highlight>
                  <a:srgbClr val="FFFFFF"/>
                </a:highlight>
              </a:rPr>
              <a:t>妥善運用「限量」和「買一送一」的技巧，吸引更多的消費者前來購買。但在我們訪問的梅君華老師也指出，有些店家並不喜歡「買一送一」的活動，因為這種活動不一定會提升經濟。</a:t>
            </a:r>
          </a:p>
          <a:p>
            <a:pPr lvl="0" rtl="0">
              <a:spcBef>
                <a:spcPts val="0"/>
              </a:spcBef>
              <a:buClr>
                <a:schemeClr val="dk1"/>
              </a:buClr>
              <a:buSzPct val="91666"/>
              <a:buFont typeface="Arial"/>
              <a:buNone/>
            </a:pPr>
            <a:r>
              <a:rPr lang="en-US" sz="1200">
                <a:solidFill>
                  <a:srgbClr val="9900FF"/>
                </a:solidFill>
                <a:highlight>
                  <a:srgbClr val="FFFFFF"/>
                </a:highlight>
              </a:rPr>
              <a:t>然後要</a:t>
            </a:r>
            <a:r>
              <a:rPr lang="en-US" sz="1200">
                <a:solidFill>
                  <a:srgbClr val="9900FF"/>
                </a:solidFill>
                <a:latin typeface="Cabin"/>
                <a:ea typeface="Cabin"/>
                <a:cs typeface="Cabin"/>
                <a:sym typeface="Cabin"/>
              </a:rPr>
              <a:t>掌握「排隊就是最好的廣告」，因為排隊人潮可以吸引媒體，</a:t>
            </a:r>
            <a:r>
              <a:rPr lang="en-US" sz="1200">
                <a:solidFill>
                  <a:srgbClr val="9900FF"/>
                </a:solidFill>
                <a:highlight>
                  <a:srgbClr val="FFFFFF"/>
                </a:highlight>
              </a:rPr>
              <a:t>再利用媒體的推薦，讓顧客上門。</a:t>
            </a:r>
          </a:p>
          <a:p>
            <a:pPr lvl="0" rtl="0">
              <a:spcBef>
                <a:spcPts val="0"/>
              </a:spcBef>
              <a:buClr>
                <a:schemeClr val="dk1"/>
              </a:buClr>
              <a:buSzPct val="91666"/>
              <a:buFont typeface="Arial"/>
              <a:buNone/>
            </a:pPr>
            <a:r>
              <a:rPr lang="en-US" sz="1200">
                <a:solidFill>
                  <a:srgbClr val="FF0000"/>
                </a:solidFill>
              </a:rPr>
              <a:t>嗯，不過我也發現，在大家的口耳相傳之下，也會影響消費者的排隊意願呢！</a:t>
            </a:r>
          </a:p>
          <a:p>
            <a:pPr lvl="0" rtl="0">
              <a:spcBef>
                <a:spcPts val="0"/>
              </a:spcBef>
              <a:buClr>
                <a:schemeClr val="dk1"/>
              </a:buClr>
              <a:buSzPct val="91666"/>
              <a:buFont typeface="Arial"/>
              <a:buNone/>
            </a:pPr>
            <a:r>
              <a:rPr lang="en-US" sz="1200">
                <a:solidFill>
                  <a:srgbClr val="9900FF"/>
                </a:solidFill>
                <a:highlight>
                  <a:srgbClr val="FFFFFF"/>
                </a:highlight>
              </a:rPr>
              <a:t>對呀！用「口碑」來吸引消費者，也是一個很好的方法！</a:t>
            </a:r>
          </a:p>
          <a:p>
            <a:pPr lvl="0" rtl="0">
              <a:spcBef>
                <a:spcPts val="0"/>
              </a:spcBef>
              <a:buClr>
                <a:schemeClr val="dk1"/>
              </a:buClr>
              <a:buFont typeface="Arial"/>
              <a:buNone/>
            </a:pPr>
            <a:endParaRPr sz="1200">
              <a:solidFill>
                <a:srgbClr val="9900FF"/>
              </a:solidFill>
              <a:highlight>
                <a:srgbClr val="FFFFFF"/>
              </a:highlight>
            </a:endParaRPr>
          </a:p>
          <a:p>
            <a:pPr lvl="0" rtl="0">
              <a:spcBef>
                <a:spcPts val="0"/>
              </a:spcBef>
              <a:buClr>
                <a:schemeClr val="dk1"/>
              </a:buClr>
              <a:buFont typeface="Arial"/>
              <a:buNone/>
            </a:pPr>
            <a:endParaRP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91666"/>
              <a:buFont typeface="Arial"/>
              <a:buNone/>
            </a:pPr>
            <a:r>
              <a:rPr lang="en-US" sz="1200">
                <a:solidFill>
                  <a:srgbClr val="0000FF"/>
                </a:solidFill>
                <a:highlight>
                  <a:srgbClr val="FFFFFF"/>
                </a:highlight>
              </a:rPr>
              <a:t>我覺得消費者可以在店門口吃東西。</a:t>
            </a:r>
          </a:p>
          <a:p>
            <a:pPr lvl="0" rtl="0">
              <a:spcBef>
                <a:spcPts val="0"/>
              </a:spcBef>
              <a:buClr>
                <a:schemeClr val="dk1"/>
              </a:buClr>
              <a:buSzPct val="91666"/>
              <a:buFont typeface="Arial"/>
              <a:buNone/>
            </a:pPr>
            <a:r>
              <a:rPr lang="en-US" sz="1200">
                <a:solidFill>
                  <a:srgbClr val="00FF00"/>
                </a:solidFill>
                <a:highlight>
                  <a:srgbClr val="FFFFFF"/>
                </a:highlight>
              </a:rPr>
              <a:t>對呀!製造排隊人潮的假象，讓其他消費者受到影響而來購買。</a:t>
            </a:r>
          </a:p>
          <a:p>
            <a:pPr lvl="0" rtl="0">
              <a:spcBef>
                <a:spcPts val="0"/>
              </a:spcBef>
              <a:buClr>
                <a:schemeClr val="dk1"/>
              </a:buClr>
              <a:buSzPct val="91666"/>
              <a:buFont typeface="Arial"/>
              <a:buNone/>
            </a:pPr>
            <a:r>
              <a:rPr lang="en-US" sz="1200">
                <a:solidFill>
                  <a:srgbClr val="0000FF"/>
                </a:solidFill>
                <a:highlight>
                  <a:srgbClr val="FFFFFF"/>
                </a:highlight>
              </a:rPr>
              <a:t>我們訪問的梅君華老師指出市公所每年都會舉辦一些活動幫助店家，可是有很多人不知道</a:t>
            </a:r>
          </a:p>
          <a:p>
            <a:pPr lvl="0" rtl="0">
              <a:spcBef>
                <a:spcPts val="0"/>
              </a:spcBef>
              <a:buClr>
                <a:schemeClr val="dk1"/>
              </a:buClr>
              <a:buSzPct val="91666"/>
              <a:buFont typeface="Arial"/>
              <a:buNone/>
            </a:pPr>
            <a:r>
              <a:rPr lang="en-US" sz="1200">
                <a:solidFill>
                  <a:srgbClr val="00FF00"/>
                </a:solidFill>
                <a:highlight>
                  <a:srgbClr val="FFFFFF"/>
                </a:highlight>
              </a:rPr>
              <a:t>嗯!所以建議消費者在花蓮的各個商圈多走走，促進商圈的人氣。</a:t>
            </a:r>
          </a:p>
          <a:p>
            <a:pPr lvl="0" rtl="0">
              <a:spcBef>
                <a:spcPts val="0"/>
              </a:spcBef>
              <a:buClr>
                <a:schemeClr val="dk1"/>
              </a:buClr>
              <a:buFont typeface="Arial"/>
              <a:buNone/>
            </a:pPr>
            <a:endParaRPr sz="1200">
              <a:solidFill>
                <a:srgbClr val="00FF00"/>
              </a:solidFill>
              <a:highlight>
                <a:srgbClr val="FFFFFF"/>
              </a:highlight>
            </a:endParaRPr>
          </a:p>
          <a:p>
            <a:pPr marL="0" marR="0" lvl="0" indent="0" algn="l" rtl="0">
              <a:spcBef>
                <a:spcPts val="0"/>
              </a:spcBef>
              <a:buClr>
                <a:schemeClr val="dk1"/>
              </a:buClr>
              <a:buFont typeface="Arial"/>
              <a:buNone/>
            </a:pPr>
            <a:endParaRPr/>
          </a:p>
        </p:txBody>
      </p:sp>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sz="1200">
                <a:solidFill>
                  <a:srgbClr val="980000"/>
                </a:solidFill>
              </a:rPr>
              <a:t>謝謝評審老師，請評審老師指教！</a:t>
            </a:r>
          </a:p>
        </p:txBody>
      </p:sp>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8" name="Shape 3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4" name="Shape 3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r>
              <a:rPr lang="en-US">
                <a:solidFill>
                  <a:srgbClr val="0000FF"/>
                </a:solidFill>
              </a:rPr>
              <a:t>對了!對了!我想起來了，在排隊隊伍中有將近百分之八十三的人是來自外地呢。</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a:solidFill>
                  <a:srgbClr val="FF0000"/>
                </a:solidFill>
              </a:rPr>
              <a:t>這些觀光人潮可是花蓮重要的經濟來源之一呢！</a:t>
            </a:r>
          </a:p>
          <a:p>
            <a:pPr marL="0" marR="0" lvl="0" indent="0" algn="l" rtl="0">
              <a:spcBef>
                <a:spcPts val="0"/>
              </a:spcBef>
              <a:buClr>
                <a:schemeClr val="dk1"/>
              </a:buClr>
              <a:buSzPct val="25000"/>
              <a:buFont typeface="Arial"/>
              <a:buNone/>
            </a:pPr>
            <a:r>
              <a:rPr lang="en-US">
                <a:solidFill>
                  <a:srgbClr val="00FF00"/>
                </a:solidFill>
              </a:rPr>
              <a:t>所以你剛剛是在抱怨那些觀光客嗎?</a:t>
            </a:r>
          </a:p>
          <a:p>
            <a:pPr marL="0" marR="0" lvl="0" indent="0" algn="l" rtl="0">
              <a:spcBef>
                <a:spcPts val="0"/>
              </a:spcBef>
              <a:buClr>
                <a:schemeClr val="dk1"/>
              </a:buClr>
              <a:buSzPct val="25000"/>
              <a:buFont typeface="Arial"/>
              <a:buNone/>
            </a:pPr>
            <a:r>
              <a:rPr lang="en-US">
                <a:solidFill>
                  <a:srgbClr val="9900FF"/>
                </a:solidFill>
              </a:rPr>
              <a:t>沒有沒有！我可是很感激這些觀光客呢！你看，來花蓮的觀光客人數一直在增加呢！</a:t>
            </a:r>
          </a:p>
          <a:p>
            <a:pPr marL="0" marR="0" lvl="0" indent="0" algn="l" rtl="0">
              <a:spcBef>
                <a:spcPts val="0"/>
              </a:spcBef>
              <a:buClr>
                <a:schemeClr val="dk1"/>
              </a:buClr>
              <a:buSzPct val="25000"/>
              <a:buFont typeface="Arial"/>
              <a:buNone/>
            </a:pPr>
            <a:r>
              <a:rPr lang="en-US">
                <a:solidFill>
                  <a:srgbClr val="FF0000"/>
                </a:solidFill>
              </a:rPr>
              <a:t>那這些觀光客都有排隊嗎？</a:t>
            </a:r>
          </a:p>
          <a:p>
            <a:pPr marL="0" marR="0" lvl="0" indent="0" algn="l" rtl="0">
              <a:spcBef>
                <a:spcPts val="0"/>
              </a:spcBef>
              <a:buClr>
                <a:schemeClr val="dk1"/>
              </a:buClr>
              <a:buSzPct val="25000"/>
              <a:buFont typeface="Arial"/>
              <a:buNone/>
            </a:pPr>
            <a:r>
              <a:rPr lang="en-US">
                <a:solidFill>
                  <a:srgbClr val="00FF00"/>
                </a:solidFill>
              </a:rPr>
              <a:t>有！我在海埔蚵仔煎和公正街包子就看到了一批同樣的觀光客呢！（潘威仰舉手）</a:t>
            </a:r>
          </a:p>
          <a:p>
            <a:pPr marL="0" marR="0" lvl="0" indent="0" algn="l" rtl="0">
              <a:spcBef>
                <a:spcPts val="0"/>
              </a:spcBef>
              <a:buClr>
                <a:schemeClr val="dk1"/>
              </a:buClr>
              <a:buSzPct val="25000"/>
              <a:buFont typeface="Arial"/>
              <a:buNone/>
            </a:pPr>
            <a:r>
              <a:rPr lang="en-US">
                <a:solidFill>
                  <a:srgbClr val="0000FF"/>
                </a:solidFill>
              </a:rPr>
              <a:t>我突然覺得我們的研究對花蓮好有貢獻！</a:t>
            </a:r>
          </a:p>
          <a:p>
            <a:pPr marL="0" marR="0" lvl="0" indent="0" algn="l" rtl="0">
              <a:spcBef>
                <a:spcPts val="0"/>
              </a:spcBef>
              <a:buClr>
                <a:schemeClr val="dk1"/>
              </a:buClr>
              <a:buSzPct val="25000"/>
              <a:buFont typeface="Arial"/>
              <a:buNone/>
            </a:pPr>
            <a:r>
              <a:rPr lang="en-US">
                <a:solidFill>
                  <a:srgbClr val="00FF00"/>
                </a:solidFill>
              </a:rPr>
              <a:t>對啊，我也這樣覺得！</a:t>
            </a:r>
          </a:p>
          <a:p>
            <a:pPr marL="0" marR="0" lvl="0" indent="0" algn="l" rtl="0">
              <a:spcBef>
                <a:spcPts val="0"/>
              </a:spcBef>
              <a:buClr>
                <a:schemeClr val="dk1"/>
              </a:buClr>
              <a:buSzPct val="25000"/>
              <a:buFont typeface="Arial"/>
              <a:buNone/>
            </a:pPr>
            <a:r>
              <a:rPr lang="en-US">
                <a:solidFill>
                  <a:srgbClr val="00FF00"/>
                </a:solidFill>
              </a:rPr>
              <a:t>那我們就把我們的報告分享給大家聽吧！</a:t>
            </a:r>
          </a:p>
          <a:p>
            <a:pPr marL="0" marR="0" lvl="0" indent="0" algn="l" rtl="0">
              <a:spcBef>
                <a:spcPts val="0"/>
              </a:spcBef>
              <a:buClr>
                <a:schemeClr val="dk1"/>
              </a:buClr>
              <a:buFont typeface="Arial"/>
              <a:buNone/>
            </a:pPr>
            <a:endParaRPr>
              <a:solidFill>
                <a:srgbClr val="980000"/>
              </a:solidFill>
            </a:endParaRPr>
          </a:p>
          <a:p>
            <a:pPr marL="0" marR="0" lvl="0" indent="0" algn="l" rtl="0">
              <a:spcBef>
                <a:spcPts val="0"/>
              </a:spcBef>
              <a:buClr>
                <a:schemeClr val="dk1"/>
              </a:buClr>
              <a:buFont typeface="Arial"/>
              <a:buNone/>
            </a:pPr>
            <a:endParaRPr>
              <a:solidFill>
                <a:srgbClr val="980000"/>
              </a:solidFill>
            </a:endParaRPr>
          </a:p>
          <a:p>
            <a:pPr marL="0" marR="0" lvl="0" indent="0" algn="l" rtl="0">
              <a:spcBef>
                <a:spcPts val="0"/>
              </a:spcBef>
              <a:buClr>
                <a:schemeClr val="dk1"/>
              </a:buClr>
              <a:buFont typeface="Arial"/>
              <a:buNone/>
            </a:pPr>
            <a:endParaRPr>
              <a:solidFill>
                <a:srgbClr val="00FF00"/>
              </a:solidFill>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a:solidFill>
                  <a:srgbClr val="FF0000"/>
                </a:solidFill>
              </a:rPr>
              <a:t>不過在介紹之前，我要先感謝老師指導我們擬定目的。</a:t>
            </a:r>
          </a:p>
          <a:p>
            <a:pPr marL="0" marR="0" lvl="0" indent="0" algn="l" rtl="0">
              <a:spcBef>
                <a:spcPts val="0"/>
              </a:spcBef>
              <a:buClr>
                <a:schemeClr val="dk1"/>
              </a:buClr>
              <a:buSzPct val="25000"/>
              <a:buFont typeface="Arial"/>
              <a:buNone/>
            </a:pPr>
            <a:r>
              <a:rPr lang="en-US">
                <a:solidFill>
                  <a:srgbClr val="00FF00"/>
                </a:solidFill>
              </a:rPr>
              <a:t>那我們要探討什麼呢？</a:t>
            </a:r>
          </a:p>
          <a:p>
            <a:pPr marL="0" marR="0" lvl="0" indent="0" algn="l" rtl="0">
              <a:spcBef>
                <a:spcPts val="0"/>
              </a:spcBef>
              <a:buClr>
                <a:schemeClr val="dk1"/>
              </a:buClr>
              <a:buSzPct val="25000"/>
              <a:buFont typeface="Arial"/>
              <a:buNone/>
            </a:pPr>
            <a:r>
              <a:rPr lang="en-US">
                <a:solidFill>
                  <a:srgbClr val="FF0000"/>
                </a:solidFill>
              </a:rPr>
              <a:t>我們主要是為了探討排隊、觀光和經濟之間的關係，並希望能透過這次的研究提升花蓮經濟發展。</a:t>
            </a: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100000"/>
              <a:buFont typeface="Arial"/>
              <a:buNone/>
            </a:pPr>
            <a:r>
              <a:rPr lang="en-US">
                <a:solidFill>
                  <a:srgbClr val="9900FF"/>
                </a:solidFill>
              </a:rPr>
              <a:t>我們為了要廣泛了解消費者的排隊行為，因此老師建議我們用問卷調查法來調查。</a:t>
            </a: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US">
                <a:solidFill>
                  <a:srgbClr val="00FF00"/>
                </a:solidFill>
              </a:rPr>
              <a:t>因為我們在擬定問卷時，還沒有足夠的文獻資料可以幫助我們擬定問卷，所以我們蒐集了許多相關的文獻。高詩翔專家指出影響消費者排隊意願的因素分成三大類。分為個人因素、外部因素、產品因素。</a:t>
            </a: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91666"/>
              <a:buFont typeface="Arial"/>
              <a:buNone/>
            </a:pPr>
            <a:r>
              <a:rPr lang="en-US" sz="1200">
                <a:solidFill>
                  <a:srgbClr val="FF0000"/>
                </a:solidFill>
              </a:rPr>
              <a:t>在我們蒐集完文獻後，我們開始擬定問卷。我們參考了黃榆婷和蘇印璽等人的和問卷後，將問卷分成了三大類，共十四個問題。而為能真實了解排隊民眾的看法，我們印製200份問卷，發出了181問卷，有效180份、無效1份，19份因問卷未達到發放標準而沒填寫。</a:t>
            </a:r>
          </a:p>
          <a:p>
            <a:pPr lvl="0" rtl="0">
              <a:spcBef>
                <a:spcPts val="0"/>
              </a:spcBef>
              <a:buClr>
                <a:schemeClr val="dk1"/>
              </a:buClr>
              <a:buSzPct val="91666"/>
              <a:buFont typeface="Arial"/>
              <a:buNone/>
            </a:pPr>
            <a:r>
              <a:rPr lang="en-US" sz="1200">
                <a:solidFill>
                  <a:srgbClr val="00FF00"/>
                </a:solidFill>
              </a:rPr>
              <a:t>哇！原來我們做了那呢多張問卷！</a:t>
            </a:r>
          </a:p>
          <a:p>
            <a:pPr lvl="0" rtl="0">
              <a:spcBef>
                <a:spcPts val="0"/>
              </a:spcBef>
              <a:buClr>
                <a:schemeClr val="dk1"/>
              </a:buClr>
              <a:buSzPct val="91666"/>
              <a:buFont typeface="Arial"/>
              <a:buNone/>
            </a:pPr>
            <a:r>
              <a:rPr lang="en-US" sz="1200">
                <a:solidFill>
                  <a:srgbClr val="0000FF"/>
                </a:solidFill>
              </a:rPr>
              <a:t>對啊，那我們的結果如何呢？</a:t>
            </a:r>
          </a:p>
          <a:p>
            <a:pPr lvl="0" rtl="0">
              <a:spcBef>
                <a:spcPts val="0"/>
              </a:spcBef>
              <a:buClr>
                <a:schemeClr val="dk1"/>
              </a:buClr>
              <a:buSzPct val="91666"/>
              <a:buFont typeface="Arial"/>
              <a:buNone/>
            </a:pPr>
            <a:r>
              <a:rPr lang="en-US" sz="1200">
                <a:solidFill>
                  <a:srgbClr val="00FF00"/>
                </a:solidFill>
              </a:rPr>
              <a:t>就讓我們分享給大家聽吧！</a:t>
            </a:r>
          </a:p>
          <a:p>
            <a:pPr lvl="0" rtl="0">
              <a:spcBef>
                <a:spcPts val="0"/>
              </a:spcBef>
              <a:buClr>
                <a:schemeClr val="dk1"/>
              </a:buClr>
              <a:buFont typeface="Arial"/>
              <a:buNone/>
            </a:pPr>
            <a:endParaRPr sz="1200">
              <a:solidFill>
                <a:srgbClr val="FF0000"/>
              </a:solidFill>
            </a:endParaRPr>
          </a:p>
          <a:p>
            <a:pPr marL="0" marR="0" lvl="0" indent="0" algn="l" rtl="0">
              <a:spcBef>
                <a:spcPts val="0"/>
              </a:spcBef>
              <a:buClr>
                <a:schemeClr val="dk1"/>
              </a:buClr>
              <a:buFont typeface="Arial"/>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91666"/>
              <a:buFont typeface="Arial"/>
              <a:buNone/>
            </a:pPr>
            <a:r>
              <a:rPr lang="en-US" sz="1200">
                <a:solidFill>
                  <a:srgbClr val="FF0000"/>
                </a:solidFill>
              </a:rPr>
              <a:t>原來我們女性那麼會消費！</a:t>
            </a:r>
          </a:p>
          <a:p>
            <a:pPr lvl="0" rtl="0">
              <a:spcBef>
                <a:spcPts val="0"/>
              </a:spcBef>
              <a:buClr>
                <a:schemeClr val="dk1"/>
              </a:buClr>
              <a:buSzPct val="91666"/>
              <a:buFont typeface="Arial"/>
              <a:buNone/>
            </a:pPr>
            <a:r>
              <a:rPr lang="en-US" sz="1200">
                <a:solidFill>
                  <a:srgbClr val="9900FF"/>
                </a:solidFill>
                <a:highlight>
                  <a:srgbClr val="FFFFFF"/>
                </a:highlight>
              </a:rPr>
              <a:t>對啊，在我們訪問的排隊民眾當中，女性就佔了66%呢！</a:t>
            </a:r>
          </a:p>
          <a:p>
            <a:pPr marL="0" marR="0" lvl="0" indent="0" algn="l" rtl="0">
              <a:spcBef>
                <a:spcPts val="0"/>
              </a:spcBef>
              <a:buClr>
                <a:schemeClr val="dk1"/>
              </a:buClr>
              <a:buFont typeface="Arial"/>
              <a:buNone/>
            </a:pPr>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58613" y="1950720"/>
            <a:ext cx="11166788" cy="2600960"/>
          </a:xfrm>
          <a:ln>
            <a:noFill/>
          </a:ln>
        </p:spPr>
        <p:txBody>
          <a:bodyPr vert="horz" tIns="0" rIns="26009"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8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Subtitle 16"/>
          <p:cNvSpPr>
            <a:spLocks noGrp="1"/>
          </p:cNvSpPr>
          <p:nvPr>
            <p:ph type="subTitle" idx="1"/>
          </p:nvPr>
        </p:nvSpPr>
        <p:spPr>
          <a:xfrm>
            <a:off x="758613" y="4591695"/>
            <a:ext cx="11171123" cy="2492587"/>
          </a:xfrm>
        </p:spPr>
        <p:txBody>
          <a:bodyPr lIns="0" rIns="26009"/>
          <a:lstStyle>
            <a:lvl1pPr marL="0" marR="65023" indent="0" algn="r">
              <a:buNone/>
              <a:defRPr>
                <a:solidFill>
                  <a:schemeClr val="tx1"/>
                </a:solidFill>
              </a:defRPr>
            </a:lvl1pPr>
            <a:lvl2pPr marL="650230" indent="0" algn="ctr">
              <a:buNone/>
            </a:lvl2pPr>
            <a:lvl3pPr marL="1300460" indent="0" algn="ctr">
              <a:buNone/>
            </a:lvl3pPr>
            <a:lvl4pPr marL="1950690" indent="0" algn="ctr">
              <a:buNone/>
            </a:lvl4pPr>
            <a:lvl5pPr marL="2600919" indent="0" algn="ctr">
              <a:buNone/>
            </a:lvl5pPr>
            <a:lvl6pPr marL="3251149" indent="0" algn="ctr">
              <a:buNone/>
            </a:lvl6pPr>
            <a:lvl7pPr marL="3901379" indent="0" algn="ctr">
              <a:buNone/>
            </a:lvl7pPr>
            <a:lvl8pPr marL="4551609" indent="0" algn="ctr">
              <a:buNone/>
            </a:lvl8pPr>
            <a:lvl9pPr marL="5201839" indent="0" algn="ctr">
              <a:buNone/>
            </a:lvl9pPr>
          </a:lstStyle>
          <a:p>
            <a:r>
              <a:rPr kumimoji="0" lang="zh-TW" altLang="en-US" smtClean="0"/>
              <a:t>按一下以編輯母片副標題樣式</a:t>
            </a:r>
            <a:endParaRPr kumimoji="0" lang="en-US"/>
          </a:p>
        </p:txBody>
      </p:sp>
      <p:sp>
        <p:nvSpPr>
          <p:cNvPr id="30" name="Date Placeholder 29"/>
          <p:cNvSpPr>
            <a:spLocks noGrp="1"/>
          </p:cNvSpPr>
          <p:nvPr>
            <p:ph type="dt" sz="half" idx="10"/>
          </p:nvPr>
        </p:nvSpPr>
        <p:spPr/>
        <p:txBody>
          <a:bodyPr/>
          <a:lstStyle/>
          <a:p>
            <a:fld id="{6AD8D91A-A2EE-4B54-B3C6-F6C67903BA9C}" type="datetime1">
              <a:rPr lang="en-US" smtClean="0"/>
              <a:pPr/>
              <a:t>10/29/2015</a:t>
            </a:fld>
            <a:endParaRPr lang="en-US" dirty="0"/>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pPr lvl="0" algn="r" rtl="0">
              <a:spcBef>
                <a:spcPts val="0"/>
              </a:spcBef>
              <a:buNone/>
            </a:pPr>
            <a:fld id="{00000000-1234-1234-1234-123412341234}" type="slidenum">
              <a:rPr lang="en-US" sz="1600" smtClean="0">
                <a:solidFill>
                  <a:schemeClr val="dk2"/>
                </a:solidFill>
              </a:rPr>
              <a:t>‹#›</a:t>
            </a:fld>
            <a:endParaRPr lang="en-US" sz="1600">
              <a:solidFill>
                <a:schemeClr val="dk2"/>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B19785C6-EBAF-49D5-AD4D-BABF4DFAAD59}" type="datetime1">
              <a:rPr lang="en-US" smtClean="0"/>
              <a:pPr/>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1300482"/>
            <a:ext cx="2926080" cy="7412285"/>
          </a:xfrm>
        </p:spPr>
        <p:txBody>
          <a:bodyPr vert="eaVert"/>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a:xfrm>
            <a:off x="650240" y="1300482"/>
            <a:ext cx="8561493" cy="741228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6A404122-9A3A-4FD8-98B8-22631F32846C}" type="datetime1">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rtl="0">
              <a:spcBef>
                <a:spcPts val="0"/>
              </a:spcBef>
              <a:buNone/>
            </a:pPr>
            <a:fld id="{00000000-1234-1234-1234-123412341234}" type="slidenum">
              <a:rPr lang="en-US" sz="1600" smtClean="0">
                <a:solidFill>
                  <a:schemeClr val="dk2"/>
                </a:solidFill>
              </a:rPr>
              <a:t>‹#›</a:t>
            </a:fld>
            <a:endParaRPr lang="en-US" sz="1600">
              <a:solidFill>
                <a:schemeClr val="dk2"/>
              </a:solidFill>
            </a:endParaRPr>
          </a:p>
        </p:txBody>
      </p:sp>
    </p:spTree>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43306" y="843899"/>
            <a:ext cx="12118200" cy="1085999"/>
          </a:xfrm>
          <a:prstGeom prst="rect">
            <a:avLst/>
          </a:prstGeom>
        </p:spPr>
        <p:txBody>
          <a:bodyPr lIns="144475" tIns="144475" rIns="144475" bIns="14447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 name="Shape 17"/>
          <p:cNvSpPr txBox="1">
            <a:spLocks noGrp="1"/>
          </p:cNvSpPr>
          <p:nvPr>
            <p:ph type="body" idx="1"/>
          </p:nvPr>
        </p:nvSpPr>
        <p:spPr>
          <a:xfrm>
            <a:off x="443306" y="2185433"/>
            <a:ext cx="12118200" cy="6478499"/>
          </a:xfrm>
          <a:prstGeom prst="rect">
            <a:avLst/>
          </a:prstGeom>
        </p:spPr>
        <p:txBody>
          <a:bodyPr lIns="144475" tIns="144475" rIns="144475" bIns="14447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sldNum" idx="12"/>
          </p:nvPr>
        </p:nvSpPr>
        <p:spPr>
          <a:xfrm>
            <a:off x="12049717" y="8842840"/>
            <a:ext cx="780300" cy="746399"/>
          </a:xfrm>
          <a:prstGeom prst="rect">
            <a:avLst/>
          </a:prstGeom>
        </p:spPr>
        <p:txBody>
          <a:bodyPr lIns="144475" tIns="144475" rIns="144475" bIns="144475" anchor="ctr" anchorCtr="0">
            <a:noAutofit/>
          </a:bodyPr>
          <a:lstStyle/>
          <a:p>
            <a:pPr lvl="0" rtl="0">
              <a:spcBef>
                <a:spcPts val="0"/>
              </a:spcBef>
              <a:buNone/>
            </a:pPr>
            <a:fld id="{00000000-1234-1234-1234-123412341234}"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C259A7B8-0EC4-44C9-AFEF-25E144F11C06}" type="datetime1">
              <a:rPr lang="en-US" smtClean="0"/>
              <a:pPr/>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54278" y="1872691"/>
            <a:ext cx="11054080" cy="1937715"/>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80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754278" y="3846633"/>
            <a:ext cx="11054080" cy="2147146"/>
          </a:xfrm>
        </p:spPr>
        <p:txBody>
          <a:bodyPr lIns="65023" rIns="65023" anchor="t"/>
          <a:lstStyle>
            <a:lvl1pPr marL="0" indent="0">
              <a:buNone/>
              <a:defRPr sz="3100">
                <a:solidFill>
                  <a:schemeClr val="tx1"/>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zh-TW" altLang="en-US" smtClean="0"/>
              <a:t>按一下以編輯母片文字樣式</a:t>
            </a:r>
          </a:p>
        </p:txBody>
      </p:sp>
      <p:sp>
        <p:nvSpPr>
          <p:cNvPr id="4" name="Date Placeholder 3"/>
          <p:cNvSpPr>
            <a:spLocks noGrp="1"/>
          </p:cNvSpPr>
          <p:nvPr>
            <p:ph type="dt" sz="half" idx="10"/>
          </p:nvPr>
        </p:nvSpPr>
        <p:spPr/>
        <p:txBody>
          <a:bodyPr/>
          <a:lstStyle/>
          <a:p>
            <a:fld id="{82BB47B5-C739-4DAE-AACD-CC58CA843AC4}" type="datetime1">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rtl="0">
              <a:spcBef>
                <a:spcPts val="0"/>
              </a:spcBef>
              <a:buNone/>
            </a:pPr>
            <a:fld id="{00000000-1234-1234-1234-123412341234}" type="slidenum">
              <a:rPr lang="en-US" sz="1600" smtClean="0">
                <a:solidFill>
                  <a:schemeClr val="dk2"/>
                </a:solidFill>
              </a:rPr>
              <a:t>‹#›</a:t>
            </a:fld>
            <a:endParaRPr lang="en-US" sz="1600">
              <a:solidFill>
                <a:schemeClr val="dk2"/>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50240" y="1001370"/>
            <a:ext cx="11704320" cy="1625600"/>
          </a:xfrm>
        </p:spPr>
        <p:txBody>
          <a:bodyPr/>
          <a:lstStyle/>
          <a:p>
            <a:r>
              <a:rPr kumimoji="0" lang="zh-TW" altLang="en-US" smtClean="0"/>
              <a:t>按一下以編輯母片標題樣式</a:t>
            </a:r>
            <a:endParaRPr kumimoji="0" lang="en-US"/>
          </a:p>
        </p:txBody>
      </p:sp>
      <p:sp>
        <p:nvSpPr>
          <p:cNvPr id="3" name="Content Placeholder 2"/>
          <p:cNvSpPr>
            <a:spLocks noGrp="1"/>
          </p:cNvSpPr>
          <p:nvPr>
            <p:ph sz="half" idx="1"/>
          </p:nvPr>
        </p:nvSpPr>
        <p:spPr>
          <a:xfrm>
            <a:off x="650240" y="2730788"/>
            <a:ext cx="5743787" cy="6307328"/>
          </a:xfrm>
        </p:spPr>
        <p:txBody>
          <a:bodyPr/>
          <a:lstStyle>
            <a:lvl1pPr>
              <a:defRPr sz="3700"/>
            </a:lvl1pPr>
            <a:lvl2pPr>
              <a:defRPr sz="3400"/>
            </a:lvl2pPr>
            <a:lvl3pPr>
              <a:defRPr sz="2800"/>
            </a:lvl3pPr>
            <a:lvl4pPr>
              <a:defRPr sz="2600"/>
            </a:lvl4pPr>
            <a:lvl5pPr>
              <a:defRPr sz="2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Content Placeholder 3"/>
          <p:cNvSpPr>
            <a:spLocks noGrp="1"/>
          </p:cNvSpPr>
          <p:nvPr>
            <p:ph sz="half" idx="2"/>
          </p:nvPr>
        </p:nvSpPr>
        <p:spPr>
          <a:xfrm>
            <a:off x="6610773" y="2730788"/>
            <a:ext cx="5743787" cy="6307328"/>
          </a:xfrm>
        </p:spPr>
        <p:txBody>
          <a:bodyPr/>
          <a:lstStyle>
            <a:lvl1pPr>
              <a:defRPr sz="3700"/>
            </a:lvl1pPr>
            <a:lvl2pPr>
              <a:defRPr sz="3400"/>
            </a:lvl2pPr>
            <a:lvl3pPr>
              <a:defRPr sz="2800"/>
            </a:lvl3pPr>
            <a:lvl4pPr>
              <a:defRPr sz="2600"/>
            </a:lvl4pPr>
            <a:lvl5pPr>
              <a:defRPr sz="2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3E72AE48-94E6-46E0-BE32-5F0716DE9115}" type="datetime1">
              <a:rPr lang="en-US" smtClean="0"/>
              <a:pPr/>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rtl="0">
              <a:spcBef>
                <a:spcPts val="0"/>
              </a:spcBef>
              <a:buNone/>
            </a:pPr>
            <a:fld id="{00000000-1234-1234-1234-123412341234}" type="slidenum">
              <a:rPr lang="en-US" sz="1600" smtClean="0">
                <a:solidFill>
                  <a:schemeClr val="dk2"/>
                </a:solidFill>
              </a:rPr>
              <a:t>‹#›</a:t>
            </a:fld>
            <a:endParaRPr lang="en-US" sz="1600">
              <a:solidFill>
                <a:schemeClr val="dk2"/>
              </a:solidFill>
            </a:endParaRPr>
          </a:p>
        </p:txBody>
      </p:sp>
    </p:spTree>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50240" y="1001370"/>
            <a:ext cx="11704320" cy="1625600"/>
          </a:xfrm>
        </p:spPr>
        <p:txBody>
          <a:bodyPr tIns="65023" anchor="b"/>
          <a:lstStyle>
            <a:lvl1pPr>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650240" y="2638575"/>
            <a:ext cx="5746045" cy="937745"/>
          </a:xfrm>
        </p:spPr>
        <p:txBody>
          <a:bodyPr lIns="65023" tIns="0" rIns="65023" bIns="0" anchor="ctr">
            <a:noAutofit/>
          </a:bodyPr>
          <a:lstStyle>
            <a:lvl1pPr marL="0" indent="0">
              <a:buNone/>
              <a:defRPr sz="3400" b="1" cap="none" baseline="0">
                <a:solidFill>
                  <a:schemeClr val="tx2"/>
                </a:solidFill>
                <a:effectLst/>
              </a:defRPr>
            </a:lvl1pPr>
            <a:lvl2pPr>
              <a:buNone/>
              <a:defRPr sz="2800" b="1"/>
            </a:lvl2pPr>
            <a:lvl3pPr>
              <a:buNone/>
              <a:defRPr sz="2600" b="1"/>
            </a:lvl3pPr>
            <a:lvl4pPr>
              <a:buNone/>
              <a:defRPr sz="2300" b="1"/>
            </a:lvl4pPr>
            <a:lvl5pPr>
              <a:buNone/>
              <a:defRPr sz="2300" b="1"/>
            </a:lvl5pPr>
          </a:lstStyle>
          <a:p>
            <a:pPr lvl="0" eaLnBrk="1" latinLnBrk="0" hangingPunct="1"/>
            <a:r>
              <a:rPr kumimoji="0" lang="zh-TW" altLang="en-US" smtClean="0"/>
              <a:t>按一下以編輯母片文字樣式</a:t>
            </a:r>
          </a:p>
        </p:txBody>
      </p:sp>
      <p:sp>
        <p:nvSpPr>
          <p:cNvPr id="4" name="Text Placeholder 3"/>
          <p:cNvSpPr>
            <a:spLocks noGrp="1"/>
          </p:cNvSpPr>
          <p:nvPr>
            <p:ph type="body" sz="half" idx="3"/>
          </p:nvPr>
        </p:nvSpPr>
        <p:spPr>
          <a:xfrm>
            <a:off x="6606259" y="2644989"/>
            <a:ext cx="5748302" cy="931332"/>
          </a:xfrm>
        </p:spPr>
        <p:txBody>
          <a:bodyPr lIns="65023" tIns="0" rIns="65023" bIns="0" anchor="ctr"/>
          <a:lstStyle>
            <a:lvl1pPr marL="0" indent="0">
              <a:buNone/>
              <a:defRPr sz="3400" b="1" cap="none" baseline="0">
                <a:solidFill>
                  <a:schemeClr val="tx2"/>
                </a:solidFill>
                <a:effectLst/>
              </a:defRPr>
            </a:lvl1pPr>
            <a:lvl2pPr>
              <a:buNone/>
              <a:defRPr sz="2800" b="1"/>
            </a:lvl2pPr>
            <a:lvl3pPr>
              <a:buNone/>
              <a:defRPr sz="2600" b="1"/>
            </a:lvl3pPr>
            <a:lvl4pPr>
              <a:buNone/>
              <a:defRPr sz="2300" b="1"/>
            </a:lvl4pPr>
            <a:lvl5pPr>
              <a:buNone/>
              <a:defRPr sz="2300" b="1"/>
            </a:lvl5pPr>
          </a:lstStyle>
          <a:p>
            <a:pPr lvl="0" eaLnBrk="1" latinLnBrk="0" hangingPunct="1"/>
            <a:r>
              <a:rPr kumimoji="0" lang="zh-TW" altLang="en-US" smtClean="0"/>
              <a:t>按一下以編輯母片文字樣式</a:t>
            </a:r>
          </a:p>
        </p:txBody>
      </p:sp>
      <p:sp>
        <p:nvSpPr>
          <p:cNvPr id="5" name="Content Placeholder 4"/>
          <p:cNvSpPr>
            <a:spLocks noGrp="1"/>
          </p:cNvSpPr>
          <p:nvPr>
            <p:ph sz="quarter" idx="2"/>
          </p:nvPr>
        </p:nvSpPr>
        <p:spPr>
          <a:xfrm>
            <a:off x="650240" y="3576320"/>
            <a:ext cx="5746045" cy="5469468"/>
          </a:xfrm>
        </p:spPr>
        <p:txBody>
          <a:bodyPr tIns="0"/>
          <a:lstStyle>
            <a:lvl1pPr>
              <a:defRPr sz="3100"/>
            </a:lvl1pPr>
            <a:lvl2pPr>
              <a:defRPr sz="2800"/>
            </a:lvl2pPr>
            <a:lvl3pPr>
              <a:defRPr sz="2600"/>
            </a:lvl3pPr>
            <a:lvl4pPr>
              <a:defRPr sz="2300"/>
            </a:lvl4pPr>
            <a:lvl5pPr>
              <a:defRPr sz="23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Content Placeholder 5"/>
          <p:cNvSpPr>
            <a:spLocks noGrp="1"/>
          </p:cNvSpPr>
          <p:nvPr>
            <p:ph sz="quarter" idx="4"/>
          </p:nvPr>
        </p:nvSpPr>
        <p:spPr>
          <a:xfrm>
            <a:off x="6606259" y="3576320"/>
            <a:ext cx="5748302" cy="5469468"/>
          </a:xfrm>
        </p:spPr>
        <p:txBody>
          <a:bodyPr tIns="0"/>
          <a:lstStyle>
            <a:lvl1pPr>
              <a:defRPr sz="3100"/>
            </a:lvl1pPr>
            <a:lvl2pPr>
              <a:defRPr sz="2800"/>
            </a:lvl2pPr>
            <a:lvl3pPr>
              <a:defRPr sz="2600"/>
            </a:lvl3pPr>
            <a:lvl4pPr>
              <a:defRPr sz="2300"/>
            </a:lvl4pPr>
            <a:lvl5pPr>
              <a:defRPr sz="23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Date Placeholder 6"/>
          <p:cNvSpPr>
            <a:spLocks noGrp="1"/>
          </p:cNvSpPr>
          <p:nvPr>
            <p:ph type="dt" sz="half" idx="10"/>
          </p:nvPr>
        </p:nvSpPr>
        <p:spPr/>
        <p:txBody>
          <a:bodyPr/>
          <a:lstStyle/>
          <a:p>
            <a:fld id="{0884C285-8BCE-48FC-97D9-E2837AF38351}" type="datetime1">
              <a:rPr lang="en-US" smtClean="0"/>
              <a:pPr/>
              <a:t>10/29/2015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lgn="r" rtl="0">
              <a:spcBef>
                <a:spcPts val="0"/>
              </a:spcBef>
              <a:buNone/>
            </a:pPr>
            <a:fld id="{00000000-1234-1234-1234-123412341234}" type="slidenum">
              <a:rPr lang="en-US" sz="1600" smtClean="0">
                <a:solidFill>
                  <a:schemeClr val="dk2"/>
                </a:solidFill>
              </a:rPr>
              <a:t>‹#›</a:t>
            </a:fld>
            <a:endParaRPr lang="en-US" sz="1600">
              <a:solidFill>
                <a:schemeClr val="dk2"/>
              </a:solidFill>
            </a:endParaRPr>
          </a:p>
        </p:txBody>
      </p:sp>
    </p:spTree>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50240" y="1001370"/>
            <a:ext cx="11812693" cy="1625600"/>
          </a:xfrm>
        </p:spPr>
        <p:txBody>
          <a:bodyPr vert="horz" tIns="65023"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71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Date Placeholder 2"/>
          <p:cNvSpPr>
            <a:spLocks noGrp="1"/>
          </p:cNvSpPr>
          <p:nvPr>
            <p:ph type="dt" sz="half" idx="10"/>
          </p:nvPr>
        </p:nvSpPr>
        <p:spPr/>
        <p:txBody>
          <a:bodyPr/>
          <a:lstStyle/>
          <a:p>
            <a:fld id="{0E70D3E6-EF16-4488-94A4-211508FE4682}" type="datetime1">
              <a:rPr lang="en-US" smtClean="0"/>
              <a:pPr/>
              <a:t>10/29/2015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lgn="r" rtl="0">
              <a:spcBef>
                <a:spcPts val="0"/>
              </a:spcBef>
              <a:buNone/>
            </a:pPr>
            <a:fld id="{00000000-1234-1234-1234-123412341234}" type="slidenum">
              <a:rPr lang="en-US" sz="1600" smtClean="0">
                <a:solidFill>
                  <a:schemeClr val="dk2"/>
                </a:solidFill>
              </a:rPr>
              <a:t>‹#›</a:t>
            </a:fld>
            <a:endParaRPr lang="en-US" sz="1600">
              <a:solidFill>
                <a:schemeClr val="dk2"/>
              </a:solidFill>
            </a:endParaRPr>
          </a:p>
        </p:txBody>
      </p:sp>
    </p:spTree>
  </p:cSld>
  <p:clrMapOvr>
    <a:masterClrMapping/>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7FB3B-20DA-4D0E-BF16-8262B7156612}" type="datetime1">
              <a:rPr lang="en-US" smtClean="0"/>
              <a:pPr/>
              <a:t>10/29/2015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lgn="r" rtl="0">
              <a:spcBef>
                <a:spcPts val="0"/>
              </a:spcBef>
              <a:buNone/>
            </a:pPr>
            <a:fld id="{00000000-1234-1234-1234-123412341234}" type="slidenum">
              <a:rPr lang="en-US" sz="1600" smtClean="0">
                <a:solidFill>
                  <a:schemeClr val="dk2"/>
                </a:solidFill>
              </a:rPr>
              <a:t>‹#›</a:t>
            </a:fld>
            <a:endParaRPr lang="en-US" sz="1600">
              <a:solidFill>
                <a:schemeClr val="dk2"/>
              </a:solidFill>
            </a:endParaRPr>
          </a:p>
        </p:txBody>
      </p:sp>
    </p:spTree>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75360" y="731523"/>
            <a:ext cx="3901440" cy="1652693"/>
          </a:xfrm>
        </p:spPr>
        <p:txBody>
          <a:bodyPr lIns="0" anchor="b">
            <a:noAutofit/>
          </a:bodyPr>
          <a:lstStyle>
            <a:lvl1pPr algn="l" rtl="0">
              <a:spcBef>
                <a:spcPct val="0"/>
              </a:spcBef>
              <a:buNone/>
              <a:defRPr sz="37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2"/>
          </p:nvPr>
        </p:nvSpPr>
        <p:spPr>
          <a:xfrm>
            <a:off x="975360" y="2384213"/>
            <a:ext cx="3901440" cy="6502400"/>
          </a:xfrm>
        </p:spPr>
        <p:txBody>
          <a:bodyPr lIns="26009" rIns="26009"/>
          <a:lstStyle>
            <a:lvl1pPr marL="0" indent="0" algn="l">
              <a:buNone/>
              <a:defRPr sz="2000"/>
            </a:lvl1pPr>
            <a:lvl2pPr indent="0" algn="l">
              <a:buNone/>
              <a:defRPr sz="1700"/>
            </a:lvl2pPr>
            <a:lvl3pPr indent="0" algn="l">
              <a:buNone/>
              <a:defRPr sz="1400"/>
            </a:lvl3pPr>
            <a:lvl4pPr indent="0" algn="l">
              <a:buNone/>
              <a:defRPr sz="1300"/>
            </a:lvl4pPr>
            <a:lvl5pPr indent="0" algn="l">
              <a:buNone/>
              <a:defRPr sz="1300"/>
            </a:lvl5pPr>
          </a:lstStyle>
          <a:p>
            <a:pPr lvl="0" eaLnBrk="1" latinLnBrk="0" hangingPunct="1"/>
            <a:r>
              <a:rPr kumimoji="0" lang="zh-TW" altLang="en-US" smtClean="0"/>
              <a:t>按一下以編輯母片文字樣式</a:t>
            </a:r>
          </a:p>
        </p:txBody>
      </p:sp>
      <p:sp>
        <p:nvSpPr>
          <p:cNvPr id="4" name="Content Placeholder 3"/>
          <p:cNvSpPr>
            <a:spLocks noGrp="1"/>
          </p:cNvSpPr>
          <p:nvPr>
            <p:ph sz="half" idx="1"/>
          </p:nvPr>
        </p:nvSpPr>
        <p:spPr>
          <a:xfrm>
            <a:off x="5084516" y="2384213"/>
            <a:ext cx="7270044" cy="6502400"/>
          </a:xfrm>
        </p:spPr>
        <p:txBody>
          <a:bodyPr tIns="0"/>
          <a:lstStyle>
            <a:lvl1pPr>
              <a:defRPr sz="4000"/>
            </a:lvl1pPr>
            <a:lvl2pPr>
              <a:defRPr sz="3700"/>
            </a:lvl2pPr>
            <a:lvl3pPr>
              <a:defRPr sz="3400"/>
            </a:lvl3pPr>
            <a:lvl4pPr>
              <a:defRPr sz="2800"/>
            </a:lvl4pPr>
            <a:lvl5pPr>
              <a:defRPr sz="2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8C273C2C-6BD0-40EC-8D8D-4D51F089C5EB}" type="datetime1">
              <a:rPr lang="en-US" smtClean="0"/>
              <a:pPr/>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rtl="0">
              <a:spcBef>
                <a:spcPts val="0"/>
              </a:spcBef>
              <a:buNone/>
            </a:pPr>
            <a:fld id="{00000000-1234-1234-1234-123412341234}" type="slidenum">
              <a:rPr lang="en-US" sz="1600" smtClean="0">
                <a:solidFill>
                  <a:schemeClr val="dk2"/>
                </a:solidFill>
              </a:rPr>
              <a:t>‹#›</a:t>
            </a:fld>
            <a:endParaRPr lang="en-US" sz="1600">
              <a:solidFill>
                <a:schemeClr val="dk2"/>
              </a:solidFill>
            </a:endParaRPr>
          </a:p>
        </p:txBody>
      </p:sp>
    </p:spTree>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4502404" y="1575932"/>
            <a:ext cx="7477760" cy="585216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30046" tIns="65023" rIns="130046" bIns="65023" rtlCol="0" anchor="ctr"/>
          <a:lstStyle/>
          <a:p>
            <a:pPr algn="ctr" eaLnBrk="1" latinLnBrk="0" hangingPunct="1"/>
            <a:endParaRPr kumimoji="0" lang="en-US"/>
          </a:p>
        </p:txBody>
      </p:sp>
      <p:sp>
        <p:nvSpPr>
          <p:cNvPr id="12" name="Right Triangle 11"/>
          <p:cNvSpPr/>
          <p:nvPr/>
        </p:nvSpPr>
        <p:spPr>
          <a:xfrm rot="420000" flipV="1">
            <a:off x="11383657" y="7622782"/>
            <a:ext cx="221082" cy="221082"/>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30046" tIns="65023" rIns="130046" bIns="65023" rtlCol="0" anchor="ctr"/>
          <a:lstStyle/>
          <a:p>
            <a:pPr algn="ctr" eaLnBrk="1" latinLnBrk="0" hangingPunct="1"/>
            <a:endParaRPr kumimoji="0" lang="en-US"/>
          </a:p>
        </p:txBody>
      </p:sp>
      <p:sp>
        <p:nvSpPr>
          <p:cNvPr id="2" name="Title 1"/>
          <p:cNvSpPr>
            <a:spLocks noGrp="1"/>
          </p:cNvSpPr>
          <p:nvPr>
            <p:ph type="title"/>
          </p:nvPr>
        </p:nvSpPr>
        <p:spPr>
          <a:xfrm>
            <a:off x="866986" y="1673950"/>
            <a:ext cx="3147162" cy="2250839"/>
          </a:xfrm>
        </p:spPr>
        <p:txBody>
          <a:bodyPr vert="horz" lIns="65023" tIns="65023" rIns="65023" bIns="65023" anchor="b"/>
          <a:lstStyle>
            <a:lvl1pPr algn="l">
              <a:buNone/>
              <a:defRPr sz="2800" b="1">
                <a:solidFill>
                  <a:schemeClr val="tx2"/>
                </a:solidFill>
              </a:defRPr>
            </a:lvl1pPr>
          </a:lstStyle>
          <a:p>
            <a:r>
              <a:rPr kumimoji="0" lang="zh-TW" altLang="en-US" smtClean="0"/>
              <a:t>按一下以編輯母片標題樣式</a:t>
            </a:r>
            <a:endParaRPr kumimoji="0" lang="en-US"/>
          </a:p>
        </p:txBody>
      </p:sp>
      <p:sp>
        <p:nvSpPr>
          <p:cNvPr id="4" name="Text Placeholder 3"/>
          <p:cNvSpPr>
            <a:spLocks noGrp="1"/>
          </p:cNvSpPr>
          <p:nvPr>
            <p:ph type="body" sz="half" idx="2"/>
          </p:nvPr>
        </p:nvSpPr>
        <p:spPr>
          <a:xfrm>
            <a:off x="866987" y="4023161"/>
            <a:ext cx="3142827" cy="3099477"/>
          </a:xfrm>
        </p:spPr>
        <p:txBody>
          <a:bodyPr lIns="91032" rIns="65023" bIns="65023" anchor="t"/>
          <a:lstStyle>
            <a:lvl1pPr marL="0" indent="0" algn="l">
              <a:spcBef>
                <a:spcPts val="356"/>
              </a:spcBef>
              <a:buFontTx/>
              <a:buNone/>
              <a:defRPr sz="1800"/>
            </a:lvl1pPr>
            <a:lvl2pPr>
              <a:defRPr sz="1700"/>
            </a:lvl2pPr>
            <a:lvl3pPr>
              <a:defRPr sz="1400"/>
            </a:lvl3pPr>
            <a:lvl4pPr>
              <a:defRPr sz="1300"/>
            </a:lvl4pPr>
            <a:lvl5pPr>
              <a:defRPr sz="1300"/>
            </a:lvl5pPr>
          </a:lstStyle>
          <a:p>
            <a:pPr lvl="0" eaLnBrk="1" latinLnBrk="0" hangingPunct="1"/>
            <a:r>
              <a:rPr kumimoji="0" lang="zh-TW" altLang="en-US" smtClean="0"/>
              <a:t>按一下以編輯母片文字樣式</a:t>
            </a:r>
          </a:p>
        </p:txBody>
      </p:sp>
      <p:sp>
        <p:nvSpPr>
          <p:cNvPr id="5" name="Date Placeholder 4"/>
          <p:cNvSpPr>
            <a:spLocks noGrp="1"/>
          </p:cNvSpPr>
          <p:nvPr>
            <p:ph type="dt" sz="half" idx="10"/>
          </p:nvPr>
        </p:nvSpPr>
        <p:spPr/>
        <p:txBody>
          <a:bodyPr/>
          <a:lstStyle/>
          <a:p>
            <a:fld id="{2D377F5C-EDA7-4864-9756-35769B0E62CF}" type="datetime1">
              <a:rPr lang="en-US" smtClean="0"/>
              <a:pPr/>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487573" y="9040143"/>
            <a:ext cx="866987" cy="519289"/>
          </a:xfrm>
        </p:spPr>
        <p:txBody>
          <a:bodyPr/>
          <a:lstStyle/>
          <a:p>
            <a:pPr lvl="0" algn="r" rtl="0">
              <a:spcBef>
                <a:spcPts val="0"/>
              </a:spcBef>
              <a:buNone/>
            </a:pPr>
            <a:fld id="{00000000-1234-1234-1234-123412341234}" type="slidenum">
              <a:rPr lang="en-US" sz="1600" smtClean="0">
                <a:solidFill>
                  <a:schemeClr val="dk2"/>
                </a:solidFill>
              </a:rPr>
              <a:t>‹#›</a:t>
            </a:fld>
            <a:endParaRPr lang="en-US" sz="1600">
              <a:solidFill>
                <a:schemeClr val="dk2"/>
              </a:solidFill>
            </a:endParaRPr>
          </a:p>
        </p:txBody>
      </p:sp>
      <p:sp>
        <p:nvSpPr>
          <p:cNvPr id="3" name="Picture Placeholder 2"/>
          <p:cNvSpPr>
            <a:spLocks noGrp="1"/>
          </p:cNvSpPr>
          <p:nvPr>
            <p:ph type="pic" idx="1"/>
          </p:nvPr>
        </p:nvSpPr>
        <p:spPr>
          <a:xfrm rot="420000">
            <a:off x="4957572" y="1705980"/>
            <a:ext cx="6567424" cy="5592064"/>
          </a:xfrm>
          <a:prstGeom prst="rect">
            <a:avLst/>
          </a:prstGeom>
          <a:solidFill>
            <a:schemeClr val="bg2"/>
          </a:solidFill>
          <a:ln w="3000" cap="rnd">
            <a:solidFill>
              <a:srgbClr val="C0C0C0"/>
            </a:solidFill>
            <a:round/>
          </a:ln>
          <a:effectLst/>
        </p:spPr>
        <p:txBody>
          <a:bodyPr/>
          <a:lstStyle>
            <a:lvl1pPr marL="0" indent="0">
              <a:buNone/>
              <a:defRPr sz="4600"/>
            </a:lvl1pPr>
          </a:lstStyle>
          <a:p>
            <a:r>
              <a:rPr kumimoji="0" lang="zh-TW" altLang="en-US" smtClean="0"/>
              <a:t>按一下圖示以新增圖片</a:t>
            </a:r>
            <a:endParaRPr kumimoji="0" lang="en-US" dirty="0"/>
          </a:p>
        </p:txBody>
      </p:sp>
      <p:sp>
        <p:nvSpPr>
          <p:cNvPr id="10" name="Freeform 9"/>
          <p:cNvSpPr>
            <a:spLocks/>
          </p:cNvSpPr>
          <p:nvPr/>
        </p:nvSpPr>
        <p:spPr bwMode="auto">
          <a:xfrm flipV="1">
            <a:off x="-13547" y="8272498"/>
            <a:ext cx="13031893" cy="148110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30046" tIns="65023" rIns="130046" bIns="65023"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6231467" y="8845974"/>
            <a:ext cx="6773333" cy="90762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30046" tIns="65023" rIns="130046" bIns="65023"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3547" y="-10160"/>
            <a:ext cx="13031893" cy="148110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30046" tIns="65023" rIns="130046" bIns="65023"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6231467" y="-10160"/>
            <a:ext cx="6773333" cy="90762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30046" tIns="65023" rIns="130046" bIns="65023"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50240" y="1001370"/>
            <a:ext cx="11704320" cy="1625600"/>
          </a:xfrm>
          <a:prstGeom prst="rect">
            <a:avLst/>
          </a:prstGeom>
        </p:spPr>
        <p:txBody>
          <a:bodyPr vert="horz" lIns="0" tIns="65023" rIns="0" bIns="0" anchor="b">
            <a:normAutofit/>
          </a:bodyPr>
          <a:lstStyle/>
          <a:p>
            <a:r>
              <a:rPr kumimoji="0" lang="zh-TW" altLang="en-US" smtClean="0"/>
              <a:t>按一下以編輯母片標題樣式</a:t>
            </a:r>
            <a:endParaRPr kumimoji="0" lang="en-US"/>
          </a:p>
        </p:txBody>
      </p:sp>
      <p:sp>
        <p:nvSpPr>
          <p:cNvPr id="30" name="Text Placeholder 29"/>
          <p:cNvSpPr>
            <a:spLocks noGrp="1"/>
          </p:cNvSpPr>
          <p:nvPr>
            <p:ph type="body" idx="1"/>
          </p:nvPr>
        </p:nvSpPr>
        <p:spPr>
          <a:xfrm>
            <a:off x="650240" y="2752683"/>
            <a:ext cx="11704320" cy="6242304"/>
          </a:xfrm>
          <a:prstGeom prst="rect">
            <a:avLst/>
          </a:prstGeom>
        </p:spPr>
        <p:txBody>
          <a:bodyPr vert="horz" lIns="130046" tIns="65023" rIns="130046" bIns="65023">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Date Placeholder 9"/>
          <p:cNvSpPr>
            <a:spLocks noGrp="1"/>
          </p:cNvSpPr>
          <p:nvPr>
            <p:ph type="dt" sz="half" idx="2"/>
          </p:nvPr>
        </p:nvSpPr>
        <p:spPr>
          <a:xfrm>
            <a:off x="650240" y="9040143"/>
            <a:ext cx="3034453" cy="519289"/>
          </a:xfrm>
          <a:prstGeom prst="rect">
            <a:avLst/>
          </a:prstGeom>
        </p:spPr>
        <p:txBody>
          <a:bodyPr vert="horz" lIns="0" tIns="0" rIns="0" bIns="0" anchor="b"/>
          <a:lstStyle>
            <a:lvl1pPr algn="l" eaLnBrk="1" latinLnBrk="0" hangingPunct="1">
              <a:defRPr kumimoji="0" sz="1700">
                <a:solidFill>
                  <a:schemeClr val="tx2">
                    <a:shade val="90000"/>
                  </a:schemeClr>
                </a:solidFill>
              </a:defRPr>
            </a:lvl1pPr>
          </a:lstStyle>
          <a:p>
            <a:fld id="{88B99C93-F56F-46AB-9EB8-53614A95B15F}" type="datetime1">
              <a:rPr lang="en-US" smtClean="0"/>
              <a:pPr/>
              <a:t>10/29/2015</a:t>
            </a:fld>
            <a:endParaRPr lang="en-US" dirty="0"/>
          </a:p>
        </p:txBody>
      </p:sp>
      <p:sp>
        <p:nvSpPr>
          <p:cNvPr id="22" name="Footer Placeholder 21"/>
          <p:cNvSpPr>
            <a:spLocks noGrp="1"/>
          </p:cNvSpPr>
          <p:nvPr>
            <p:ph type="ftr" sz="quarter" idx="3"/>
          </p:nvPr>
        </p:nvSpPr>
        <p:spPr>
          <a:xfrm>
            <a:off x="3793067" y="9040143"/>
            <a:ext cx="4768427" cy="519289"/>
          </a:xfrm>
          <a:prstGeom prst="rect">
            <a:avLst/>
          </a:prstGeom>
        </p:spPr>
        <p:txBody>
          <a:bodyPr vert="horz" lIns="0" tIns="0" rIns="0" bIns="0" anchor="b"/>
          <a:lstStyle>
            <a:lvl1pPr algn="l" eaLnBrk="1" latinLnBrk="0" hangingPunct="1">
              <a:defRPr kumimoji="0" sz="17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1270827" y="9040143"/>
            <a:ext cx="1083733" cy="519289"/>
          </a:xfrm>
          <a:prstGeom prst="rect">
            <a:avLst/>
          </a:prstGeom>
        </p:spPr>
        <p:txBody>
          <a:bodyPr vert="horz" lIns="0" tIns="0" rIns="0" bIns="0" anchor="b"/>
          <a:lstStyle>
            <a:lvl1pPr algn="r" eaLnBrk="1" latinLnBrk="0" hangingPunct="1">
              <a:defRPr kumimoji="0" sz="1700">
                <a:solidFill>
                  <a:schemeClr val="tx2">
                    <a:shade val="90000"/>
                  </a:schemeClr>
                </a:solidFill>
              </a:defRPr>
            </a:lvl1pPr>
          </a:lstStyle>
          <a:p>
            <a:pPr lvl="0" algn="r" rtl="0">
              <a:spcBef>
                <a:spcPts val="0"/>
              </a:spcBef>
              <a:buNone/>
            </a:pPr>
            <a:fld id="{00000000-1234-1234-1234-123412341234}" type="slidenum">
              <a:rPr lang="en-US" sz="1600" smtClean="0">
                <a:solidFill>
                  <a:schemeClr val="dk2"/>
                </a:solidFill>
              </a:rPr>
              <a:t>‹#›</a:t>
            </a:fld>
            <a:endParaRPr lang="en-US" sz="1600">
              <a:solidFill>
                <a:schemeClr val="dk2"/>
              </a:solidFill>
            </a:endParaRPr>
          </a:p>
        </p:txBody>
      </p:sp>
      <p:grpSp>
        <p:nvGrpSpPr>
          <p:cNvPr id="2" name="Group 1"/>
          <p:cNvGrpSpPr/>
          <p:nvPr/>
        </p:nvGrpSpPr>
        <p:grpSpPr>
          <a:xfrm>
            <a:off x="-27046" y="287869"/>
            <a:ext cx="13056779" cy="923341"/>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7100" b="0" kern="1200">
          <a:ln>
            <a:noFill/>
          </a:ln>
          <a:solidFill>
            <a:schemeClr val="tx2"/>
          </a:solidFill>
          <a:effectLst/>
          <a:latin typeface="+mj-lt"/>
          <a:ea typeface="+mj-ea"/>
          <a:cs typeface="+mj-cs"/>
        </a:defRPr>
      </a:lvl1pPr>
    </p:titleStyle>
    <p:bodyStyle>
      <a:lvl1pPr marL="390138" indent="-390138" algn="l" rtl="0" eaLnBrk="1" latinLnBrk="0" hangingPunct="1">
        <a:spcBef>
          <a:spcPct val="20000"/>
        </a:spcBef>
        <a:buClr>
          <a:schemeClr val="accent3"/>
        </a:buClr>
        <a:buSzPct val="95000"/>
        <a:buFont typeface="Wingdings 2"/>
        <a:buChar char=""/>
        <a:defRPr kumimoji="0" sz="3700" kern="1200">
          <a:solidFill>
            <a:schemeClr val="tx1"/>
          </a:solidFill>
          <a:latin typeface="+mn-lt"/>
          <a:ea typeface="+mn-ea"/>
          <a:cs typeface="+mn-cs"/>
        </a:defRPr>
      </a:lvl1pPr>
      <a:lvl2pPr marL="910322" indent="-351124" algn="l" rtl="0" eaLnBrk="1" latinLnBrk="0" hangingPunct="1">
        <a:spcBef>
          <a:spcPct val="20000"/>
        </a:spcBef>
        <a:buClr>
          <a:schemeClr val="accent1"/>
        </a:buClr>
        <a:buSzPct val="85000"/>
        <a:buFont typeface="Wingdings 2"/>
        <a:buChar char=""/>
        <a:defRPr kumimoji="0" sz="3400" kern="1200">
          <a:solidFill>
            <a:schemeClr val="tx1"/>
          </a:solidFill>
          <a:latin typeface="+mn-lt"/>
          <a:ea typeface="+mn-ea"/>
          <a:cs typeface="+mn-cs"/>
        </a:defRPr>
      </a:lvl2pPr>
      <a:lvl3pPr marL="1300460" indent="-351124" algn="l" rtl="0" eaLnBrk="1" latinLnBrk="0" hangingPunct="1">
        <a:spcBef>
          <a:spcPct val="20000"/>
        </a:spcBef>
        <a:buClr>
          <a:schemeClr val="accent2"/>
        </a:buClr>
        <a:buSzPct val="70000"/>
        <a:buFont typeface="Wingdings 2"/>
        <a:buChar char=""/>
        <a:defRPr kumimoji="0" sz="3000" kern="1200">
          <a:solidFill>
            <a:schemeClr val="tx1"/>
          </a:solidFill>
          <a:latin typeface="+mn-lt"/>
          <a:ea typeface="+mn-ea"/>
          <a:cs typeface="+mn-cs"/>
        </a:defRPr>
      </a:lvl3pPr>
      <a:lvl4pPr marL="1690598" indent="-299106" algn="l" rtl="0" eaLnBrk="1" latinLnBrk="0" hangingPunct="1">
        <a:spcBef>
          <a:spcPct val="20000"/>
        </a:spcBef>
        <a:buClr>
          <a:schemeClr val="accent3"/>
        </a:buClr>
        <a:buSzPct val="65000"/>
        <a:buFont typeface="Wingdings 2"/>
        <a:buChar char=""/>
        <a:defRPr kumimoji="0" sz="2800" kern="1200">
          <a:solidFill>
            <a:schemeClr val="tx1"/>
          </a:solidFill>
          <a:latin typeface="+mn-lt"/>
          <a:ea typeface="+mn-ea"/>
          <a:cs typeface="+mn-cs"/>
        </a:defRPr>
      </a:lvl4pPr>
      <a:lvl5pPr marL="2080735" indent="-299106" algn="l" rtl="0" eaLnBrk="1" latinLnBrk="0" hangingPunct="1">
        <a:spcBef>
          <a:spcPct val="20000"/>
        </a:spcBef>
        <a:buClr>
          <a:schemeClr val="accent4"/>
        </a:buClr>
        <a:buSzPct val="65000"/>
        <a:buFont typeface="Wingdings 2"/>
        <a:buChar char=""/>
        <a:defRPr kumimoji="0" sz="2800" kern="1200">
          <a:solidFill>
            <a:schemeClr val="tx1"/>
          </a:solidFill>
          <a:latin typeface="+mn-lt"/>
          <a:ea typeface="+mn-ea"/>
          <a:cs typeface="+mn-cs"/>
        </a:defRPr>
      </a:lvl5pPr>
      <a:lvl6pPr marL="2470873" indent="-299106" algn="l" rtl="0" eaLnBrk="1" latinLnBrk="0" hangingPunct="1">
        <a:spcBef>
          <a:spcPct val="20000"/>
        </a:spcBef>
        <a:buClr>
          <a:schemeClr val="accent5"/>
        </a:buClr>
        <a:buSzPct val="80000"/>
        <a:buFont typeface="Wingdings 2"/>
        <a:buChar char=""/>
        <a:defRPr kumimoji="0" sz="2600" kern="1200">
          <a:solidFill>
            <a:schemeClr val="tx1"/>
          </a:solidFill>
          <a:latin typeface="+mn-lt"/>
          <a:ea typeface="+mn-ea"/>
          <a:cs typeface="+mn-cs"/>
        </a:defRPr>
      </a:lvl6pPr>
      <a:lvl7pPr marL="2730965" indent="-260092" algn="l" rtl="0" eaLnBrk="1" latinLnBrk="0" hangingPunct="1">
        <a:spcBef>
          <a:spcPct val="20000"/>
        </a:spcBef>
        <a:buClr>
          <a:schemeClr val="accent6"/>
        </a:buClr>
        <a:buSzPct val="80000"/>
        <a:buFont typeface="Wingdings 2"/>
        <a:buChar char=""/>
        <a:defRPr kumimoji="0" sz="2300" kern="1200" baseline="0">
          <a:solidFill>
            <a:schemeClr val="tx1"/>
          </a:solidFill>
          <a:latin typeface="+mn-lt"/>
          <a:ea typeface="+mn-ea"/>
          <a:cs typeface="+mn-cs"/>
        </a:defRPr>
      </a:lvl7pPr>
      <a:lvl8pPr marL="3121103" indent="-260092" algn="l" rtl="0" eaLnBrk="1" latinLnBrk="0" hangingPunct="1">
        <a:spcBef>
          <a:spcPct val="20000"/>
        </a:spcBef>
        <a:buClr>
          <a:schemeClr val="tx2"/>
        </a:buClr>
        <a:buChar char="•"/>
        <a:defRPr kumimoji="0" sz="2300" kern="1200">
          <a:solidFill>
            <a:schemeClr val="tx1"/>
          </a:solidFill>
          <a:latin typeface="+mn-lt"/>
          <a:ea typeface="+mn-ea"/>
          <a:cs typeface="+mn-cs"/>
        </a:defRPr>
      </a:lvl8pPr>
      <a:lvl9pPr marL="3511241" indent="-260092" algn="l" rtl="0" eaLnBrk="1" latinLnBrk="0" hangingPunct="1">
        <a:spcBef>
          <a:spcPct val="20000"/>
        </a:spcBef>
        <a:buClr>
          <a:schemeClr val="tx2"/>
        </a:buClr>
        <a:buFontTx/>
        <a:buChar char="•"/>
        <a:defRPr kumimoji="0" sz="20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0230" algn="l" rtl="0" eaLnBrk="1" latinLnBrk="0" hangingPunct="1">
        <a:defRPr kumimoji="0" kern="1200">
          <a:solidFill>
            <a:schemeClr val="tx1"/>
          </a:solidFill>
          <a:latin typeface="+mn-lt"/>
          <a:ea typeface="+mn-ea"/>
          <a:cs typeface="+mn-cs"/>
        </a:defRPr>
      </a:lvl2pPr>
      <a:lvl3pPr marL="1300460" algn="l" rtl="0" eaLnBrk="1" latinLnBrk="0" hangingPunct="1">
        <a:defRPr kumimoji="0" kern="1200">
          <a:solidFill>
            <a:schemeClr val="tx1"/>
          </a:solidFill>
          <a:latin typeface="+mn-lt"/>
          <a:ea typeface="+mn-ea"/>
          <a:cs typeface="+mn-cs"/>
        </a:defRPr>
      </a:lvl3pPr>
      <a:lvl4pPr marL="1950690" algn="l" rtl="0" eaLnBrk="1" latinLnBrk="0" hangingPunct="1">
        <a:defRPr kumimoji="0" kern="1200">
          <a:solidFill>
            <a:schemeClr val="tx1"/>
          </a:solidFill>
          <a:latin typeface="+mn-lt"/>
          <a:ea typeface="+mn-ea"/>
          <a:cs typeface="+mn-cs"/>
        </a:defRPr>
      </a:lvl4pPr>
      <a:lvl5pPr marL="2600919" algn="l" rtl="0" eaLnBrk="1" latinLnBrk="0" hangingPunct="1">
        <a:defRPr kumimoji="0" kern="1200">
          <a:solidFill>
            <a:schemeClr val="tx1"/>
          </a:solidFill>
          <a:latin typeface="+mn-lt"/>
          <a:ea typeface="+mn-ea"/>
          <a:cs typeface="+mn-cs"/>
        </a:defRPr>
      </a:lvl5pPr>
      <a:lvl6pPr marL="3251149" algn="l" rtl="0" eaLnBrk="1" latinLnBrk="0" hangingPunct="1">
        <a:defRPr kumimoji="0" kern="1200">
          <a:solidFill>
            <a:schemeClr val="tx1"/>
          </a:solidFill>
          <a:latin typeface="+mn-lt"/>
          <a:ea typeface="+mn-ea"/>
          <a:cs typeface="+mn-cs"/>
        </a:defRPr>
      </a:lvl6pPr>
      <a:lvl7pPr marL="3901379" algn="l" rtl="0" eaLnBrk="1" latinLnBrk="0" hangingPunct="1">
        <a:defRPr kumimoji="0" kern="1200">
          <a:solidFill>
            <a:schemeClr val="tx1"/>
          </a:solidFill>
          <a:latin typeface="+mn-lt"/>
          <a:ea typeface="+mn-ea"/>
          <a:cs typeface="+mn-cs"/>
        </a:defRPr>
      </a:lvl7pPr>
      <a:lvl8pPr marL="4551609" algn="l" rtl="0" eaLnBrk="1" latinLnBrk="0" hangingPunct="1">
        <a:defRPr kumimoji="0" kern="1200">
          <a:solidFill>
            <a:schemeClr val="tx1"/>
          </a:solidFill>
          <a:latin typeface="+mn-lt"/>
          <a:ea typeface="+mn-ea"/>
          <a:cs typeface="+mn-cs"/>
        </a:defRPr>
      </a:lvl8pPr>
      <a:lvl9pPr marL="520183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0.jpg"/></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72.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profile.flaticon.com/license/fi/SwkgUxJEL3JglsTgaFIv-7Lfhb7w7SVQlh01IZZJdyGQntQbu_lv1oNwa_pXaIgIondwUNQn4eNuPc_Cq-AZjoyT5oP30_62_4XVm8pU4AtpvAE5gAQuZSelBEq0MYoS2bHfQE79DgBELlM5_nAWhYU-dojNWulEYn3us34XiY2y6I0MNeJsSV40_Uehif6_3ZW8pGxNRkGjYPg62uY6Cb3zVWTQq2gTN6qS_86Eh3BRqOzR9lgop1nwPjRQLa6GCXytDhxFkr_BnY_zey66psIoN8TveidCzm3jrdJFoJU" TargetMode="External"/><Relationship Id="rId7" Type="http://schemas.openxmlformats.org/officeDocument/2006/relationships/hyperlink" Target="https://profile.flaticon.com/license/fi/SwkgUxJEL3JglsTgaFIv-7Lfhb7w7SVQlh01IZZJdyGQntQbu_lv1oNwa_pXaIgIondwUNQn4eNuPc_Cq-AZjpahL0X8_3jp5fx85Chsg6lchsjv8bu6bp5THgJkw8gXRE8my5YFGetWhodMycEik065iXKtJc3-051oNwP6ly1dp9hHYYX7_lLC74cV4YhfQF94Rz_MKDZUQMbG6qVhbQ"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hyperlink" Target="https://profile.flaticon.com/license/fi/SwkgUxJEL3JglsTgaFIv-7Lfhb7w7SVQlh01IZZJdyGQntQbu_lv1oNwa_pXaIgIondwUNQn4eNuPc_Cq-AZjpahL0X8_3jp5fx85Chsg6lchsjv8bu6bp5THgJkw8gXGFTIb9CAuiLFLG95h4c8WMCgF4c6PxWxTq0eav6EkCGowEUy_ohXCo69xvlFScDgw8_VgML8CZWTOQVM-_3mDw" TargetMode="External"/><Relationship Id="rId5" Type="http://schemas.openxmlformats.org/officeDocument/2006/relationships/hyperlink" Target="https://profile.flaticon.com/license/fi/SwkgUxJEL3JglsTgaFIv-7Lfhb7w7SVQlh01IZZJdyGQntQbu_lv1oNwa_pXaIgIondwUNQn4eNuPc_Cq-AZjpahL0X8_3jp5fx85Chsg6lchsjv8bu6bp5THgJkw8gXD-FOCZPH4ZwU3gnQLWs7uz0A7Tjy5gp2c0JRHI-qb2n-ixCepN1gAD9iZsw7-t4L9489ngpr2gtWjSB3uIksWSjaPbSQw5GqSQZp67yIxi5Oyvh65-IwAlJwibggoWhYuhH_htq2kvKOQqq-js-aE8092AtvRprqrgjRNDWugIbifd2BJkoBnnt1x1Cu5tN84bnQspKBD3IgTx2V_esbxKP5MVFXysbuvT9kaDMwysGKzx_nGLiefTUBoy0UyZouL8StqwQ_VCHzbEImcXqtK4SlGYvlh4flZk-Y68MslcjaSJDq8Xzfe-mJIsaAGQVBIVt7xjMAQgyVC7dfR0cvAxvYzTkBCKJ9pMlTnprED4OdhG-DgaSlCFFlglZk_2aL-9UD5AgVUgP5Bi7zalE5jQDbGZEC6OB8R4Ahb_Wr4q9CJZuU_61zwY5yc-IBVHFA0REszzX6fYaAq2cfRpYZhIoduLUv-OhM9r_oq3E1Dn-MHg-fhb-akbdoN9TaZBoGkDAwo0yoeiZU4s1jKoYRyphWL_QrxXngOl2-BSrfWbXtwh_I3kKKVCUwUCYEo_AZnC0sqvvGpD_c9c-SfW5RY1HRzCmwycRy0RyRUTcpSCEGASxEMzpusMiJFcSBz1YT4Lu76HG9MaFNmOtcEybJ04CZARazNBIcJocnqnSRcRgumNs6s9i1b7sfXJry6Z3LlPT5zXcWNOR0w2LLl1zsvQ" TargetMode="External"/><Relationship Id="rId4" Type="http://schemas.openxmlformats.org/officeDocument/2006/relationships/hyperlink" Target="https://profile.flaticon.com/license/fi/SwkgUxJEL3JglsTgaFIv-7Lfhb7w7SVQlh01IZZJdyGQntQbu_lv1oNwa_pXaIgIondwUNQn4eNuPc_Cq-AZjpahL0X8_3jp5fx85Chsg6lchsjv8bu6bp5THgJkw8gXEodnimdj9z3z0T_xeInLhuIcVfHj0lne1vVPZ0TJhXWwlOEWvdDxTitcdVNqjghLNPqzWv0JDmxOg_FYrKLtsw"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6.pn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jpg"/><Relationship Id="rId4" Type="http://schemas.openxmlformats.org/officeDocument/2006/relationships/image" Target="../media/image22.png"/><Relationship Id="rId9"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43306" y="511974"/>
            <a:ext cx="12118200" cy="10859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7200" b="1" i="0" u="none" strike="noStrike" cap="none" baseline="0" dirty="0" err="1">
                <a:solidFill>
                  <a:schemeClr val="dk1"/>
                </a:solidFill>
                <a:rtl val="0"/>
              </a:rPr>
              <a:t>排「對」VS觀光的探討</a:t>
            </a:r>
            <a:endParaRPr lang="en-US" sz="7200" b="1" i="0" u="none" strike="noStrike" cap="none" baseline="0" dirty="0">
              <a:solidFill>
                <a:schemeClr val="dk1"/>
              </a:solidFill>
              <a:rtl val="0"/>
            </a:endParaRPr>
          </a:p>
        </p:txBody>
      </p:sp>
      <p:sp>
        <p:nvSpPr>
          <p:cNvPr id="57" name="Shape 57"/>
          <p:cNvSpPr txBox="1"/>
          <p:nvPr/>
        </p:nvSpPr>
        <p:spPr>
          <a:xfrm>
            <a:off x="1539025" y="8587125"/>
            <a:ext cx="2344200" cy="759599"/>
          </a:xfrm>
          <a:prstGeom prst="rect">
            <a:avLst/>
          </a:prstGeom>
          <a:noFill/>
          <a:ln>
            <a:noFill/>
          </a:ln>
        </p:spPr>
        <p:txBody>
          <a:bodyPr lIns="130025" tIns="65000" rIns="130025" bIns="65000" anchor="t" anchorCtr="0">
            <a:noAutofit/>
          </a:bodyPr>
          <a:lstStyle/>
          <a:p>
            <a:pPr marL="0" marR="0" lvl="0" indent="0" algn="ctr" rtl="0">
              <a:lnSpc>
                <a:spcPct val="100000"/>
              </a:lnSpc>
              <a:spcBef>
                <a:spcPts val="0"/>
              </a:spcBef>
              <a:spcAft>
                <a:spcPts val="0"/>
              </a:spcAft>
              <a:buClr>
                <a:srgbClr val="414141"/>
              </a:buClr>
              <a:buSzPct val="25000"/>
              <a:buFont typeface="Cabin"/>
              <a:buNone/>
            </a:pPr>
            <a:r>
              <a:rPr lang="en-US" sz="4200" b="1" i="0" u="none" strike="noStrike" cap="none" baseline="0">
                <a:solidFill>
                  <a:srgbClr val="414141"/>
                </a:solidFill>
                <a:rtl val="0"/>
              </a:rPr>
              <a:t>陳凱莉</a:t>
            </a:r>
          </a:p>
        </p:txBody>
      </p:sp>
      <p:sp>
        <p:nvSpPr>
          <p:cNvPr id="58" name="Shape 58"/>
          <p:cNvSpPr txBox="1"/>
          <p:nvPr/>
        </p:nvSpPr>
        <p:spPr>
          <a:xfrm>
            <a:off x="8737325" y="8587125"/>
            <a:ext cx="2184300" cy="759599"/>
          </a:xfrm>
          <a:prstGeom prst="rect">
            <a:avLst/>
          </a:prstGeom>
          <a:noFill/>
          <a:ln>
            <a:noFill/>
          </a:ln>
        </p:spPr>
        <p:txBody>
          <a:bodyPr lIns="130025" tIns="65000" rIns="130025" bIns="65000" anchor="t" anchorCtr="0">
            <a:noAutofit/>
          </a:bodyPr>
          <a:lstStyle/>
          <a:p>
            <a:pPr marL="0" marR="0" lvl="0" indent="0" algn="ctr" rtl="0">
              <a:lnSpc>
                <a:spcPct val="100000"/>
              </a:lnSpc>
              <a:spcBef>
                <a:spcPts val="0"/>
              </a:spcBef>
              <a:spcAft>
                <a:spcPts val="0"/>
              </a:spcAft>
              <a:buClr>
                <a:srgbClr val="414141"/>
              </a:buClr>
              <a:buSzPct val="25000"/>
              <a:buFont typeface="Cabin"/>
              <a:buNone/>
            </a:pPr>
            <a:r>
              <a:rPr lang="en-US" sz="4200" b="1" i="0" u="none" strike="noStrike" cap="none" baseline="0">
                <a:solidFill>
                  <a:srgbClr val="414141"/>
                </a:solidFill>
                <a:rtl val="0"/>
              </a:rPr>
              <a:t>潘威仰</a:t>
            </a:r>
          </a:p>
        </p:txBody>
      </p:sp>
      <p:sp>
        <p:nvSpPr>
          <p:cNvPr id="59" name="Shape 59"/>
          <p:cNvSpPr txBox="1"/>
          <p:nvPr/>
        </p:nvSpPr>
        <p:spPr>
          <a:xfrm>
            <a:off x="6381112" y="8587125"/>
            <a:ext cx="2184300" cy="759599"/>
          </a:xfrm>
          <a:prstGeom prst="rect">
            <a:avLst/>
          </a:prstGeom>
          <a:noFill/>
          <a:ln>
            <a:noFill/>
          </a:ln>
        </p:spPr>
        <p:txBody>
          <a:bodyPr lIns="130025" tIns="65000" rIns="130025" bIns="65000" anchor="t" anchorCtr="0">
            <a:noAutofit/>
          </a:bodyPr>
          <a:lstStyle/>
          <a:p>
            <a:pPr marL="0" marR="0" lvl="0" indent="0" algn="ctr" rtl="0">
              <a:lnSpc>
                <a:spcPct val="100000"/>
              </a:lnSpc>
              <a:spcBef>
                <a:spcPts val="0"/>
              </a:spcBef>
              <a:spcAft>
                <a:spcPts val="0"/>
              </a:spcAft>
              <a:buClr>
                <a:srgbClr val="414141"/>
              </a:buClr>
              <a:buSzPct val="25000"/>
              <a:buFont typeface="Cabin"/>
              <a:buNone/>
            </a:pPr>
            <a:r>
              <a:rPr lang="en-US" sz="4200" b="1" i="0" u="none" strike="noStrike" cap="none" baseline="0">
                <a:solidFill>
                  <a:srgbClr val="414141"/>
                </a:solidFill>
                <a:rtl val="0"/>
              </a:rPr>
              <a:t>曾子亘</a:t>
            </a:r>
          </a:p>
        </p:txBody>
      </p:sp>
      <p:sp>
        <p:nvSpPr>
          <p:cNvPr id="60" name="Shape 60"/>
          <p:cNvSpPr txBox="1"/>
          <p:nvPr/>
        </p:nvSpPr>
        <p:spPr>
          <a:xfrm>
            <a:off x="3717900" y="8587125"/>
            <a:ext cx="2184300" cy="759599"/>
          </a:xfrm>
          <a:prstGeom prst="rect">
            <a:avLst/>
          </a:prstGeom>
          <a:noFill/>
          <a:ln>
            <a:noFill/>
          </a:ln>
        </p:spPr>
        <p:txBody>
          <a:bodyPr lIns="130025" tIns="65000" rIns="130025" bIns="65000" anchor="t" anchorCtr="0">
            <a:noAutofit/>
          </a:bodyPr>
          <a:lstStyle/>
          <a:p>
            <a:pPr marL="0" marR="0" lvl="0" indent="0" algn="ctr" rtl="0">
              <a:lnSpc>
                <a:spcPct val="100000"/>
              </a:lnSpc>
              <a:spcBef>
                <a:spcPts val="0"/>
              </a:spcBef>
              <a:spcAft>
                <a:spcPts val="0"/>
              </a:spcAft>
              <a:buClr>
                <a:srgbClr val="414141"/>
              </a:buClr>
              <a:buSzPct val="25000"/>
              <a:buFont typeface="Cabin"/>
              <a:buNone/>
            </a:pPr>
            <a:r>
              <a:rPr lang="en-US" sz="4200" b="1" i="0" u="none" strike="noStrike" cap="none" baseline="0">
                <a:solidFill>
                  <a:srgbClr val="414141"/>
                </a:solidFill>
                <a:rtl val="0"/>
              </a:rPr>
              <a:t>黃琳真</a:t>
            </a:r>
          </a:p>
        </p:txBody>
      </p:sp>
      <p:pic>
        <p:nvPicPr>
          <p:cNvPr id="61" name="Shape 61"/>
          <p:cNvPicPr preferRelativeResize="0"/>
          <p:nvPr/>
        </p:nvPicPr>
        <p:blipFill>
          <a:blip r:embed="rId3">
            <a:alphaModFix/>
          </a:blip>
          <a:stretch>
            <a:fillRect/>
          </a:stretch>
        </p:blipFill>
        <p:spPr>
          <a:xfrm>
            <a:off x="1232000" y="2127949"/>
            <a:ext cx="10540802" cy="59292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741760" y="348275"/>
            <a:ext cx="11812693" cy="1625600"/>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6600" b="0" i="0" u="none" strike="noStrike" cap="none" baseline="0" dirty="0" err="1" smtClean="0">
                <a:solidFill>
                  <a:schemeClr val="dk1"/>
                </a:solidFill>
                <a:latin typeface="Cabin"/>
                <a:ea typeface="Cabin"/>
                <a:cs typeface="Cabin"/>
                <a:sym typeface="Cabin"/>
                <a:rtl val="0"/>
              </a:rPr>
              <a:t>排隊者的年齡</a:t>
            </a:r>
            <a:endParaRPr lang="en-US" sz="6600" b="0" i="0" u="none" strike="noStrike" cap="none" baseline="0" dirty="0">
              <a:solidFill>
                <a:schemeClr val="dk1"/>
              </a:solidFill>
              <a:latin typeface="Cabin"/>
              <a:ea typeface="Cabin"/>
              <a:cs typeface="Cabin"/>
              <a:sym typeface="Cabin"/>
              <a:rtl val="0"/>
            </a:endParaRPr>
          </a:p>
        </p:txBody>
      </p:sp>
      <p:pic>
        <p:nvPicPr>
          <p:cNvPr id="197" name="Shape 197"/>
          <p:cNvPicPr preferRelativeResize="0"/>
          <p:nvPr/>
        </p:nvPicPr>
        <p:blipFill rotWithShape="1">
          <a:blip r:embed="rId3">
            <a:alphaModFix/>
          </a:blip>
          <a:srcRect l="16600" t="33879" r="19428" b="20595"/>
          <a:stretch/>
        </p:blipFill>
        <p:spPr>
          <a:xfrm>
            <a:off x="1082300" y="1973875"/>
            <a:ext cx="10840199" cy="5900349"/>
          </a:xfrm>
          <a:prstGeom prst="rect">
            <a:avLst/>
          </a:prstGeom>
          <a:noFill/>
          <a:ln>
            <a:noFill/>
          </a:ln>
        </p:spPr>
      </p:pic>
      <p:sp>
        <p:nvSpPr>
          <p:cNvPr id="198" name="Shape 198"/>
          <p:cNvSpPr txBox="1"/>
          <p:nvPr/>
        </p:nvSpPr>
        <p:spPr>
          <a:xfrm>
            <a:off x="4568325" y="8284150"/>
            <a:ext cx="6898799" cy="833700"/>
          </a:xfrm>
          <a:prstGeom prst="rect">
            <a:avLst/>
          </a:prstGeom>
          <a:noFill/>
          <a:ln>
            <a:noFill/>
          </a:ln>
        </p:spPr>
        <p:txBody>
          <a:bodyPr lIns="91425" tIns="91425" rIns="91425" bIns="91425" anchor="t" anchorCtr="0">
            <a:noAutofit/>
          </a:bodyPr>
          <a:lstStyle/>
          <a:p>
            <a:pPr>
              <a:spcBef>
                <a:spcPts val="0"/>
              </a:spcBef>
              <a:buNone/>
            </a:pPr>
            <a:r>
              <a:rPr lang="en-US" sz="4800"/>
              <a:t>20-30歲的人占了五成四</a:t>
            </a:r>
          </a:p>
        </p:txBody>
      </p:sp>
      <p:cxnSp>
        <p:nvCxnSpPr>
          <p:cNvPr id="199" name="Shape 199"/>
          <p:cNvCxnSpPr/>
          <p:nvPr/>
        </p:nvCxnSpPr>
        <p:spPr>
          <a:xfrm>
            <a:off x="3089025" y="7401275"/>
            <a:ext cx="1479299" cy="1318799"/>
          </a:xfrm>
          <a:prstGeom prst="bentConnector3">
            <a:avLst>
              <a:gd name="adj1" fmla="val 50000"/>
            </a:avLst>
          </a:prstGeom>
          <a:noFill/>
          <a:ln w="38100" cap="flat" cmpd="sng">
            <a:solidFill>
              <a:srgbClr val="000000"/>
            </a:solidFill>
            <a:prstDash val="solid"/>
            <a:round/>
            <a:headEnd type="none" w="lg" len="lg"/>
            <a:tailEnd type="none" w="lg" len="lg"/>
          </a:ln>
        </p:spPr>
      </p:cxnSp>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6600" b="0" i="0" u="none" strike="noStrike" cap="none" baseline="0" dirty="0" err="1">
                <a:solidFill>
                  <a:schemeClr val="dk1"/>
                </a:solidFill>
                <a:latin typeface="Cabin"/>
                <a:ea typeface="Cabin"/>
                <a:cs typeface="Cabin"/>
                <a:sym typeface="Cabin"/>
              </a:rPr>
              <a:t>排隊者是</a:t>
            </a:r>
            <a:r>
              <a:rPr lang="en-US" sz="6600" b="0" i="0" u="none" strike="noStrike" cap="none" baseline="0" dirty="0" err="1" smtClean="0">
                <a:solidFill>
                  <a:schemeClr val="dk1"/>
                </a:solidFill>
                <a:latin typeface="Cabin"/>
                <a:ea typeface="Cabin"/>
                <a:cs typeface="Cabin"/>
                <a:sym typeface="Cabin"/>
              </a:rPr>
              <a:t>因誰推薦而來購買的</a:t>
            </a:r>
            <a:endParaRPr lang="en-US" sz="6600" b="0" i="0" u="none" strike="noStrike" cap="none" baseline="0" dirty="0">
              <a:solidFill>
                <a:schemeClr val="dk1"/>
              </a:solidFill>
              <a:latin typeface="Cabin"/>
              <a:ea typeface="Cabin"/>
              <a:cs typeface="Cabin"/>
              <a:sym typeface="Cabin"/>
            </a:endParaRPr>
          </a:p>
        </p:txBody>
      </p:sp>
      <p:pic>
        <p:nvPicPr>
          <p:cNvPr id="205" name="Shape 205"/>
          <p:cNvPicPr preferRelativeResize="0"/>
          <p:nvPr/>
        </p:nvPicPr>
        <p:blipFill rotWithShape="1">
          <a:blip r:embed="rId3">
            <a:alphaModFix/>
          </a:blip>
          <a:srcRect b="15325"/>
          <a:stretch/>
        </p:blipFill>
        <p:spPr>
          <a:xfrm>
            <a:off x="84135" y="2725735"/>
            <a:ext cx="3340199" cy="2829000"/>
          </a:xfrm>
          <a:prstGeom prst="rect">
            <a:avLst/>
          </a:prstGeom>
          <a:noFill/>
          <a:ln w="9525" cap="flat" cmpd="sng">
            <a:solidFill>
              <a:srgbClr val="FF0000">
                <a:alpha val="0"/>
              </a:srgbClr>
            </a:solidFill>
            <a:prstDash val="solid"/>
            <a:round/>
            <a:headEnd type="none" w="med" len="med"/>
            <a:tailEnd type="none" w="med" len="med"/>
          </a:ln>
        </p:spPr>
      </p:pic>
      <p:pic>
        <p:nvPicPr>
          <p:cNvPr id="206" name="Shape 206"/>
          <p:cNvPicPr preferRelativeResize="0"/>
          <p:nvPr/>
        </p:nvPicPr>
        <p:blipFill rotWithShape="1">
          <a:blip r:embed="rId4">
            <a:alphaModFix/>
          </a:blip>
          <a:srcRect l="19155" t="29905" r="21777" b="40189"/>
          <a:stretch/>
        </p:blipFill>
        <p:spPr>
          <a:xfrm>
            <a:off x="10314885" y="4104450"/>
            <a:ext cx="1998599" cy="1011299"/>
          </a:xfrm>
          <a:prstGeom prst="rect">
            <a:avLst/>
          </a:prstGeom>
          <a:noFill/>
          <a:ln>
            <a:noFill/>
          </a:ln>
        </p:spPr>
      </p:pic>
      <p:pic>
        <p:nvPicPr>
          <p:cNvPr id="207" name="Shape 207"/>
          <p:cNvPicPr preferRelativeResize="0"/>
          <p:nvPr/>
        </p:nvPicPr>
        <p:blipFill rotWithShape="1">
          <a:blip r:embed="rId5">
            <a:alphaModFix/>
          </a:blip>
          <a:srcRect b="14118"/>
          <a:stretch/>
        </p:blipFill>
        <p:spPr>
          <a:xfrm>
            <a:off x="1585912" y="6126162"/>
            <a:ext cx="1566900" cy="1344599"/>
          </a:xfrm>
          <a:prstGeom prst="rect">
            <a:avLst/>
          </a:prstGeom>
          <a:noFill/>
          <a:ln>
            <a:noFill/>
          </a:ln>
        </p:spPr>
      </p:pic>
      <p:pic>
        <p:nvPicPr>
          <p:cNvPr id="208" name="Shape 208"/>
          <p:cNvPicPr preferRelativeResize="0"/>
          <p:nvPr/>
        </p:nvPicPr>
        <p:blipFill rotWithShape="1">
          <a:blip r:embed="rId5">
            <a:alphaModFix/>
          </a:blip>
          <a:srcRect b="14118"/>
          <a:stretch/>
        </p:blipFill>
        <p:spPr>
          <a:xfrm>
            <a:off x="11261725" y="6126162"/>
            <a:ext cx="1565399" cy="1344599"/>
          </a:xfrm>
          <a:prstGeom prst="rect">
            <a:avLst/>
          </a:prstGeom>
          <a:noFill/>
          <a:ln>
            <a:noFill/>
          </a:ln>
        </p:spPr>
      </p:pic>
      <p:cxnSp>
        <p:nvCxnSpPr>
          <p:cNvPr id="209" name="Shape 209"/>
          <p:cNvCxnSpPr/>
          <p:nvPr/>
        </p:nvCxnSpPr>
        <p:spPr>
          <a:xfrm>
            <a:off x="271462" y="7516810"/>
            <a:ext cx="2963999" cy="0"/>
          </a:xfrm>
          <a:prstGeom prst="straightConnector1">
            <a:avLst/>
          </a:prstGeom>
          <a:noFill/>
          <a:ln w="9525" cap="flat" cmpd="sng">
            <a:solidFill>
              <a:srgbClr val="3F3F3F"/>
            </a:solidFill>
            <a:prstDash val="solid"/>
            <a:miter/>
            <a:headEnd type="none" w="med" len="med"/>
            <a:tailEnd type="none" w="med" len="med"/>
          </a:ln>
        </p:spPr>
      </p:cxnSp>
      <p:cxnSp>
        <p:nvCxnSpPr>
          <p:cNvPr id="210" name="Shape 210"/>
          <p:cNvCxnSpPr/>
          <p:nvPr/>
        </p:nvCxnSpPr>
        <p:spPr>
          <a:xfrm>
            <a:off x="9779000" y="7532685"/>
            <a:ext cx="2963999" cy="0"/>
          </a:xfrm>
          <a:prstGeom prst="straightConnector1">
            <a:avLst/>
          </a:prstGeom>
          <a:noFill/>
          <a:ln w="9525" cap="flat" cmpd="sng">
            <a:solidFill>
              <a:srgbClr val="3F3F3F"/>
            </a:solidFill>
            <a:prstDash val="solid"/>
            <a:miter/>
            <a:headEnd type="none" w="med" len="med"/>
            <a:tailEnd type="none" w="med" len="med"/>
          </a:ln>
        </p:spPr>
      </p:cxnSp>
      <p:sp>
        <p:nvSpPr>
          <p:cNvPr id="211" name="Shape 211"/>
          <p:cNvSpPr txBox="1"/>
          <p:nvPr/>
        </p:nvSpPr>
        <p:spPr>
          <a:xfrm>
            <a:off x="458041" y="6496689"/>
            <a:ext cx="1296000" cy="1200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7200" b="0" i="0" u="none" strike="noStrike" cap="none" baseline="0">
                <a:solidFill>
                  <a:srgbClr val="000000"/>
                </a:solidFill>
                <a:latin typeface="Arial"/>
                <a:ea typeface="Arial"/>
                <a:cs typeface="Arial"/>
                <a:sym typeface="Arial"/>
              </a:rPr>
              <a:t>45</a:t>
            </a:r>
          </a:p>
        </p:txBody>
      </p:sp>
      <p:grpSp>
        <p:nvGrpSpPr>
          <p:cNvPr id="212" name="Shape 212"/>
          <p:cNvGrpSpPr/>
          <p:nvPr/>
        </p:nvGrpSpPr>
        <p:grpSpPr>
          <a:xfrm>
            <a:off x="3652835" y="3307562"/>
            <a:ext cx="2963999" cy="4634201"/>
            <a:chOff x="6710360" y="3278187"/>
            <a:chExt cx="2963999" cy="4634201"/>
          </a:xfrm>
        </p:grpSpPr>
        <p:pic>
          <p:nvPicPr>
            <p:cNvPr id="213" name="Shape 213"/>
            <p:cNvPicPr preferRelativeResize="0"/>
            <p:nvPr/>
          </p:nvPicPr>
          <p:blipFill rotWithShape="1">
            <a:blip r:embed="rId6">
              <a:alphaModFix/>
            </a:blip>
            <a:srcRect b="13277"/>
            <a:stretch/>
          </p:blipFill>
          <p:spPr>
            <a:xfrm>
              <a:off x="6880225" y="3278187"/>
              <a:ext cx="2624100" cy="2274900"/>
            </a:xfrm>
            <a:prstGeom prst="rect">
              <a:avLst/>
            </a:prstGeom>
            <a:noFill/>
            <a:ln>
              <a:noFill/>
            </a:ln>
          </p:spPr>
        </p:pic>
        <p:pic>
          <p:nvPicPr>
            <p:cNvPr id="214" name="Shape 214"/>
            <p:cNvPicPr preferRelativeResize="0"/>
            <p:nvPr/>
          </p:nvPicPr>
          <p:blipFill rotWithShape="1">
            <a:blip r:embed="rId5">
              <a:alphaModFix/>
            </a:blip>
            <a:srcRect b="14118"/>
            <a:stretch/>
          </p:blipFill>
          <p:spPr>
            <a:xfrm>
              <a:off x="8108950" y="6156325"/>
              <a:ext cx="1565399" cy="1344599"/>
            </a:xfrm>
            <a:prstGeom prst="rect">
              <a:avLst/>
            </a:prstGeom>
            <a:noFill/>
            <a:ln>
              <a:noFill/>
            </a:ln>
          </p:spPr>
        </p:pic>
        <p:cxnSp>
          <p:nvCxnSpPr>
            <p:cNvPr id="215" name="Shape 215"/>
            <p:cNvCxnSpPr/>
            <p:nvPr/>
          </p:nvCxnSpPr>
          <p:spPr>
            <a:xfrm>
              <a:off x="6710360" y="7529510"/>
              <a:ext cx="2963999" cy="0"/>
            </a:xfrm>
            <a:prstGeom prst="straightConnector1">
              <a:avLst/>
            </a:prstGeom>
            <a:noFill/>
            <a:ln w="9525" cap="flat" cmpd="sng">
              <a:solidFill>
                <a:srgbClr val="3F3F3F"/>
              </a:solidFill>
              <a:prstDash val="solid"/>
              <a:miter/>
              <a:headEnd type="none" w="med" len="med"/>
              <a:tailEnd type="none" w="med" len="med"/>
            </a:ln>
          </p:spPr>
        </p:cxnSp>
        <p:sp>
          <p:nvSpPr>
            <p:cNvPr id="216" name="Shape 216"/>
            <p:cNvSpPr txBox="1"/>
            <p:nvPr/>
          </p:nvSpPr>
          <p:spPr>
            <a:xfrm>
              <a:off x="7045138" y="6496689"/>
              <a:ext cx="1257600" cy="1415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7200" b="0" i="0" u="none" strike="noStrike" cap="none" baseline="0">
                  <a:solidFill>
                    <a:srgbClr val="000000"/>
                  </a:solidFill>
                  <a:latin typeface="Arial"/>
                  <a:ea typeface="Arial"/>
                  <a:cs typeface="Arial"/>
                  <a:sym typeface="Arial"/>
                </a:rPr>
                <a:t>35</a:t>
              </a:r>
            </a:p>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grpSp>
      <p:grpSp>
        <p:nvGrpSpPr>
          <p:cNvPr id="217" name="Shape 217"/>
          <p:cNvGrpSpPr/>
          <p:nvPr/>
        </p:nvGrpSpPr>
        <p:grpSpPr>
          <a:xfrm>
            <a:off x="6616825" y="3307562"/>
            <a:ext cx="2963999" cy="4418801"/>
            <a:chOff x="3556000" y="3278187"/>
            <a:chExt cx="2963999" cy="4418801"/>
          </a:xfrm>
        </p:grpSpPr>
        <p:pic>
          <p:nvPicPr>
            <p:cNvPr id="218" name="Shape 218"/>
            <p:cNvPicPr preferRelativeResize="0"/>
            <p:nvPr/>
          </p:nvPicPr>
          <p:blipFill rotWithShape="1">
            <a:blip r:embed="rId7">
              <a:alphaModFix/>
            </a:blip>
            <a:srcRect l="13300" t="12559" r="12521" b="28939"/>
            <a:stretch/>
          </p:blipFill>
          <p:spPr>
            <a:xfrm>
              <a:off x="3736975" y="3278187"/>
              <a:ext cx="2782800" cy="2193899"/>
            </a:xfrm>
            <a:prstGeom prst="rect">
              <a:avLst/>
            </a:prstGeom>
            <a:noFill/>
            <a:ln>
              <a:noFill/>
            </a:ln>
          </p:spPr>
        </p:pic>
        <p:pic>
          <p:nvPicPr>
            <p:cNvPr id="219" name="Shape 219"/>
            <p:cNvPicPr preferRelativeResize="0"/>
            <p:nvPr/>
          </p:nvPicPr>
          <p:blipFill rotWithShape="1">
            <a:blip r:embed="rId5">
              <a:alphaModFix/>
            </a:blip>
            <a:srcRect b="14118"/>
            <a:stretch/>
          </p:blipFill>
          <p:spPr>
            <a:xfrm>
              <a:off x="4953000" y="6115050"/>
              <a:ext cx="1566900" cy="1344599"/>
            </a:xfrm>
            <a:prstGeom prst="rect">
              <a:avLst/>
            </a:prstGeom>
            <a:noFill/>
            <a:ln>
              <a:noFill/>
            </a:ln>
          </p:spPr>
        </p:pic>
        <p:cxnSp>
          <p:nvCxnSpPr>
            <p:cNvPr id="220" name="Shape 220"/>
            <p:cNvCxnSpPr/>
            <p:nvPr/>
          </p:nvCxnSpPr>
          <p:spPr>
            <a:xfrm>
              <a:off x="3556000" y="7529510"/>
              <a:ext cx="2963999" cy="0"/>
            </a:xfrm>
            <a:prstGeom prst="straightConnector1">
              <a:avLst/>
            </a:prstGeom>
            <a:noFill/>
            <a:ln w="9525" cap="flat" cmpd="sng">
              <a:solidFill>
                <a:srgbClr val="3F3F3F"/>
              </a:solidFill>
              <a:prstDash val="solid"/>
              <a:miter/>
              <a:headEnd type="none" w="med" len="med"/>
              <a:tailEnd type="none" w="med" len="med"/>
            </a:ln>
          </p:spPr>
        </p:cxnSp>
        <p:sp>
          <p:nvSpPr>
            <p:cNvPr id="221" name="Shape 221"/>
            <p:cNvSpPr txBox="1"/>
            <p:nvPr/>
          </p:nvSpPr>
          <p:spPr>
            <a:xfrm>
              <a:off x="3923214" y="6496689"/>
              <a:ext cx="1215899" cy="1200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7200" b="0" i="0" u="none" strike="noStrike" cap="none" baseline="0">
                  <a:solidFill>
                    <a:srgbClr val="000000"/>
                  </a:solidFill>
                  <a:latin typeface="Arial"/>
                  <a:ea typeface="Arial"/>
                  <a:cs typeface="Arial"/>
                  <a:sym typeface="Arial"/>
                </a:rPr>
                <a:t>6</a:t>
              </a:r>
            </a:p>
          </p:txBody>
        </p:sp>
      </p:grpSp>
      <p:sp>
        <p:nvSpPr>
          <p:cNvPr id="222" name="Shape 222"/>
          <p:cNvSpPr txBox="1"/>
          <p:nvPr/>
        </p:nvSpPr>
        <p:spPr>
          <a:xfrm>
            <a:off x="10102800" y="6492389"/>
            <a:ext cx="1512300" cy="1200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7200" b="0" i="0" u="none" strike="noStrike" cap="none" baseline="0">
                <a:solidFill>
                  <a:srgbClr val="000000"/>
                </a:solidFill>
                <a:latin typeface="Arial"/>
                <a:ea typeface="Arial"/>
                <a:cs typeface="Arial"/>
                <a:sym typeface="Arial"/>
              </a:rPr>
              <a:t>14</a:t>
            </a:r>
          </a:p>
        </p:txBody>
      </p:sp>
      <p:pic>
        <p:nvPicPr>
          <p:cNvPr id="223" name="Shape 223"/>
          <p:cNvPicPr preferRelativeResize="0"/>
          <p:nvPr/>
        </p:nvPicPr>
        <p:blipFill>
          <a:blip r:embed="rId8">
            <a:alphaModFix/>
            <a:duotone>
              <a:schemeClr val="accent1">
                <a:shade val="45000"/>
                <a:satMod val="135000"/>
              </a:schemeClr>
              <a:prstClr val="white"/>
            </a:duotone>
            <a:extLst>
              <a:ext uri="{BEBA8EAE-BF5A-486C-A8C5-ECC9F3942E4B}">
                <a14:imgProps xmlns:a14="http://schemas.microsoft.com/office/drawing/2010/main">
                  <a14:imgLayer r:embed="rId9">
                    <a14:imgEffect>
                      <a14:colorTemperature colorTemp="4700"/>
                    </a14:imgEffect>
                    <a14:imgEffect>
                      <a14:saturation sat="400000"/>
                    </a14:imgEffect>
                  </a14:imgLayer>
                </a14:imgProps>
              </a:ext>
            </a:extLst>
          </a:blip>
          <a:stretch>
            <a:fillRect/>
          </a:stretch>
        </p:blipFill>
        <p:spPr>
          <a:xfrm>
            <a:off x="271437" y="2784550"/>
            <a:ext cx="3381375" cy="2857500"/>
          </a:xfrm>
          <a:prstGeom prst="rect">
            <a:avLst/>
          </a:prstGeom>
          <a:noFill/>
          <a:ln>
            <a:noFill/>
          </a:ln>
        </p:spPr>
      </p:pic>
      <p:sp>
        <p:nvSpPr>
          <p:cNvPr id="224" name="Shape 224"/>
          <p:cNvSpPr txBox="1"/>
          <p:nvPr/>
        </p:nvSpPr>
        <p:spPr>
          <a:xfrm>
            <a:off x="730850" y="8289750"/>
            <a:ext cx="11543100" cy="1069200"/>
          </a:xfrm>
          <a:prstGeom prst="rect">
            <a:avLst/>
          </a:prstGeom>
          <a:noFill/>
          <a:ln>
            <a:noFill/>
          </a:ln>
        </p:spPr>
        <p:txBody>
          <a:bodyPr lIns="91425" tIns="91425" rIns="91425" bIns="91425" anchor="t" anchorCtr="0">
            <a:noAutofit/>
          </a:bodyPr>
          <a:lstStyle/>
          <a:p>
            <a:pPr>
              <a:spcBef>
                <a:spcPts val="0"/>
              </a:spcBef>
              <a:buNone/>
            </a:pPr>
            <a:r>
              <a:rPr lang="en-US" sz="4800"/>
              <a:t>有四成五的民眾都是因媒體得知排隊店家</a:t>
            </a:r>
          </a:p>
        </p:txBody>
      </p:sp>
      <p:cxnSp>
        <p:nvCxnSpPr>
          <p:cNvPr id="225" name="Shape 225"/>
          <p:cNvCxnSpPr/>
          <p:nvPr/>
        </p:nvCxnSpPr>
        <p:spPr>
          <a:xfrm>
            <a:off x="1845700" y="7526025"/>
            <a:ext cx="970500" cy="859199"/>
          </a:xfrm>
          <a:prstGeom prst="straightConnector1">
            <a:avLst/>
          </a:prstGeom>
          <a:noFill/>
          <a:ln w="38100" cap="flat" cmpd="sng">
            <a:solidFill>
              <a:srgbClr val="000000"/>
            </a:solidFill>
            <a:prstDash val="solid"/>
            <a:round/>
            <a:headEnd type="none" w="lg" len="lg"/>
            <a:tailEnd type="triangle" w="lg" len="lg"/>
          </a:ln>
        </p:spPr>
      </p:cxnSp>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55551" y="1080251"/>
            <a:ext cx="12293698" cy="1406699"/>
          </a:xfrm>
          <a:prstGeom prst="rect">
            <a:avLst/>
          </a:prstGeom>
          <a:noFill/>
          <a:ln>
            <a:noFill/>
          </a:ln>
        </p:spPr>
        <p:txBody>
          <a:bodyPr lIns="50800" tIns="50800" rIns="50800" bIns="50800" anchor="ctr" anchorCtr="0">
            <a:noAutofit/>
          </a:bodyPr>
          <a:lstStyle/>
          <a:p>
            <a:pPr marL="0" marR="0" lvl="0" indent="0" algn="l" rtl="0">
              <a:lnSpc>
                <a:spcPct val="100000"/>
              </a:lnSpc>
              <a:spcBef>
                <a:spcPts val="0"/>
              </a:spcBef>
              <a:spcAft>
                <a:spcPts val="0"/>
              </a:spcAft>
              <a:buClr>
                <a:schemeClr val="dk2"/>
              </a:buClr>
              <a:buSzPct val="25000"/>
              <a:buFont typeface="Arial"/>
              <a:buNone/>
            </a:pPr>
            <a:r>
              <a:rPr lang="en-US" sz="6600" b="0" i="0" u="none" strike="noStrike" cap="none" baseline="0" dirty="0" err="1">
                <a:solidFill>
                  <a:srgbClr val="434343"/>
                </a:solidFill>
                <a:latin typeface="Calibri"/>
                <a:ea typeface="Calibri"/>
                <a:cs typeface="Calibri"/>
                <a:sym typeface="Calibri"/>
                <a:rtl val="0"/>
              </a:rPr>
              <a:t>排隊者是否會因他人排隊而排隊</a:t>
            </a:r>
            <a:endParaRPr lang="en-US" sz="6600" b="0" i="0" u="none" strike="noStrike" cap="none" baseline="0" dirty="0">
              <a:solidFill>
                <a:srgbClr val="434343"/>
              </a:solidFill>
              <a:latin typeface="Calibri"/>
              <a:ea typeface="Calibri"/>
              <a:cs typeface="Calibri"/>
              <a:sym typeface="Calibri"/>
              <a:rtl val="0"/>
            </a:endParaRPr>
          </a:p>
          <a:p>
            <a:pPr marL="0" marR="0" lvl="0" indent="0" algn="ctr" rtl="0">
              <a:lnSpc>
                <a:spcPct val="100000"/>
              </a:lnSpc>
              <a:spcBef>
                <a:spcPts val="0"/>
              </a:spcBef>
              <a:spcAft>
                <a:spcPts val="0"/>
              </a:spcAft>
              <a:buClr>
                <a:schemeClr val="dk1"/>
              </a:buClr>
              <a:buFont typeface="Cabin"/>
              <a:buNone/>
            </a:pPr>
            <a:endParaRPr sz="7200" b="0" i="0" u="none" strike="noStrike" cap="none" baseline="0" dirty="0">
              <a:solidFill>
                <a:schemeClr val="dk1"/>
              </a:solidFill>
              <a:latin typeface="Cabin"/>
              <a:ea typeface="Cabin"/>
              <a:cs typeface="Cabin"/>
              <a:sym typeface="Cabin"/>
              <a:rtl val="0"/>
            </a:endParaRPr>
          </a:p>
        </p:txBody>
      </p:sp>
      <p:pic>
        <p:nvPicPr>
          <p:cNvPr id="231" name="Shape 231"/>
          <p:cNvPicPr preferRelativeResize="0"/>
          <p:nvPr/>
        </p:nvPicPr>
        <p:blipFill rotWithShape="1">
          <a:blip r:embed="rId3">
            <a:alphaModFix/>
          </a:blip>
          <a:srcRect/>
          <a:stretch/>
        </p:blipFill>
        <p:spPr>
          <a:xfrm>
            <a:off x="4885599" y="3801312"/>
            <a:ext cx="2151000" cy="2151000"/>
          </a:xfrm>
          <a:prstGeom prst="rect">
            <a:avLst/>
          </a:prstGeom>
          <a:noFill/>
          <a:ln>
            <a:noFill/>
          </a:ln>
        </p:spPr>
      </p:pic>
      <p:pic>
        <p:nvPicPr>
          <p:cNvPr id="232" name="Shape 232"/>
          <p:cNvPicPr preferRelativeResize="0"/>
          <p:nvPr/>
        </p:nvPicPr>
        <p:blipFill rotWithShape="1">
          <a:blip r:embed="rId4">
            <a:alphaModFix/>
          </a:blip>
          <a:srcRect/>
          <a:stretch/>
        </p:blipFill>
        <p:spPr>
          <a:xfrm>
            <a:off x="7309385" y="4141962"/>
            <a:ext cx="4055999" cy="4057799"/>
          </a:xfrm>
          <a:prstGeom prst="rect">
            <a:avLst/>
          </a:prstGeom>
          <a:noFill/>
          <a:ln>
            <a:noFill/>
          </a:ln>
        </p:spPr>
      </p:pic>
      <p:pic>
        <p:nvPicPr>
          <p:cNvPr id="233" name="Shape 233"/>
          <p:cNvPicPr preferRelativeResize="0"/>
          <p:nvPr/>
        </p:nvPicPr>
        <p:blipFill>
          <a:blip r:embed="rId5">
            <a:alphaModFix/>
            <a:duotone>
              <a:schemeClr val="accent5">
                <a:shade val="45000"/>
                <a:satMod val="135000"/>
              </a:schemeClr>
              <a:prstClr val="white"/>
            </a:duotone>
          </a:blip>
          <a:stretch>
            <a:fillRect/>
          </a:stretch>
        </p:blipFill>
        <p:spPr>
          <a:xfrm>
            <a:off x="949298" y="2486950"/>
            <a:ext cx="3648075" cy="3200400"/>
          </a:xfrm>
          <a:prstGeom prst="rect">
            <a:avLst/>
          </a:prstGeom>
          <a:noFill/>
          <a:ln>
            <a:noFill/>
          </a:ln>
        </p:spPr>
      </p:pic>
      <p:sp>
        <p:nvSpPr>
          <p:cNvPr id="234" name="Shape 234"/>
          <p:cNvSpPr txBox="1"/>
          <p:nvPr/>
        </p:nvSpPr>
        <p:spPr>
          <a:xfrm>
            <a:off x="395300" y="8325900"/>
            <a:ext cx="12214200" cy="944100"/>
          </a:xfrm>
          <a:prstGeom prst="rect">
            <a:avLst/>
          </a:prstGeom>
          <a:noFill/>
          <a:ln>
            <a:noFill/>
          </a:ln>
        </p:spPr>
        <p:txBody>
          <a:bodyPr lIns="91425" tIns="91425" rIns="91425" bIns="91425" anchor="t" anchorCtr="0">
            <a:noAutofit/>
          </a:bodyPr>
          <a:lstStyle/>
          <a:p>
            <a:pPr>
              <a:spcBef>
                <a:spcPts val="0"/>
              </a:spcBef>
              <a:buNone/>
            </a:pPr>
            <a:r>
              <a:rPr lang="en-US" sz="4800"/>
              <a:t>有七成的消費者會因為人潮影響而跟著排隊</a:t>
            </a:r>
          </a:p>
        </p:txBody>
      </p:sp>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633505" y="484312"/>
            <a:ext cx="11812693" cy="1625600"/>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6000" b="0" i="0" u="none" strike="noStrike" cap="none" baseline="0" dirty="0" err="1">
                <a:solidFill>
                  <a:schemeClr val="dk1"/>
                </a:solidFill>
                <a:latin typeface="Cabin"/>
                <a:ea typeface="Cabin"/>
                <a:cs typeface="Cabin"/>
                <a:sym typeface="Cabin"/>
                <a:rtl val="0"/>
              </a:rPr>
              <a:t>排隊者能忍受的排隊時間</a:t>
            </a:r>
            <a:endParaRPr lang="en-US" sz="6000" b="0" i="0" u="none" strike="noStrike" cap="none" baseline="0" dirty="0">
              <a:solidFill>
                <a:schemeClr val="dk1"/>
              </a:solidFill>
              <a:latin typeface="Cabin"/>
              <a:ea typeface="Cabin"/>
              <a:cs typeface="Cabin"/>
              <a:sym typeface="Cabin"/>
              <a:rtl val="0"/>
            </a:endParaRPr>
          </a:p>
        </p:txBody>
      </p:sp>
      <p:grpSp>
        <p:nvGrpSpPr>
          <p:cNvPr id="240" name="Shape 240"/>
          <p:cNvGrpSpPr/>
          <p:nvPr/>
        </p:nvGrpSpPr>
        <p:grpSpPr>
          <a:xfrm>
            <a:off x="5756273" y="2671760"/>
            <a:ext cx="2149473" cy="2314573"/>
            <a:chOff x="0" y="0"/>
            <a:chExt cx="2147483642" cy="2147483642"/>
          </a:xfrm>
        </p:grpSpPr>
        <p:pic>
          <p:nvPicPr>
            <p:cNvPr id="241" name="Shape 241"/>
            <p:cNvPicPr preferRelativeResize="0"/>
            <p:nvPr/>
          </p:nvPicPr>
          <p:blipFill rotWithShape="1">
            <a:blip r:embed="rId3">
              <a:alphaModFix/>
            </a:blip>
            <a:srcRect l="9729" r="8614" b="12098"/>
            <a:stretch/>
          </p:blipFill>
          <p:spPr>
            <a:xfrm>
              <a:off x="0" y="0"/>
              <a:ext cx="2147483642" cy="2147483642"/>
            </a:xfrm>
            <a:prstGeom prst="rect">
              <a:avLst/>
            </a:prstGeom>
            <a:noFill/>
            <a:ln>
              <a:noFill/>
            </a:ln>
          </p:spPr>
        </p:pic>
        <p:sp>
          <p:nvSpPr>
            <p:cNvPr id="242" name="Shape 242"/>
            <p:cNvSpPr txBox="1"/>
            <p:nvPr/>
          </p:nvSpPr>
          <p:spPr>
            <a:xfrm>
              <a:off x="633988250" y="1192319000"/>
              <a:ext cx="879502807" cy="6565976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414141"/>
                </a:buClr>
                <a:buSzPct val="25000"/>
                <a:buFont typeface="Quattrocento Sans"/>
                <a:buNone/>
              </a:pPr>
              <a:r>
                <a:rPr lang="en-US" sz="4000" b="0" i="0" u="none" strike="noStrike" cap="none" baseline="0">
                  <a:solidFill>
                    <a:srgbClr val="414141"/>
                  </a:solidFill>
                  <a:latin typeface="Quattrocento Sans"/>
                  <a:ea typeface="Quattrocento Sans"/>
                  <a:cs typeface="Quattrocento Sans"/>
                  <a:sym typeface="Quattrocento Sans"/>
                  <a:rtl val="0"/>
                </a:rPr>
                <a:t>20</a:t>
              </a:r>
            </a:p>
          </p:txBody>
        </p:sp>
      </p:grpSp>
      <p:grpSp>
        <p:nvGrpSpPr>
          <p:cNvPr id="243" name="Shape 243"/>
          <p:cNvGrpSpPr/>
          <p:nvPr/>
        </p:nvGrpSpPr>
        <p:grpSpPr>
          <a:xfrm>
            <a:off x="3444875" y="2671760"/>
            <a:ext cx="2193923" cy="2360611"/>
            <a:chOff x="0" y="0"/>
            <a:chExt cx="2147483642" cy="2147483642"/>
          </a:xfrm>
        </p:grpSpPr>
        <p:pic>
          <p:nvPicPr>
            <p:cNvPr id="244" name="Shape 244"/>
            <p:cNvPicPr preferRelativeResize="0"/>
            <p:nvPr/>
          </p:nvPicPr>
          <p:blipFill rotWithShape="1">
            <a:blip r:embed="rId4">
              <a:alphaModFix/>
            </a:blip>
            <a:srcRect l="9729" r="8614" b="12098"/>
            <a:stretch/>
          </p:blipFill>
          <p:spPr>
            <a:xfrm>
              <a:off x="0" y="0"/>
              <a:ext cx="2147483642" cy="2147483642"/>
            </a:xfrm>
            <a:prstGeom prst="rect">
              <a:avLst/>
            </a:prstGeom>
            <a:noFill/>
            <a:ln>
              <a:noFill/>
            </a:ln>
          </p:spPr>
        </p:pic>
        <p:sp>
          <p:nvSpPr>
            <p:cNvPr id="245" name="Shape 245"/>
            <p:cNvSpPr txBox="1"/>
            <p:nvPr/>
          </p:nvSpPr>
          <p:spPr>
            <a:xfrm>
              <a:off x="576892600" y="1296973800"/>
              <a:ext cx="1036546508" cy="64376339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414141"/>
                </a:buClr>
                <a:buSzPct val="25000"/>
                <a:buFont typeface="Quattrocento Sans"/>
                <a:buNone/>
              </a:pPr>
              <a:r>
                <a:rPr lang="en-US" sz="4000" b="0" i="0" u="none" strike="noStrike" cap="none" baseline="0">
                  <a:solidFill>
                    <a:srgbClr val="414141"/>
                  </a:solidFill>
                  <a:latin typeface="Quattrocento Sans"/>
                  <a:ea typeface="Quattrocento Sans"/>
                  <a:cs typeface="Quattrocento Sans"/>
                  <a:sym typeface="Quattrocento Sans"/>
                  <a:rtl val="0"/>
                </a:rPr>
                <a:t>10</a:t>
              </a:r>
            </a:p>
          </p:txBody>
        </p:sp>
      </p:grpSp>
      <p:grpSp>
        <p:nvGrpSpPr>
          <p:cNvPr id="246" name="Shape 246"/>
          <p:cNvGrpSpPr/>
          <p:nvPr/>
        </p:nvGrpSpPr>
        <p:grpSpPr>
          <a:xfrm>
            <a:off x="1176337" y="2671760"/>
            <a:ext cx="2151061" cy="2314573"/>
            <a:chOff x="0" y="0"/>
            <a:chExt cx="2147483642" cy="2147483642"/>
          </a:xfrm>
        </p:grpSpPr>
        <p:pic>
          <p:nvPicPr>
            <p:cNvPr id="247" name="Shape 247"/>
            <p:cNvPicPr preferRelativeResize="0"/>
            <p:nvPr/>
          </p:nvPicPr>
          <p:blipFill rotWithShape="1">
            <a:blip r:embed="rId3">
              <a:alphaModFix/>
            </a:blip>
            <a:srcRect l="9729" r="8614" b="12098"/>
            <a:stretch/>
          </p:blipFill>
          <p:spPr>
            <a:xfrm>
              <a:off x="0" y="0"/>
              <a:ext cx="2147483642" cy="2147483642"/>
            </a:xfrm>
            <a:prstGeom prst="rect">
              <a:avLst/>
            </a:prstGeom>
            <a:noFill/>
            <a:ln>
              <a:noFill/>
            </a:ln>
          </p:spPr>
        </p:pic>
        <p:sp>
          <p:nvSpPr>
            <p:cNvPr id="248" name="Shape 248"/>
            <p:cNvSpPr txBox="1"/>
            <p:nvPr/>
          </p:nvSpPr>
          <p:spPr>
            <a:xfrm>
              <a:off x="676838000" y="1267342100"/>
              <a:ext cx="766958404" cy="6565976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414141"/>
                </a:buClr>
                <a:buSzPct val="25000"/>
                <a:buFont typeface="Quattrocento Sans"/>
                <a:buNone/>
              </a:pPr>
              <a:r>
                <a:rPr lang="en-US" sz="4000" b="0" i="0" u="none" strike="noStrike" cap="none" baseline="0">
                  <a:solidFill>
                    <a:srgbClr val="414141"/>
                  </a:solidFill>
                  <a:latin typeface="Quattrocento Sans"/>
                  <a:ea typeface="Quattrocento Sans"/>
                  <a:cs typeface="Quattrocento Sans"/>
                  <a:sym typeface="Quattrocento Sans"/>
                  <a:rtl val="0"/>
                </a:rPr>
                <a:t>5</a:t>
              </a:r>
            </a:p>
          </p:txBody>
        </p:sp>
      </p:grpSp>
      <p:grpSp>
        <p:nvGrpSpPr>
          <p:cNvPr id="249" name="Shape 249"/>
          <p:cNvGrpSpPr/>
          <p:nvPr/>
        </p:nvGrpSpPr>
        <p:grpSpPr>
          <a:xfrm>
            <a:off x="10291761" y="2671760"/>
            <a:ext cx="2151061" cy="2314573"/>
            <a:chOff x="0" y="0"/>
            <a:chExt cx="2147483642" cy="2147483642"/>
          </a:xfrm>
        </p:grpSpPr>
        <p:pic>
          <p:nvPicPr>
            <p:cNvPr id="250" name="Shape 250"/>
            <p:cNvPicPr preferRelativeResize="0"/>
            <p:nvPr/>
          </p:nvPicPr>
          <p:blipFill rotWithShape="1">
            <a:blip r:embed="rId3">
              <a:alphaModFix/>
            </a:blip>
            <a:srcRect l="9729" r="8614" b="12098"/>
            <a:stretch/>
          </p:blipFill>
          <p:spPr>
            <a:xfrm>
              <a:off x="0" y="0"/>
              <a:ext cx="2147483642" cy="2147483642"/>
            </a:xfrm>
            <a:prstGeom prst="rect">
              <a:avLst/>
            </a:prstGeom>
            <a:noFill/>
            <a:ln>
              <a:noFill/>
            </a:ln>
          </p:spPr>
        </p:pic>
        <p:sp>
          <p:nvSpPr>
            <p:cNvPr id="251" name="Shape 251"/>
            <p:cNvSpPr txBox="1"/>
            <p:nvPr/>
          </p:nvSpPr>
          <p:spPr>
            <a:xfrm>
              <a:off x="581289650" y="1282592900"/>
              <a:ext cx="984903808" cy="6565976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414141"/>
                </a:buClr>
                <a:buSzPct val="25000"/>
                <a:buFont typeface="Quattrocento Sans"/>
                <a:buNone/>
              </a:pPr>
              <a:r>
                <a:rPr lang="en-US" sz="4000" b="0" i="0" u="none" strike="noStrike" cap="none" baseline="0">
                  <a:solidFill>
                    <a:srgbClr val="414141"/>
                  </a:solidFill>
                  <a:latin typeface="Quattrocento Sans"/>
                  <a:ea typeface="Quattrocento Sans"/>
                  <a:cs typeface="Quattrocento Sans"/>
                  <a:sym typeface="Quattrocento Sans"/>
                  <a:rtl val="0"/>
                </a:rPr>
                <a:t>60</a:t>
              </a:r>
            </a:p>
          </p:txBody>
        </p:sp>
      </p:grpSp>
      <p:grpSp>
        <p:nvGrpSpPr>
          <p:cNvPr id="252" name="Shape 252"/>
          <p:cNvGrpSpPr/>
          <p:nvPr/>
        </p:nvGrpSpPr>
        <p:grpSpPr>
          <a:xfrm>
            <a:off x="1326974" y="5362150"/>
            <a:ext cx="11764060" cy="2400599"/>
            <a:chOff x="1326974" y="5362150"/>
            <a:chExt cx="11764060" cy="2400599"/>
          </a:xfrm>
        </p:grpSpPr>
        <p:sp>
          <p:nvSpPr>
            <p:cNvPr id="253" name="Shape 253"/>
            <p:cNvSpPr txBox="1"/>
            <p:nvPr/>
          </p:nvSpPr>
          <p:spPr>
            <a:xfrm>
              <a:off x="1326974" y="5362150"/>
              <a:ext cx="1846200" cy="1200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7200" b="0" i="0" u="none" strike="noStrike" cap="none" baseline="0">
                  <a:solidFill>
                    <a:srgbClr val="000000"/>
                  </a:solidFill>
                  <a:latin typeface="Arial"/>
                  <a:ea typeface="Arial"/>
                  <a:cs typeface="Arial"/>
                  <a:sym typeface="Arial"/>
                  <a:rtl val="0"/>
                </a:rPr>
                <a:t>7</a:t>
              </a:r>
              <a:r>
                <a:rPr lang="en-US" sz="9600">
                  <a:solidFill>
                    <a:schemeClr val="dk1"/>
                  </a:solidFill>
                  <a:latin typeface="Cabin"/>
                  <a:ea typeface="Cabin"/>
                  <a:cs typeface="Cabin"/>
                  <a:sym typeface="Cabin"/>
                  <a:rtl val="0"/>
                </a:rPr>
                <a:t>%</a:t>
              </a:r>
            </a:p>
          </p:txBody>
        </p:sp>
        <p:sp>
          <p:nvSpPr>
            <p:cNvPr id="254" name="Shape 254"/>
            <p:cNvSpPr txBox="1"/>
            <p:nvPr/>
          </p:nvSpPr>
          <p:spPr>
            <a:xfrm>
              <a:off x="5756263" y="5362150"/>
              <a:ext cx="2384399" cy="1200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7200" b="0" i="0" u="none" strike="noStrike" cap="none" baseline="0">
                  <a:solidFill>
                    <a:srgbClr val="000000"/>
                  </a:solidFill>
                  <a:latin typeface="Arial"/>
                  <a:ea typeface="Arial"/>
                  <a:cs typeface="Arial"/>
                  <a:sym typeface="Arial"/>
                  <a:rtl val="0"/>
                </a:rPr>
                <a:t>26</a:t>
              </a:r>
              <a:r>
                <a:rPr lang="en-US" sz="9600">
                  <a:solidFill>
                    <a:schemeClr val="dk1"/>
                  </a:solidFill>
                  <a:latin typeface="Cabin"/>
                  <a:ea typeface="Cabin"/>
                  <a:cs typeface="Cabin"/>
                  <a:sym typeface="Cabin"/>
                  <a:rtl val="0"/>
                </a:rPr>
                <a:t>%</a:t>
              </a:r>
            </a:p>
          </p:txBody>
        </p:sp>
        <p:sp>
          <p:nvSpPr>
            <p:cNvPr id="255" name="Shape 255"/>
            <p:cNvSpPr txBox="1"/>
            <p:nvPr/>
          </p:nvSpPr>
          <p:spPr>
            <a:xfrm>
              <a:off x="8022216" y="6562450"/>
              <a:ext cx="2559300" cy="1200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7200" b="0" i="0" u="none" strike="noStrike" cap="none" baseline="0">
                  <a:solidFill>
                    <a:srgbClr val="000000"/>
                  </a:solidFill>
                  <a:latin typeface="Arial"/>
                  <a:ea typeface="Arial"/>
                  <a:cs typeface="Arial"/>
                  <a:sym typeface="Arial"/>
                  <a:rtl val="0"/>
                </a:rPr>
                <a:t>32</a:t>
              </a:r>
              <a:r>
                <a:rPr lang="en-US" sz="9600">
                  <a:solidFill>
                    <a:schemeClr val="dk1"/>
                  </a:solidFill>
                  <a:latin typeface="Cabin"/>
                  <a:ea typeface="Cabin"/>
                  <a:cs typeface="Cabin"/>
                  <a:sym typeface="Cabin"/>
                  <a:rtl val="0"/>
                </a:rPr>
                <a:t>%</a:t>
              </a:r>
            </a:p>
          </p:txBody>
        </p:sp>
        <p:sp>
          <p:nvSpPr>
            <p:cNvPr id="256" name="Shape 256"/>
            <p:cNvSpPr txBox="1"/>
            <p:nvPr/>
          </p:nvSpPr>
          <p:spPr>
            <a:xfrm>
              <a:off x="10358635" y="5362150"/>
              <a:ext cx="2732399" cy="1200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7200" b="0" i="0" u="none" strike="noStrike" cap="none" baseline="0">
                  <a:solidFill>
                    <a:srgbClr val="000000"/>
                  </a:solidFill>
                  <a:latin typeface="Arial"/>
                  <a:ea typeface="Arial"/>
                  <a:cs typeface="Arial"/>
                  <a:sym typeface="Arial"/>
                  <a:rtl val="0"/>
                </a:rPr>
                <a:t>21</a:t>
              </a:r>
              <a:r>
                <a:rPr lang="en-US" sz="9600">
                  <a:solidFill>
                    <a:schemeClr val="dk1"/>
                  </a:solidFill>
                  <a:latin typeface="Cabin"/>
                  <a:ea typeface="Cabin"/>
                  <a:cs typeface="Cabin"/>
                  <a:sym typeface="Cabin"/>
                  <a:rtl val="0"/>
                </a:rPr>
                <a:t>%</a:t>
              </a:r>
            </a:p>
          </p:txBody>
        </p:sp>
        <p:sp>
          <p:nvSpPr>
            <p:cNvPr id="257" name="Shape 257"/>
            <p:cNvSpPr/>
            <p:nvPr/>
          </p:nvSpPr>
          <p:spPr>
            <a:xfrm>
              <a:off x="3444873" y="6562450"/>
              <a:ext cx="2732399" cy="1200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7200"/>
                <a:t>14</a:t>
              </a:r>
              <a:r>
                <a:rPr lang="en-US" sz="9600">
                  <a:solidFill>
                    <a:schemeClr val="dk1"/>
                  </a:solidFill>
                  <a:latin typeface="Cabin"/>
                  <a:ea typeface="Cabin"/>
                  <a:cs typeface="Cabin"/>
                  <a:sym typeface="Cabin"/>
                  <a:rtl val="0"/>
                </a:rPr>
                <a:t>%</a:t>
              </a:r>
            </a:p>
          </p:txBody>
        </p:sp>
      </p:grpSp>
      <p:pic>
        <p:nvPicPr>
          <p:cNvPr id="258" name="Shape 258"/>
          <p:cNvPicPr preferRelativeResize="0"/>
          <p:nvPr/>
        </p:nvPicPr>
        <p:blipFill>
          <a:blip r:embed="rId5">
            <a:clrChange>
              <a:clrFrom>
                <a:srgbClr val="FFFFFF"/>
              </a:clrFrom>
              <a:clrTo>
                <a:srgbClr val="FFFFFF">
                  <a:alpha val="0"/>
                </a:srgbClr>
              </a:clrTo>
            </a:clrChange>
            <a:alphaModFix/>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0"/>
                    </a14:imgEffect>
                  </a14:imgLayer>
                </a14:imgProps>
              </a:ext>
            </a:extLst>
          </a:blip>
          <a:stretch>
            <a:fillRect/>
          </a:stretch>
        </p:blipFill>
        <p:spPr>
          <a:xfrm>
            <a:off x="8011900" y="2686050"/>
            <a:ext cx="2171700" cy="2333625"/>
          </a:xfrm>
          <a:prstGeom prst="rect">
            <a:avLst/>
          </a:prstGeom>
          <a:noFill/>
          <a:ln>
            <a:noFill/>
          </a:ln>
        </p:spPr>
      </p:pic>
      <p:sp>
        <p:nvSpPr>
          <p:cNvPr id="259" name="Shape 259"/>
          <p:cNvSpPr txBox="1"/>
          <p:nvPr/>
        </p:nvSpPr>
        <p:spPr>
          <a:xfrm>
            <a:off x="50" y="8170450"/>
            <a:ext cx="13004699" cy="1248899"/>
          </a:xfrm>
          <a:prstGeom prst="rect">
            <a:avLst/>
          </a:prstGeom>
          <a:noFill/>
          <a:ln>
            <a:noFill/>
          </a:ln>
        </p:spPr>
        <p:txBody>
          <a:bodyPr lIns="91425" tIns="91425" rIns="91425" bIns="91425" anchor="t" anchorCtr="0">
            <a:noAutofit/>
          </a:bodyPr>
          <a:lstStyle/>
          <a:p>
            <a:pPr>
              <a:spcBef>
                <a:spcPts val="0"/>
              </a:spcBef>
              <a:buNone/>
            </a:pPr>
            <a:r>
              <a:rPr lang="en-US" sz="4800"/>
              <a:t>20~30分鐘的等候時間有五成的民眾是可以接受</a:t>
            </a:r>
          </a:p>
        </p:txBody>
      </p:sp>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6600" b="0" i="0" u="none" strike="noStrike" cap="none" baseline="0" dirty="0" err="1">
                <a:solidFill>
                  <a:schemeClr val="dk1"/>
                </a:solidFill>
                <a:latin typeface="Cabin"/>
                <a:ea typeface="Cabin"/>
                <a:cs typeface="Cabin"/>
                <a:sym typeface="Cabin"/>
                <a:rtl val="0"/>
              </a:rPr>
              <a:t>排隊者願意購買的時間</a:t>
            </a:r>
            <a:endParaRPr lang="en-US" sz="6600" b="0" i="0" u="none" strike="noStrike" cap="none" baseline="0" dirty="0">
              <a:solidFill>
                <a:schemeClr val="dk1"/>
              </a:solidFill>
              <a:latin typeface="Cabin"/>
              <a:ea typeface="Cabin"/>
              <a:cs typeface="Cabin"/>
              <a:sym typeface="Cabin"/>
              <a:rtl val="0"/>
            </a:endParaRPr>
          </a:p>
        </p:txBody>
      </p:sp>
      <p:pic>
        <p:nvPicPr>
          <p:cNvPr id="265" name="Shape 265"/>
          <p:cNvPicPr preferRelativeResize="0"/>
          <p:nvPr/>
        </p:nvPicPr>
        <p:blipFill rotWithShape="1">
          <a:blip r:embed="rId3">
            <a:alphaModFix/>
          </a:blip>
          <a:srcRect/>
          <a:stretch/>
        </p:blipFill>
        <p:spPr>
          <a:xfrm>
            <a:off x="9011700" y="2782875"/>
            <a:ext cx="3033599" cy="3035400"/>
          </a:xfrm>
          <a:prstGeom prst="rect">
            <a:avLst/>
          </a:prstGeom>
          <a:noFill/>
          <a:ln>
            <a:noFill/>
          </a:ln>
        </p:spPr>
      </p:pic>
      <p:pic>
        <p:nvPicPr>
          <p:cNvPr id="266" name="Shape 266"/>
          <p:cNvPicPr preferRelativeResize="0"/>
          <p:nvPr/>
        </p:nvPicPr>
        <p:blipFill rotWithShape="1">
          <a:blip r:embed="rId4">
            <a:alphaModFix/>
          </a:blip>
          <a:srcRect/>
          <a:stretch/>
        </p:blipFill>
        <p:spPr>
          <a:xfrm>
            <a:off x="5123662" y="2836585"/>
            <a:ext cx="2757600" cy="2757600"/>
          </a:xfrm>
          <a:prstGeom prst="rect">
            <a:avLst/>
          </a:prstGeom>
          <a:noFill/>
          <a:ln>
            <a:noFill/>
          </a:ln>
        </p:spPr>
      </p:pic>
      <p:grpSp>
        <p:nvGrpSpPr>
          <p:cNvPr id="267" name="Shape 267"/>
          <p:cNvGrpSpPr/>
          <p:nvPr/>
        </p:nvGrpSpPr>
        <p:grpSpPr>
          <a:xfrm>
            <a:off x="1239672" y="5818274"/>
            <a:ext cx="11399298" cy="1216899"/>
            <a:chOff x="2697156" y="5818325"/>
            <a:chExt cx="9897801" cy="1216899"/>
          </a:xfrm>
        </p:grpSpPr>
        <p:sp>
          <p:nvSpPr>
            <p:cNvPr id="268" name="Shape 268"/>
            <p:cNvSpPr txBox="1"/>
            <p:nvPr/>
          </p:nvSpPr>
          <p:spPr>
            <a:xfrm>
              <a:off x="2697156" y="5818325"/>
              <a:ext cx="1993499" cy="1200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7200" b="0" i="0" u="none" strike="noStrike" cap="none" baseline="0">
                  <a:solidFill>
                    <a:srgbClr val="000000"/>
                  </a:solidFill>
                  <a:latin typeface="Arial"/>
                  <a:ea typeface="Arial"/>
                  <a:cs typeface="Arial"/>
                  <a:sym typeface="Arial"/>
                  <a:rtl val="0"/>
                </a:rPr>
                <a:t>43</a:t>
              </a:r>
              <a:r>
                <a:rPr lang="en-US" sz="9600">
                  <a:solidFill>
                    <a:schemeClr val="dk1"/>
                  </a:solidFill>
                  <a:latin typeface="Cabin"/>
                  <a:ea typeface="Cabin"/>
                  <a:cs typeface="Cabin"/>
                  <a:sym typeface="Cabin"/>
                  <a:rtl val="0"/>
                </a:rPr>
                <a:t>%</a:t>
              </a:r>
            </a:p>
          </p:txBody>
        </p:sp>
        <p:sp>
          <p:nvSpPr>
            <p:cNvPr id="269" name="Shape 269"/>
            <p:cNvSpPr txBox="1"/>
            <p:nvPr/>
          </p:nvSpPr>
          <p:spPr>
            <a:xfrm>
              <a:off x="6217302" y="5818325"/>
              <a:ext cx="2217000" cy="1200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7200" b="0" i="0" u="none" strike="noStrike" cap="none" baseline="0">
                  <a:solidFill>
                    <a:srgbClr val="000000"/>
                  </a:solidFill>
                  <a:latin typeface="Arial"/>
                  <a:ea typeface="Arial"/>
                  <a:cs typeface="Arial"/>
                  <a:sym typeface="Arial"/>
                  <a:rtl val="0"/>
                </a:rPr>
                <a:t>20</a:t>
              </a:r>
              <a:r>
                <a:rPr lang="en-US" sz="9600">
                  <a:solidFill>
                    <a:schemeClr val="dk1"/>
                  </a:solidFill>
                  <a:latin typeface="Cabin"/>
                  <a:ea typeface="Cabin"/>
                  <a:cs typeface="Cabin"/>
                  <a:sym typeface="Cabin"/>
                  <a:rtl val="0"/>
                </a:rPr>
                <a:t>%</a:t>
              </a:r>
            </a:p>
          </p:txBody>
        </p:sp>
        <p:sp>
          <p:nvSpPr>
            <p:cNvPr id="270" name="Shape 270"/>
            <p:cNvSpPr txBox="1"/>
            <p:nvPr/>
          </p:nvSpPr>
          <p:spPr>
            <a:xfrm>
              <a:off x="9960958" y="5834925"/>
              <a:ext cx="2634000" cy="1200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7200" b="0" i="0" u="none" strike="noStrike" cap="none" baseline="0">
                  <a:solidFill>
                    <a:srgbClr val="000000"/>
                  </a:solidFill>
                  <a:latin typeface="Arial"/>
                  <a:ea typeface="Arial"/>
                  <a:cs typeface="Arial"/>
                  <a:sym typeface="Arial"/>
                  <a:rtl val="0"/>
                </a:rPr>
                <a:t>37</a:t>
              </a:r>
              <a:r>
                <a:rPr lang="en-US" sz="9600">
                  <a:solidFill>
                    <a:schemeClr val="dk1"/>
                  </a:solidFill>
                  <a:latin typeface="Cabin"/>
                  <a:ea typeface="Cabin"/>
                  <a:cs typeface="Cabin"/>
                  <a:sym typeface="Cabin"/>
                  <a:rtl val="0"/>
                </a:rPr>
                <a:t>%</a:t>
              </a:r>
            </a:p>
          </p:txBody>
        </p:sp>
      </p:grpSp>
      <p:pic>
        <p:nvPicPr>
          <p:cNvPr id="271" name="Shape 271"/>
          <p:cNvPicPr preferRelativeResize="0"/>
          <p:nvPr/>
        </p:nvPicPr>
        <p:blipFill>
          <a:blip r:embed="rId5">
            <a:alphaModFix/>
          </a:blip>
          <a:stretch>
            <a:fillRect/>
          </a:stretch>
        </p:blipFill>
        <p:spPr>
          <a:xfrm>
            <a:off x="409300" y="3057562"/>
            <a:ext cx="4591050" cy="2486025"/>
          </a:xfrm>
          <a:prstGeom prst="rect">
            <a:avLst/>
          </a:prstGeom>
          <a:noFill/>
          <a:ln>
            <a:noFill/>
          </a:ln>
        </p:spPr>
      </p:pic>
      <p:sp>
        <p:nvSpPr>
          <p:cNvPr id="272" name="Shape 272"/>
          <p:cNvSpPr txBox="1"/>
          <p:nvPr/>
        </p:nvSpPr>
        <p:spPr>
          <a:xfrm>
            <a:off x="2835025" y="8135275"/>
            <a:ext cx="8862299" cy="840000"/>
          </a:xfrm>
          <a:prstGeom prst="rect">
            <a:avLst/>
          </a:prstGeom>
          <a:noFill/>
          <a:ln>
            <a:noFill/>
          </a:ln>
        </p:spPr>
        <p:txBody>
          <a:bodyPr lIns="91425" tIns="91425" rIns="91425" bIns="91425" anchor="t" anchorCtr="0">
            <a:noAutofit/>
          </a:bodyPr>
          <a:lstStyle/>
          <a:p>
            <a:pPr>
              <a:spcBef>
                <a:spcPts val="0"/>
              </a:spcBef>
              <a:buNone/>
            </a:pPr>
            <a:r>
              <a:rPr lang="en-US" sz="4800"/>
              <a:t>有四成三的消費者會在平日排隊</a:t>
            </a:r>
          </a:p>
        </p:txBody>
      </p:sp>
      <p:cxnSp>
        <p:nvCxnSpPr>
          <p:cNvPr id="273" name="Shape 273"/>
          <p:cNvCxnSpPr/>
          <p:nvPr/>
        </p:nvCxnSpPr>
        <p:spPr>
          <a:xfrm>
            <a:off x="1320625" y="7398725"/>
            <a:ext cx="1384200" cy="1272899"/>
          </a:xfrm>
          <a:prstGeom prst="bentConnector3">
            <a:avLst>
              <a:gd name="adj1" fmla="val 50000"/>
            </a:avLst>
          </a:prstGeom>
          <a:noFill/>
          <a:ln w="38100" cap="flat" cmpd="sng">
            <a:solidFill>
              <a:srgbClr val="000000"/>
            </a:solidFill>
            <a:prstDash val="solid"/>
            <a:round/>
            <a:headEnd type="none" w="lg" len="lg"/>
            <a:tailEnd type="none" w="lg" len="lg"/>
          </a:ln>
        </p:spPr>
      </p:cxnSp>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355600" y="254000"/>
            <a:ext cx="12293599" cy="1498598"/>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6600" b="0" i="0" u="none" strike="noStrike" cap="none" baseline="0" dirty="0" err="1">
                <a:solidFill>
                  <a:schemeClr val="dk1"/>
                </a:solidFill>
                <a:latin typeface="Cabin"/>
                <a:ea typeface="Cabin"/>
                <a:cs typeface="Cabin"/>
                <a:sym typeface="Cabin"/>
                <a:rtl val="0"/>
              </a:rPr>
              <a:t>願意排隊購買的商品種類</a:t>
            </a:r>
            <a:endParaRPr lang="en-US" sz="6600" b="0" i="0" u="none" strike="noStrike" cap="none" baseline="0" dirty="0">
              <a:solidFill>
                <a:schemeClr val="dk1"/>
              </a:solidFill>
              <a:latin typeface="Cabin"/>
              <a:ea typeface="Cabin"/>
              <a:cs typeface="Cabin"/>
              <a:sym typeface="Cabin"/>
              <a:rtl val="0"/>
            </a:endParaRPr>
          </a:p>
        </p:txBody>
      </p:sp>
      <p:pic>
        <p:nvPicPr>
          <p:cNvPr id="279" name="Shape 279"/>
          <p:cNvPicPr preferRelativeResize="0"/>
          <p:nvPr/>
        </p:nvPicPr>
        <p:blipFill rotWithShape="1">
          <a:blip r:embed="rId3">
            <a:alphaModFix/>
          </a:blip>
          <a:srcRect/>
          <a:stretch/>
        </p:blipFill>
        <p:spPr>
          <a:xfrm>
            <a:off x="7161750" y="2464875"/>
            <a:ext cx="3692700" cy="3273299"/>
          </a:xfrm>
          <a:prstGeom prst="rect">
            <a:avLst/>
          </a:prstGeom>
          <a:noFill/>
          <a:ln>
            <a:noFill/>
          </a:ln>
        </p:spPr>
      </p:pic>
      <p:pic>
        <p:nvPicPr>
          <p:cNvPr id="280" name="Shape 280"/>
          <p:cNvPicPr preferRelativeResize="0"/>
          <p:nvPr/>
        </p:nvPicPr>
        <p:blipFill rotWithShape="1">
          <a:blip r:embed="rId4">
            <a:alphaModFix/>
          </a:blip>
          <a:srcRect/>
          <a:stretch/>
        </p:blipFill>
        <p:spPr>
          <a:xfrm>
            <a:off x="11233550" y="2649987"/>
            <a:ext cx="1126200" cy="2903100"/>
          </a:xfrm>
          <a:prstGeom prst="rect">
            <a:avLst/>
          </a:prstGeom>
          <a:noFill/>
          <a:ln>
            <a:noFill/>
          </a:ln>
        </p:spPr>
      </p:pic>
      <p:sp>
        <p:nvSpPr>
          <p:cNvPr id="281" name="Shape 281"/>
          <p:cNvSpPr txBox="1"/>
          <p:nvPr/>
        </p:nvSpPr>
        <p:spPr>
          <a:xfrm>
            <a:off x="1522191" y="6199725"/>
            <a:ext cx="3692700" cy="14858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9600" b="0" i="0" u="none" strike="noStrike" cap="none" baseline="0" dirty="0">
                <a:solidFill>
                  <a:schemeClr val="dk1"/>
                </a:solidFill>
                <a:latin typeface="Cabin"/>
                <a:ea typeface="Cabin"/>
                <a:cs typeface="Cabin"/>
                <a:sym typeface="Cabin"/>
                <a:rtl val="0"/>
              </a:rPr>
              <a:t>76%</a:t>
            </a:r>
          </a:p>
        </p:txBody>
      </p:sp>
      <p:sp>
        <p:nvSpPr>
          <p:cNvPr id="282" name="Shape 282"/>
          <p:cNvSpPr txBox="1"/>
          <p:nvPr/>
        </p:nvSpPr>
        <p:spPr>
          <a:xfrm>
            <a:off x="7915950" y="6199725"/>
            <a:ext cx="2184300" cy="14858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9600" b="0" i="0" u="none" strike="noStrike" cap="none" baseline="0">
                <a:solidFill>
                  <a:schemeClr val="dk1"/>
                </a:solidFill>
                <a:latin typeface="Cabin"/>
                <a:ea typeface="Cabin"/>
                <a:cs typeface="Cabin"/>
                <a:sym typeface="Cabin"/>
                <a:rtl val="0"/>
              </a:rPr>
              <a:t>11%</a:t>
            </a:r>
          </a:p>
        </p:txBody>
      </p:sp>
      <p:pic>
        <p:nvPicPr>
          <p:cNvPr id="283" name="Shape 283"/>
          <p:cNvPicPr preferRelativeResize="0"/>
          <p:nvPr/>
        </p:nvPicPr>
        <p:blipFill>
          <a:blip r:embed="rId5">
            <a:alphaModFix/>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977891" y="2299616"/>
            <a:ext cx="2781300" cy="3533775"/>
          </a:xfrm>
          <a:prstGeom prst="rect">
            <a:avLst/>
          </a:prstGeom>
          <a:noFill/>
          <a:ln>
            <a:noFill/>
          </a:ln>
        </p:spPr>
      </p:pic>
      <p:sp>
        <p:nvSpPr>
          <p:cNvPr id="284" name="Shape 284"/>
          <p:cNvSpPr txBox="1"/>
          <p:nvPr/>
        </p:nvSpPr>
        <p:spPr>
          <a:xfrm>
            <a:off x="1882625" y="8284175"/>
            <a:ext cx="9462299" cy="11520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US" sz="4800"/>
              <a:t>有7成6的民眾有意願排隊的是食品</a:t>
            </a:r>
          </a:p>
        </p:txBody>
      </p:sp>
      <p:cxnSp>
        <p:nvCxnSpPr>
          <p:cNvPr id="285" name="Shape 285"/>
          <p:cNvCxnSpPr>
            <a:endCxn id="284" idx="1"/>
          </p:cNvCxnSpPr>
          <p:nvPr/>
        </p:nvCxnSpPr>
        <p:spPr>
          <a:xfrm rot="5400000">
            <a:off x="1730074" y="7774025"/>
            <a:ext cx="1238700" cy="933600"/>
          </a:xfrm>
          <a:prstGeom prst="curvedConnector4">
            <a:avLst>
              <a:gd name="adj1" fmla="val 26750"/>
              <a:gd name="adj2" fmla="val 125506"/>
            </a:avLst>
          </a:prstGeom>
          <a:noFill/>
          <a:ln w="38100" cap="flat" cmpd="sng">
            <a:solidFill>
              <a:srgbClr val="000000"/>
            </a:solidFill>
            <a:prstDash val="solid"/>
            <a:round/>
            <a:headEnd type="none" w="lg" len="lg"/>
            <a:tailEnd type="none" w="lg" len="lg"/>
          </a:ln>
        </p:spPr>
      </p:cxnSp>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55600" y="254000"/>
            <a:ext cx="12293599" cy="1244598"/>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6400" b="0" i="0" u="none" strike="noStrike" cap="none" baseline="0" dirty="0" err="1">
                <a:solidFill>
                  <a:schemeClr val="dk1"/>
                </a:solidFill>
                <a:latin typeface="Cabin"/>
                <a:ea typeface="Cabin"/>
                <a:cs typeface="Cabin"/>
                <a:sym typeface="Cabin"/>
                <a:rtl val="0"/>
              </a:rPr>
              <a:t>發現食物好吃是否願意再來排隊</a:t>
            </a:r>
            <a:endParaRPr lang="en-US" sz="6400" b="0" i="0" u="none" strike="noStrike" cap="none" baseline="0" dirty="0">
              <a:solidFill>
                <a:schemeClr val="dk1"/>
              </a:solidFill>
              <a:latin typeface="Cabin"/>
              <a:ea typeface="Cabin"/>
              <a:cs typeface="Cabin"/>
              <a:sym typeface="Cabin"/>
              <a:rtl val="0"/>
            </a:endParaRPr>
          </a:p>
        </p:txBody>
      </p:sp>
      <p:pic>
        <p:nvPicPr>
          <p:cNvPr id="291" name="Shape 291"/>
          <p:cNvPicPr preferRelativeResize="0"/>
          <p:nvPr/>
        </p:nvPicPr>
        <p:blipFill rotWithShape="1">
          <a:blip r:embed="rId3">
            <a:alphaModFix/>
          </a:blip>
          <a:srcRect/>
          <a:stretch/>
        </p:blipFill>
        <p:spPr>
          <a:xfrm>
            <a:off x="4414168" y="1759498"/>
            <a:ext cx="3467099" cy="3330600"/>
          </a:xfrm>
          <a:prstGeom prst="rect">
            <a:avLst/>
          </a:prstGeom>
          <a:noFill/>
          <a:ln>
            <a:noFill/>
          </a:ln>
        </p:spPr>
      </p:pic>
      <p:pic>
        <p:nvPicPr>
          <p:cNvPr id="292" name="Shape 292"/>
          <p:cNvPicPr preferRelativeResize="0"/>
          <p:nvPr/>
        </p:nvPicPr>
        <p:blipFill rotWithShape="1">
          <a:blip r:embed="rId4">
            <a:alphaModFix/>
          </a:blip>
          <a:srcRect/>
          <a:stretch/>
        </p:blipFill>
        <p:spPr>
          <a:xfrm>
            <a:off x="355600" y="4598575"/>
            <a:ext cx="3505200" cy="3505200"/>
          </a:xfrm>
          <a:prstGeom prst="rect">
            <a:avLst/>
          </a:prstGeom>
          <a:noFill/>
          <a:ln>
            <a:noFill/>
          </a:ln>
        </p:spPr>
      </p:pic>
      <p:pic>
        <p:nvPicPr>
          <p:cNvPr id="293" name="Shape 293"/>
          <p:cNvPicPr preferRelativeResize="0"/>
          <p:nvPr/>
        </p:nvPicPr>
        <p:blipFill rotWithShape="1">
          <a:blip r:embed="rId5">
            <a:alphaModFix/>
            <a:duotone>
              <a:schemeClr val="accent6">
                <a:shade val="45000"/>
                <a:satMod val="135000"/>
              </a:schemeClr>
              <a:prstClr val="white"/>
            </a:duotone>
          </a:blip>
          <a:srcRect/>
          <a:stretch/>
        </p:blipFill>
        <p:spPr>
          <a:xfrm>
            <a:off x="9310339" y="2265575"/>
            <a:ext cx="2679599" cy="2679599"/>
          </a:xfrm>
          <a:prstGeom prst="rect">
            <a:avLst/>
          </a:prstGeom>
          <a:noFill/>
          <a:ln>
            <a:noFill/>
          </a:ln>
        </p:spPr>
      </p:pic>
      <p:sp>
        <p:nvSpPr>
          <p:cNvPr id="294" name="Shape 294"/>
          <p:cNvSpPr txBox="1"/>
          <p:nvPr/>
        </p:nvSpPr>
        <p:spPr>
          <a:xfrm>
            <a:off x="4636990" y="6038400"/>
            <a:ext cx="3730800" cy="14858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9600" b="0" i="0" u="none" strike="noStrike" cap="none" baseline="0">
                <a:solidFill>
                  <a:schemeClr val="dk1"/>
                </a:solidFill>
                <a:latin typeface="Cabin"/>
                <a:ea typeface="Cabin"/>
                <a:cs typeface="Cabin"/>
                <a:sym typeface="Cabin"/>
                <a:rtl val="0"/>
              </a:rPr>
              <a:t>83%</a:t>
            </a:r>
          </a:p>
        </p:txBody>
      </p:sp>
      <p:sp>
        <p:nvSpPr>
          <p:cNvPr id="295" name="Shape 295"/>
          <p:cNvSpPr txBox="1"/>
          <p:nvPr/>
        </p:nvSpPr>
        <p:spPr>
          <a:xfrm>
            <a:off x="1034225" y="8369325"/>
            <a:ext cx="11265000" cy="1129799"/>
          </a:xfrm>
          <a:prstGeom prst="rect">
            <a:avLst/>
          </a:prstGeom>
          <a:noFill/>
          <a:ln>
            <a:noFill/>
          </a:ln>
        </p:spPr>
        <p:txBody>
          <a:bodyPr lIns="91425" tIns="91425" rIns="91425" bIns="91425" anchor="t" anchorCtr="0">
            <a:noAutofit/>
          </a:bodyPr>
          <a:lstStyle/>
          <a:p>
            <a:pPr>
              <a:spcBef>
                <a:spcPts val="0"/>
              </a:spcBef>
              <a:buNone/>
            </a:pPr>
            <a:r>
              <a:rPr lang="en-US" sz="4800"/>
              <a:t>八成三的消費者會因食物好吃而再來購買</a:t>
            </a:r>
          </a:p>
        </p:txBody>
      </p:sp>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355600" y="254000"/>
            <a:ext cx="12293599" cy="1638300"/>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6600" b="0" i="0" u="none" strike="noStrike" cap="none" baseline="0" dirty="0" err="1">
                <a:solidFill>
                  <a:schemeClr val="dk1"/>
                </a:solidFill>
                <a:latin typeface="Cabin"/>
                <a:ea typeface="Cabin"/>
                <a:cs typeface="Cabin"/>
                <a:sym typeface="Cabin"/>
                <a:rtl val="0"/>
              </a:rPr>
              <a:t>商品售價對購買意願的影響</a:t>
            </a:r>
            <a:endParaRPr lang="en-US" sz="6600" b="0" i="0" u="none" strike="noStrike" cap="none" baseline="0" dirty="0">
              <a:solidFill>
                <a:schemeClr val="dk1"/>
              </a:solidFill>
              <a:latin typeface="Cabin"/>
              <a:ea typeface="Cabin"/>
              <a:cs typeface="Cabin"/>
              <a:sym typeface="Cabin"/>
              <a:rtl val="0"/>
            </a:endParaRPr>
          </a:p>
        </p:txBody>
      </p:sp>
      <p:pic>
        <p:nvPicPr>
          <p:cNvPr id="301" name="Shape 301"/>
          <p:cNvPicPr preferRelativeResize="0"/>
          <p:nvPr/>
        </p:nvPicPr>
        <p:blipFill rotWithShape="1">
          <a:blip r:embed="rId3">
            <a:alphaModFix/>
          </a:blip>
          <a:srcRect/>
          <a:stretch/>
        </p:blipFill>
        <p:spPr>
          <a:xfrm>
            <a:off x="1371600" y="2476500"/>
            <a:ext cx="3251198" cy="3251198"/>
          </a:xfrm>
          <a:prstGeom prst="rect">
            <a:avLst/>
          </a:prstGeom>
          <a:noFill/>
          <a:ln>
            <a:noFill/>
          </a:ln>
        </p:spPr>
      </p:pic>
      <p:pic>
        <p:nvPicPr>
          <p:cNvPr id="302" name="Shape 302"/>
          <p:cNvPicPr preferRelativeResize="0"/>
          <p:nvPr/>
        </p:nvPicPr>
        <p:blipFill rotWithShape="1">
          <a:blip r:embed="rId4">
            <a:alphaModFix/>
          </a:blip>
          <a:srcRect/>
          <a:stretch/>
        </p:blipFill>
        <p:spPr>
          <a:xfrm>
            <a:off x="8470900" y="2768600"/>
            <a:ext cx="3251198" cy="3251198"/>
          </a:xfrm>
          <a:prstGeom prst="rect">
            <a:avLst/>
          </a:prstGeom>
          <a:noFill/>
          <a:ln>
            <a:noFill/>
          </a:ln>
        </p:spPr>
      </p:pic>
      <p:sp>
        <p:nvSpPr>
          <p:cNvPr id="303" name="Shape 303"/>
          <p:cNvSpPr txBox="1"/>
          <p:nvPr/>
        </p:nvSpPr>
        <p:spPr>
          <a:xfrm>
            <a:off x="607550" y="7273150"/>
            <a:ext cx="11789699" cy="1152000"/>
          </a:xfrm>
          <a:prstGeom prst="rect">
            <a:avLst/>
          </a:prstGeom>
          <a:noFill/>
          <a:ln>
            <a:noFill/>
          </a:ln>
        </p:spPr>
        <p:txBody>
          <a:bodyPr lIns="91425" tIns="91425" rIns="91425" bIns="91425" anchor="t" anchorCtr="0">
            <a:noAutofit/>
          </a:bodyPr>
          <a:lstStyle/>
          <a:p>
            <a:pPr>
              <a:spcBef>
                <a:spcPts val="0"/>
              </a:spcBef>
              <a:buNone/>
            </a:pPr>
            <a:r>
              <a:rPr lang="en-US" sz="4800"/>
              <a:t>有七成的消費者購買意願會受到售價的影響</a:t>
            </a:r>
          </a:p>
        </p:txBody>
      </p:sp>
      <p:cxnSp>
        <p:nvCxnSpPr>
          <p:cNvPr id="304" name="Shape 304"/>
          <p:cNvCxnSpPr>
            <a:stCxn id="305" idx="1"/>
          </p:cNvCxnSpPr>
          <p:nvPr/>
        </p:nvCxnSpPr>
        <p:spPr>
          <a:xfrm rot="10800000" flipH="1">
            <a:off x="4899392" y="4216599"/>
            <a:ext cx="3464400" cy="177600"/>
          </a:xfrm>
          <a:prstGeom prst="straightConnector1">
            <a:avLst/>
          </a:prstGeom>
          <a:noFill/>
          <a:ln w="228600" cap="flat" cmpd="sng">
            <a:solidFill>
              <a:srgbClr val="D8ECE2"/>
            </a:solidFill>
            <a:prstDash val="solid"/>
            <a:round/>
            <a:headEnd type="none" w="lg" len="lg"/>
            <a:tailEnd type="triangle" w="lg" len="lg"/>
          </a:ln>
        </p:spPr>
      </p:cxnSp>
      <p:sp>
        <p:nvSpPr>
          <p:cNvPr id="305" name="Shape 305"/>
          <p:cNvSpPr txBox="1"/>
          <p:nvPr/>
        </p:nvSpPr>
        <p:spPr>
          <a:xfrm>
            <a:off x="4899392" y="3651250"/>
            <a:ext cx="3571500" cy="14858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9600" b="0" i="0" u="none" strike="noStrike" cap="none" baseline="0">
                <a:solidFill>
                  <a:schemeClr val="dk1"/>
                </a:solidFill>
                <a:latin typeface="Cabin"/>
                <a:ea typeface="Cabin"/>
                <a:cs typeface="Cabin"/>
                <a:sym typeface="Cabin"/>
                <a:rtl val="0"/>
              </a:rPr>
              <a:t>70%</a:t>
            </a:r>
          </a:p>
        </p:txBody>
      </p:sp>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355600" y="254000"/>
            <a:ext cx="12293599" cy="1358898"/>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6000" b="0" i="0" u="none" strike="noStrike" cap="none" baseline="0" dirty="0" err="1">
                <a:solidFill>
                  <a:schemeClr val="dk1"/>
                </a:solidFill>
                <a:latin typeface="Cabin"/>
                <a:ea typeface="Cabin"/>
                <a:cs typeface="Cabin"/>
                <a:sym typeface="Cabin"/>
                <a:rtl val="0"/>
              </a:rPr>
              <a:t>是否會因不想排隊而購買類似商品</a:t>
            </a:r>
            <a:endParaRPr lang="en-US" sz="6000" b="0" i="0" u="none" strike="noStrike" cap="none" baseline="0" dirty="0">
              <a:solidFill>
                <a:schemeClr val="dk1"/>
              </a:solidFill>
              <a:latin typeface="Cabin"/>
              <a:ea typeface="Cabin"/>
              <a:cs typeface="Cabin"/>
              <a:sym typeface="Cabin"/>
              <a:rtl val="0"/>
            </a:endParaRPr>
          </a:p>
        </p:txBody>
      </p:sp>
      <p:pic>
        <p:nvPicPr>
          <p:cNvPr id="311" name="Shape 311"/>
          <p:cNvPicPr preferRelativeResize="0"/>
          <p:nvPr/>
        </p:nvPicPr>
        <p:blipFill rotWithShape="1">
          <a:blip r:embed="rId3">
            <a:alphaModFix/>
          </a:blip>
          <a:srcRect/>
          <a:stretch/>
        </p:blipFill>
        <p:spPr>
          <a:xfrm>
            <a:off x="9009575" y="2477425"/>
            <a:ext cx="3505200" cy="3505200"/>
          </a:xfrm>
          <a:prstGeom prst="rect">
            <a:avLst/>
          </a:prstGeom>
          <a:noFill/>
          <a:ln>
            <a:noFill/>
          </a:ln>
        </p:spPr>
      </p:pic>
      <p:pic>
        <p:nvPicPr>
          <p:cNvPr id="312" name="Shape 312"/>
          <p:cNvPicPr preferRelativeResize="0"/>
          <p:nvPr/>
        </p:nvPicPr>
        <p:blipFill rotWithShape="1">
          <a:blip r:embed="rId4">
            <a:alphaModFix/>
          </a:blip>
          <a:srcRect/>
          <a:stretch/>
        </p:blipFill>
        <p:spPr>
          <a:xfrm>
            <a:off x="5006950" y="2604475"/>
            <a:ext cx="3251099" cy="3251099"/>
          </a:xfrm>
          <a:prstGeom prst="rect">
            <a:avLst/>
          </a:prstGeom>
          <a:noFill/>
          <a:ln>
            <a:noFill/>
          </a:ln>
        </p:spPr>
      </p:pic>
      <p:sp>
        <p:nvSpPr>
          <p:cNvPr id="313" name="Shape 313"/>
          <p:cNvSpPr txBox="1"/>
          <p:nvPr/>
        </p:nvSpPr>
        <p:spPr>
          <a:xfrm>
            <a:off x="1231450" y="7388650"/>
            <a:ext cx="10802099" cy="14858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4800">
                <a:solidFill>
                  <a:schemeClr val="dk1"/>
                </a:solidFill>
                <a:latin typeface="Cabin"/>
                <a:ea typeface="Cabin"/>
                <a:cs typeface="Cabin"/>
                <a:sym typeface="Cabin"/>
              </a:rPr>
              <a:t>有五成六</a:t>
            </a:r>
            <a:r>
              <a:rPr lang="en-US" sz="4800">
                <a:solidFill>
                  <a:schemeClr val="dk1"/>
                </a:solidFill>
                <a:latin typeface="Cabin"/>
                <a:ea typeface="Cabin"/>
                <a:cs typeface="Cabin"/>
                <a:sym typeface="Cabin"/>
                <a:rtl val="0"/>
              </a:rPr>
              <a:t>會因不想排隊而購買類似商品</a:t>
            </a:r>
          </a:p>
        </p:txBody>
      </p:sp>
      <p:pic>
        <p:nvPicPr>
          <p:cNvPr id="314" name="Shape 314"/>
          <p:cNvPicPr preferRelativeResize="0"/>
          <p:nvPr/>
        </p:nvPicPr>
        <p:blipFill rotWithShape="1">
          <a:blip r:embed="rId5">
            <a:alphaModFix/>
          </a:blip>
          <a:srcRect b="13119"/>
          <a:stretch/>
        </p:blipFill>
        <p:spPr>
          <a:xfrm>
            <a:off x="679375" y="2445612"/>
            <a:ext cx="3742149" cy="3251099"/>
          </a:xfrm>
          <a:prstGeom prst="rect">
            <a:avLst/>
          </a:prstGeom>
          <a:noFill/>
          <a:ln>
            <a:noFill/>
          </a:ln>
        </p:spPr>
      </p:pic>
      <p:cxnSp>
        <p:nvCxnSpPr>
          <p:cNvPr id="315" name="Shape 315"/>
          <p:cNvCxnSpPr>
            <a:endCxn id="313" idx="0"/>
          </p:cNvCxnSpPr>
          <p:nvPr/>
        </p:nvCxnSpPr>
        <p:spPr>
          <a:xfrm flipH="1">
            <a:off x="6632499" y="6093849"/>
            <a:ext cx="2675700" cy="1294800"/>
          </a:xfrm>
          <a:prstGeom prst="curvedConnector2">
            <a:avLst/>
          </a:prstGeom>
          <a:ln>
            <a:headEnd type="none" w="lg" len="lg"/>
            <a:tailEnd type="none" w="lg" len="lg"/>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355600" y="254000"/>
            <a:ext cx="12293599" cy="16255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6600" b="0" i="0" u="none" strike="noStrike" cap="none" baseline="0" dirty="0" err="1">
                <a:solidFill>
                  <a:schemeClr val="dk1"/>
                </a:solidFill>
                <a:latin typeface="Cabin"/>
                <a:ea typeface="Cabin"/>
                <a:cs typeface="Cabin"/>
                <a:sym typeface="Cabin"/>
                <a:rtl val="0"/>
              </a:rPr>
              <a:t>排隊時做的事</a:t>
            </a:r>
            <a:endParaRPr lang="en-US" sz="6600" b="0" i="0" u="none" strike="noStrike" cap="none" baseline="0" dirty="0">
              <a:solidFill>
                <a:schemeClr val="dk1"/>
              </a:solidFill>
              <a:latin typeface="Cabin"/>
              <a:ea typeface="Cabin"/>
              <a:cs typeface="Cabin"/>
              <a:sym typeface="Cabin"/>
              <a:rtl val="0"/>
            </a:endParaRPr>
          </a:p>
        </p:txBody>
      </p:sp>
      <p:pic>
        <p:nvPicPr>
          <p:cNvPr id="321" name="Shape 321"/>
          <p:cNvPicPr preferRelativeResize="0"/>
          <p:nvPr/>
        </p:nvPicPr>
        <p:blipFill rotWithShape="1">
          <a:blip r:embed="rId3">
            <a:alphaModFix/>
          </a:blip>
          <a:srcRect/>
          <a:stretch/>
        </p:blipFill>
        <p:spPr>
          <a:xfrm>
            <a:off x="3759400" y="2152100"/>
            <a:ext cx="3251099" cy="3251099"/>
          </a:xfrm>
          <a:prstGeom prst="rect">
            <a:avLst/>
          </a:prstGeom>
          <a:noFill/>
          <a:ln>
            <a:noFill/>
          </a:ln>
        </p:spPr>
      </p:pic>
      <p:pic>
        <p:nvPicPr>
          <p:cNvPr id="322" name="Shape 322"/>
          <p:cNvPicPr preferRelativeResize="0"/>
          <p:nvPr/>
        </p:nvPicPr>
        <p:blipFill rotWithShape="1">
          <a:blip r:embed="rId4">
            <a:alphaModFix/>
          </a:blip>
          <a:srcRect/>
          <a:stretch/>
        </p:blipFill>
        <p:spPr>
          <a:xfrm>
            <a:off x="7112100" y="2844200"/>
            <a:ext cx="1866900" cy="1866900"/>
          </a:xfrm>
          <a:prstGeom prst="rect">
            <a:avLst/>
          </a:prstGeom>
          <a:noFill/>
          <a:ln>
            <a:noFill/>
          </a:ln>
        </p:spPr>
      </p:pic>
      <p:pic>
        <p:nvPicPr>
          <p:cNvPr id="323" name="Shape 323"/>
          <p:cNvPicPr preferRelativeResize="0"/>
          <p:nvPr/>
        </p:nvPicPr>
        <p:blipFill rotWithShape="1">
          <a:blip r:embed="rId5">
            <a:alphaModFix/>
          </a:blip>
          <a:srcRect/>
          <a:stretch/>
        </p:blipFill>
        <p:spPr>
          <a:xfrm>
            <a:off x="9080600" y="2863250"/>
            <a:ext cx="1828800" cy="1828800"/>
          </a:xfrm>
          <a:prstGeom prst="rect">
            <a:avLst/>
          </a:prstGeom>
          <a:noFill/>
          <a:ln>
            <a:noFill/>
          </a:ln>
        </p:spPr>
      </p:pic>
      <p:pic>
        <p:nvPicPr>
          <p:cNvPr id="324" name="Shape 324"/>
          <p:cNvPicPr preferRelativeResize="0"/>
          <p:nvPr/>
        </p:nvPicPr>
        <p:blipFill rotWithShape="1">
          <a:blip r:embed="rId6">
            <a:alphaModFix/>
          </a:blip>
          <a:srcRect/>
          <a:stretch/>
        </p:blipFill>
        <p:spPr>
          <a:xfrm>
            <a:off x="11011000" y="2812450"/>
            <a:ext cx="1993800" cy="1993800"/>
          </a:xfrm>
          <a:prstGeom prst="rect">
            <a:avLst/>
          </a:prstGeom>
          <a:noFill/>
          <a:ln>
            <a:noFill/>
          </a:ln>
        </p:spPr>
      </p:pic>
      <p:sp>
        <p:nvSpPr>
          <p:cNvPr id="325" name="Shape 325"/>
          <p:cNvSpPr txBox="1"/>
          <p:nvPr/>
        </p:nvSpPr>
        <p:spPr>
          <a:xfrm>
            <a:off x="257100" y="5793425"/>
            <a:ext cx="4114800" cy="14858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9600" b="0" i="0" u="none" strike="noStrike" cap="none" baseline="0">
                <a:solidFill>
                  <a:schemeClr val="dk1"/>
                </a:solidFill>
                <a:latin typeface="Cabin"/>
                <a:ea typeface="Cabin"/>
                <a:cs typeface="Cabin"/>
                <a:sym typeface="Cabin"/>
                <a:rtl val="0"/>
              </a:rPr>
              <a:t>56%</a:t>
            </a:r>
          </a:p>
        </p:txBody>
      </p:sp>
      <p:sp>
        <p:nvSpPr>
          <p:cNvPr id="326" name="Shape 326"/>
          <p:cNvSpPr txBox="1"/>
          <p:nvPr/>
        </p:nvSpPr>
        <p:spPr>
          <a:xfrm>
            <a:off x="3759400" y="5793425"/>
            <a:ext cx="3251099" cy="14858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9600" b="0" i="0" u="none" strike="noStrike" cap="none" baseline="0">
                <a:solidFill>
                  <a:schemeClr val="dk1"/>
                </a:solidFill>
                <a:latin typeface="Cabin"/>
                <a:ea typeface="Cabin"/>
                <a:cs typeface="Cabin"/>
                <a:sym typeface="Cabin"/>
                <a:rtl val="0"/>
              </a:rPr>
              <a:t>26%</a:t>
            </a:r>
          </a:p>
        </p:txBody>
      </p:sp>
      <p:sp>
        <p:nvSpPr>
          <p:cNvPr id="327" name="Shape 327"/>
          <p:cNvSpPr txBox="1"/>
          <p:nvPr/>
        </p:nvSpPr>
        <p:spPr>
          <a:xfrm>
            <a:off x="8574500" y="5793425"/>
            <a:ext cx="2841000" cy="14858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9600" b="0" i="0" u="none" strike="noStrike" cap="none" baseline="0">
                <a:solidFill>
                  <a:schemeClr val="dk1"/>
                </a:solidFill>
                <a:latin typeface="Cabin"/>
                <a:ea typeface="Cabin"/>
                <a:cs typeface="Cabin"/>
                <a:sym typeface="Cabin"/>
                <a:rtl val="0"/>
              </a:rPr>
              <a:t>8%</a:t>
            </a:r>
          </a:p>
        </p:txBody>
      </p:sp>
      <p:sp>
        <p:nvSpPr>
          <p:cNvPr id="328" name="Shape 328"/>
          <p:cNvSpPr txBox="1"/>
          <p:nvPr/>
        </p:nvSpPr>
        <p:spPr>
          <a:xfrm>
            <a:off x="1497050" y="7748025"/>
            <a:ext cx="10010699" cy="1152000"/>
          </a:xfrm>
          <a:prstGeom prst="rect">
            <a:avLst/>
          </a:prstGeom>
          <a:noFill/>
          <a:ln>
            <a:noFill/>
          </a:ln>
        </p:spPr>
        <p:txBody>
          <a:bodyPr lIns="91425" tIns="91425" rIns="91425" bIns="91425" anchor="t" anchorCtr="0">
            <a:noAutofit/>
          </a:bodyPr>
          <a:lstStyle/>
          <a:p>
            <a:pPr>
              <a:spcBef>
                <a:spcPts val="0"/>
              </a:spcBef>
              <a:buNone/>
            </a:pPr>
            <a:r>
              <a:rPr lang="en-US" sz="4800"/>
              <a:t>有五成六的民眾會在排隊時使用手機</a:t>
            </a:r>
          </a:p>
        </p:txBody>
      </p:sp>
      <p:pic>
        <p:nvPicPr>
          <p:cNvPr id="329" name="Shape 329"/>
          <p:cNvPicPr preferRelativeResize="0"/>
          <p:nvPr/>
        </p:nvPicPr>
        <p:blipFill>
          <a:blip r:embed="rId7">
            <a:alphaModFix/>
            <a:duotone>
              <a:schemeClr val="accent5">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432225" y="2114062"/>
            <a:ext cx="3327174" cy="332717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43300" y="556320"/>
            <a:ext cx="12118200" cy="1085999"/>
          </a:xfrm>
          <a:prstGeom prst="rect">
            <a:avLst/>
          </a:prstGeom>
        </p:spPr>
        <p:txBody>
          <a:bodyPr lIns="144475" tIns="144475" rIns="144475" bIns="144475" anchor="t" anchorCtr="0">
            <a:noAutofit/>
          </a:bodyPr>
          <a:lstStyle/>
          <a:p>
            <a:pPr algn="ctr">
              <a:spcBef>
                <a:spcPts val="0"/>
              </a:spcBef>
              <a:buNone/>
            </a:pPr>
            <a:r>
              <a:rPr lang="en-US" sz="6600" dirty="0" err="1">
                <a:solidFill>
                  <a:schemeClr val="tx1"/>
                </a:solidFill>
              </a:rPr>
              <a:t>調查的店家</a:t>
            </a:r>
            <a:endParaRPr lang="en-US" sz="6600" dirty="0">
              <a:solidFill>
                <a:schemeClr val="tx1"/>
              </a:solidFill>
            </a:endParaRPr>
          </a:p>
        </p:txBody>
      </p:sp>
      <p:sp>
        <p:nvSpPr>
          <p:cNvPr id="67" name="Shape 67"/>
          <p:cNvSpPr/>
          <p:nvPr/>
        </p:nvSpPr>
        <p:spPr>
          <a:xfrm>
            <a:off x="443300" y="2208507"/>
            <a:ext cx="2531099" cy="1081799"/>
          </a:xfrm>
          <a:prstGeom prst="roundRect">
            <a:avLst>
              <a:gd name="adj" fmla="val 16667"/>
            </a:avLst>
          </a:prstGeom>
          <a:solidFill>
            <a:srgbClr val="B3E9EE"/>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sz="3000"/>
              <a:t>美崙紅茶</a:t>
            </a:r>
          </a:p>
        </p:txBody>
      </p:sp>
      <p:sp>
        <p:nvSpPr>
          <p:cNvPr id="68" name="Shape 68"/>
          <p:cNvSpPr/>
          <p:nvPr/>
        </p:nvSpPr>
        <p:spPr>
          <a:xfrm>
            <a:off x="443300" y="3427305"/>
            <a:ext cx="2531099" cy="1081799"/>
          </a:xfrm>
          <a:prstGeom prst="roundRect">
            <a:avLst>
              <a:gd name="adj" fmla="val 16667"/>
            </a:avLst>
          </a:prstGeom>
          <a:solidFill>
            <a:srgbClr val="B3E9EE"/>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sz="3000"/>
              <a:t>公正街包子</a:t>
            </a:r>
          </a:p>
        </p:txBody>
      </p:sp>
      <p:sp>
        <p:nvSpPr>
          <p:cNvPr id="69" name="Shape 69"/>
          <p:cNvSpPr/>
          <p:nvPr/>
        </p:nvSpPr>
        <p:spPr>
          <a:xfrm>
            <a:off x="443300" y="4646103"/>
            <a:ext cx="2531099" cy="1081799"/>
          </a:xfrm>
          <a:prstGeom prst="roundRect">
            <a:avLst>
              <a:gd name="adj" fmla="val 16667"/>
            </a:avLst>
          </a:prstGeom>
          <a:solidFill>
            <a:srgbClr val="B3E9EE"/>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sz="3000"/>
              <a:t>海埔蚵仔煎</a:t>
            </a:r>
          </a:p>
        </p:txBody>
      </p:sp>
      <p:sp>
        <p:nvSpPr>
          <p:cNvPr id="70" name="Shape 70"/>
          <p:cNvSpPr/>
          <p:nvPr/>
        </p:nvSpPr>
        <p:spPr>
          <a:xfrm>
            <a:off x="3129619" y="2208507"/>
            <a:ext cx="2693100" cy="1081799"/>
          </a:xfrm>
          <a:prstGeom prst="roundRect">
            <a:avLst>
              <a:gd name="adj" fmla="val 16667"/>
            </a:avLst>
          </a:prstGeom>
          <a:solidFill>
            <a:srgbClr val="B3E9EE"/>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3000">
                <a:solidFill>
                  <a:schemeClr val="dk1"/>
                </a:solidFill>
              </a:rPr>
              <a:t>廟口紅茶</a:t>
            </a:r>
          </a:p>
        </p:txBody>
      </p:sp>
      <p:sp>
        <p:nvSpPr>
          <p:cNvPr id="71" name="Shape 71"/>
          <p:cNvSpPr/>
          <p:nvPr/>
        </p:nvSpPr>
        <p:spPr>
          <a:xfrm>
            <a:off x="3129619" y="3427305"/>
            <a:ext cx="2693100" cy="1081799"/>
          </a:xfrm>
          <a:prstGeom prst="roundRect">
            <a:avLst>
              <a:gd name="adj" fmla="val 16667"/>
            </a:avLst>
          </a:prstGeom>
          <a:solidFill>
            <a:srgbClr val="B3E9EE"/>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Clr>
                <a:schemeClr val="dk1"/>
              </a:buClr>
              <a:buSzPct val="36666"/>
              <a:buFont typeface="Arial"/>
              <a:buNone/>
            </a:pPr>
            <a:r>
              <a:rPr lang="en-US" sz="3000">
                <a:solidFill>
                  <a:schemeClr val="dk1"/>
                </a:solidFill>
              </a:rPr>
              <a:t>五霸包心粉圓</a:t>
            </a:r>
          </a:p>
        </p:txBody>
      </p:sp>
      <p:sp>
        <p:nvSpPr>
          <p:cNvPr id="72" name="Shape 72"/>
          <p:cNvSpPr/>
          <p:nvPr/>
        </p:nvSpPr>
        <p:spPr>
          <a:xfrm>
            <a:off x="3129619" y="4646103"/>
            <a:ext cx="2693100" cy="1081799"/>
          </a:xfrm>
          <a:prstGeom prst="roundRect">
            <a:avLst>
              <a:gd name="adj" fmla="val 16667"/>
            </a:avLst>
          </a:prstGeom>
          <a:solidFill>
            <a:srgbClr val="B3E9EE"/>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3000">
                <a:solidFill>
                  <a:schemeClr val="dk1"/>
                </a:solidFill>
              </a:rPr>
              <a:t>炸彈蔥油餅</a:t>
            </a:r>
          </a:p>
        </p:txBody>
      </p:sp>
      <p:sp>
        <p:nvSpPr>
          <p:cNvPr id="73" name="Shape 73"/>
          <p:cNvSpPr/>
          <p:nvPr/>
        </p:nvSpPr>
        <p:spPr>
          <a:xfrm>
            <a:off x="5978378" y="2208500"/>
            <a:ext cx="2693100" cy="1081799"/>
          </a:xfrm>
          <a:prstGeom prst="roundRect">
            <a:avLst>
              <a:gd name="adj" fmla="val 16667"/>
            </a:avLst>
          </a:prstGeom>
          <a:solidFill>
            <a:srgbClr val="B3E9EE"/>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3000">
                <a:solidFill>
                  <a:schemeClr val="dk1"/>
                </a:solidFill>
              </a:rPr>
              <a:t>賴桑壽司屋</a:t>
            </a:r>
          </a:p>
        </p:txBody>
      </p:sp>
      <p:sp>
        <p:nvSpPr>
          <p:cNvPr id="74" name="Shape 74"/>
          <p:cNvSpPr/>
          <p:nvPr/>
        </p:nvSpPr>
        <p:spPr>
          <a:xfrm>
            <a:off x="5978378" y="3427298"/>
            <a:ext cx="2693100" cy="1081799"/>
          </a:xfrm>
          <a:prstGeom prst="roundRect">
            <a:avLst>
              <a:gd name="adj" fmla="val 16667"/>
            </a:avLst>
          </a:prstGeom>
          <a:solidFill>
            <a:srgbClr val="B3E9EE"/>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3000">
                <a:solidFill>
                  <a:schemeClr val="dk1"/>
                </a:solidFill>
              </a:rPr>
              <a:t>德安早餐</a:t>
            </a:r>
          </a:p>
        </p:txBody>
      </p:sp>
      <p:pic>
        <p:nvPicPr>
          <p:cNvPr id="75" name="Shape 75"/>
          <p:cNvPicPr preferRelativeResize="0"/>
          <p:nvPr/>
        </p:nvPicPr>
        <p:blipFill>
          <a:blip r:embed="rId3">
            <a:alphaModFix/>
          </a:blip>
          <a:stretch>
            <a:fillRect/>
          </a:stretch>
        </p:blipFill>
        <p:spPr>
          <a:xfrm>
            <a:off x="5908741" y="6006500"/>
            <a:ext cx="6652759" cy="3619825"/>
          </a:xfrm>
          <a:prstGeom prst="rect">
            <a:avLst/>
          </a:prstGeom>
          <a:noFill/>
          <a:ln>
            <a:noFill/>
          </a:ln>
        </p:spPr>
      </p:pic>
      <p:sp>
        <p:nvSpPr>
          <p:cNvPr id="76" name="Shape 76"/>
          <p:cNvSpPr/>
          <p:nvPr/>
        </p:nvSpPr>
        <p:spPr>
          <a:xfrm>
            <a:off x="5978378" y="4646096"/>
            <a:ext cx="2693100" cy="1081799"/>
          </a:xfrm>
          <a:prstGeom prst="roundRect">
            <a:avLst>
              <a:gd name="adj" fmla="val 16667"/>
            </a:avLst>
          </a:prstGeom>
          <a:solidFill>
            <a:srgbClr val="B3E9EE"/>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3000">
                <a:solidFill>
                  <a:schemeClr val="dk1"/>
                </a:solidFill>
              </a:rPr>
              <a:t>奶油酥條</a:t>
            </a:r>
          </a:p>
        </p:txBody>
      </p:sp>
      <p:pic>
        <p:nvPicPr>
          <p:cNvPr id="77" name="Shape 77"/>
          <p:cNvPicPr preferRelativeResize="0"/>
          <p:nvPr/>
        </p:nvPicPr>
        <p:blipFill rotWithShape="1">
          <a:blip r:embed="rId4">
            <a:alphaModFix/>
          </a:blip>
          <a:srcRect/>
          <a:stretch/>
        </p:blipFill>
        <p:spPr>
          <a:xfrm>
            <a:off x="9319400" y="2359000"/>
            <a:ext cx="3076799" cy="3076799"/>
          </a:xfrm>
          <a:prstGeom prst="rect">
            <a:avLst/>
          </a:prstGeom>
          <a:noFill/>
          <a:ln>
            <a:noFill/>
          </a:ln>
        </p:spPr>
      </p:pic>
      <p:pic>
        <p:nvPicPr>
          <p:cNvPr id="78" name="Shape 78"/>
          <p:cNvPicPr preferRelativeResize="0"/>
          <p:nvPr/>
        </p:nvPicPr>
        <p:blipFill>
          <a:blip r:embed="rId5">
            <a:alphaModFix/>
          </a:blip>
          <a:stretch>
            <a:fillRect/>
          </a:stretch>
        </p:blipFill>
        <p:spPr>
          <a:xfrm>
            <a:off x="-12" y="6006500"/>
            <a:ext cx="5290562" cy="36198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9900">
            <a:alpha val="0"/>
          </a:srgbClr>
        </a:solidFill>
        <a:effectLst/>
      </p:bgPr>
    </p:bg>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355600" y="301725"/>
            <a:ext cx="12293699" cy="24383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6600" b="0" i="0" u="none" strike="noStrike" cap="none" baseline="0" dirty="0" err="1">
                <a:solidFill>
                  <a:schemeClr val="dk1"/>
                </a:solidFill>
                <a:latin typeface="Cabin"/>
                <a:ea typeface="Cabin"/>
                <a:cs typeface="Cabin"/>
                <a:sym typeface="Cabin"/>
                <a:rtl val="0"/>
              </a:rPr>
              <a:t>喜歡的排隊隊形</a:t>
            </a:r>
            <a:endParaRPr lang="en-US" sz="6600" b="0" i="0" u="none" strike="noStrike" cap="none" baseline="0" dirty="0">
              <a:solidFill>
                <a:schemeClr val="dk1"/>
              </a:solidFill>
              <a:latin typeface="Cabin"/>
              <a:ea typeface="Cabin"/>
              <a:cs typeface="Cabin"/>
              <a:sym typeface="Cabin"/>
              <a:rtl val="0"/>
            </a:endParaRPr>
          </a:p>
        </p:txBody>
      </p:sp>
      <p:sp>
        <p:nvSpPr>
          <p:cNvPr id="335" name="Shape 335"/>
          <p:cNvSpPr txBox="1"/>
          <p:nvPr/>
        </p:nvSpPr>
        <p:spPr>
          <a:xfrm>
            <a:off x="662412" y="2968350"/>
            <a:ext cx="4749899" cy="4267199"/>
          </a:xfrm>
          <a:prstGeom prst="rect">
            <a:avLst/>
          </a:prstGeom>
          <a:noFill/>
          <a:ln w="9525" cap="flat" cmpd="sng">
            <a:solidFill>
              <a:srgbClr val="FF0000">
                <a:alpha val="0"/>
              </a:srgbClr>
            </a:solidFill>
            <a:prstDash val="solid"/>
            <a:round/>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28800" dirty="0">
                <a:solidFill>
                  <a:srgbClr val="FFA3A3"/>
                </a:solidFill>
                <a:latin typeface="Cabin"/>
                <a:ea typeface="Cabin"/>
                <a:cs typeface="Cabin"/>
                <a:sym typeface="Cabin"/>
              </a:rPr>
              <a:t>LI</a:t>
            </a:r>
            <a:r>
              <a:rPr lang="en-US" sz="28800" b="0" i="0" u="none" strike="noStrike" cap="none" baseline="0" dirty="0">
                <a:solidFill>
                  <a:schemeClr val="dk1"/>
                </a:solidFill>
                <a:latin typeface="Cabin"/>
                <a:ea typeface="Cabin"/>
                <a:cs typeface="Cabin"/>
                <a:sym typeface="Cabin"/>
                <a:rtl val="0"/>
              </a:rPr>
              <a:t> </a:t>
            </a:r>
          </a:p>
        </p:txBody>
      </p:sp>
      <p:sp>
        <p:nvSpPr>
          <p:cNvPr id="336" name="Shape 336"/>
          <p:cNvSpPr txBox="1"/>
          <p:nvPr/>
        </p:nvSpPr>
        <p:spPr>
          <a:xfrm>
            <a:off x="5697784" y="2967418"/>
            <a:ext cx="7027800" cy="4267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25000" b="0" i="0" u="none" strike="noStrike" cap="none" baseline="0" dirty="0">
                <a:solidFill>
                  <a:schemeClr val="dk1"/>
                </a:solidFill>
                <a:latin typeface="Cabin"/>
                <a:ea typeface="Cabin"/>
                <a:cs typeface="Cabin"/>
                <a:sym typeface="Cabin"/>
                <a:rtl val="0"/>
              </a:rPr>
              <a:t>SU</a:t>
            </a:r>
          </a:p>
        </p:txBody>
      </p:sp>
      <p:sp>
        <p:nvSpPr>
          <p:cNvPr id="337" name="Shape 337"/>
          <p:cNvSpPr txBox="1"/>
          <p:nvPr/>
        </p:nvSpPr>
        <p:spPr>
          <a:xfrm>
            <a:off x="1013261" y="4358999"/>
            <a:ext cx="4048200" cy="14858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9600" b="0" i="0" u="none" strike="noStrike" cap="none" baseline="0" dirty="0">
                <a:solidFill>
                  <a:schemeClr val="dk1"/>
                </a:solidFill>
                <a:latin typeface="Cabin"/>
                <a:ea typeface="Cabin"/>
                <a:cs typeface="Cabin"/>
                <a:sym typeface="Cabin"/>
                <a:rtl val="0"/>
              </a:rPr>
              <a:t>70%</a:t>
            </a:r>
          </a:p>
        </p:txBody>
      </p:sp>
      <p:sp>
        <p:nvSpPr>
          <p:cNvPr id="338" name="Shape 338"/>
          <p:cNvSpPr txBox="1"/>
          <p:nvPr/>
        </p:nvSpPr>
        <p:spPr>
          <a:xfrm>
            <a:off x="1542866" y="7483170"/>
            <a:ext cx="10310400" cy="938700"/>
          </a:xfrm>
          <a:prstGeom prst="rect">
            <a:avLst/>
          </a:prstGeom>
          <a:noFill/>
          <a:ln>
            <a:noFill/>
          </a:ln>
        </p:spPr>
        <p:txBody>
          <a:bodyPr lIns="91425" tIns="91425" rIns="91425" bIns="91425" anchor="t" anchorCtr="0">
            <a:noAutofit/>
          </a:bodyPr>
          <a:lstStyle/>
          <a:p>
            <a:pPr>
              <a:spcBef>
                <a:spcPts val="0"/>
              </a:spcBef>
              <a:buNone/>
            </a:pPr>
            <a:r>
              <a:rPr lang="en-US" sz="4800"/>
              <a:t>七成的民眾喜歡最簡單的排隊對形</a:t>
            </a:r>
          </a:p>
        </p:txBody>
      </p:sp>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650289" y="628328"/>
            <a:ext cx="11704320" cy="1625600"/>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6600" b="0" i="0" u="none" strike="noStrike" cap="none" baseline="0" dirty="0" err="1">
                <a:solidFill>
                  <a:schemeClr val="dk1"/>
                </a:solidFill>
                <a:latin typeface="Cabin"/>
                <a:ea typeface="Cabin"/>
                <a:cs typeface="Cabin"/>
                <a:sym typeface="Cabin"/>
                <a:rtl val="0"/>
              </a:rPr>
              <a:t>當自己排在隊伍的前端時</a:t>
            </a:r>
            <a:endParaRPr lang="en-US" sz="6600" b="0" i="0" u="none" strike="noStrike" cap="none" baseline="0" dirty="0">
              <a:solidFill>
                <a:schemeClr val="dk1"/>
              </a:solidFill>
              <a:latin typeface="Cabin"/>
              <a:ea typeface="Cabin"/>
              <a:cs typeface="Cabin"/>
              <a:sym typeface="Cabin"/>
              <a:rtl val="0"/>
            </a:endParaRPr>
          </a:p>
        </p:txBody>
      </p:sp>
      <p:sp>
        <p:nvSpPr>
          <p:cNvPr id="344" name="Shape 344"/>
          <p:cNvSpPr txBox="1"/>
          <p:nvPr/>
        </p:nvSpPr>
        <p:spPr>
          <a:xfrm>
            <a:off x="1388126" y="6799725"/>
            <a:ext cx="10403399" cy="14858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6000">
                <a:solidFill>
                  <a:schemeClr val="dk1"/>
                </a:solidFill>
                <a:latin typeface="Cabin"/>
                <a:ea typeface="Cabin"/>
                <a:cs typeface="Cabin"/>
                <a:sym typeface="Cabin"/>
              </a:rPr>
              <a:t>五成的消費者心情是普通</a:t>
            </a:r>
          </a:p>
        </p:txBody>
      </p:sp>
      <p:pic>
        <p:nvPicPr>
          <p:cNvPr id="345" name="Shape 345"/>
          <p:cNvPicPr preferRelativeResize="0"/>
          <p:nvPr/>
        </p:nvPicPr>
        <p:blipFill rotWithShape="1">
          <a:blip r:embed="rId3">
            <a:alphaModFix/>
          </a:blip>
          <a:srcRect/>
          <a:stretch/>
        </p:blipFill>
        <p:spPr>
          <a:xfrm>
            <a:off x="3884154" y="2875434"/>
            <a:ext cx="1739999" cy="1739999"/>
          </a:xfrm>
          <a:prstGeom prst="rect">
            <a:avLst/>
          </a:prstGeom>
          <a:noFill/>
          <a:ln>
            <a:noFill/>
          </a:ln>
        </p:spPr>
      </p:pic>
      <p:pic>
        <p:nvPicPr>
          <p:cNvPr id="346" name="Shape 346"/>
          <p:cNvPicPr preferRelativeResize="0"/>
          <p:nvPr/>
        </p:nvPicPr>
        <p:blipFill rotWithShape="1">
          <a:blip r:embed="rId4">
            <a:alphaModFix/>
          </a:blip>
          <a:srcRect/>
          <a:stretch/>
        </p:blipFill>
        <p:spPr>
          <a:xfrm>
            <a:off x="1725354" y="2862834"/>
            <a:ext cx="1765200" cy="1765200"/>
          </a:xfrm>
          <a:prstGeom prst="rect">
            <a:avLst/>
          </a:prstGeom>
          <a:noFill/>
          <a:ln>
            <a:noFill/>
          </a:ln>
        </p:spPr>
      </p:pic>
      <p:pic>
        <p:nvPicPr>
          <p:cNvPr id="347" name="Shape 347"/>
          <p:cNvPicPr preferRelativeResize="0"/>
          <p:nvPr/>
        </p:nvPicPr>
        <p:blipFill rotWithShape="1">
          <a:blip r:embed="rId5">
            <a:alphaModFix/>
          </a:blip>
          <a:srcRect/>
          <a:stretch/>
        </p:blipFill>
        <p:spPr>
          <a:xfrm>
            <a:off x="7945104" y="2907234"/>
            <a:ext cx="1676399" cy="1676399"/>
          </a:xfrm>
          <a:prstGeom prst="rect">
            <a:avLst/>
          </a:prstGeom>
          <a:noFill/>
          <a:ln>
            <a:noFill/>
          </a:ln>
        </p:spPr>
      </p:pic>
      <p:pic>
        <p:nvPicPr>
          <p:cNvPr id="348" name="Shape 348"/>
          <p:cNvPicPr preferRelativeResize="0"/>
          <p:nvPr/>
        </p:nvPicPr>
        <p:blipFill rotWithShape="1">
          <a:blip r:embed="rId6">
            <a:alphaModFix/>
            <a:duotone>
              <a:schemeClr val="accent1">
                <a:shade val="45000"/>
                <a:satMod val="135000"/>
              </a:schemeClr>
              <a:prstClr val="white"/>
            </a:duotone>
          </a:blip>
          <a:srcRect/>
          <a:stretch/>
        </p:blipFill>
        <p:spPr>
          <a:xfrm>
            <a:off x="5935254" y="2932584"/>
            <a:ext cx="1625699" cy="1625699"/>
          </a:xfrm>
          <a:prstGeom prst="rect">
            <a:avLst/>
          </a:prstGeom>
          <a:noFill/>
          <a:ln>
            <a:noFill/>
          </a:ln>
        </p:spPr>
      </p:pic>
      <p:pic>
        <p:nvPicPr>
          <p:cNvPr id="349" name="Shape 349"/>
          <p:cNvPicPr preferRelativeResize="0"/>
          <p:nvPr/>
        </p:nvPicPr>
        <p:blipFill rotWithShape="1">
          <a:blip r:embed="rId7">
            <a:alphaModFix/>
          </a:blip>
          <a:srcRect/>
          <a:stretch/>
        </p:blipFill>
        <p:spPr>
          <a:xfrm>
            <a:off x="10005654" y="2837334"/>
            <a:ext cx="1816200" cy="1816200"/>
          </a:xfrm>
          <a:prstGeom prst="rect">
            <a:avLst/>
          </a:prstGeom>
          <a:noFill/>
          <a:ln>
            <a:noFill/>
          </a:ln>
        </p:spPr>
      </p:pic>
      <p:cxnSp>
        <p:nvCxnSpPr>
          <p:cNvPr id="350" name="Shape 350"/>
          <p:cNvCxnSpPr/>
          <p:nvPr/>
        </p:nvCxnSpPr>
        <p:spPr>
          <a:xfrm flipH="1">
            <a:off x="6192251" y="4804792"/>
            <a:ext cx="397574" cy="1919533"/>
          </a:xfrm>
          <a:prstGeom prst="straightConnector1">
            <a:avLst/>
          </a:prstGeom>
          <a:ln>
            <a:headEnd type="none" w="lg" len="lg"/>
            <a:tailEnd type="triangle" w="lg" len="lg"/>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6600" b="0" i="0" u="none" strike="noStrike" cap="none" baseline="0" dirty="0" err="1">
                <a:solidFill>
                  <a:schemeClr val="dk1"/>
                </a:solidFill>
                <a:latin typeface="Cabin"/>
                <a:ea typeface="Cabin"/>
                <a:cs typeface="Cabin"/>
                <a:sym typeface="Cabin"/>
                <a:rtl val="0"/>
              </a:rPr>
              <a:t>我們的建議</a:t>
            </a:r>
            <a:endParaRPr lang="en-US" sz="6600" b="0" i="0" u="none" strike="noStrike" cap="none" baseline="0" dirty="0">
              <a:solidFill>
                <a:schemeClr val="dk1"/>
              </a:solidFill>
              <a:latin typeface="Cabin"/>
              <a:ea typeface="Cabin"/>
              <a:cs typeface="Cabin"/>
              <a:sym typeface="Cabin"/>
              <a:rtl val="0"/>
            </a:endParaRPr>
          </a:p>
        </p:txBody>
      </p:sp>
      <p:sp>
        <p:nvSpPr>
          <p:cNvPr id="356" name="Shape 356"/>
          <p:cNvSpPr txBox="1">
            <a:spLocks noGrp="1"/>
          </p:cNvSpPr>
          <p:nvPr>
            <p:ph idx="1"/>
          </p:nvPr>
        </p:nvSpPr>
        <p:spPr>
          <a:prstGeom prst="rect">
            <a:avLst/>
          </a:prstGeom>
          <a:noFill/>
          <a:ln>
            <a:noFill/>
          </a:ln>
        </p:spPr>
        <p:txBody>
          <a:bodyPr lIns="130025" tIns="65000" rIns="130025" bIns="65000" anchor="t" anchorCtr="0">
            <a:noAutofit/>
          </a:bodyPr>
          <a:lstStyle/>
          <a:p>
            <a:pPr marL="304800" marR="0" lvl="0" indent="-304800" algn="l" rtl="0">
              <a:lnSpc>
                <a:spcPct val="100000"/>
              </a:lnSpc>
              <a:spcBef>
                <a:spcPts val="0"/>
              </a:spcBef>
              <a:spcAft>
                <a:spcPts val="0"/>
              </a:spcAft>
              <a:buClr>
                <a:srgbClr val="414141"/>
              </a:buClr>
              <a:buSzPct val="81000"/>
              <a:buFont typeface="Cabin"/>
              <a:buChar char="•"/>
            </a:pPr>
            <a:r>
              <a:rPr lang="en-US" sz="3800" b="0" i="0" u="none" strike="noStrike" cap="none" baseline="0">
                <a:solidFill>
                  <a:schemeClr val="dk1"/>
                </a:solidFill>
                <a:latin typeface="Cabin"/>
                <a:ea typeface="Cabin"/>
                <a:cs typeface="Cabin"/>
                <a:sym typeface="Cabin"/>
                <a:rtl val="0"/>
              </a:rPr>
              <a:t>從問卷調查的結果可知能有效吸引人潮，分別從給店家、花蓮在地消費者、花蓮政府機關等三方面，希望能提供「對」的排隊管理策略，增加花蓮的觀光人潮。</a:t>
            </a:r>
          </a:p>
        </p:txBody>
      </p:sp>
      <p:pic>
        <p:nvPicPr>
          <p:cNvPr id="357" name="Shape 357"/>
          <p:cNvPicPr preferRelativeResize="0"/>
          <p:nvPr/>
        </p:nvPicPr>
        <p:blipFill rotWithShape="1">
          <a:blip r:embed="rId3">
            <a:alphaModFix/>
          </a:blip>
          <a:srcRect l="12716" t="5427" r="13099" b="16149"/>
          <a:stretch/>
        </p:blipFill>
        <p:spPr>
          <a:xfrm>
            <a:off x="4659312" y="5184775"/>
            <a:ext cx="3584700" cy="37877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Shape 362"/>
          <p:cNvPicPr preferRelativeResize="0"/>
          <p:nvPr/>
        </p:nvPicPr>
        <p:blipFill rotWithShape="1">
          <a:blip r:embed="rId3">
            <a:alphaModFix/>
            <a:duotone>
              <a:schemeClr val="accent5">
                <a:shade val="45000"/>
                <a:satMod val="135000"/>
              </a:schemeClr>
              <a:prstClr val="white"/>
            </a:duotone>
          </a:blip>
          <a:srcRect/>
          <a:stretch/>
        </p:blipFill>
        <p:spPr>
          <a:xfrm>
            <a:off x="8910300" y="2367225"/>
            <a:ext cx="3532500" cy="3532500"/>
          </a:xfrm>
          <a:prstGeom prst="rect">
            <a:avLst/>
          </a:prstGeom>
          <a:noFill/>
          <a:ln>
            <a:noFill/>
          </a:ln>
        </p:spPr>
      </p:pic>
      <p:sp>
        <p:nvSpPr>
          <p:cNvPr id="363" name="Shape 363"/>
          <p:cNvSpPr txBox="1">
            <a:spLocks noGrp="1"/>
          </p:cNvSpPr>
          <p:nvPr>
            <p:ph type="title"/>
          </p:nvPr>
        </p:nvSpPr>
        <p:spPr>
          <a:xfrm>
            <a:off x="734536" y="556320"/>
            <a:ext cx="11704320" cy="1625600"/>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6600" b="0" i="0" u="none" strike="noStrike" cap="none" baseline="0" dirty="0">
                <a:solidFill>
                  <a:schemeClr val="dk1"/>
                </a:solidFill>
                <a:latin typeface="Cabin"/>
                <a:ea typeface="Cabin"/>
                <a:cs typeface="Cabin"/>
                <a:sym typeface="Cabin"/>
                <a:rtl val="0"/>
              </a:rPr>
              <a:t>(一)</a:t>
            </a:r>
            <a:r>
              <a:rPr lang="en-US" sz="6600" b="0" i="0" u="none" strike="noStrike" cap="none" baseline="0" dirty="0" err="1">
                <a:solidFill>
                  <a:schemeClr val="dk1"/>
                </a:solidFill>
                <a:latin typeface="Cabin"/>
                <a:ea typeface="Cabin"/>
                <a:cs typeface="Cabin"/>
                <a:sym typeface="Cabin"/>
                <a:rtl val="0"/>
              </a:rPr>
              <a:t>給店家的建議</a:t>
            </a:r>
            <a:endParaRPr lang="en-US" sz="6600" b="0" i="0" u="none" strike="noStrike" cap="none" baseline="0" dirty="0">
              <a:solidFill>
                <a:schemeClr val="dk1"/>
              </a:solidFill>
              <a:latin typeface="Cabin"/>
              <a:ea typeface="Cabin"/>
              <a:cs typeface="Cabin"/>
              <a:sym typeface="Cabin"/>
              <a:rtl val="0"/>
            </a:endParaRPr>
          </a:p>
        </p:txBody>
      </p:sp>
      <p:sp>
        <p:nvSpPr>
          <p:cNvPr id="364" name="Shape 364"/>
          <p:cNvSpPr txBox="1">
            <a:spLocks noGrp="1"/>
          </p:cNvSpPr>
          <p:nvPr>
            <p:ph idx="1"/>
          </p:nvPr>
        </p:nvSpPr>
        <p:spPr>
          <a:xfrm>
            <a:off x="650150" y="2534875"/>
            <a:ext cx="7480499" cy="6435600"/>
          </a:xfrm>
          <a:prstGeom prst="rect">
            <a:avLst/>
          </a:prstGeom>
          <a:noFill/>
          <a:ln>
            <a:noFill/>
          </a:ln>
        </p:spPr>
        <p:txBody>
          <a:bodyPr lIns="130025" tIns="65000" rIns="130025" bIns="65000" anchor="t" anchorCtr="0">
            <a:noAutofit/>
          </a:bodyPr>
          <a:lstStyle/>
          <a:p>
            <a:pPr marL="304800" marR="0" lvl="0" indent="-304800" algn="l" rtl="0">
              <a:lnSpc>
                <a:spcPct val="100000"/>
              </a:lnSpc>
              <a:spcBef>
                <a:spcPts val="0"/>
              </a:spcBef>
              <a:spcAft>
                <a:spcPts val="0"/>
              </a:spcAft>
              <a:buClr>
                <a:srgbClr val="414141"/>
              </a:buClr>
              <a:buSzPct val="81000"/>
              <a:buFont typeface="Cabin"/>
              <a:buChar char="•"/>
            </a:pPr>
            <a:r>
              <a:rPr lang="en-US" sz="4000" b="0" i="0" u="none" strike="noStrike" cap="none" baseline="0">
                <a:solidFill>
                  <a:schemeClr val="dk1"/>
                </a:solidFill>
                <a:latin typeface="Cabin"/>
                <a:ea typeface="Cabin"/>
                <a:cs typeface="Cabin"/>
                <a:sym typeface="Cabin"/>
                <a:rtl val="0"/>
              </a:rPr>
              <a:t>1.熟悉顧客心理學</a:t>
            </a:r>
          </a:p>
          <a:p>
            <a:pPr marL="0" marR="0" lvl="0" indent="0" algn="l" rtl="0">
              <a:lnSpc>
                <a:spcPct val="100000"/>
              </a:lnSpc>
              <a:spcBef>
                <a:spcPts val="1000"/>
              </a:spcBef>
              <a:spcAft>
                <a:spcPts val="0"/>
              </a:spcAft>
              <a:buClr>
                <a:srgbClr val="414141"/>
              </a:buClr>
              <a:buSzPct val="25000"/>
              <a:buFont typeface="Cabin"/>
              <a:buNone/>
            </a:pPr>
            <a:r>
              <a:rPr lang="en-US" sz="4000" b="0" i="0" u="none" strike="noStrike" cap="none" baseline="0">
                <a:solidFill>
                  <a:schemeClr val="dk1"/>
                </a:solidFill>
                <a:latin typeface="Cabin"/>
                <a:ea typeface="Cabin"/>
                <a:cs typeface="Cabin"/>
                <a:sym typeface="Cabin"/>
                <a:rtl val="0"/>
              </a:rPr>
              <a:t>妥善運用「限量」的技巧</a:t>
            </a:r>
          </a:p>
          <a:p>
            <a:pPr marL="0" marR="0" lvl="0" indent="0" algn="l" rtl="0">
              <a:lnSpc>
                <a:spcPct val="100000"/>
              </a:lnSpc>
              <a:spcBef>
                <a:spcPts val="1000"/>
              </a:spcBef>
              <a:spcAft>
                <a:spcPts val="0"/>
              </a:spcAft>
              <a:buClr>
                <a:srgbClr val="414141"/>
              </a:buClr>
              <a:buFont typeface="Cabin"/>
              <a:buNone/>
            </a:pPr>
            <a:endParaRPr sz="4000" b="0" i="0" u="none" strike="noStrike" cap="none" baseline="0">
              <a:solidFill>
                <a:schemeClr val="dk1"/>
              </a:solidFill>
              <a:latin typeface="Cabin"/>
              <a:ea typeface="Cabin"/>
              <a:cs typeface="Cabin"/>
              <a:sym typeface="Cabin"/>
              <a:rtl val="0"/>
            </a:endParaRPr>
          </a:p>
          <a:p>
            <a:pPr marL="304800" marR="0" lvl="0" indent="-304800" algn="l" rtl="0">
              <a:lnSpc>
                <a:spcPct val="100000"/>
              </a:lnSpc>
              <a:spcBef>
                <a:spcPts val="0"/>
              </a:spcBef>
              <a:spcAft>
                <a:spcPts val="0"/>
              </a:spcAft>
              <a:buClr>
                <a:srgbClr val="414141"/>
              </a:buClr>
              <a:buSzPct val="81000"/>
              <a:buFont typeface="Cabin"/>
              <a:buChar char="•"/>
            </a:pPr>
            <a:r>
              <a:rPr lang="en-US" sz="4000" b="0" i="0" u="none" strike="noStrike" cap="none" baseline="0">
                <a:solidFill>
                  <a:schemeClr val="dk1"/>
                </a:solidFill>
                <a:latin typeface="Cabin"/>
                <a:ea typeface="Cabin"/>
                <a:cs typeface="Cabin"/>
                <a:sym typeface="Cabin"/>
                <a:rtl val="0"/>
              </a:rPr>
              <a:t>2.掌握排隊心理學</a:t>
            </a:r>
          </a:p>
          <a:p>
            <a:pPr marL="0" marR="0" lvl="0" indent="0" algn="l" rtl="0">
              <a:lnSpc>
                <a:spcPct val="100000"/>
              </a:lnSpc>
              <a:spcBef>
                <a:spcPts val="0"/>
              </a:spcBef>
              <a:spcAft>
                <a:spcPts val="0"/>
              </a:spcAft>
              <a:buClr>
                <a:srgbClr val="414141"/>
              </a:buClr>
              <a:buSzPct val="25000"/>
              <a:buFont typeface="Cabin"/>
              <a:buNone/>
            </a:pPr>
            <a:r>
              <a:rPr lang="en-US" sz="4000" b="0" i="0" u="none" strike="noStrike" cap="none" baseline="0">
                <a:solidFill>
                  <a:schemeClr val="dk1"/>
                </a:solidFill>
                <a:latin typeface="Cabin"/>
                <a:ea typeface="Cabin"/>
                <a:cs typeface="Cabin"/>
                <a:sym typeface="Cabin"/>
                <a:rtl val="0"/>
              </a:rPr>
              <a:t>應掌握「排隊就是最好的廣告」</a:t>
            </a:r>
          </a:p>
          <a:p>
            <a:pPr marL="0" marR="0" lvl="0" indent="0" algn="l" rtl="0">
              <a:lnSpc>
                <a:spcPct val="100000"/>
              </a:lnSpc>
              <a:spcBef>
                <a:spcPts val="0"/>
              </a:spcBef>
              <a:spcAft>
                <a:spcPts val="0"/>
              </a:spcAft>
              <a:buClr>
                <a:srgbClr val="414141"/>
              </a:buClr>
              <a:buFont typeface="Cabin"/>
              <a:buNone/>
            </a:pPr>
            <a:endParaRPr sz="4000" b="0" i="0" u="none" strike="noStrike" cap="none" baseline="0">
              <a:solidFill>
                <a:schemeClr val="dk1"/>
              </a:solidFill>
              <a:latin typeface="Cabin"/>
              <a:ea typeface="Cabin"/>
              <a:cs typeface="Cabin"/>
              <a:sym typeface="Cabin"/>
              <a:rtl val="0"/>
            </a:endParaRPr>
          </a:p>
          <a:p>
            <a:pPr marL="304800" marR="0" lvl="0" indent="-304800" algn="l" rtl="0">
              <a:lnSpc>
                <a:spcPct val="100000"/>
              </a:lnSpc>
              <a:spcBef>
                <a:spcPts val="0"/>
              </a:spcBef>
              <a:spcAft>
                <a:spcPts val="0"/>
              </a:spcAft>
              <a:buClr>
                <a:srgbClr val="414141"/>
              </a:buClr>
              <a:buSzPct val="81000"/>
              <a:buFont typeface="Cabin"/>
              <a:buChar char="•"/>
            </a:pPr>
            <a:r>
              <a:rPr lang="en-US" sz="4000" b="0" i="0" u="none" strike="noStrike" cap="none" baseline="0">
                <a:solidFill>
                  <a:schemeClr val="dk1"/>
                </a:solidFill>
                <a:latin typeface="Cabin"/>
                <a:ea typeface="Cabin"/>
                <a:cs typeface="Cabin"/>
                <a:sym typeface="Cabin"/>
                <a:rtl val="0"/>
              </a:rPr>
              <a:t>3.善用媒體宣傳</a:t>
            </a:r>
          </a:p>
          <a:p>
            <a:pPr marL="0" marR="0" lvl="0" indent="0" algn="l" rtl="0">
              <a:lnSpc>
                <a:spcPct val="100000"/>
              </a:lnSpc>
              <a:spcBef>
                <a:spcPts val="0"/>
              </a:spcBef>
              <a:spcAft>
                <a:spcPts val="0"/>
              </a:spcAft>
              <a:buClr>
                <a:srgbClr val="414141"/>
              </a:buClr>
              <a:buSzPct val="25000"/>
              <a:buFont typeface="Cabin"/>
              <a:buNone/>
            </a:pPr>
            <a:r>
              <a:rPr lang="en-US" sz="4000" b="0" i="0" u="none" strike="noStrike" cap="none" baseline="0">
                <a:solidFill>
                  <a:schemeClr val="dk1"/>
                </a:solidFill>
                <a:latin typeface="Cabin"/>
                <a:ea typeface="Cabin"/>
                <a:cs typeface="Cabin"/>
                <a:sym typeface="Cabin"/>
                <a:rtl val="0"/>
              </a:rPr>
              <a:t>用「口碑」來吸引消費者</a:t>
            </a:r>
          </a:p>
        </p:txBody>
      </p:sp>
      <p:pic>
        <p:nvPicPr>
          <p:cNvPr id="365" name="Shape 365"/>
          <p:cNvPicPr preferRelativeResize="0"/>
          <p:nvPr/>
        </p:nvPicPr>
        <p:blipFill>
          <a:blip r:embed="rId4">
            <a:alphaModFix/>
          </a:blip>
          <a:stretch>
            <a:fillRect/>
          </a:stretch>
        </p:blipFill>
        <p:spPr>
          <a:xfrm>
            <a:off x="7267925" y="6348575"/>
            <a:ext cx="5243648" cy="294954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6600" b="0" i="0" u="none" strike="noStrike" cap="none" baseline="0" dirty="0">
                <a:solidFill>
                  <a:schemeClr val="dk1"/>
                </a:solidFill>
                <a:latin typeface="Cabin"/>
                <a:ea typeface="Cabin"/>
                <a:cs typeface="Cabin"/>
                <a:sym typeface="Cabin"/>
                <a:rtl val="0"/>
              </a:rPr>
              <a:t>(二)</a:t>
            </a:r>
            <a:r>
              <a:rPr lang="en-US" sz="6600" b="0" i="0" u="none" strike="noStrike" cap="none" baseline="0" dirty="0" err="1">
                <a:solidFill>
                  <a:schemeClr val="dk1"/>
                </a:solidFill>
                <a:latin typeface="Cabin"/>
                <a:ea typeface="Cabin"/>
                <a:cs typeface="Cabin"/>
                <a:sym typeface="Cabin"/>
                <a:rtl val="0"/>
              </a:rPr>
              <a:t>給花蓮消費者的建議</a:t>
            </a:r>
            <a:endParaRPr lang="en-US" sz="6600" b="0" i="0" u="none" strike="noStrike" cap="none" baseline="0" dirty="0">
              <a:solidFill>
                <a:schemeClr val="dk1"/>
              </a:solidFill>
              <a:latin typeface="Cabin"/>
              <a:ea typeface="Cabin"/>
              <a:cs typeface="Cabin"/>
              <a:sym typeface="Cabin"/>
              <a:rtl val="0"/>
            </a:endParaRPr>
          </a:p>
        </p:txBody>
      </p:sp>
      <p:sp>
        <p:nvSpPr>
          <p:cNvPr id="372" name="Shape 372"/>
          <p:cNvSpPr txBox="1">
            <a:spLocks noGrp="1"/>
          </p:cNvSpPr>
          <p:nvPr>
            <p:ph type="body" idx="1"/>
          </p:nvPr>
        </p:nvSpPr>
        <p:spPr>
          <a:xfrm>
            <a:off x="443302" y="2209625"/>
            <a:ext cx="8516700" cy="6478499"/>
          </a:xfrm>
          <a:prstGeom prst="rect">
            <a:avLst/>
          </a:prstGeom>
        </p:spPr>
        <p:txBody>
          <a:bodyPr lIns="144475" tIns="144475" rIns="144475" bIns="144475" anchor="t" anchorCtr="0">
            <a:noAutofit/>
          </a:bodyPr>
          <a:lstStyle/>
          <a:p>
            <a:pPr marL="457200" lvl="0" indent="-228600" rtl="0">
              <a:lnSpc>
                <a:spcPct val="150000"/>
              </a:lnSpc>
              <a:spcBef>
                <a:spcPts val="0"/>
              </a:spcBef>
              <a:spcAft>
                <a:spcPts val="0"/>
              </a:spcAft>
              <a:buClr>
                <a:srgbClr val="000000"/>
              </a:buClr>
              <a:buSzPct val="100000"/>
            </a:pPr>
            <a:r>
              <a:rPr lang="en-US" sz="3600">
                <a:solidFill>
                  <a:srgbClr val="000000"/>
                </a:solidFill>
                <a:highlight>
                  <a:srgbClr val="FFFFFF"/>
                </a:highlight>
              </a:rPr>
              <a:t>站著吃便宜賣</a:t>
            </a:r>
          </a:p>
          <a:p>
            <a:pPr lvl="0" rtl="0">
              <a:lnSpc>
                <a:spcPct val="150000"/>
              </a:lnSpc>
              <a:spcBef>
                <a:spcPts val="0"/>
              </a:spcBef>
              <a:spcAft>
                <a:spcPts val="0"/>
              </a:spcAft>
              <a:buNone/>
            </a:pPr>
            <a:r>
              <a:rPr lang="en-US" sz="3600">
                <a:solidFill>
                  <a:srgbClr val="000000"/>
                </a:solidFill>
                <a:highlight>
                  <a:srgbClr val="FFFFFF"/>
                </a:highlight>
              </a:rPr>
              <a:t>店家可以對民眾建議，盡量在店裡吃完</a:t>
            </a:r>
          </a:p>
          <a:p>
            <a:pPr lvl="0" rtl="0">
              <a:lnSpc>
                <a:spcPct val="100000"/>
              </a:lnSpc>
              <a:spcBef>
                <a:spcPts val="0"/>
              </a:spcBef>
              <a:spcAft>
                <a:spcPts val="0"/>
              </a:spcAft>
              <a:buNone/>
            </a:pPr>
            <a:endParaRPr sz="3600">
              <a:solidFill>
                <a:srgbClr val="000000"/>
              </a:solidFill>
              <a:highlight>
                <a:srgbClr val="FFFFFF"/>
              </a:highlight>
            </a:endParaRPr>
          </a:p>
          <a:p>
            <a:pPr marL="457200" lvl="0" indent="-228600" rtl="0">
              <a:lnSpc>
                <a:spcPct val="150000"/>
              </a:lnSpc>
              <a:spcBef>
                <a:spcPts val="0"/>
              </a:spcBef>
              <a:spcAft>
                <a:spcPts val="0"/>
              </a:spcAft>
              <a:buClr>
                <a:srgbClr val="000000"/>
              </a:buClr>
              <a:buSzPct val="100000"/>
            </a:pPr>
            <a:r>
              <a:rPr lang="en-US" sz="3600">
                <a:solidFill>
                  <a:srgbClr val="000000"/>
                </a:solidFill>
                <a:highlight>
                  <a:srgbClr val="FFFFFF"/>
                </a:highlight>
              </a:rPr>
              <a:t>在地人多走走逛逛</a:t>
            </a:r>
          </a:p>
          <a:p>
            <a:pPr lvl="0" rtl="0">
              <a:lnSpc>
                <a:spcPct val="100000"/>
              </a:lnSpc>
              <a:spcBef>
                <a:spcPts val="0"/>
              </a:spcBef>
              <a:spcAft>
                <a:spcPts val="0"/>
              </a:spcAft>
              <a:buNone/>
            </a:pPr>
            <a:r>
              <a:rPr lang="en-US" sz="3600">
                <a:solidFill>
                  <a:srgbClr val="000000"/>
                </a:solidFill>
              </a:rPr>
              <a:t>能在平日時於各個商圈走走逛逛、促進商</a:t>
            </a:r>
          </a:p>
          <a:p>
            <a:pPr lvl="0" rtl="0">
              <a:lnSpc>
                <a:spcPct val="100000"/>
              </a:lnSpc>
              <a:spcBef>
                <a:spcPts val="0"/>
              </a:spcBef>
              <a:spcAft>
                <a:spcPts val="0"/>
              </a:spcAft>
              <a:buClr>
                <a:schemeClr val="dk1"/>
              </a:buClr>
              <a:buSzPct val="30555"/>
              <a:buFont typeface="Arial"/>
              <a:buNone/>
            </a:pPr>
            <a:r>
              <a:rPr lang="en-US" sz="3600">
                <a:solidFill>
                  <a:srgbClr val="000000"/>
                </a:solidFill>
              </a:rPr>
              <a:t>圈內的人氣。</a:t>
            </a:r>
          </a:p>
          <a:p>
            <a:pPr lvl="0" rtl="0">
              <a:lnSpc>
                <a:spcPct val="100000"/>
              </a:lnSpc>
              <a:spcBef>
                <a:spcPts val="0"/>
              </a:spcBef>
              <a:spcAft>
                <a:spcPts val="0"/>
              </a:spcAft>
              <a:buClr>
                <a:schemeClr val="dk1"/>
              </a:buClr>
              <a:buFont typeface="Arial"/>
              <a:buNone/>
            </a:pPr>
            <a:endParaRPr sz="3600">
              <a:solidFill>
                <a:srgbClr val="00FF00"/>
              </a:solidFill>
              <a:highlight>
                <a:srgbClr val="FFFFFF"/>
              </a:highlight>
            </a:endParaRPr>
          </a:p>
          <a:p>
            <a:pPr lvl="0" rtl="0">
              <a:lnSpc>
                <a:spcPct val="100000"/>
              </a:lnSpc>
              <a:spcBef>
                <a:spcPts val="0"/>
              </a:spcBef>
              <a:spcAft>
                <a:spcPts val="0"/>
              </a:spcAft>
              <a:buClr>
                <a:schemeClr val="dk1"/>
              </a:buClr>
              <a:buFont typeface="Arial"/>
              <a:buNone/>
            </a:pPr>
            <a:endParaRPr sz="3600">
              <a:solidFill>
                <a:srgbClr val="00FF00"/>
              </a:solidFill>
              <a:highlight>
                <a:srgbClr val="FFFFFF"/>
              </a:highlight>
            </a:endParaRPr>
          </a:p>
          <a:p>
            <a:pPr>
              <a:spcBef>
                <a:spcPts val="0"/>
              </a:spcBef>
              <a:buNone/>
            </a:pPr>
            <a:endParaRPr/>
          </a:p>
        </p:txBody>
      </p:sp>
      <p:pic>
        <p:nvPicPr>
          <p:cNvPr id="371" name="Shape 371"/>
          <p:cNvPicPr preferRelativeResize="0"/>
          <p:nvPr/>
        </p:nvPicPr>
        <p:blipFill rotWithShape="1">
          <a:blip r:embed="rId3">
            <a:alphaModFix/>
            <a:duotone>
              <a:schemeClr val="accent4">
                <a:shade val="45000"/>
                <a:satMod val="135000"/>
              </a:schemeClr>
              <a:prstClr val="white"/>
            </a:duotone>
          </a:blip>
          <a:srcRect l="9524" b="13381"/>
          <a:stretch/>
        </p:blipFill>
        <p:spPr>
          <a:xfrm>
            <a:off x="9444956" y="2603536"/>
            <a:ext cx="2680799" cy="2821799"/>
          </a:xfrm>
          <a:prstGeom prst="rect">
            <a:avLst/>
          </a:prstGeom>
          <a:noFill/>
          <a:ln>
            <a:noFill/>
          </a:ln>
        </p:spPr>
      </p:pic>
      <p:pic>
        <p:nvPicPr>
          <p:cNvPr id="373" name="Shape 373"/>
          <p:cNvPicPr preferRelativeResize="0"/>
          <p:nvPr/>
        </p:nvPicPr>
        <p:blipFill>
          <a:blip r:embed="rId4">
            <a:alphaModFix/>
          </a:blip>
          <a:stretch>
            <a:fillRect/>
          </a:stretch>
        </p:blipFill>
        <p:spPr>
          <a:xfrm>
            <a:off x="3351873" y="6035350"/>
            <a:ext cx="6831324" cy="31843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165696" y="3364632"/>
            <a:ext cx="12293699" cy="3100472"/>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92D050"/>
              </a:buClr>
              <a:buSzPct val="25000"/>
              <a:buFont typeface="Cabin"/>
              <a:buNone/>
            </a:pPr>
            <a:r>
              <a:rPr lang="en-US" sz="14000" b="0" i="0" u="none" strike="noStrike" cap="none" baseline="0" dirty="0">
                <a:solidFill>
                  <a:schemeClr val="dk1"/>
                </a:solidFill>
                <a:latin typeface="Cabin"/>
                <a:ea typeface="Cabin"/>
                <a:cs typeface="Cabin"/>
                <a:sym typeface="Cabin"/>
              </a:rPr>
              <a:t>END</a:t>
            </a:r>
          </a:p>
        </p:txBody>
      </p:sp>
      <p:sp>
        <p:nvSpPr>
          <p:cNvPr id="379" name="Shape 379"/>
          <p:cNvSpPr txBox="1">
            <a:spLocks noGrp="1"/>
          </p:cNvSpPr>
          <p:nvPr>
            <p:ph idx="1"/>
          </p:nvPr>
        </p:nvSpPr>
        <p:spPr>
          <a:xfrm>
            <a:off x="3406056" y="1060376"/>
            <a:ext cx="5640900" cy="689400"/>
          </a:xfrm>
          <a:prstGeom prst="rect">
            <a:avLst/>
          </a:prstGeom>
          <a:noFill/>
          <a:ln>
            <a:noFill/>
          </a:ln>
        </p:spPr>
        <p:txBody>
          <a:bodyPr lIns="130025" tIns="65000" rIns="130025" bIns="65000" anchor="t" anchorCtr="0">
            <a:noAutofit/>
          </a:bodyPr>
          <a:lstStyle/>
          <a:p>
            <a:pPr marL="0" marR="0" lvl="0" indent="0" algn="ctr" rtl="0">
              <a:lnSpc>
                <a:spcPct val="100000"/>
              </a:lnSpc>
              <a:spcBef>
                <a:spcPts val="0"/>
              </a:spcBef>
              <a:spcAft>
                <a:spcPts val="0"/>
              </a:spcAft>
              <a:buClr>
                <a:srgbClr val="414141"/>
              </a:buClr>
              <a:buSzPct val="25000"/>
              <a:buFont typeface="Cabin"/>
              <a:buNone/>
            </a:pPr>
            <a:r>
              <a:rPr lang="en-US" sz="6600" b="0" i="0" u="none" strike="noStrike" cap="none" baseline="0" dirty="0" err="1">
                <a:solidFill>
                  <a:schemeClr val="dk1"/>
                </a:solidFill>
                <a:latin typeface="Cabin"/>
                <a:ea typeface="Cabin"/>
                <a:cs typeface="Cabin"/>
                <a:sym typeface="Cabin"/>
              </a:rPr>
              <a:t>謝謝評審老師</a:t>
            </a:r>
            <a:endParaRPr lang="en-US" sz="6600" b="0" i="0" u="none" strike="noStrike" cap="none" baseline="0" dirty="0">
              <a:solidFill>
                <a:schemeClr val="dk1"/>
              </a:solidFill>
              <a:latin typeface="Cabin"/>
              <a:ea typeface="Cabin"/>
              <a:cs typeface="Cabin"/>
              <a:sym typeface="Cabin"/>
            </a:endParaRPr>
          </a:p>
        </p:txBody>
      </p:sp>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549850" y="-4"/>
            <a:ext cx="12118200" cy="9514499"/>
          </a:xfrm>
          <a:prstGeom prst="rect">
            <a:avLst/>
          </a:prstGeom>
        </p:spPr>
        <p:txBody>
          <a:bodyPr lIns="144475" tIns="144475" rIns="144475" bIns="144475" anchor="t" anchorCtr="0">
            <a:noAutofit/>
          </a:bodyPr>
          <a:lstStyle/>
          <a:p>
            <a:pPr lvl="0" rtl="0">
              <a:lnSpc>
                <a:spcPct val="100000"/>
              </a:lnSpc>
              <a:spcBef>
                <a:spcPts val="0"/>
              </a:spcBef>
              <a:spcAft>
                <a:spcPts val="0"/>
              </a:spcAft>
              <a:buClr>
                <a:srgbClr val="414141"/>
              </a:buClr>
              <a:buSzPct val="25000"/>
              <a:buFont typeface="Cabin"/>
              <a:buNone/>
            </a:pPr>
            <a:r>
              <a:rPr lang="en-US" sz="2800" u="sng" dirty="0" err="1">
                <a:solidFill>
                  <a:srgbClr val="414141"/>
                </a:solidFill>
                <a:latin typeface="Cabin"/>
                <a:ea typeface="Cabin"/>
                <a:cs typeface="Cabin"/>
                <a:sym typeface="Cabin"/>
              </a:rPr>
              <a:t>花蓮縣小論文比賽『排隊與觀光』主題探討調查</a:t>
            </a:r>
            <a:r>
              <a:rPr lang="en-US" sz="2800" dirty="0">
                <a:solidFill>
                  <a:srgbClr val="414141"/>
                </a:solidFill>
                <a:latin typeface="Cabin"/>
                <a:ea typeface="Cabin"/>
                <a:cs typeface="Cabin"/>
                <a:sym typeface="Cabin"/>
              </a:rPr>
              <a:t/>
            </a:r>
            <a:br>
              <a:rPr lang="en-US" sz="2800" dirty="0">
                <a:solidFill>
                  <a:srgbClr val="414141"/>
                </a:solidFill>
                <a:latin typeface="Cabin"/>
                <a:ea typeface="Cabin"/>
                <a:cs typeface="Cabin"/>
                <a:sym typeface="Cabin"/>
              </a:rPr>
            </a:br>
            <a:r>
              <a:rPr lang="en-US" sz="2800" u="sng" dirty="0" err="1">
                <a:solidFill>
                  <a:srgbClr val="414141"/>
                </a:solidFill>
                <a:latin typeface="Cabin"/>
                <a:ea typeface="Cabin"/>
                <a:cs typeface="Cabin"/>
                <a:sym typeface="Cabin"/>
              </a:rPr>
              <a:t>問卷受訪者基本資料</a:t>
            </a:r>
            <a:r>
              <a:rPr lang="en-US" sz="2800" dirty="0">
                <a:solidFill>
                  <a:srgbClr val="414141"/>
                </a:solidFill>
                <a:latin typeface="Cabin"/>
                <a:ea typeface="Cabin"/>
                <a:cs typeface="Cabin"/>
                <a:sym typeface="Cabin"/>
              </a:rPr>
              <a:t/>
            </a:r>
            <a:br>
              <a:rPr lang="en-US" sz="2800" dirty="0">
                <a:solidFill>
                  <a:srgbClr val="414141"/>
                </a:solidFill>
                <a:latin typeface="Cabin"/>
                <a:ea typeface="Cabin"/>
                <a:cs typeface="Cabin"/>
                <a:sym typeface="Cabin"/>
              </a:rPr>
            </a:br>
            <a:r>
              <a:rPr lang="en-US" sz="2800" b="1" dirty="0">
                <a:solidFill>
                  <a:srgbClr val="414141"/>
                </a:solidFill>
                <a:latin typeface="Cabin"/>
                <a:ea typeface="Cabin"/>
                <a:cs typeface="Cabin"/>
                <a:sym typeface="Cabin"/>
              </a:rPr>
              <a:t>1.請問您的性別?</a:t>
            </a:r>
            <a:r>
              <a:rPr lang="en-US" sz="2800" dirty="0">
                <a:solidFill>
                  <a:srgbClr val="414141"/>
                </a:solidFill>
                <a:latin typeface="Cabin"/>
                <a:ea typeface="Cabin"/>
                <a:cs typeface="Cabin"/>
                <a:sym typeface="Cabin"/>
              </a:rPr>
              <a:t>  □男  □女</a:t>
            </a:r>
            <a:br>
              <a:rPr lang="en-US" sz="2800" dirty="0">
                <a:solidFill>
                  <a:srgbClr val="414141"/>
                </a:solidFill>
                <a:latin typeface="Cabin"/>
                <a:ea typeface="Cabin"/>
                <a:cs typeface="Cabin"/>
                <a:sym typeface="Cabin"/>
              </a:rPr>
            </a:br>
            <a:r>
              <a:rPr lang="en-US" sz="2800" b="1" dirty="0">
                <a:solidFill>
                  <a:srgbClr val="414141"/>
                </a:solidFill>
                <a:latin typeface="Cabin"/>
                <a:ea typeface="Cabin"/>
                <a:cs typeface="Cabin"/>
                <a:sym typeface="Cabin"/>
              </a:rPr>
              <a:t>2.請問您來自哪裡? </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本地人</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北部</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南部</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西部</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東部</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其他</a:t>
            </a:r>
            <a:r>
              <a:rPr lang="en-US" sz="2800" dirty="0">
                <a:solidFill>
                  <a:srgbClr val="414141"/>
                </a:solidFill>
                <a:latin typeface="Cabin"/>
                <a:ea typeface="Cabin"/>
                <a:cs typeface="Cabin"/>
                <a:sym typeface="Cabin"/>
              </a:rPr>
              <a:t>________</a:t>
            </a:r>
            <a:br>
              <a:rPr lang="en-US" sz="2800" dirty="0">
                <a:solidFill>
                  <a:srgbClr val="414141"/>
                </a:solidFill>
                <a:latin typeface="Cabin"/>
                <a:ea typeface="Cabin"/>
                <a:cs typeface="Cabin"/>
                <a:sym typeface="Cabin"/>
              </a:rPr>
            </a:br>
            <a:r>
              <a:rPr lang="en-US" sz="2800" b="1" dirty="0">
                <a:solidFill>
                  <a:srgbClr val="414141"/>
                </a:solidFill>
                <a:latin typeface="Cabin"/>
                <a:ea typeface="Cabin"/>
                <a:cs typeface="Cabin"/>
                <a:sym typeface="Cabin"/>
              </a:rPr>
              <a:t>3.請問您的年齡?</a:t>
            </a:r>
            <a:r>
              <a:rPr lang="en-US" sz="2800" dirty="0">
                <a:solidFill>
                  <a:srgbClr val="414141"/>
                </a:solidFill>
                <a:latin typeface="Cabin"/>
                <a:ea typeface="Cabin"/>
                <a:cs typeface="Cabin"/>
                <a:sym typeface="Cabin"/>
              </a:rPr>
              <a:t>□10-19□20-29□30-39□40-49 □50-59 □60-69 □70以上</a:t>
            </a:r>
            <a:br>
              <a:rPr lang="en-US" sz="2800" dirty="0">
                <a:solidFill>
                  <a:srgbClr val="414141"/>
                </a:solidFill>
                <a:latin typeface="Cabin"/>
                <a:ea typeface="Cabin"/>
                <a:cs typeface="Cabin"/>
                <a:sym typeface="Cabin"/>
              </a:rPr>
            </a:br>
            <a:r>
              <a:rPr lang="en-US" sz="2800" u="sng" dirty="0" err="1">
                <a:solidFill>
                  <a:srgbClr val="414141"/>
                </a:solidFill>
                <a:latin typeface="Cabin"/>
                <a:ea typeface="Cabin"/>
                <a:cs typeface="Cabin"/>
                <a:sym typeface="Cabin"/>
              </a:rPr>
              <a:t>受訪者排隊動機調查</a:t>
            </a:r>
            <a:r>
              <a:rPr lang="en-US" sz="2800" dirty="0">
                <a:solidFill>
                  <a:srgbClr val="414141"/>
                </a:solidFill>
                <a:latin typeface="Cabin"/>
                <a:ea typeface="Cabin"/>
                <a:cs typeface="Cabin"/>
                <a:sym typeface="Cabin"/>
              </a:rPr>
              <a:t/>
            </a:r>
            <a:br>
              <a:rPr lang="en-US" sz="2800" dirty="0">
                <a:solidFill>
                  <a:srgbClr val="414141"/>
                </a:solidFill>
                <a:latin typeface="Cabin"/>
                <a:ea typeface="Cabin"/>
                <a:cs typeface="Cabin"/>
                <a:sym typeface="Cabin"/>
              </a:rPr>
            </a:br>
            <a:r>
              <a:rPr lang="en-US" sz="2800" b="1" dirty="0">
                <a:solidFill>
                  <a:srgbClr val="414141"/>
                </a:solidFill>
                <a:latin typeface="Cabin"/>
                <a:ea typeface="Cabin"/>
                <a:cs typeface="Cabin"/>
                <a:sym typeface="Cabin"/>
              </a:rPr>
              <a:t>4.請問是誰推薦您在這裡排隊?</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網路、電視</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親友</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報章雜誌</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其他</a:t>
            </a:r>
            <a:r>
              <a:rPr lang="en-US" sz="2800" dirty="0">
                <a:solidFill>
                  <a:srgbClr val="414141"/>
                </a:solidFill>
                <a:latin typeface="Cabin"/>
                <a:ea typeface="Cabin"/>
                <a:cs typeface="Cabin"/>
                <a:sym typeface="Cabin"/>
              </a:rPr>
              <a:t>___</a:t>
            </a:r>
            <a:br>
              <a:rPr lang="en-US" sz="2800" dirty="0">
                <a:solidFill>
                  <a:srgbClr val="414141"/>
                </a:solidFill>
                <a:latin typeface="Cabin"/>
                <a:ea typeface="Cabin"/>
                <a:cs typeface="Cabin"/>
                <a:sym typeface="Cabin"/>
              </a:rPr>
            </a:br>
            <a:r>
              <a:rPr lang="en-US" sz="2800" b="1" dirty="0">
                <a:solidFill>
                  <a:srgbClr val="414141"/>
                </a:solidFill>
                <a:latin typeface="Cabin"/>
                <a:ea typeface="Cabin"/>
                <a:cs typeface="Cabin"/>
                <a:sym typeface="Cabin"/>
              </a:rPr>
              <a:t>5.當您發現店家門前有人在排隊，您會跟著排隊嗎?</a:t>
            </a:r>
            <a:r>
              <a:rPr lang="en-US" sz="2800" dirty="0">
                <a:solidFill>
                  <a:srgbClr val="414141"/>
                </a:solidFill>
                <a:latin typeface="Cabin"/>
                <a:ea typeface="Cabin"/>
                <a:cs typeface="Cabin"/>
                <a:sym typeface="Cabin"/>
              </a:rPr>
              <a:t>   □會 □</a:t>
            </a:r>
            <a:r>
              <a:rPr lang="en-US" sz="2800" dirty="0" err="1">
                <a:solidFill>
                  <a:srgbClr val="414141"/>
                </a:solidFill>
                <a:latin typeface="Cabin"/>
                <a:ea typeface="Cabin"/>
                <a:cs typeface="Cabin"/>
                <a:sym typeface="Cabin"/>
              </a:rPr>
              <a:t>不會</a:t>
            </a:r>
            <a:r>
              <a:rPr lang="en-US" sz="2800" dirty="0">
                <a:solidFill>
                  <a:srgbClr val="414141"/>
                </a:solidFill>
                <a:latin typeface="Cabin"/>
                <a:ea typeface="Cabin"/>
                <a:cs typeface="Cabin"/>
                <a:sym typeface="Cabin"/>
              </a:rPr>
              <a:t> </a:t>
            </a:r>
            <a:br>
              <a:rPr lang="en-US" sz="2800" dirty="0">
                <a:solidFill>
                  <a:srgbClr val="414141"/>
                </a:solidFill>
                <a:latin typeface="Cabin"/>
                <a:ea typeface="Cabin"/>
                <a:cs typeface="Cabin"/>
                <a:sym typeface="Cabin"/>
              </a:rPr>
            </a:br>
            <a:r>
              <a:rPr lang="en-US" sz="2800" b="1" dirty="0">
                <a:solidFill>
                  <a:srgbClr val="414141"/>
                </a:solidFill>
                <a:latin typeface="Cabin"/>
                <a:ea typeface="Cabin"/>
                <a:cs typeface="Cabin"/>
                <a:sym typeface="Cabin"/>
              </a:rPr>
              <a:t>6.請問您在什麼時段比較有意願排隊? </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平日</a:t>
            </a:r>
            <a:r>
              <a:rPr lang="en-US" sz="2800" dirty="0">
                <a:solidFill>
                  <a:srgbClr val="414141"/>
                </a:solidFill>
                <a:latin typeface="Cabin"/>
                <a:ea typeface="Cabin"/>
                <a:cs typeface="Cabin"/>
                <a:sym typeface="Cabin"/>
              </a:rPr>
              <a:t>(</a:t>
            </a:r>
            <a:r>
              <a:rPr lang="en-US" sz="2800" dirty="0" err="1">
                <a:solidFill>
                  <a:srgbClr val="414141"/>
                </a:solidFill>
                <a:latin typeface="Cabin"/>
                <a:ea typeface="Cabin"/>
                <a:cs typeface="Cabin"/>
                <a:sym typeface="Cabin"/>
              </a:rPr>
              <a:t>週一到週四</a:t>
            </a:r>
            <a:r>
              <a:rPr lang="en-US" sz="2800" dirty="0">
                <a:solidFill>
                  <a:srgbClr val="414141"/>
                </a:solidFill>
                <a:latin typeface="Cabin"/>
                <a:ea typeface="Cabin"/>
                <a:cs typeface="Cabin"/>
                <a:sym typeface="Cabin"/>
              </a:rPr>
              <a:t>)□</a:t>
            </a:r>
            <a:r>
              <a:rPr lang="en-US" sz="2800" dirty="0" err="1">
                <a:solidFill>
                  <a:srgbClr val="414141"/>
                </a:solidFill>
                <a:latin typeface="Cabin"/>
                <a:ea typeface="Cabin"/>
                <a:cs typeface="Cabin"/>
                <a:sym typeface="Cabin"/>
              </a:rPr>
              <a:t>週末□連續假日</a:t>
            </a:r>
            <a:r>
              <a:rPr lang="en-US" sz="2800" dirty="0">
                <a:solidFill>
                  <a:srgbClr val="414141"/>
                </a:solidFill>
                <a:latin typeface="Cabin"/>
                <a:ea typeface="Cabin"/>
                <a:cs typeface="Cabin"/>
                <a:sym typeface="Cabin"/>
              </a:rPr>
              <a:t> </a:t>
            </a:r>
            <a:br>
              <a:rPr lang="en-US" sz="2800" dirty="0">
                <a:solidFill>
                  <a:srgbClr val="414141"/>
                </a:solidFill>
                <a:latin typeface="Cabin"/>
                <a:ea typeface="Cabin"/>
                <a:cs typeface="Cabin"/>
                <a:sym typeface="Cabin"/>
              </a:rPr>
            </a:br>
            <a:r>
              <a:rPr lang="en-US" sz="2800" b="1" dirty="0">
                <a:solidFill>
                  <a:srgbClr val="414141"/>
                </a:solidFill>
                <a:latin typeface="Cabin"/>
                <a:ea typeface="Cabin"/>
                <a:cs typeface="Cabin"/>
                <a:sym typeface="Cabin"/>
              </a:rPr>
              <a:t>7.哪些物品會讓您有意願排隊?</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食品</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衣服</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化妝品</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廉價商品</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其他</a:t>
            </a:r>
            <a:r>
              <a:rPr lang="en-US" sz="2800" dirty="0">
                <a:solidFill>
                  <a:srgbClr val="414141"/>
                </a:solidFill>
                <a:latin typeface="Cabin"/>
                <a:ea typeface="Cabin"/>
                <a:cs typeface="Cabin"/>
                <a:sym typeface="Cabin"/>
              </a:rPr>
              <a:t/>
            </a:r>
            <a:br>
              <a:rPr lang="en-US" sz="2800" dirty="0">
                <a:solidFill>
                  <a:srgbClr val="414141"/>
                </a:solidFill>
                <a:latin typeface="Cabin"/>
                <a:ea typeface="Cabin"/>
                <a:cs typeface="Cabin"/>
                <a:sym typeface="Cabin"/>
              </a:rPr>
            </a:br>
            <a:r>
              <a:rPr lang="en-US" sz="2800" b="1" dirty="0">
                <a:solidFill>
                  <a:srgbClr val="414141"/>
                </a:solidFill>
                <a:latin typeface="Cabin"/>
                <a:ea typeface="Cabin"/>
                <a:cs typeface="Cabin"/>
                <a:sym typeface="Cabin"/>
              </a:rPr>
              <a:t>8.在您決定購買之前，您會因為不想排隊而選擇類似的商品嗎?</a:t>
            </a:r>
            <a:r>
              <a:rPr lang="en-US" sz="2800" dirty="0">
                <a:solidFill>
                  <a:srgbClr val="414141"/>
                </a:solidFill>
                <a:latin typeface="Cabin"/>
                <a:ea typeface="Cabin"/>
                <a:cs typeface="Cabin"/>
                <a:sym typeface="Cabin"/>
              </a:rPr>
              <a:t>  □會 □</a:t>
            </a:r>
            <a:r>
              <a:rPr lang="en-US" sz="2800" dirty="0" err="1">
                <a:solidFill>
                  <a:srgbClr val="414141"/>
                </a:solidFill>
                <a:latin typeface="Cabin"/>
                <a:ea typeface="Cabin"/>
                <a:cs typeface="Cabin"/>
                <a:sym typeface="Cabin"/>
              </a:rPr>
              <a:t>不會</a:t>
            </a:r>
            <a:r>
              <a:rPr lang="en-US" sz="2800" dirty="0">
                <a:solidFill>
                  <a:srgbClr val="414141"/>
                </a:solidFill>
                <a:latin typeface="Cabin"/>
                <a:ea typeface="Cabin"/>
                <a:cs typeface="Cabin"/>
                <a:sym typeface="Cabin"/>
              </a:rPr>
              <a:t/>
            </a:r>
            <a:br>
              <a:rPr lang="en-US" sz="2800" dirty="0">
                <a:solidFill>
                  <a:srgbClr val="414141"/>
                </a:solidFill>
                <a:latin typeface="Cabin"/>
                <a:ea typeface="Cabin"/>
                <a:cs typeface="Cabin"/>
                <a:sym typeface="Cabin"/>
              </a:rPr>
            </a:br>
            <a:r>
              <a:rPr lang="en-US" sz="2800" u="sng" dirty="0" err="1">
                <a:solidFill>
                  <a:srgbClr val="414141"/>
                </a:solidFill>
                <a:latin typeface="Cabin"/>
                <a:ea typeface="Cabin"/>
                <a:cs typeface="Cabin"/>
                <a:sym typeface="Cabin"/>
              </a:rPr>
              <a:t>受訪者排隊行為調查</a:t>
            </a:r>
            <a:r>
              <a:rPr lang="en-US" sz="2800" dirty="0">
                <a:solidFill>
                  <a:srgbClr val="414141"/>
                </a:solidFill>
                <a:latin typeface="Cabin"/>
                <a:ea typeface="Cabin"/>
                <a:cs typeface="Cabin"/>
                <a:sym typeface="Cabin"/>
              </a:rPr>
              <a:t/>
            </a:r>
            <a:br>
              <a:rPr lang="en-US" sz="2800" dirty="0">
                <a:solidFill>
                  <a:srgbClr val="414141"/>
                </a:solidFill>
                <a:latin typeface="Cabin"/>
                <a:ea typeface="Cabin"/>
                <a:cs typeface="Cabin"/>
                <a:sym typeface="Cabin"/>
              </a:rPr>
            </a:br>
            <a:r>
              <a:rPr lang="en-US" sz="2800" b="1" dirty="0">
                <a:solidFill>
                  <a:srgbClr val="414141"/>
                </a:solidFill>
                <a:latin typeface="Cabin"/>
                <a:ea typeface="Cabin"/>
                <a:cs typeface="Cabin"/>
                <a:sym typeface="Cabin"/>
              </a:rPr>
              <a:t>9.請問您在排隊時會做什麼事情?</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發呆</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看菜單</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看鄰近店家</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看手機</a:t>
            </a:r>
            <a:r>
              <a:rPr lang="en-US" sz="2800" dirty="0">
                <a:solidFill>
                  <a:srgbClr val="414141"/>
                </a:solidFill>
                <a:latin typeface="Cabin"/>
                <a:ea typeface="Cabin"/>
                <a:cs typeface="Cabin"/>
                <a:sym typeface="Cabin"/>
              </a:rPr>
              <a:t/>
            </a:r>
            <a:br>
              <a:rPr lang="en-US" sz="2800" dirty="0">
                <a:solidFill>
                  <a:srgbClr val="414141"/>
                </a:solidFill>
                <a:latin typeface="Cabin"/>
                <a:ea typeface="Cabin"/>
                <a:cs typeface="Cabin"/>
                <a:sym typeface="Cabin"/>
              </a:rPr>
            </a:br>
            <a:r>
              <a:rPr lang="en-US" sz="2800" dirty="0">
                <a:solidFill>
                  <a:srgbClr val="414141"/>
                </a:solidFill>
                <a:latin typeface="Cabin"/>
                <a:ea typeface="Cabin"/>
                <a:cs typeface="Cabin"/>
                <a:sym typeface="Cabin"/>
              </a:rPr>
              <a:t> </a:t>
            </a:r>
            <a:r>
              <a:rPr lang="en-US" sz="2800" b="1" dirty="0">
                <a:solidFill>
                  <a:srgbClr val="414141"/>
                </a:solidFill>
                <a:latin typeface="Cabin"/>
                <a:ea typeface="Cabin"/>
                <a:cs typeface="Cabin"/>
                <a:sym typeface="Cabin"/>
              </a:rPr>
              <a:t>10.請問您喜歡哪種排隊隊形?</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S或U型</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直線或L型</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其他</a:t>
            </a:r>
            <a:r>
              <a:rPr lang="en-US" sz="2800" dirty="0">
                <a:solidFill>
                  <a:srgbClr val="414141"/>
                </a:solidFill>
                <a:latin typeface="Cabin"/>
                <a:ea typeface="Cabin"/>
                <a:cs typeface="Cabin"/>
                <a:sym typeface="Cabin"/>
              </a:rPr>
              <a:t>_____________</a:t>
            </a:r>
            <a:br>
              <a:rPr lang="en-US" sz="2800" dirty="0">
                <a:solidFill>
                  <a:srgbClr val="414141"/>
                </a:solidFill>
                <a:latin typeface="Cabin"/>
                <a:ea typeface="Cabin"/>
                <a:cs typeface="Cabin"/>
                <a:sym typeface="Cabin"/>
              </a:rPr>
            </a:br>
            <a:r>
              <a:rPr lang="en-US" sz="2800" dirty="0">
                <a:solidFill>
                  <a:srgbClr val="414141"/>
                </a:solidFill>
                <a:latin typeface="Cabin"/>
                <a:ea typeface="Cabin"/>
                <a:cs typeface="Cabin"/>
                <a:sym typeface="Cabin"/>
              </a:rPr>
              <a:t> </a:t>
            </a:r>
            <a:r>
              <a:rPr lang="en-US" sz="2800" b="1" dirty="0">
                <a:solidFill>
                  <a:srgbClr val="414141"/>
                </a:solidFill>
                <a:latin typeface="Cabin"/>
                <a:ea typeface="Cabin"/>
                <a:cs typeface="Cabin"/>
                <a:sym typeface="Cabin"/>
              </a:rPr>
              <a:t>11.當您前面人數為5人，後面人數為15人時，您的情緒反應    ： </a:t>
            </a:r>
            <a:r>
              <a:rPr lang="en-US" sz="2800" dirty="0">
                <a:solidFill>
                  <a:srgbClr val="414141"/>
                </a:solidFill>
                <a:latin typeface="Cabin"/>
                <a:ea typeface="Cabin"/>
                <a:cs typeface="Cabin"/>
                <a:sym typeface="Cabin"/>
              </a:rPr>
              <a:t/>
            </a:r>
            <a:br>
              <a:rPr lang="en-US" sz="2800" dirty="0">
                <a:solidFill>
                  <a:srgbClr val="414141"/>
                </a:solidFill>
                <a:latin typeface="Cabin"/>
                <a:ea typeface="Cabin"/>
                <a:cs typeface="Cabin"/>
                <a:sym typeface="Cabin"/>
              </a:rPr>
            </a:b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超級開心</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開心</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普通</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有點生氣</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非常生氣</a:t>
            </a:r>
            <a:r>
              <a:rPr lang="en-US" sz="2800" dirty="0">
                <a:solidFill>
                  <a:srgbClr val="414141"/>
                </a:solidFill>
                <a:latin typeface="Cabin"/>
                <a:ea typeface="Cabin"/>
                <a:cs typeface="Cabin"/>
                <a:sym typeface="Cabin"/>
              </a:rPr>
              <a:t/>
            </a:r>
            <a:br>
              <a:rPr lang="en-US" sz="2800" dirty="0">
                <a:solidFill>
                  <a:srgbClr val="414141"/>
                </a:solidFill>
                <a:latin typeface="Cabin"/>
                <a:ea typeface="Cabin"/>
                <a:cs typeface="Cabin"/>
                <a:sym typeface="Cabin"/>
              </a:rPr>
            </a:br>
            <a:r>
              <a:rPr lang="en-US" sz="2800" u="sng" dirty="0" err="1">
                <a:solidFill>
                  <a:srgbClr val="414141"/>
                </a:solidFill>
                <a:latin typeface="Cabin"/>
                <a:ea typeface="Cabin"/>
                <a:cs typeface="Cabin"/>
                <a:sym typeface="Cabin"/>
              </a:rPr>
              <a:t>受訪者排隊購買意願調查</a:t>
            </a:r>
            <a:r>
              <a:rPr lang="en-US" sz="2800" dirty="0">
                <a:solidFill>
                  <a:srgbClr val="414141"/>
                </a:solidFill>
                <a:latin typeface="Cabin"/>
                <a:ea typeface="Cabin"/>
                <a:cs typeface="Cabin"/>
                <a:sym typeface="Cabin"/>
              </a:rPr>
              <a:t/>
            </a:r>
            <a:br>
              <a:rPr lang="en-US" sz="2800" dirty="0">
                <a:solidFill>
                  <a:srgbClr val="414141"/>
                </a:solidFill>
                <a:latin typeface="Cabin"/>
                <a:ea typeface="Cabin"/>
                <a:cs typeface="Cabin"/>
                <a:sym typeface="Cabin"/>
              </a:rPr>
            </a:br>
            <a:r>
              <a:rPr lang="en-US" sz="2800" b="1" dirty="0">
                <a:solidFill>
                  <a:srgbClr val="414141"/>
                </a:solidFill>
                <a:latin typeface="Cabin"/>
                <a:ea typeface="Cabin"/>
                <a:cs typeface="Cabin"/>
                <a:sym typeface="Cabin"/>
              </a:rPr>
              <a:t> 12.您能接受的排隊時間最長為多久?</a:t>
            </a:r>
            <a:r>
              <a:rPr lang="en-US" sz="2800" dirty="0">
                <a:solidFill>
                  <a:srgbClr val="414141"/>
                </a:solidFill>
                <a:latin typeface="Cabin"/>
                <a:ea typeface="Cabin"/>
                <a:cs typeface="Cabin"/>
                <a:sym typeface="Cabin"/>
              </a:rPr>
              <a:t>  </a:t>
            </a:r>
            <a:r>
              <a:rPr lang="en-US" sz="2800" u="sng"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分鐘</a:t>
            </a:r>
            <a:r>
              <a:rPr lang="en-US" sz="2800" dirty="0">
                <a:solidFill>
                  <a:srgbClr val="414141"/>
                </a:solidFill>
                <a:latin typeface="Cabin"/>
                <a:ea typeface="Cabin"/>
                <a:cs typeface="Cabin"/>
                <a:sym typeface="Cabin"/>
              </a:rPr>
              <a:t/>
            </a:r>
            <a:br>
              <a:rPr lang="en-US" sz="2800" dirty="0">
                <a:solidFill>
                  <a:srgbClr val="414141"/>
                </a:solidFill>
                <a:latin typeface="Cabin"/>
                <a:ea typeface="Cabin"/>
                <a:cs typeface="Cabin"/>
                <a:sym typeface="Cabin"/>
              </a:rPr>
            </a:br>
            <a:r>
              <a:rPr lang="en-US" sz="2800" dirty="0">
                <a:solidFill>
                  <a:srgbClr val="414141"/>
                </a:solidFill>
                <a:latin typeface="Cabin"/>
                <a:ea typeface="Cabin"/>
                <a:cs typeface="Cabin"/>
                <a:sym typeface="Cabin"/>
              </a:rPr>
              <a:t> </a:t>
            </a:r>
            <a:r>
              <a:rPr lang="en-US" sz="2800" b="1" dirty="0">
                <a:solidFill>
                  <a:srgbClr val="414141"/>
                </a:solidFill>
                <a:latin typeface="Cabin"/>
                <a:ea typeface="Cabin"/>
                <a:cs typeface="Cabin"/>
                <a:sym typeface="Cabin"/>
              </a:rPr>
              <a:t>13.您在購買時會非常注意商品的售價嗎?</a:t>
            </a:r>
            <a:r>
              <a:rPr lang="en-US" sz="2800" dirty="0">
                <a:solidFill>
                  <a:srgbClr val="414141"/>
                </a:solidFill>
                <a:latin typeface="Cabin"/>
                <a:ea typeface="Cabin"/>
                <a:cs typeface="Cabin"/>
                <a:sym typeface="Cabin"/>
              </a:rPr>
              <a:t>   □會 □</a:t>
            </a:r>
            <a:r>
              <a:rPr lang="en-US" sz="2800" dirty="0" err="1">
                <a:solidFill>
                  <a:srgbClr val="414141"/>
                </a:solidFill>
                <a:latin typeface="Cabin"/>
                <a:ea typeface="Cabin"/>
                <a:cs typeface="Cabin"/>
                <a:sym typeface="Cabin"/>
              </a:rPr>
              <a:t>不會</a:t>
            </a:r>
            <a:r>
              <a:rPr lang="en-US" sz="2800" dirty="0">
                <a:solidFill>
                  <a:srgbClr val="414141"/>
                </a:solidFill>
                <a:latin typeface="Cabin"/>
                <a:ea typeface="Cabin"/>
                <a:cs typeface="Cabin"/>
                <a:sym typeface="Cabin"/>
              </a:rPr>
              <a:t/>
            </a:r>
            <a:br>
              <a:rPr lang="en-US" sz="2800" dirty="0">
                <a:solidFill>
                  <a:srgbClr val="414141"/>
                </a:solidFill>
                <a:latin typeface="Cabin"/>
                <a:ea typeface="Cabin"/>
                <a:cs typeface="Cabin"/>
                <a:sym typeface="Cabin"/>
              </a:rPr>
            </a:br>
            <a:r>
              <a:rPr lang="en-US" sz="2800" dirty="0">
                <a:solidFill>
                  <a:srgbClr val="414141"/>
                </a:solidFill>
                <a:latin typeface="Cabin"/>
                <a:ea typeface="Cabin"/>
                <a:cs typeface="Cabin"/>
                <a:sym typeface="Cabin"/>
              </a:rPr>
              <a:t> </a:t>
            </a:r>
            <a:r>
              <a:rPr lang="en-US" sz="2800" b="1" dirty="0">
                <a:solidFill>
                  <a:srgbClr val="414141"/>
                </a:solidFill>
                <a:latin typeface="Cabin"/>
                <a:ea typeface="Cabin"/>
                <a:cs typeface="Cabin"/>
                <a:sym typeface="Cabin"/>
              </a:rPr>
              <a:t>14.如果購買後發現食物真的很好吃，您會再來排隊嗎? </a:t>
            </a:r>
            <a:r>
              <a:rPr lang="en-US" sz="2800" dirty="0">
                <a:solidFill>
                  <a:srgbClr val="414141"/>
                </a:solidFill>
                <a:latin typeface="Cabin"/>
                <a:ea typeface="Cabin"/>
                <a:cs typeface="Cabin"/>
                <a:sym typeface="Cabin"/>
              </a:rPr>
              <a:t>    □</a:t>
            </a:r>
            <a:r>
              <a:rPr lang="en-US" sz="2800" dirty="0" err="1">
                <a:solidFill>
                  <a:srgbClr val="414141"/>
                </a:solidFill>
                <a:latin typeface="Cabin"/>
                <a:ea typeface="Cabin"/>
                <a:cs typeface="Cabin"/>
                <a:sym typeface="Cabin"/>
              </a:rPr>
              <a:t>會□不會</a:t>
            </a:r>
            <a:endParaRPr lang="en-US" sz="2800" dirty="0">
              <a:solidFill>
                <a:srgbClr val="414141"/>
              </a:solidFill>
              <a:latin typeface="Cabin"/>
              <a:ea typeface="Cabin"/>
              <a:cs typeface="Cabin"/>
              <a:sym typeface="Cabin"/>
            </a:endParaRPr>
          </a:p>
          <a:p>
            <a:pPr lvl="0" rtl="0">
              <a:spcBef>
                <a:spcPts val="0"/>
              </a:spcBef>
              <a:buNone/>
            </a:pPr>
            <a:endParaRPr sz="2800" dirty="0"/>
          </a:p>
        </p:txBody>
      </p:sp>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7200" b="0" i="0" u="none" strike="noStrike" cap="none" baseline="0" dirty="0" err="1">
                <a:solidFill>
                  <a:schemeClr val="dk1"/>
                </a:solidFill>
                <a:latin typeface="Cabin"/>
                <a:ea typeface="Cabin"/>
                <a:cs typeface="Cabin"/>
                <a:sym typeface="Cabin"/>
              </a:rPr>
              <a:t>引註資料</a:t>
            </a:r>
            <a:endParaRPr lang="en-US" sz="7200" b="0" i="0" u="none" strike="noStrike" cap="none" baseline="0" dirty="0">
              <a:solidFill>
                <a:schemeClr val="dk1"/>
              </a:solidFill>
              <a:latin typeface="Cabin"/>
              <a:ea typeface="Cabin"/>
              <a:cs typeface="Cabin"/>
              <a:sym typeface="Cabin"/>
            </a:endParaRPr>
          </a:p>
          <a:p>
            <a:pPr marL="0" marR="0" lvl="0" indent="0" algn="l" rtl="0">
              <a:lnSpc>
                <a:spcPct val="100000"/>
              </a:lnSpc>
              <a:spcBef>
                <a:spcPts val="0"/>
              </a:spcBef>
              <a:spcAft>
                <a:spcPts val="0"/>
              </a:spcAft>
              <a:buClr>
                <a:schemeClr val="dk1"/>
              </a:buClr>
              <a:buFont typeface="Cabin"/>
              <a:buNone/>
            </a:pPr>
            <a:endParaRPr sz="7200" b="0" i="0" u="none" strike="noStrike" cap="none" baseline="0" dirty="0">
              <a:solidFill>
                <a:schemeClr val="dk1"/>
              </a:solidFill>
              <a:latin typeface="Cabin"/>
              <a:ea typeface="Cabin"/>
              <a:cs typeface="Cabin"/>
              <a:sym typeface="Cabin"/>
            </a:endParaRPr>
          </a:p>
        </p:txBody>
      </p:sp>
      <p:sp>
        <p:nvSpPr>
          <p:cNvPr id="391" name="Shape 391"/>
          <p:cNvSpPr txBox="1">
            <a:spLocks noGrp="1"/>
          </p:cNvSpPr>
          <p:nvPr>
            <p:ph type="body" orient="vert" idx="1"/>
          </p:nvPr>
        </p:nvSpPr>
        <p:spPr>
          <a:xfrm rot="16200000" flipH="1">
            <a:off x="3129058" y="113239"/>
            <a:ext cx="6746684" cy="10945215"/>
          </a:xfrm>
          <a:prstGeom prst="rect">
            <a:avLst/>
          </a:prstGeom>
          <a:noFill/>
          <a:ln>
            <a:noFill/>
          </a:ln>
        </p:spPr>
        <p:txBody>
          <a:bodyPr lIns="91425" tIns="91425" rIns="91425" bIns="91425" anchor="t" anchorCtr="0">
            <a:noAutofit/>
          </a:bodyPr>
          <a:lstStyle/>
          <a:p>
            <a:pPr marL="304800" marR="0" lvl="0" indent="-114300" algn="l" rtl="0">
              <a:lnSpc>
                <a:spcPct val="100000"/>
              </a:lnSpc>
              <a:spcBef>
                <a:spcPts val="0"/>
              </a:spcBef>
              <a:spcAft>
                <a:spcPts val="0"/>
              </a:spcAft>
              <a:buClr>
                <a:srgbClr val="414141"/>
              </a:buClr>
              <a:buSzPct val="25000"/>
              <a:buFont typeface="Cabin"/>
              <a:buNone/>
            </a:pPr>
            <a:r>
              <a:rPr lang="en-US" sz="1500" b="0" i="0" u="sng" strike="noStrike" cap="none" baseline="0" dirty="0" smtClean="0">
                <a:solidFill>
                  <a:srgbClr val="1A8BD8"/>
                </a:solidFill>
                <a:latin typeface="Cabin"/>
                <a:ea typeface="Cabin"/>
                <a:cs typeface="Cabin"/>
                <a:sym typeface="Cabin"/>
                <a:hlinkClick r:id="rId3"/>
              </a:rPr>
              <a:t>https://profile.flaticon.com/license/fi/SwkgUxJEL3JglsTgaFIv-7Lfhb7w7SVQlh01IZZJdyGQntQbu_lv1oNwa_pXaIgIondwUNQn4eNuPc_Cq-AZjoyT5oP30_62_4XVm8pU4AtpvAE5gAQuZSelBEq0MYoS2bHfQE79DgBELlM5_nAWhYU-dojNWulEYn3us34XiY2y6I0MNeJsSV40_Uehif6_3ZW8pGxNRkGjYPg62uY6Cb3zVWTQq2gTN6qS_86Eh3BRqOzR9lgop1nwPjRQLa6GCXytDhxFkr_BnY_zey66psIoN8TveidCzm3jrdJFoJU</a:t>
            </a:r>
          </a:p>
          <a:p>
            <a:pPr marL="304800" marR="0" lvl="0" indent="-114300" algn="l" rtl="0">
              <a:lnSpc>
                <a:spcPct val="100000"/>
              </a:lnSpc>
              <a:spcBef>
                <a:spcPts val="0"/>
              </a:spcBef>
              <a:spcAft>
                <a:spcPts val="0"/>
              </a:spcAft>
              <a:buClr>
                <a:srgbClr val="414141"/>
              </a:buClr>
              <a:buSzPct val="25000"/>
              <a:buFont typeface="Cabin"/>
              <a:buNone/>
            </a:pPr>
            <a:r>
              <a:rPr lang="en-US" sz="1500" b="0" i="0" u="sng" strike="noStrike" cap="none" baseline="0" dirty="0" smtClean="0">
                <a:solidFill>
                  <a:srgbClr val="1A8BD8"/>
                </a:solidFill>
                <a:latin typeface="Cabin"/>
                <a:ea typeface="Cabin"/>
                <a:cs typeface="Cabin"/>
                <a:sym typeface="Cabin"/>
                <a:hlinkClick r:id="rId4"/>
              </a:rPr>
              <a:t>https://profile.flaticon.com/license/fi/SwkgUxJEL3JglsTgaFIv-7Lfhb7w7SVQlh01IZZJdyGQntQbu_lv1oNwa_pXaIgIondwUNQn4eNuPc_Cq-AZjpahL0X8_3jp5fx85Chsg6lchsjv8bu6bp5THgJkw8gXEodnimdj9z3z0T_xeInLhuIcVfHj0lne1vVPZ0TJhXWwlOEWvdDxTitcdVNqjghLNPqzWv0JDmxOg_FYrKLtsw</a:t>
            </a:r>
          </a:p>
          <a:p>
            <a:pPr marL="304800" marR="0" lvl="0" indent="-114300" algn="l" rtl="0">
              <a:lnSpc>
                <a:spcPct val="100000"/>
              </a:lnSpc>
              <a:spcBef>
                <a:spcPts val="0"/>
              </a:spcBef>
              <a:spcAft>
                <a:spcPts val="0"/>
              </a:spcAft>
              <a:buClr>
                <a:srgbClr val="414141"/>
              </a:buClr>
              <a:buSzPct val="25000"/>
              <a:buFont typeface="Cabin"/>
              <a:buNone/>
            </a:pPr>
            <a:r>
              <a:rPr lang="en-US" sz="1500" b="0" i="0" u="sng" strike="noStrike" cap="none" baseline="0" dirty="0" smtClean="0">
                <a:solidFill>
                  <a:srgbClr val="1A8BD8"/>
                </a:solidFill>
                <a:latin typeface="Cabin"/>
                <a:ea typeface="Cabin"/>
                <a:cs typeface="Cabin"/>
                <a:sym typeface="Cabin"/>
                <a:hlinkClick r:id="rId5"/>
              </a:rPr>
              <a:t>https://profile.flaticon.com/license/fi/SwkgUxJEL3JglsTgaFIv-7Lfhb7w7SVQlh01IZZJdyGQntQbu_lv1oNwa_pXaIgIondwUNQn4eNuPc_Cq-AZjpahL0X8_3jp5fx85Chsg6lchsjv8bu6bp5THgJkw8gXD-FOCZPH4ZwU3gnQLWs7uz0A7Tjy5gp2c0JRHI-qb2n-ixCepN1gAD9iZsw7-t4L9489ngpr2gtWjSB3uIksWSjaPbSQw5GqSQZp67yIxi5Oyvh65-IwAlJwibggoWhYuhH_htq2kvKOQqq-js-aE8092AtvRprqrgjRNDWugIbifd2BJkoBnnt1x1Cu5tN84bnQspKBD3IgTx2V_esbxKP5MVFXysbuvT9kaDMwysGKzx_nGLiefTUBoy0UyZouL8StqwQ_VCHzbEImcXqtK4SlGYvlh4flZk-Y68MslcjaSJDq8Xzfe-mJIsaAGQVBIVt7xjMAQgyVC7dfR0cvAxvYzTkBCKJ9pMlTnprED4OdhG-DgaSlCFFlglZk_2aL-9UD5AgVUgP5Bi7zalE5jQDbGZEC6OB8R4Ahb_Wr4q9CJZuU_61zwY5yc-IBVHFA0REszzX6fYaAq2cfRpYZhIoduLUv-OhM9r_oq3E1Dn-MHg-fhb-akbdoN9TaZBoGkDAwo0yoeiZU4s1jKoYRyphWL_QrxXngOl2-BSrfWbXtwh_I3kKKVCUwUCYEo_AZnC0sqvvGpD_c9c-SfW5RY1HRzCmwycRy0RyRUTcpSCEGASxEMzpusMiJFcSBz1YT4Lu76HG9MaFNmOtcEybJ04CZARazNBIcJocnqnSRcRgumNs6s9i1b7sfXJry6Z3LlPT5zXcWNOR0w2LLl1zsvQ</a:t>
            </a:r>
          </a:p>
          <a:p>
            <a:pPr marL="304800" marR="0" lvl="0" indent="-114300" algn="l" rtl="0">
              <a:lnSpc>
                <a:spcPct val="100000"/>
              </a:lnSpc>
              <a:spcBef>
                <a:spcPts val="0"/>
              </a:spcBef>
              <a:spcAft>
                <a:spcPts val="0"/>
              </a:spcAft>
              <a:buClr>
                <a:srgbClr val="414141"/>
              </a:buClr>
              <a:buSzPct val="25000"/>
              <a:buFont typeface="Cabin"/>
              <a:buNone/>
            </a:pPr>
            <a:r>
              <a:rPr lang="en-US" sz="1500" b="0" i="0" u="sng" strike="noStrike" cap="none" baseline="0" dirty="0" smtClean="0">
                <a:solidFill>
                  <a:srgbClr val="1A8BD8"/>
                </a:solidFill>
                <a:latin typeface="Cabin"/>
                <a:ea typeface="Cabin"/>
                <a:cs typeface="Cabin"/>
                <a:sym typeface="Cabin"/>
                <a:hlinkClick r:id="rId6"/>
              </a:rPr>
              <a:t>https://profile.flaticon.com/license/fi/SwkgUxJEL3JglsTgaFIv-7Lfhb7w7SVQlh01IZZJdyGQntQbu_lv1oNwa_pXaIgIondwUNQn4eNuPc_Cq-AZjpahL0X8_3jp5fx85Chsg6lchsjv8bu6bp5THgJkw8gXGFTIb9CAuiLFLG95h4c8WMCgF4c6PxWxTq0eav6EkCGowEUy_ohXCo69xvlFScDgw8_VgML8CZWTOQVM-_3mDw</a:t>
            </a:r>
          </a:p>
          <a:p>
            <a:pPr marL="304800" marR="0" lvl="0" indent="-114300" algn="l" rtl="0">
              <a:lnSpc>
                <a:spcPct val="100000"/>
              </a:lnSpc>
              <a:spcBef>
                <a:spcPts val="0"/>
              </a:spcBef>
              <a:spcAft>
                <a:spcPts val="0"/>
              </a:spcAft>
              <a:buClr>
                <a:srgbClr val="414141"/>
              </a:buClr>
              <a:buSzPct val="25000"/>
              <a:buFont typeface="Cabin"/>
              <a:buNone/>
            </a:pPr>
            <a:r>
              <a:rPr lang="en-US" sz="1500" b="0" i="0" u="sng" strike="noStrike" cap="none" baseline="0" dirty="0" smtClean="0">
                <a:solidFill>
                  <a:srgbClr val="1A8BD8"/>
                </a:solidFill>
                <a:latin typeface="Cabin"/>
                <a:ea typeface="Cabin"/>
                <a:cs typeface="Cabin"/>
                <a:sym typeface="Cabin"/>
                <a:hlinkClick r:id="rId7"/>
              </a:rPr>
              <a:t>https://profile.flaticon.com/license/fi/SwkgUxJEL3JglsTgaFIv-7Lfhb7w7SVQlh01IZZJdyGQntQbu_lv1oNwa_pXaIgIondwUNQn4eNuPc_Cq-AZjpahL0X8_3jp5fx85Chsg6lchsjv8bu6bp5THgJkw8gXRE8my5YFGetWhodMycEik065iXKtJc3-051oNwP6ly1dp9hHYYX7_lLC74cV4YhfQF94Rz_MKDZUQMbG6qVhbQ</a:t>
            </a:r>
          </a:p>
          <a:p>
            <a:pPr marL="304800" marR="0" lvl="0" indent="-114300" algn="l" rtl="0">
              <a:lnSpc>
                <a:spcPct val="100000"/>
              </a:lnSpc>
              <a:spcBef>
                <a:spcPts val="0"/>
              </a:spcBef>
              <a:spcAft>
                <a:spcPts val="0"/>
              </a:spcAft>
              <a:buClr>
                <a:srgbClr val="414141"/>
              </a:buClr>
              <a:buFont typeface="Cabin"/>
              <a:buNone/>
            </a:pPr>
            <a:endParaRPr sz="7200" b="0" i="0" u="none" strike="noStrike" cap="none" baseline="0" dirty="0">
              <a:solidFill>
                <a:schemeClr val="dk1"/>
              </a:solidFill>
              <a:latin typeface="Cabin"/>
              <a:ea typeface="Cabin"/>
              <a:cs typeface="Cabin"/>
              <a:sym typeface="Cabin"/>
            </a:endParaRPr>
          </a:p>
        </p:txBody>
      </p:sp>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7200" b="0" i="0" u="none" strike="noStrike" cap="none" baseline="0" dirty="0" err="1">
                <a:solidFill>
                  <a:schemeClr val="dk1"/>
                </a:solidFill>
                <a:latin typeface="Cabin"/>
                <a:ea typeface="Cabin"/>
                <a:cs typeface="Cabin"/>
                <a:sym typeface="Cabin"/>
                <a:rtl val="0"/>
              </a:rPr>
              <a:t>引註資料</a:t>
            </a:r>
            <a:endParaRPr lang="en-US" sz="7200" b="0" i="0" u="none" strike="noStrike" cap="none" baseline="0" dirty="0">
              <a:solidFill>
                <a:schemeClr val="dk1"/>
              </a:solidFill>
              <a:latin typeface="Cabin"/>
              <a:ea typeface="Cabin"/>
              <a:cs typeface="Cabin"/>
              <a:sym typeface="Cabin"/>
              <a:rtl val="0"/>
            </a:endParaRPr>
          </a:p>
        </p:txBody>
      </p:sp>
      <p:pic>
        <p:nvPicPr>
          <p:cNvPr id="397" name="Shape 397"/>
          <p:cNvPicPr preferRelativeResize="0"/>
          <p:nvPr/>
        </p:nvPicPr>
        <p:blipFill rotWithShape="1">
          <a:blip r:embed="rId3">
            <a:alphaModFix/>
          </a:blip>
          <a:srcRect r="26297"/>
          <a:stretch/>
        </p:blipFill>
        <p:spPr>
          <a:xfrm>
            <a:off x="1790532" y="6453194"/>
            <a:ext cx="2009700" cy="2725799"/>
          </a:xfrm>
          <a:prstGeom prst="rect">
            <a:avLst/>
          </a:prstGeom>
          <a:noFill/>
          <a:ln>
            <a:noFill/>
          </a:ln>
        </p:spPr>
      </p:pic>
      <p:pic>
        <p:nvPicPr>
          <p:cNvPr id="398" name="Shape 398"/>
          <p:cNvPicPr preferRelativeResize="0"/>
          <p:nvPr/>
        </p:nvPicPr>
        <p:blipFill rotWithShape="1">
          <a:blip r:embed="rId4">
            <a:alphaModFix/>
          </a:blip>
          <a:srcRect/>
          <a:stretch/>
        </p:blipFill>
        <p:spPr>
          <a:xfrm>
            <a:off x="8952229" y="2422710"/>
            <a:ext cx="3691498" cy="3691498"/>
          </a:xfrm>
          <a:prstGeom prst="rect">
            <a:avLst/>
          </a:prstGeom>
          <a:noFill/>
          <a:ln>
            <a:noFill/>
          </a:ln>
        </p:spPr>
      </p:pic>
      <p:pic>
        <p:nvPicPr>
          <p:cNvPr id="399" name="Shape 399"/>
          <p:cNvPicPr preferRelativeResize="0"/>
          <p:nvPr/>
        </p:nvPicPr>
        <p:blipFill rotWithShape="1">
          <a:blip r:embed="rId5">
            <a:alphaModFix/>
          </a:blip>
          <a:srcRect/>
          <a:stretch/>
        </p:blipFill>
        <p:spPr>
          <a:xfrm>
            <a:off x="1451532" y="2728252"/>
            <a:ext cx="2687700" cy="2687700"/>
          </a:xfrm>
          <a:prstGeom prst="rect">
            <a:avLst/>
          </a:prstGeom>
          <a:noFill/>
          <a:ln>
            <a:noFill/>
          </a:ln>
        </p:spPr>
      </p:pic>
      <p:pic>
        <p:nvPicPr>
          <p:cNvPr id="402" name="Shape 402"/>
          <p:cNvPicPr preferRelativeResize="0"/>
          <p:nvPr/>
        </p:nvPicPr>
        <p:blipFill rotWithShape="1">
          <a:blip r:embed="rId6">
            <a:alphaModFix/>
          </a:blip>
          <a:srcRect/>
          <a:stretch/>
        </p:blipFill>
        <p:spPr>
          <a:xfrm>
            <a:off x="4846216" y="3859994"/>
            <a:ext cx="3956099" cy="3956099"/>
          </a:xfrm>
          <a:prstGeom prst="rect">
            <a:avLst/>
          </a:prstGeom>
          <a:noFill/>
          <a:ln>
            <a:noFill/>
          </a:ln>
        </p:spPr>
      </p:pic>
      <p:pic>
        <p:nvPicPr>
          <p:cNvPr id="403" name="Shape 403"/>
          <p:cNvPicPr preferRelativeResize="0"/>
          <p:nvPr/>
        </p:nvPicPr>
        <p:blipFill rotWithShape="1">
          <a:blip r:embed="rId7">
            <a:alphaModFix/>
          </a:blip>
          <a:srcRect/>
          <a:stretch/>
        </p:blipFill>
        <p:spPr>
          <a:xfrm>
            <a:off x="9497028" y="6328616"/>
            <a:ext cx="2601899" cy="26018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7200" b="0" i="0" u="none" strike="noStrike" cap="none" baseline="0">
                <a:solidFill>
                  <a:schemeClr val="dk1"/>
                </a:solidFill>
                <a:latin typeface="Cabin"/>
                <a:ea typeface="Cabin"/>
                <a:cs typeface="Cabin"/>
                <a:sym typeface="Cabin"/>
                <a:rtl val="0"/>
              </a:rPr>
              <a:t>引註資料</a:t>
            </a:r>
          </a:p>
        </p:txBody>
      </p:sp>
      <p:pic>
        <p:nvPicPr>
          <p:cNvPr id="409" name="Shape 409"/>
          <p:cNvPicPr preferRelativeResize="0"/>
          <p:nvPr/>
        </p:nvPicPr>
        <p:blipFill rotWithShape="1">
          <a:blip r:embed="rId3">
            <a:alphaModFix/>
          </a:blip>
          <a:srcRect/>
          <a:stretch/>
        </p:blipFill>
        <p:spPr>
          <a:xfrm>
            <a:off x="9938848" y="6488427"/>
            <a:ext cx="2622599" cy="2624100"/>
          </a:xfrm>
          <a:prstGeom prst="rect">
            <a:avLst/>
          </a:prstGeom>
          <a:noFill/>
          <a:ln>
            <a:noFill/>
          </a:ln>
        </p:spPr>
      </p:pic>
      <p:pic>
        <p:nvPicPr>
          <p:cNvPr id="410" name="Shape 410"/>
          <p:cNvPicPr preferRelativeResize="0"/>
          <p:nvPr/>
        </p:nvPicPr>
        <p:blipFill rotWithShape="1">
          <a:blip r:embed="rId4">
            <a:alphaModFix/>
          </a:blip>
          <a:srcRect/>
          <a:stretch/>
        </p:blipFill>
        <p:spPr>
          <a:xfrm>
            <a:off x="5894193" y="6027177"/>
            <a:ext cx="3546599" cy="3546599"/>
          </a:xfrm>
          <a:prstGeom prst="rect">
            <a:avLst/>
          </a:prstGeom>
          <a:noFill/>
          <a:ln>
            <a:noFill/>
          </a:ln>
        </p:spPr>
      </p:pic>
      <p:pic>
        <p:nvPicPr>
          <p:cNvPr id="411" name="Shape 411"/>
          <p:cNvPicPr preferRelativeResize="0"/>
          <p:nvPr/>
        </p:nvPicPr>
        <p:blipFill rotWithShape="1">
          <a:blip r:embed="rId5">
            <a:alphaModFix/>
          </a:blip>
          <a:srcRect/>
          <a:stretch/>
        </p:blipFill>
        <p:spPr>
          <a:xfrm>
            <a:off x="443312" y="4388877"/>
            <a:ext cx="5184899" cy="5184899"/>
          </a:xfrm>
          <a:prstGeom prst="rect">
            <a:avLst/>
          </a:prstGeom>
          <a:noFill/>
          <a:ln>
            <a:noFill/>
          </a:ln>
        </p:spPr>
      </p:pic>
      <p:pic>
        <p:nvPicPr>
          <p:cNvPr id="412" name="Shape 412"/>
          <p:cNvPicPr preferRelativeResize="0"/>
          <p:nvPr/>
        </p:nvPicPr>
        <p:blipFill rotWithShape="1">
          <a:blip r:embed="rId6">
            <a:alphaModFix/>
          </a:blip>
          <a:srcRect/>
          <a:stretch/>
        </p:blipFill>
        <p:spPr>
          <a:xfrm>
            <a:off x="9225123" y="1490926"/>
            <a:ext cx="3805499" cy="3805499"/>
          </a:xfrm>
          <a:prstGeom prst="rect">
            <a:avLst/>
          </a:prstGeom>
          <a:noFill/>
          <a:ln>
            <a:noFill/>
          </a:ln>
        </p:spPr>
      </p:pic>
      <p:pic>
        <p:nvPicPr>
          <p:cNvPr id="413" name="Shape 413"/>
          <p:cNvPicPr preferRelativeResize="0"/>
          <p:nvPr/>
        </p:nvPicPr>
        <p:blipFill rotWithShape="1">
          <a:blip r:embed="rId7">
            <a:alphaModFix/>
          </a:blip>
          <a:srcRect/>
          <a:stretch/>
        </p:blipFill>
        <p:spPr>
          <a:xfrm>
            <a:off x="443312" y="1393626"/>
            <a:ext cx="4096199" cy="4096199"/>
          </a:xfrm>
          <a:prstGeom prst="rect">
            <a:avLst/>
          </a:prstGeom>
          <a:noFill/>
          <a:ln>
            <a:noFill/>
          </a:ln>
        </p:spPr>
      </p:pic>
      <p:pic>
        <p:nvPicPr>
          <p:cNvPr id="414" name="Shape 414"/>
          <p:cNvPicPr preferRelativeResize="0"/>
          <p:nvPr/>
        </p:nvPicPr>
        <p:blipFill>
          <a:blip r:embed="rId8">
            <a:alphaModFix/>
          </a:blip>
          <a:stretch>
            <a:fillRect/>
          </a:stretch>
        </p:blipFill>
        <p:spPr>
          <a:xfrm>
            <a:off x="4539499" y="2517802"/>
            <a:ext cx="3742149" cy="374214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246750" y="389375"/>
            <a:ext cx="12293699" cy="24383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6600" b="0" i="0" u="none" strike="noStrike" cap="none" baseline="0" dirty="0" err="1">
                <a:solidFill>
                  <a:schemeClr val="dk1"/>
                </a:solidFill>
                <a:latin typeface="Cabin"/>
                <a:ea typeface="Cabin"/>
                <a:cs typeface="Cabin"/>
                <a:sym typeface="Cabin"/>
              </a:rPr>
              <a:t>排隊者的居住地</a:t>
            </a:r>
            <a:endParaRPr lang="en-US" sz="6600" b="0" i="0" u="none" strike="noStrike" cap="none" baseline="0" dirty="0">
              <a:solidFill>
                <a:schemeClr val="dk1"/>
              </a:solidFill>
              <a:latin typeface="Cabin"/>
              <a:ea typeface="Cabin"/>
              <a:cs typeface="Cabin"/>
              <a:sym typeface="Cabin"/>
            </a:endParaRPr>
          </a:p>
        </p:txBody>
      </p:sp>
      <p:grpSp>
        <p:nvGrpSpPr>
          <p:cNvPr id="84" name="Shape 84"/>
          <p:cNvGrpSpPr/>
          <p:nvPr/>
        </p:nvGrpSpPr>
        <p:grpSpPr>
          <a:xfrm>
            <a:off x="246739" y="1900136"/>
            <a:ext cx="3332323" cy="3443981"/>
            <a:chOff x="9263818" y="5360412"/>
            <a:chExt cx="3277265" cy="3052633"/>
          </a:xfrm>
        </p:grpSpPr>
        <p:pic>
          <p:nvPicPr>
            <p:cNvPr id="85" name="Shape 85"/>
            <p:cNvPicPr preferRelativeResize="0"/>
            <p:nvPr/>
          </p:nvPicPr>
          <p:blipFill rotWithShape="1">
            <a:blip r:embed="rId3">
              <a:alphaModFix/>
            </a:blip>
            <a:srcRect l="28753" r="20111" b="13674"/>
            <a:stretch/>
          </p:blipFill>
          <p:spPr>
            <a:xfrm>
              <a:off x="9263818" y="5360412"/>
              <a:ext cx="1783500" cy="3010800"/>
            </a:xfrm>
            <a:prstGeom prst="rect">
              <a:avLst/>
            </a:prstGeom>
            <a:noFill/>
            <a:ln>
              <a:noFill/>
            </a:ln>
          </p:spPr>
        </p:pic>
        <p:pic>
          <p:nvPicPr>
            <p:cNvPr id="86" name="Shape 86"/>
            <p:cNvPicPr preferRelativeResize="0"/>
            <p:nvPr/>
          </p:nvPicPr>
          <p:blipFill rotWithShape="1">
            <a:blip r:embed="rId4">
              <a:alphaModFix/>
            </a:blip>
            <a:srcRect b="14118"/>
            <a:stretch/>
          </p:blipFill>
          <p:spPr>
            <a:xfrm>
              <a:off x="11758984" y="7662253"/>
              <a:ext cx="782099" cy="708900"/>
            </a:xfrm>
            <a:prstGeom prst="rect">
              <a:avLst/>
            </a:prstGeom>
            <a:noFill/>
            <a:ln>
              <a:noFill/>
            </a:ln>
          </p:spPr>
        </p:pic>
        <p:sp>
          <p:nvSpPr>
            <p:cNvPr id="87" name="Shape 87"/>
            <p:cNvSpPr txBox="1"/>
            <p:nvPr/>
          </p:nvSpPr>
          <p:spPr>
            <a:xfrm>
              <a:off x="11047228" y="7705046"/>
              <a:ext cx="1007999" cy="708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4000" b="0" i="0" u="none" strike="noStrike" cap="none" baseline="0">
                  <a:solidFill>
                    <a:srgbClr val="000000"/>
                  </a:solidFill>
                  <a:latin typeface="Arial"/>
                  <a:ea typeface="Arial"/>
                  <a:cs typeface="Arial"/>
                  <a:sym typeface="Arial"/>
                </a:rPr>
                <a:t>12</a:t>
              </a:r>
            </a:p>
          </p:txBody>
        </p:sp>
      </p:grpSp>
      <p:grpSp>
        <p:nvGrpSpPr>
          <p:cNvPr id="88" name="Shape 88"/>
          <p:cNvGrpSpPr/>
          <p:nvPr/>
        </p:nvGrpSpPr>
        <p:grpSpPr>
          <a:xfrm>
            <a:off x="3947862" y="3055709"/>
            <a:ext cx="5548987" cy="6151781"/>
            <a:chOff x="2154843" y="2449792"/>
            <a:chExt cx="5548987" cy="6151781"/>
          </a:xfrm>
        </p:grpSpPr>
        <p:sp>
          <p:nvSpPr>
            <p:cNvPr id="89" name="Shape 89"/>
            <p:cNvSpPr txBox="1"/>
            <p:nvPr/>
          </p:nvSpPr>
          <p:spPr>
            <a:xfrm>
              <a:off x="6474323" y="5291957"/>
              <a:ext cx="853199" cy="708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4000" b="0" i="0" u="none" strike="noStrike" cap="none" baseline="0">
                  <a:solidFill>
                    <a:srgbClr val="000000"/>
                  </a:solidFill>
                  <a:latin typeface="Arial"/>
                  <a:ea typeface="Arial"/>
                  <a:cs typeface="Arial"/>
                  <a:sym typeface="Arial"/>
                </a:rPr>
                <a:t>6</a:t>
              </a:r>
            </a:p>
          </p:txBody>
        </p:sp>
        <p:sp>
          <p:nvSpPr>
            <p:cNvPr id="90" name="Shape 90"/>
            <p:cNvSpPr txBox="1"/>
            <p:nvPr/>
          </p:nvSpPr>
          <p:spPr>
            <a:xfrm>
              <a:off x="2154843" y="6041666"/>
              <a:ext cx="613800" cy="708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4000" b="0" i="0" u="none" strike="noStrike" cap="none" baseline="0">
                  <a:solidFill>
                    <a:srgbClr val="000000"/>
                  </a:solidFill>
                  <a:latin typeface="Arial"/>
                  <a:ea typeface="Arial"/>
                  <a:cs typeface="Arial"/>
                  <a:sym typeface="Arial"/>
                </a:rPr>
                <a:t>8</a:t>
              </a:r>
            </a:p>
          </p:txBody>
        </p:sp>
        <p:sp>
          <p:nvSpPr>
            <p:cNvPr id="91" name="Shape 91"/>
            <p:cNvSpPr txBox="1"/>
            <p:nvPr/>
          </p:nvSpPr>
          <p:spPr>
            <a:xfrm>
              <a:off x="2382443" y="4435505"/>
              <a:ext cx="613800" cy="708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4000" b="0" i="0" u="none" strike="noStrike" cap="none" baseline="0">
                  <a:solidFill>
                    <a:srgbClr val="000000"/>
                  </a:solidFill>
                  <a:latin typeface="Arial"/>
                  <a:ea typeface="Arial"/>
                  <a:cs typeface="Arial"/>
                  <a:sym typeface="Arial"/>
                </a:rPr>
                <a:t>8</a:t>
              </a:r>
            </a:p>
          </p:txBody>
        </p:sp>
        <p:sp>
          <p:nvSpPr>
            <p:cNvPr id="92" name="Shape 92"/>
            <p:cNvSpPr txBox="1"/>
            <p:nvPr/>
          </p:nvSpPr>
          <p:spPr>
            <a:xfrm>
              <a:off x="2996060" y="2572543"/>
              <a:ext cx="849599" cy="708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4000" b="0" i="0" u="none" strike="noStrike" cap="none" baseline="0">
                  <a:solidFill>
                    <a:srgbClr val="000000"/>
                  </a:solidFill>
                  <a:latin typeface="Arial"/>
                  <a:ea typeface="Arial"/>
                  <a:cs typeface="Arial"/>
                  <a:sym typeface="Arial"/>
                </a:rPr>
                <a:t>49</a:t>
              </a:r>
            </a:p>
          </p:txBody>
        </p:sp>
        <p:grpSp>
          <p:nvGrpSpPr>
            <p:cNvPr id="93" name="Shape 93"/>
            <p:cNvGrpSpPr/>
            <p:nvPr/>
          </p:nvGrpSpPr>
          <p:grpSpPr>
            <a:xfrm>
              <a:off x="2201857" y="2449792"/>
              <a:ext cx="5501973" cy="6151781"/>
              <a:chOff x="3655121" y="2680723"/>
              <a:chExt cx="5501973" cy="6151781"/>
            </a:xfrm>
          </p:grpSpPr>
          <p:pic>
            <p:nvPicPr>
              <p:cNvPr id="94" name="Shape 94"/>
              <p:cNvPicPr preferRelativeResize="0"/>
              <p:nvPr/>
            </p:nvPicPr>
            <p:blipFill rotWithShape="1">
              <a:blip r:embed="rId5">
                <a:alphaModFix/>
              </a:blip>
              <a:srcRect l="28882" r="27705" b="14118"/>
              <a:stretch/>
            </p:blipFill>
            <p:spPr>
              <a:xfrm>
                <a:off x="4676060" y="3629003"/>
                <a:ext cx="2489999" cy="5203500"/>
              </a:xfrm>
              <a:prstGeom prst="rect">
                <a:avLst/>
              </a:prstGeom>
              <a:noFill/>
              <a:ln>
                <a:noFill/>
              </a:ln>
            </p:spPr>
          </p:pic>
          <p:cxnSp>
            <p:nvCxnSpPr>
              <p:cNvPr id="95" name="Shape 95"/>
              <p:cNvCxnSpPr/>
              <p:nvPr/>
            </p:nvCxnSpPr>
            <p:spPr>
              <a:xfrm flipH="1">
                <a:off x="6659840" y="6230775"/>
                <a:ext cx="2323199" cy="651299"/>
              </a:xfrm>
              <a:prstGeom prst="bentConnector3">
                <a:avLst>
                  <a:gd name="adj1" fmla="val 50000"/>
                </a:avLst>
              </a:prstGeom>
              <a:noFill/>
              <a:ln w="9525" cap="flat" cmpd="sng">
                <a:solidFill>
                  <a:srgbClr val="3F3F3F"/>
                </a:solidFill>
                <a:prstDash val="solid"/>
                <a:miter/>
                <a:headEnd type="none" w="med" len="med"/>
                <a:tailEnd type="none" w="med" len="med"/>
              </a:ln>
            </p:spPr>
          </p:cxnSp>
          <p:cxnSp>
            <p:nvCxnSpPr>
              <p:cNvPr id="96" name="Shape 96"/>
              <p:cNvCxnSpPr/>
              <p:nvPr/>
            </p:nvCxnSpPr>
            <p:spPr>
              <a:xfrm rot="10800000">
                <a:off x="4449421" y="3389603"/>
                <a:ext cx="1699199" cy="478800"/>
              </a:xfrm>
              <a:prstGeom prst="bentConnector3">
                <a:avLst>
                  <a:gd name="adj1" fmla="val 50000"/>
                </a:avLst>
              </a:prstGeom>
              <a:noFill/>
              <a:ln w="9525" cap="flat" cmpd="sng">
                <a:solidFill>
                  <a:srgbClr val="3F3F3F"/>
                </a:solidFill>
                <a:prstDash val="solid"/>
                <a:miter/>
                <a:headEnd type="none" w="med" len="med"/>
                <a:tailEnd type="none" w="med" len="med"/>
              </a:ln>
            </p:spPr>
          </p:cxnSp>
          <p:cxnSp>
            <p:nvCxnSpPr>
              <p:cNvPr id="97" name="Shape 97"/>
              <p:cNvCxnSpPr/>
              <p:nvPr/>
            </p:nvCxnSpPr>
            <p:spPr>
              <a:xfrm rot="10800000">
                <a:off x="3655121" y="6980482"/>
                <a:ext cx="1133399" cy="478800"/>
              </a:xfrm>
              <a:prstGeom prst="bentConnector3">
                <a:avLst>
                  <a:gd name="adj1" fmla="val 50000"/>
                </a:avLst>
              </a:prstGeom>
              <a:noFill/>
              <a:ln w="9525" cap="flat" cmpd="sng">
                <a:solidFill>
                  <a:srgbClr val="3F3F3F"/>
                </a:solidFill>
                <a:prstDash val="solid"/>
                <a:miter/>
                <a:headEnd type="none" w="med" len="med"/>
                <a:tailEnd type="none" w="med" len="med"/>
              </a:ln>
            </p:spPr>
          </p:cxnSp>
          <p:cxnSp>
            <p:nvCxnSpPr>
              <p:cNvPr id="98" name="Shape 98"/>
              <p:cNvCxnSpPr/>
              <p:nvPr/>
            </p:nvCxnSpPr>
            <p:spPr>
              <a:xfrm rot="10800000">
                <a:off x="3769225" y="5360412"/>
                <a:ext cx="1360199" cy="478800"/>
              </a:xfrm>
              <a:prstGeom prst="bentConnector3">
                <a:avLst>
                  <a:gd name="adj1" fmla="val 50000"/>
                </a:avLst>
              </a:prstGeom>
              <a:noFill/>
              <a:ln w="9525" cap="flat" cmpd="sng">
                <a:solidFill>
                  <a:srgbClr val="3F3F3F"/>
                </a:solidFill>
                <a:prstDash val="solid"/>
                <a:miter/>
                <a:headEnd type="none" w="med" len="med"/>
                <a:tailEnd type="none" w="med" len="med"/>
              </a:ln>
            </p:spPr>
          </p:cxnSp>
          <p:pic>
            <p:nvPicPr>
              <p:cNvPr id="99" name="Shape 99"/>
              <p:cNvPicPr preferRelativeResize="0"/>
              <p:nvPr/>
            </p:nvPicPr>
            <p:blipFill rotWithShape="1">
              <a:blip r:embed="rId4">
                <a:alphaModFix/>
              </a:blip>
              <a:srcRect b="14118"/>
              <a:stretch/>
            </p:blipFill>
            <p:spPr>
              <a:xfrm>
                <a:off x="4171733" y="4653385"/>
                <a:ext cx="780300" cy="707099"/>
              </a:xfrm>
              <a:prstGeom prst="rect">
                <a:avLst/>
              </a:prstGeom>
              <a:noFill/>
              <a:ln>
                <a:noFill/>
              </a:ln>
            </p:spPr>
          </p:pic>
          <p:pic>
            <p:nvPicPr>
              <p:cNvPr id="100" name="Shape 100"/>
              <p:cNvPicPr preferRelativeResize="0"/>
              <p:nvPr/>
            </p:nvPicPr>
            <p:blipFill rotWithShape="1">
              <a:blip r:embed="rId4">
                <a:alphaModFix/>
              </a:blip>
              <a:srcRect b="14118"/>
              <a:stretch/>
            </p:blipFill>
            <p:spPr>
              <a:xfrm>
                <a:off x="3960866" y="6273457"/>
                <a:ext cx="780300" cy="707099"/>
              </a:xfrm>
              <a:prstGeom prst="rect">
                <a:avLst/>
              </a:prstGeom>
              <a:noFill/>
              <a:ln>
                <a:noFill/>
              </a:ln>
            </p:spPr>
          </p:pic>
          <p:pic>
            <p:nvPicPr>
              <p:cNvPr id="101" name="Shape 101"/>
              <p:cNvPicPr preferRelativeResize="0"/>
              <p:nvPr/>
            </p:nvPicPr>
            <p:blipFill rotWithShape="1">
              <a:blip r:embed="rId4">
                <a:alphaModFix/>
              </a:blip>
              <a:srcRect b="14118"/>
              <a:stretch/>
            </p:blipFill>
            <p:spPr>
              <a:xfrm>
                <a:off x="4951946" y="2680723"/>
                <a:ext cx="782099" cy="708900"/>
              </a:xfrm>
              <a:prstGeom prst="rect">
                <a:avLst/>
              </a:prstGeom>
              <a:noFill/>
              <a:ln>
                <a:noFill/>
              </a:ln>
            </p:spPr>
          </p:pic>
          <p:pic>
            <p:nvPicPr>
              <p:cNvPr id="102" name="Shape 102"/>
              <p:cNvPicPr preferRelativeResize="0"/>
              <p:nvPr/>
            </p:nvPicPr>
            <p:blipFill rotWithShape="1">
              <a:blip r:embed="rId4">
                <a:alphaModFix/>
              </a:blip>
              <a:srcRect b="14118"/>
              <a:stretch/>
            </p:blipFill>
            <p:spPr>
              <a:xfrm>
                <a:off x="8376795" y="5484762"/>
                <a:ext cx="780300" cy="707099"/>
              </a:xfrm>
              <a:prstGeom prst="rect">
                <a:avLst/>
              </a:prstGeom>
              <a:noFill/>
              <a:ln>
                <a:noFill/>
              </a:ln>
            </p:spPr>
          </p:pic>
        </p:grpSp>
      </p:grpSp>
      <p:sp>
        <p:nvSpPr>
          <p:cNvPr id="103" name="Shape 103"/>
          <p:cNvSpPr/>
          <p:nvPr/>
        </p:nvSpPr>
        <p:spPr>
          <a:xfrm>
            <a:off x="9412543" y="2533389"/>
            <a:ext cx="3117000" cy="2941200"/>
          </a:xfrm>
          <a:prstGeom prst="rect">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sz="7200" dirty="0"/>
              <a:t>83%</a:t>
            </a:r>
          </a:p>
        </p:txBody>
      </p:sp>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766762" y="402225"/>
            <a:ext cx="11704499" cy="16256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6600" b="1" i="0" u="none" strike="noStrike" cap="none" baseline="0" dirty="0" err="1">
                <a:solidFill>
                  <a:schemeClr val="dk1"/>
                </a:solidFill>
                <a:latin typeface="Arial"/>
                <a:ea typeface="Arial"/>
                <a:cs typeface="Arial"/>
                <a:sym typeface="Arial"/>
                <a:rtl val="0"/>
              </a:rPr>
              <a:t>觀光旅遊與地方經濟發展</a:t>
            </a:r>
            <a:endParaRPr lang="en-US" sz="6600" b="1" i="0" u="none" strike="noStrike" cap="none" baseline="0" dirty="0">
              <a:solidFill>
                <a:schemeClr val="dk1"/>
              </a:solidFill>
              <a:latin typeface="Arial"/>
              <a:ea typeface="Arial"/>
              <a:cs typeface="Arial"/>
              <a:sym typeface="Arial"/>
              <a:rtl val="0"/>
            </a:endParaRPr>
          </a:p>
        </p:txBody>
      </p:sp>
      <p:pic>
        <p:nvPicPr>
          <p:cNvPr id="110" name="Shape 110"/>
          <p:cNvPicPr preferRelativeResize="0"/>
          <p:nvPr/>
        </p:nvPicPr>
        <p:blipFill rotWithShape="1">
          <a:blip r:embed="rId3">
            <a:alphaModFix/>
          </a:blip>
          <a:srcRect/>
          <a:stretch/>
        </p:blipFill>
        <p:spPr>
          <a:xfrm>
            <a:off x="1280250" y="1837100"/>
            <a:ext cx="10956599" cy="4038298"/>
          </a:xfrm>
          <a:prstGeom prst="rect">
            <a:avLst/>
          </a:prstGeom>
          <a:noFill/>
          <a:ln>
            <a:noFill/>
          </a:ln>
        </p:spPr>
      </p:pic>
      <p:sp>
        <p:nvSpPr>
          <p:cNvPr id="111" name="Shape 111"/>
          <p:cNvSpPr txBox="1"/>
          <p:nvPr/>
        </p:nvSpPr>
        <p:spPr>
          <a:xfrm>
            <a:off x="5097250" y="5875412"/>
            <a:ext cx="7373999" cy="624300"/>
          </a:xfrm>
          <a:prstGeom prst="rect">
            <a:avLst/>
          </a:prstGeom>
          <a:noFill/>
          <a:ln>
            <a:noFill/>
          </a:ln>
        </p:spPr>
        <p:txBody>
          <a:bodyPr lIns="130025" tIns="65000" rIns="130025" bIns="65000" anchor="t" anchorCtr="0">
            <a:noAutofit/>
          </a:bodyPr>
          <a:lstStyle/>
          <a:p>
            <a:pPr marL="0" marR="0" lvl="0" indent="0" algn="ctr" rtl="0">
              <a:lnSpc>
                <a:spcPct val="100000"/>
              </a:lnSpc>
              <a:spcBef>
                <a:spcPts val="0"/>
              </a:spcBef>
              <a:spcAft>
                <a:spcPts val="0"/>
              </a:spcAft>
              <a:buClr>
                <a:srgbClr val="414141"/>
              </a:buClr>
              <a:buSzPct val="25000"/>
              <a:buFont typeface="Cabin"/>
              <a:buNone/>
            </a:pPr>
            <a:r>
              <a:rPr lang="en-US" sz="2400" b="1" i="0" u="none" strike="noStrike" cap="none" baseline="0">
                <a:solidFill>
                  <a:srgbClr val="414141"/>
                </a:solidFill>
                <a:rtl val="0"/>
              </a:rPr>
              <a:t>圖片來源：花蓮縣觀光資訊網</a:t>
            </a:r>
          </a:p>
        </p:txBody>
      </p:sp>
      <p:pic>
        <p:nvPicPr>
          <p:cNvPr id="112" name="Shape 112"/>
          <p:cNvPicPr preferRelativeResize="0"/>
          <p:nvPr/>
        </p:nvPicPr>
        <p:blipFill rotWithShape="1">
          <a:blip r:embed="rId4">
            <a:alphaModFix/>
          </a:blip>
          <a:srcRect/>
          <a:stretch/>
        </p:blipFill>
        <p:spPr>
          <a:xfrm>
            <a:off x="9916925" y="7037700"/>
            <a:ext cx="2214049" cy="2214049"/>
          </a:xfrm>
          <a:prstGeom prst="rect">
            <a:avLst/>
          </a:prstGeom>
          <a:noFill/>
          <a:ln>
            <a:noFill/>
          </a:ln>
        </p:spPr>
      </p:pic>
      <p:pic>
        <p:nvPicPr>
          <p:cNvPr id="113" name="Shape 113"/>
          <p:cNvPicPr preferRelativeResize="0"/>
          <p:nvPr/>
        </p:nvPicPr>
        <p:blipFill rotWithShape="1">
          <a:blip r:embed="rId4">
            <a:alphaModFix/>
          </a:blip>
          <a:srcRect/>
          <a:stretch/>
        </p:blipFill>
        <p:spPr>
          <a:xfrm>
            <a:off x="7018000" y="7037700"/>
            <a:ext cx="2214049" cy="2214049"/>
          </a:xfrm>
          <a:prstGeom prst="rect">
            <a:avLst/>
          </a:prstGeom>
          <a:noFill/>
          <a:ln>
            <a:noFill/>
          </a:ln>
        </p:spPr>
      </p:pic>
      <p:pic>
        <p:nvPicPr>
          <p:cNvPr id="114" name="Shape 114"/>
          <p:cNvPicPr preferRelativeResize="0"/>
          <p:nvPr/>
        </p:nvPicPr>
        <p:blipFill rotWithShape="1">
          <a:blip r:embed="rId4">
            <a:alphaModFix/>
          </a:blip>
          <a:srcRect/>
          <a:stretch/>
        </p:blipFill>
        <p:spPr>
          <a:xfrm>
            <a:off x="4119075" y="7037700"/>
            <a:ext cx="2214049" cy="2214049"/>
          </a:xfrm>
          <a:prstGeom prst="rect">
            <a:avLst/>
          </a:prstGeom>
          <a:noFill/>
          <a:ln>
            <a:noFill/>
          </a:ln>
        </p:spPr>
      </p:pic>
      <p:pic>
        <p:nvPicPr>
          <p:cNvPr id="115" name="Shape 115"/>
          <p:cNvPicPr preferRelativeResize="0"/>
          <p:nvPr/>
        </p:nvPicPr>
        <p:blipFill rotWithShape="1">
          <a:blip r:embed="rId5">
            <a:alphaModFix/>
          </a:blip>
          <a:srcRect/>
          <a:stretch/>
        </p:blipFill>
        <p:spPr>
          <a:xfrm>
            <a:off x="1590300" y="6103337"/>
            <a:ext cx="1843899" cy="3441161"/>
          </a:xfrm>
          <a:prstGeom prst="rect">
            <a:avLst/>
          </a:prstGeom>
          <a:noFill/>
          <a:ln>
            <a:noFill/>
          </a:ln>
        </p:spPr>
      </p:pic>
      <p:cxnSp>
        <p:nvCxnSpPr>
          <p:cNvPr id="116" name="Shape 116"/>
          <p:cNvCxnSpPr/>
          <p:nvPr/>
        </p:nvCxnSpPr>
        <p:spPr>
          <a:xfrm rot="10800000" flipH="1">
            <a:off x="7921325" y="2027924"/>
            <a:ext cx="3277499" cy="2163900"/>
          </a:xfrm>
          <a:prstGeom prst="straightConnector1">
            <a:avLst/>
          </a:prstGeom>
          <a:noFill/>
          <a:ln w="38100" cap="flat" cmpd="sng">
            <a:solidFill>
              <a:srgbClr val="FF0000"/>
            </a:solidFill>
            <a:prstDash val="solid"/>
            <a:round/>
            <a:headEnd type="none" w="lg" len="lg"/>
            <a:tailEnd type="triangle" w="lg" len="lg"/>
          </a:ln>
        </p:spPr>
      </p:cxnSp>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7200" b="1" i="0" u="none" strike="noStrike" cap="none" baseline="0" dirty="0" err="1">
                <a:solidFill>
                  <a:schemeClr val="dk1"/>
                </a:solidFill>
                <a:latin typeface="Arial"/>
                <a:ea typeface="Arial"/>
                <a:cs typeface="Arial"/>
                <a:sym typeface="Arial"/>
                <a:rtl val="0"/>
              </a:rPr>
              <a:t>研究目的</a:t>
            </a:r>
            <a:endParaRPr lang="en-US" sz="7200" b="1" i="0" u="none" strike="noStrike" cap="none" baseline="0" dirty="0">
              <a:solidFill>
                <a:schemeClr val="dk1"/>
              </a:solidFill>
              <a:latin typeface="Arial"/>
              <a:ea typeface="Arial"/>
              <a:cs typeface="Arial"/>
              <a:sym typeface="Arial"/>
              <a:rtl val="0"/>
            </a:endParaRPr>
          </a:p>
        </p:txBody>
      </p:sp>
      <p:sp>
        <p:nvSpPr>
          <p:cNvPr id="122" name="Shape 122"/>
          <p:cNvSpPr txBox="1"/>
          <p:nvPr/>
        </p:nvSpPr>
        <p:spPr>
          <a:xfrm>
            <a:off x="682337" y="2854585"/>
            <a:ext cx="11368200" cy="4316399"/>
          </a:xfrm>
          <a:prstGeom prst="rect">
            <a:avLst/>
          </a:prstGeom>
          <a:noFill/>
          <a:ln>
            <a:noFill/>
          </a:ln>
        </p:spPr>
        <p:txBody>
          <a:bodyPr lIns="130025" tIns="65000" rIns="130025" bIns="65000" anchor="t" anchorCtr="0">
            <a:noAutofit/>
          </a:bodyPr>
          <a:lstStyle/>
          <a:p>
            <a:pPr marL="0" marR="0" lvl="0" indent="0" algn="l" rtl="0">
              <a:lnSpc>
                <a:spcPct val="100000"/>
              </a:lnSpc>
              <a:spcBef>
                <a:spcPts val="0"/>
              </a:spcBef>
              <a:spcAft>
                <a:spcPts val="0"/>
              </a:spcAft>
              <a:buClr>
                <a:srgbClr val="414141"/>
              </a:buClr>
              <a:buSzPct val="25000"/>
              <a:buFont typeface="Arial"/>
              <a:buNone/>
            </a:pPr>
            <a:r>
              <a:rPr lang="en-US" sz="4600" b="0" i="0" u="none" strike="noStrike" cap="none" baseline="0">
                <a:solidFill>
                  <a:srgbClr val="414141"/>
                </a:solidFill>
                <a:latin typeface="Arial"/>
                <a:ea typeface="Arial"/>
                <a:cs typeface="Arial"/>
                <a:sym typeface="Arial"/>
                <a:rtl val="0"/>
              </a:rPr>
              <a:t>(一)了解消費者的排隊行為</a:t>
            </a:r>
          </a:p>
          <a:p>
            <a:pPr marL="0" marR="0" lvl="0" indent="0" algn="l" rtl="0">
              <a:lnSpc>
                <a:spcPct val="100000"/>
              </a:lnSpc>
              <a:spcBef>
                <a:spcPts val="0"/>
              </a:spcBef>
              <a:spcAft>
                <a:spcPts val="0"/>
              </a:spcAft>
              <a:buClr>
                <a:srgbClr val="414141"/>
              </a:buClr>
              <a:buSzPct val="25000"/>
              <a:buFont typeface="Arial"/>
              <a:buNone/>
            </a:pPr>
            <a:r>
              <a:rPr lang="en-US" sz="4600" b="0" i="0" u="none" strike="noStrike" cap="none" baseline="0">
                <a:solidFill>
                  <a:srgbClr val="414141"/>
                </a:solidFill>
                <a:latin typeface="Arial"/>
                <a:ea typeface="Arial"/>
                <a:cs typeface="Arial"/>
                <a:sym typeface="Arial"/>
                <a:rtl val="0"/>
              </a:rPr>
              <a:t>(二)分析影響消費者排隊的因素</a:t>
            </a:r>
          </a:p>
          <a:p>
            <a:pPr marL="0" marR="0" lvl="0" indent="0" algn="l" rtl="0">
              <a:lnSpc>
                <a:spcPct val="100000"/>
              </a:lnSpc>
              <a:spcBef>
                <a:spcPts val="0"/>
              </a:spcBef>
              <a:spcAft>
                <a:spcPts val="0"/>
              </a:spcAft>
              <a:buClr>
                <a:srgbClr val="414141"/>
              </a:buClr>
              <a:buSzPct val="25000"/>
              <a:buFont typeface="Arial"/>
              <a:buNone/>
            </a:pPr>
            <a:r>
              <a:rPr lang="en-US" sz="4600" b="0" i="0" u="none" strike="noStrike" cap="none" baseline="0">
                <a:solidFill>
                  <a:srgbClr val="414141"/>
                </a:solidFill>
                <a:latin typeface="Arial"/>
                <a:ea typeface="Arial"/>
                <a:cs typeface="Arial"/>
                <a:sym typeface="Arial"/>
                <a:rtl val="0"/>
              </a:rPr>
              <a:t>(三)探討排隊對觀光的影響</a:t>
            </a:r>
          </a:p>
          <a:p>
            <a:pPr marL="0" marR="0" lvl="0" indent="0" algn="l" rtl="0">
              <a:lnSpc>
                <a:spcPct val="100000"/>
              </a:lnSpc>
              <a:spcBef>
                <a:spcPts val="0"/>
              </a:spcBef>
              <a:spcAft>
                <a:spcPts val="0"/>
              </a:spcAft>
              <a:buClr>
                <a:srgbClr val="414141"/>
              </a:buClr>
              <a:buSzPct val="25000"/>
              <a:buFont typeface="Arial"/>
              <a:buNone/>
            </a:pPr>
            <a:r>
              <a:rPr lang="en-US" sz="4600" b="0" i="0" u="none" strike="noStrike" cap="none" baseline="0">
                <a:solidFill>
                  <a:srgbClr val="414141"/>
                </a:solidFill>
                <a:latin typeface="Arial"/>
                <a:ea typeface="Arial"/>
                <a:cs typeface="Arial"/>
                <a:sym typeface="Arial"/>
                <a:rtl val="0"/>
              </a:rPr>
              <a:t>(四)擬定策略提升在地經濟發展</a:t>
            </a:r>
          </a:p>
          <a:p>
            <a:pPr marL="0" marR="0" lvl="0" indent="0" algn="ctr" rtl="0">
              <a:lnSpc>
                <a:spcPct val="100000"/>
              </a:lnSpc>
              <a:spcBef>
                <a:spcPts val="0"/>
              </a:spcBef>
              <a:spcAft>
                <a:spcPts val="0"/>
              </a:spcAft>
              <a:buClr>
                <a:srgbClr val="414141"/>
              </a:buClr>
              <a:buSzPct val="25000"/>
              <a:buFont typeface="Arial"/>
              <a:buNone/>
            </a:pPr>
            <a:r>
              <a:rPr lang="en-US" sz="4600" b="0" i="0" u="none" strike="noStrike" cap="none" baseline="0">
                <a:solidFill>
                  <a:srgbClr val="414141"/>
                </a:solidFill>
                <a:latin typeface="Arial"/>
                <a:ea typeface="Arial"/>
                <a:cs typeface="Arial"/>
                <a:sym typeface="Arial"/>
                <a:rtl val="0"/>
              </a:rPr>
              <a:t/>
            </a:r>
            <a:br>
              <a:rPr lang="en-US" sz="4600" b="0" i="0" u="none" strike="noStrike" cap="none" baseline="0">
                <a:solidFill>
                  <a:srgbClr val="414141"/>
                </a:solidFill>
                <a:latin typeface="Arial"/>
                <a:ea typeface="Arial"/>
                <a:cs typeface="Arial"/>
                <a:sym typeface="Arial"/>
                <a:rtl val="0"/>
              </a:rPr>
            </a:br>
            <a:endParaRPr lang="en-US" sz="4600" b="0" i="0" u="none" strike="noStrike" cap="none" baseline="0">
              <a:solidFill>
                <a:srgbClr val="414141"/>
              </a:solidFill>
              <a:latin typeface="Arial"/>
              <a:ea typeface="Arial"/>
              <a:cs typeface="Arial"/>
              <a:sym typeface="Arial"/>
              <a:rtl val="0"/>
            </a:endParaRPr>
          </a:p>
        </p:txBody>
      </p:sp>
      <p:pic>
        <p:nvPicPr>
          <p:cNvPr id="123" name="Shape 123"/>
          <p:cNvPicPr preferRelativeResize="0"/>
          <p:nvPr/>
        </p:nvPicPr>
        <p:blipFill rotWithShape="1">
          <a:blip r:embed="rId3">
            <a:alphaModFix/>
          </a:blip>
          <a:srcRect/>
          <a:stretch/>
        </p:blipFill>
        <p:spPr>
          <a:xfrm>
            <a:off x="9067036" y="2332150"/>
            <a:ext cx="3369600" cy="3369600"/>
          </a:xfrm>
          <a:prstGeom prst="rect">
            <a:avLst/>
          </a:prstGeom>
          <a:noFill/>
          <a:ln>
            <a:noFill/>
          </a:ln>
        </p:spPr>
      </p:pic>
      <p:pic>
        <p:nvPicPr>
          <p:cNvPr id="124" name="Shape 124"/>
          <p:cNvPicPr preferRelativeResize="0"/>
          <p:nvPr/>
        </p:nvPicPr>
        <p:blipFill rotWithShape="1">
          <a:blip r:embed="rId4">
            <a:alphaModFix/>
          </a:blip>
          <a:srcRect/>
          <a:stretch/>
        </p:blipFill>
        <p:spPr>
          <a:xfrm>
            <a:off x="224475" y="6274075"/>
            <a:ext cx="3168600" cy="3168600"/>
          </a:xfrm>
          <a:prstGeom prst="rect">
            <a:avLst/>
          </a:prstGeom>
          <a:noFill/>
          <a:ln>
            <a:noFill/>
          </a:ln>
        </p:spPr>
      </p:pic>
      <p:pic>
        <p:nvPicPr>
          <p:cNvPr id="125" name="Shape 125"/>
          <p:cNvPicPr preferRelativeResize="0"/>
          <p:nvPr/>
        </p:nvPicPr>
        <p:blipFill rotWithShape="1">
          <a:blip r:embed="rId5">
            <a:alphaModFix/>
          </a:blip>
          <a:srcRect/>
          <a:stretch/>
        </p:blipFill>
        <p:spPr>
          <a:xfrm>
            <a:off x="3940975" y="6205737"/>
            <a:ext cx="2941499" cy="2941499"/>
          </a:xfrm>
          <a:prstGeom prst="rect">
            <a:avLst/>
          </a:prstGeom>
          <a:noFill/>
          <a:ln>
            <a:noFill/>
          </a:ln>
        </p:spPr>
      </p:pic>
      <p:pic>
        <p:nvPicPr>
          <p:cNvPr id="126" name="Shape 126"/>
          <p:cNvPicPr preferRelativeResize="0"/>
          <p:nvPr/>
        </p:nvPicPr>
        <p:blipFill rotWithShape="1">
          <a:blip r:embed="rId6">
            <a:alphaModFix/>
          </a:blip>
          <a:srcRect/>
          <a:stretch/>
        </p:blipFill>
        <p:spPr>
          <a:xfrm>
            <a:off x="3533200" y="809099"/>
            <a:ext cx="1155599" cy="1155599"/>
          </a:xfrm>
          <a:prstGeom prst="rect">
            <a:avLst/>
          </a:prstGeom>
          <a:noFill/>
          <a:ln>
            <a:noFill/>
          </a:ln>
        </p:spPr>
      </p:pic>
      <p:pic>
        <p:nvPicPr>
          <p:cNvPr id="127" name="Shape 127"/>
          <p:cNvPicPr preferRelativeResize="0"/>
          <p:nvPr/>
        </p:nvPicPr>
        <p:blipFill rotWithShape="1">
          <a:blip r:embed="rId6">
            <a:alphaModFix/>
          </a:blip>
          <a:srcRect/>
          <a:stretch/>
        </p:blipFill>
        <p:spPr>
          <a:xfrm>
            <a:off x="8378500" y="843900"/>
            <a:ext cx="1295699" cy="1295400"/>
          </a:xfrm>
          <a:prstGeom prst="rect">
            <a:avLst/>
          </a:prstGeom>
          <a:noFill/>
          <a:ln>
            <a:noFill/>
          </a:ln>
        </p:spPr>
      </p:pic>
      <p:pic>
        <p:nvPicPr>
          <p:cNvPr id="128" name="Shape 128"/>
          <p:cNvPicPr preferRelativeResize="0"/>
          <p:nvPr/>
        </p:nvPicPr>
        <p:blipFill>
          <a:blip r:embed="rId7">
            <a:alphaModFix/>
          </a:blip>
          <a:stretch>
            <a:fillRect/>
          </a:stretch>
        </p:blipFill>
        <p:spPr>
          <a:xfrm>
            <a:off x="6995600" y="5894598"/>
            <a:ext cx="5633151" cy="31686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55600" y="254000"/>
            <a:ext cx="12293699" cy="1866900"/>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7200" b="0" i="0" u="none" strike="noStrike" cap="none" baseline="0" dirty="0" err="1">
                <a:solidFill>
                  <a:schemeClr val="dk1"/>
                </a:solidFill>
                <a:latin typeface="Arial"/>
                <a:ea typeface="Arial"/>
                <a:cs typeface="Arial"/>
                <a:sym typeface="Arial"/>
                <a:rtl val="0"/>
              </a:rPr>
              <a:t>研究方法與流程</a:t>
            </a:r>
            <a:endParaRPr lang="en-US" sz="7200" b="0" i="0" u="none" strike="noStrike" cap="none" baseline="0" dirty="0">
              <a:solidFill>
                <a:schemeClr val="dk1"/>
              </a:solidFill>
              <a:latin typeface="Arial"/>
              <a:ea typeface="Arial"/>
              <a:cs typeface="Arial"/>
              <a:sym typeface="Arial"/>
              <a:rtl val="0"/>
            </a:endParaRPr>
          </a:p>
        </p:txBody>
      </p:sp>
      <p:sp>
        <p:nvSpPr>
          <p:cNvPr id="134" name="Shape 134"/>
          <p:cNvSpPr txBox="1"/>
          <p:nvPr/>
        </p:nvSpPr>
        <p:spPr>
          <a:xfrm>
            <a:off x="0" y="3779200"/>
            <a:ext cx="2108100" cy="600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3600" b="0" i="0" u="none" strike="noStrike" cap="none" baseline="0">
                <a:solidFill>
                  <a:schemeClr val="dk1"/>
                </a:solidFill>
                <a:rtl val="0"/>
              </a:rPr>
              <a:t>決定主題</a:t>
            </a:r>
          </a:p>
        </p:txBody>
      </p:sp>
      <p:sp>
        <p:nvSpPr>
          <p:cNvPr id="135" name="Shape 135"/>
          <p:cNvSpPr txBox="1"/>
          <p:nvPr/>
        </p:nvSpPr>
        <p:spPr>
          <a:xfrm>
            <a:off x="3012150" y="3779200"/>
            <a:ext cx="2108100" cy="600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3600" b="0" i="0" u="none" strike="noStrike" cap="none" baseline="0">
                <a:solidFill>
                  <a:schemeClr val="dk1"/>
                </a:solidFill>
                <a:rtl val="0"/>
              </a:rPr>
              <a:t>文獻蒐集</a:t>
            </a:r>
          </a:p>
        </p:txBody>
      </p:sp>
      <p:sp>
        <p:nvSpPr>
          <p:cNvPr id="136" name="Shape 136"/>
          <p:cNvSpPr txBox="1"/>
          <p:nvPr/>
        </p:nvSpPr>
        <p:spPr>
          <a:xfrm>
            <a:off x="6432761" y="3003800"/>
            <a:ext cx="2108100" cy="6000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Cabin"/>
              <a:buNone/>
            </a:pPr>
            <a:r>
              <a:rPr lang="en-US" sz="3600" b="0" i="0" u="none" strike="noStrike" cap="none" baseline="0">
                <a:solidFill>
                  <a:schemeClr val="dk1"/>
                </a:solidFill>
                <a:rtl val="0"/>
              </a:rPr>
              <a:t>擬定問卷</a:t>
            </a:r>
          </a:p>
        </p:txBody>
      </p:sp>
      <p:sp>
        <p:nvSpPr>
          <p:cNvPr id="137" name="Shape 137"/>
          <p:cNvSpPr txBox="1"/>
          <p:nvPr/>
        </p:nvSpPr>
        <p:spPr>
          <a:xfrm>
            <a:off x="10026550" y="3603800"/>
            <a:ext cx="2108100" cy="6000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3600" b="0" i="0" u="none" strike="noStrike" cap="none" baseline="0">
                <a:solidFill>
                  <a:schemeClr val="dk1"/>
                </a:solidFill>
                <a:rtl val="0"/>
              </a:rPr>
              <a:t>結果分析</a:t>
            </a:r>
          </a:p>
        </p:txBody>
      </p:sp>
      <p:sp>
        <p:nvSpPr>
          <p:cNvPr id="138" name="Shape 138"/>
          <p:cNvSpPr/>
          <p:nvPr/>
        </p:nvSpPr>
        <p:spPr>
          <a:xfrm>
            <a:off x="2143435" y="3491800"/>
            <a:ext cx="833399" cy="1174800"/>
          </a:xfrm>
          <a:custGeom>
            <a:avLst/>
            <a:gdLst/>
            <a:ahLst/>
            <a:cxnLst/>
            <a:rect l="0" t="0" r="0" b="0"/>
            <a:pathLst>
              <a:path w="120000" h="120000" extrusionOk="0">
                <a:moveTo>
                  <a:pt x="3655" y="0"/>
                </a:moveTo>
                <a:lnTo>
                  <a:pt x="0" y="120000"/>
                </a:lnTo>
                <a:lnTo>
                  <a:pt x="120000" y="65061"/>
                </a:lnTo>
                <a:lnTo>
                  <a:pt x="3655" y="0"/>
                </a:lnTo>
                <a:close/>
                <a:moveTo>
                  <a:pt x="3655" y="0"/>
                </a:moveTo>
              </a:path>
            </a:pathLst>
          </a:custGeom>
          <a:noFill/>
          <a:ln w="25400" cap="flat" cmpd="sng">
            <a:solidFill>
              <a:schemeClr val="dk1"/>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4200" b="0" i="0" u="none" strike="noStrike" cap="none" baseline="0">
              <a:solidFill>
                <a:srgbClr val="414141"/>
              </a:solidFill>
              <a:rtl val="0"/>
            </a:endParaRPr>
          </a:p>
        </p:txBody>
      </p:sp>
      <p:sp>
        <p:nvSpPr>
          <p:cNvPr id="139" name="Shape 139"/>
          <p:cNvSpPr/>
          <p:nvPr/>
        </p:nvSpPr>
        <p:spPr>
          <a:xfrm>
            <a:off x="5459887" y="3492550"/>
            <a:ext cx="833399" cy="1173299"/>
          </a:xfrm>
          <a:custGeom>
            <a:avLst/>
            <a:gdLst/>
            <a:ahLst/>
            <a:cxnLst/>
            <a:rect l="0" t="0" r="0" b="0"/>
            <a:pathLst>
              <a:path w="120000" h="120000" extrusionOk="0">
                <a:moveTo>
                  <a:pt x="3655" y="0"/>
                </a:moveTo>
                <a:lnTo>
                  <a:pt x="0" y="120000"/>
                </a:lnTo>
                <a:lnTo>
                  <a:pt x="120000" y="65061"/>
                </a:lnTo>
                <a:lnTo>
                  <a:pt x="3655" y="0"/>
                </a:lnTo>
                <a:close/>
                <a:moveTo>
                  <a:pt x="3655" y="0"/>
                </a:moveTo>
              </a:path>
            </a:pathLst>
          </a:custGeom>
          <a:noFill/>
          <a:ln w="25400" cap="flat" cmpd="sng">
            <a:solidFill>
              <a:schemeClr val="dk1"/>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4200" b="0" i="0" u="none" strike="noStrike" cap="none" baseline="0">
              <a:solidFill>
                <a:srgbClr val="414141"/>
              </a:solidFill>
              <a:rtl val="0"/>
            </a:endParaRPr>
          </a:p>
        </p:txBody>
      </p:sp>
      <p:sp>
        <p:nvSpPr>
          <p:cNvPr id="140" name="Shape 140"/>
          <p:cNvSpPr/>
          <p:nvPr/>
        </p:nvSpPr>
        <p:spPr>
          <a:xfrm>
            <a:off x="9021050" y="3317150"/>
            <a:ext cx="833399" cy="1173299"/>
          </a:xfrm>
          <a:custGeom>
            <a:avLst/>
            <a:gdLst/>
            <a:ahLst/>
            <a:cxnLst/>
            <a:rect l="0" t="0" r="0" b="0"/>
            <a:pathLst>
              <a:path w="120000" h="120000" extrusionOk="0">
                <a:moveTo>
                  <a:pt x="3655" y="0"/>
                </a:moveTo>
                <a:lnTo>
                  <a:pt x="0" y="120000"/>
                </a:lnTo>
                <a:lnTo>
                  <a:pt x="120000" y="65061"/>
                </a:lnTo>
                <a:lnTo>
                  <a:pt x="3655" y="0"/>
                </a:lnTo>
                <a:close/>
                <a:moveTo>
                  <a:pt x="3655" y="0"/>
                </a:moveTo>
              </a:path>
            </a:pathLst>
          </a:custGeom>
          <a:noFill/>
          <a:ln w="25400" cap="flat" cmpd="sng">
            <a:solidFill>
              <a:schemeClr val="dk1"/>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4200" b="0" i="0" u="none" strike="noStrike" cap="none" baseline="0">
              <a:solidFill>
                <a:srgbClr val="414141"/>
              </a:solidFill>
              <a:rtl val="0"/>
            </a:endParaRPr>
          </a:p>
        </p:txBody>
      </p:sp>
      <p:sp>
        <p:nvSpPr>
          <p:cNvPr id="141" name="Shape 141"/>
          <p:cNvSpPr txBox="1"/>
          <p:nvPr/>
        </p:nvSpPr>
        <p:spPr>
          <a:xfrm>
            <a:off x="6810025" y="3954550"/>
            <a:ext cx="1131600" cy="711300"/>
          </a:xfrm>
          <a:prstGeom prst="rect">
            <a:avLst/>
          </a:prstGeom>
          <a:noFill/>
          <a:ln>
            <a:noFill/>
          </a:ln>
        </p:spPr>
        <p:txBody>
          <a:bodyPr lIns="91425" tIns="91425" rIns="91425" bIns="91425" anchor="t" anchorCtr="0">
            <a:noAutofit/>
          </a:bodyPr>
          <a:lstStyle/>
          <a:p>
            <a:pPr>
              <a:spcBef>
                <a:spcPts val="0"/>
              </a:spcBef>
              <a:buNone/>
            </a:pPr>
            <a:r>
              <a:rPr lang="en-US" sz="3600"/>
              <a:t>訪談</a:t>
            </a:r>
          </a:p>
        </p:txBody>
      </p:sp>
      <p:pic>
        <p:nvPicPr>
          <p:cNvPr id="142" name="Shape 142"/>
          <p:cNvPicPr preferRelativeResize="0"/>
          <p:nvPr/>
        </p:nvPicPr>
        <p:blipFill>
          <a:blip r:embed="rId3">
            <a:alphaModFix/>
          </a:blip>
          <a:stretch>
            <a:fillRect/>
          </a:stretch>
        </p:blipFill>
        <p:spPr>
          <a:xfrm>
            <a:off x="8387300" y="5399900"/>
            <a:ext cx="4463948" cy="3254149"/>
          </a:xfrm>
          <a:prstGeom prst="rect">
            <a:avLst/>
          </a:prstGeom>
          <a:noFill/>
          <a:ln>
            <a:noFill/>
          </a:ln>
        </p:spPr>
      </p:pic>
      <p:pic>
        <p:nvPicPr>
          <p:cNvPr id="143" name="Shape 143"/>
          <p:cNvPicPr preferRelativeResize="0"/>
          <p:nvPr/>
        </p:nvPicPr>
        <p:blipFill>
          <a:blip r:embed="rId4">
            <a:alphaModFix/>
          </a:blip>
          <a:stretch>
            <a:fillRect/>
          </a:stretch>
        </p:blipFill>
        <p:spPr>
          <a:xfrm>
            <a:off x="4208775" y="5399900"/>
            <a:ext cx="4332075" cy="3254150"/>
          </a:xfrm>
          <a:prstGeom prst="rect">
            <a:avLst/>
          </a:prstGeom>
          <a:noFill/>
          <a:ln>
            <a:noFill/>
          </a:ln>
        </p:spPr>
      </p:pic>
      <p:pic>
        <p:nvPicPr>
          <p:cNvPr id="144" name="Shape 144"/>
          <p:cNvPicPr preferRelativeResize="0"/>
          <p:nvPr/>
        </p:nvPicPr>
        <p:blipFill>
          <a:blip r:embed="rId5">
            <a:alphaModFix/>
          </a:blip>
          <a:stretch>
            <a:fillRect/>
          </a:stretch>
        </p:blipFill>
        <p:spPr>
          <a:xfrm>
            <a:off x="-123300" y="5399900"/>
            <a:ext cx="4332073" cy="325414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04725" y="296675"/>
            <a:ext cx="12293698" cy="24383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6600" b="1" i="0" u="none" strike="noStrike" cap="none" baseline="0" dirty="0" err="1">
                <a:solidFill>
                  <a:schemeClr val="dk1"/>
                </a:solidFill>
                <a:latin typeface="Arial"/>
                <a:ea typeface="Arial"/>
                <a:cs typeface="Arial"/>
                <a:sym typeface="Arial"/>
                <a:rtl val="0"/>
              </a:rPr>
              <a:t>影響消費者排隊的因素</a:t>
            </a:r>
            <a:endParaRPr lang="en-US" sz="6600" b="1" i="0" u="none" strike="noStrike" cap="none" baseline="0" dirty="0">
              <a:solidFill>
                <a:schemeClr val="dk1"/>
              </a:solidFill>
              <a:latin typeface="Arial"/>
              <a:ea typeface="Arial"/>
              <a:cs typeface="Arial"/>
              <a:sym typeface="Arial"/>
              <a:rtl val="0"/>
            </a:endParaRPr>
          </a:p>
        </p:txBody>
      </p:sp>
      <p:sp>
        <p:nvSpPr>
          <p:cNvPr id="150" name="Shape 150"/>
          <p:cNvSpPr txBox="1"/>
          <p:nvPr/>
        </p:nvSpPr>
        <p:spPr>
          <a:xfrm>
            <a:off x="6950025" y="8208575"/>
            <a:ext cx="5648399" cy="777899"/>
          </a:xfrm>
          <a:prstGeom prst="rect">
            <a:avLst/>
          </a:prstGeom>
          <a:noFill/>
          <a:ln>
            <a:noFill/>
          </a:ln>
        </p:spPr>
        <p:txBody>
          <a:bodyPr lIns="130025" tIns="65000" rIns="130025" bIns="65000" anchor="t" anchorCtr="0">
            <a:noAutofit/>
          </a:bodyPr>
          <a:lstStyle/>
          <a:p>
            <a:pPr marL="0" marR="0" lvl="0" indent="0" algn="ctr" rtl="0">
              <a:lnSpc>
                <a:spcPct val="100000"/>
              </a:lnSpc>
              <a:spcBef>
                <a:spcPts val="0"/>
              </a:spcBef>
              <a:spcAft>
                <a:spcPts val="0"/>
              </a:spcAft>
              <a:buClr>
                <a:srgbClr val="414141"/>
              </a:buClr>
              <a:buSzPct val="25000"/>
              <a:buFont typeface="Cabin"/>
              <a:buNone/>
            </a:pPr>
            <a:r>
              <a:rPr lang="en-US" sz="4200" b="0" i="0" u="none" strike="noStrike" cap="none" baseline="0">
                <a:solidFill>
                  <a:srgbClr val="414141"/>
                </a:solidFill>
                <a:latin typeface="Cabin"/>
                <a:ea typeface="Cabin"/>
                <a:cs typeface="Cabin"/>
                <a:sym typeface="Cabin"/>
                <a:rtl val="0"/>
              </a:rPr>
              <a:t>圖片來源：研究者繪製</a:t>
            </a:r>
          </a:p>
        </p:txBody>
      </p:sp>
      <p:pic>
        <p:nvPicPr>
          <p:cNvPr id="151" name="Shape 151"/>
          <p:cNvPicPr preferRelativeResize="0"/>
          <p:nvPr/>
        </p:nvPicPr>
        <p:blipFill rotWithShape="1">
          <a:blip r:embed="rId3">
            <a:alphaModFix/>
          </a:blip>
          <a:srcRect/>
          <a:stretch/>
        </p:blipFill>
        <p:spPr>
          <a:xfrm>
            <a:off x="9200750" y="3310025"/>
            <a:ext cx="4174199" cy="4174199"/>
          </a:xfrm>
          <a:prstGeom prst="rect">
            <a:avLst/>
          </a:prstGeom>
          <a:noFill/>
          <a:ln>
            <a:noFill/>
          </a:ln>
        </p:spPr>
      </p:pic>
      <p:sp>
        <p:nvSpPr>
          <p:cNvPr id="152" name="Shape 152"/>
          <p:cNvSpPr/>
          <p:nvPr/>
        </p:nvSpPr>
        <p:spPr>
          <a:xfrm>
            <a:off x="2516791" y="2468400"/>
            <a:ext cx="5705999" cy="1585200"/>
          </a:xfrm>
          <a:prstGeom prst="roundRect">
            <a:avLst>
              <a:gd name="adj" fmla="val 16667"/>
            </a:avLst>
          </a:prstGeom>
          <a:solidFill>
            <a:srgbClr val="C8EAF3">
              <a:alpha val="34230"/>
            </a:srgbClr>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3600">
                <a:latin typeface="Microsoft JhengHei"/>
                <a:ea typeface="Microsoft JhengHei"/>
                <a:cs typeface="Microsoft JhengHei"/>
                <a:sym typeface="Microsoft JhengHei"/>
              </a:rPr>
              <a:t>   影響消費者排隊的因素</a:t>
            </a:r>
          </a:p>
        </p:txBody>
      </p:sp>
      <p:sp>
        <p:nvSpPr>
          <p:cNvPr id="153" name="Shape 153"/>
          <p:cNvSpPr/>
          <p:nvPr/>
        </p:nvSpPr>
        <p:spPr>
          <a:xfrm>
            <a:off x="304725" y="4896344"/>
            <a:ext cx="2968499" cy="2665499"/>
          </a:xfrm>
          <a:prstGeom prst="teardrop">
            <a:avLst>
              <a:gd name="adj" fmla="val 100000"/>
            </a:avLst>
          </a:prstGeom>
          <a:solidFill>
            <a:srgbClr val="F392E4">
              <a:alpha val="30379"/>
            </a:srgbClr>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3000">
                <a:latin typeface="Microsoft JhengHei"/>
                <a:ea typeface="Microsoft JhengHei"/>
                <a:cs typeface="Microsoft JhengHei"/>
                <a:sym typeface="Microsoft JhengHei"/>
              </a:rPr>
              <a:t>個人因素</a:t>
            </a:r>
          </a:p>
        </p:txBody>
      </p:sp>
      <p:sp>
        <p:nvSpPr>
          <p:cNvPr id="154" name="Shape 154"/>
          <p:cNvSpPr/>
          <p:nvPr/>
        </p:nvSpPr>
        <p:spPr>
          <a:xfrm>
            <a:off x="6596440" y="4896344"/>
            <a:ext cx="2968499" cy="2665499"/>
          </a:xfrm>
          <a:prstGeom prst="teardrop">
            <a:avLst>
              <a:gd name="adj" fmla="val 100000"/>
            </a:avLst>
          </a:prstGeom>
          <a:solidFill>
            <a:srgbClr val="F392E4">
              <a:alpha val="30379"/>
            </a:srgbClr>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3000">
                <a:latin typeface="Microsoft JhengHei"/>
                <a:ea typeface="Microsoft JhengHei"/>
                <a:cs typeface="Microsoft JhengHei"/>
                <a:sym typeface="Microsoft JhengHei"/>
              </a:rPr>
              <a:t>產品因素</a:t>
            </a:r>
          </a:p>
        </p:txBody>
      </p:sp>
      <p:sp>
        <p:nvSpPr>
          <p:cNvPr id="155" name="Shape 155"/>
          <p:cNvSpPr/>
          <p:nvPr/>
        </p:nvSpPr>
        <p:spPr>
          <a:xfrm>
            <a:off x="3356207" y="4896344"/>
            <a:ext cx="2968499" cy="2665499"/>
          </a:xfrm>
          <a:prstGeom prst="teardrop">
            <a:avLst>
              <a:gd name="adj" fmla="val 100000"/>
            </a:avLst>
          </a:prstGeom>
          <a:solidFill>
            <a:srgbClr val="F392E4">
              <a:alpha val="30379"/>
            </a:srgbClr>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3000">
                <a:latin typeface="Microsoft JhengHei"/>
                <a:ea typeface="Microsoft JhengHei"/>
                <a:cs typeface="Microsoft JhengHei"/>
                <a:sym typeface="Microsoft JhengHei"/>
              </a:rPr>
              <a:t>外部因素</a:t>
            </a:r>
          </a:p>
        </p:txBody>
      </p:sp>
      <p:sp>
        <p:nvSpPr>
          <p:cNvPr id="156" name="Shape 156"/>
          <p:cNvSpPr/>
          <p:nvPr/>
        </p:nvSpPr>
        <p:spPr>
          <a:xfrm>
            <a:off x="4950090" y="3959799"/>
            <a:ext cx="839399" cy="1311299"/>
          </a:xfrm>
          <a:prstGeom prst="downArrow">
            <a:avLst>
              <a:gd name="adj1" fmla="val 50000"/>
              <a:gd name="adj2" fmla="val 50000"/>
            </a:avLst>
          </a:prstGeom>
          <a:solidFill>
            <a:srgbClr val="FF1B0A">
              <a:alpha val="51920"/>
            </a:srgbClr>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7" name="Shape 157"/>
          <p:cNvSpPr/>
          <p:nvPr/>
        </p:nvSpPr>
        <p:spPr>
          <a:xfrm>
            <a:off x="2516791" y="3959799"/>
            <a:ext cx="839399" cy="1311299"/>
          </a:xfrm>
          <a:prstGeom prst="downArrow">
            <a:avLst>
              <a:gd name="adj1" fmla="val 50000"/>
              <a:gd name="adj2" fmla="val 50000"/>
            </a:avLst>
          </a:prstGeom>
          <a:solidFill>
            <a:srgbClr val="FF1B0A">
              <a:alpha val="51920"/>
            </a:srgbClr>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8" name="Shape 158"/>
          <p:cNvSpPr/>
          <p:nvPr/>
        </p:nvSpPr>
        <p:spPr>
          <a:xfrm>
            <a:off x="7237264" y="3959799"/>
            <a:ext cx="839399" cy="1311299"/>
          </a:xfrm>
          <a:prstGeom prst="downArrow">
            <a:avLst>
              <a:gd name="adj1" fmla="val 50000"/>
              <a:gd name="adj2" fmla="val 50000"/>
            </a:avLst>
          </a:prstGeom>
          <a:solidFill>
            <a:srgbClr val="FF1B0A">
              <a:alpha val="51920"/>
            </a:srgbClr>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588460" y="518925"/>
            <a:ext cx="11812693" cy="1625600"/>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zh-TW" altLang="en-US" sz="6600" dirty="0">
                <a:solidFill>
                  <a:schemeClr val="tx1"/>
                </a:solidFill>
                <a:latin typeface="Cabin"/>
                <a:ea typeface="Cabin"/>
                <a:cs typeface="Cabin"/>
                <a:sym typeface="Cabin"/>
              </a:rPr>
              <a:t>問卷調查</a:t>
            </a:r>
            <a:endParaRPr lang="en-US" sz="6600" b="0" i="0" u="none" strike="noStrike" cap="none" baseline="0" dirty="0">
              <a:solidFill>
                <a:schemeClr val="tx1"/>
              </a:solidFill>
              <a:latin typeface="Cabin"/>
              <a:ea typeface="Cabin"/>
              <a:cs typeface="Cabin"/>
              <a:sym typeface="Cabin"/>
              <a:rtl val="0"/>
            </a:endParaRPr>
          </a:p>
        </p:txBody>
      </p:sp>
      <p:pic>
        <p:nvPicPr>
          <p:cNvPr id="164" name="Shape 164"/>
          <p:cNvPicPr preferRelativeResize="0"/>
          <p:nvPr/>
        </p:nvPicPr>
        <p:blipFill rotWithShape="1">
          <a:blip r:embed="rId3">
            <a:alphaModFix/>
          </a:blip>
          <a:srcRect l="-1188" t="1589" r="1188" b="15847"/>
          <a:stretch/>
        </p:blipFill>
        <p:spPr>
          <a:xfrm>
            <a:off x="8210185" y="5999910"/>
            <a:ext cx="2867099" cy="2366999"/>
          </a:xfrm>
          <a:prstGeom prst="rect">
            <a:avLst/>
          </a:prstGeom>
          <a:noFill/>
          <a:ln>
            <a:noFill/>
          </a:ln>
        </p:spPr>
      </p:pic>
      <p:pic>
        <p:nvPicPr>
          <p:cNvPr id="165" name="Shape 165"/>
          <p:cNvPicPr preferRelativeResize="0"/>
          <p:nvPr/>
        </p:nvPicPr>
        <p:blipFill rotWithShape="1">
          <a:blip r:embed="rId4">
            <a:alphaModFix/>
          </a:blip>
          <a:srcRect b="17242"/>
          <a:stretch/>
        </p:blipFill>
        <p:spPr>
          <a:xfrm>
            <a:off x="10582250" y="5864225"/>
            <a:ext cx="2867099" cy="2373300"/>
          </a:xfrm>
          <a:prstGeom prst="rect">
            <a:avLst/>
          </a:prstGeom>
          <a:noFill/>
          <a:ln>
            <a:noFill/>
          </a:ln>
        </p:spPr>
      </p:pic>
      <p:pic>
        <p:nvPicPr>
          <p:cNvPr id="166" name="Shape 166"/>
          <p:cNvPicPr preferRelativeResize="0"/>
          <p:nvPr/>
        </p:nvPicPr>
        <p:blipFill rotWithShape="1">
          <a:blip r:embed="rId5">
            <a:alphaModFix/>
          </a:blip>
          <a:srcRect/>
          <a:stretch/>
        </p:blipFill>
        <p:spPr>
          <a:xfrm>
            <a:off x="5642075" y="5820537"/>
            <a:ext cx="2727299" cy="2725799"/>
          </a:xfrm>
          <a:prstGeom prst="rect">
            <a:avLst/>
          </a:prstGeom>
          <a:noFill/>
          <a:ln>
            <a:noFill/>
          </a:ln>
        </p:spPr>
      </p:pic>
      <p:pic>
        <p:nvPicPr>
          <p:cNvPr id="167" name="Shape 167"/>
          <p:cNvPicPr preferRelativeResize="0"/>
          <p:nvPr/>
        </p:nvPicPr>
        <p:blipFill rotWithShape="1">
          <a:blip r:embed="rId6">
            <a:alphaModFix/>
          </a:blip>
          <a:srcRect b="14387"/>
          <a:stretch/>
        </p:blipFill>
        <p:spPr>
          <a:xfrm>
            <a:off x="3122610" y="3561600"/>
            <a:ext cx="3071700" cy="2630400"/>
          </a:xfrm>
          <a:prstGeom prst="rect">
            <a:avLst/>
          </a:prstGeom>
          <a:noFill/>
          <a:ln>
            <a:noFill/>
          </a:ln>
        </p:spPr>
      </p:pic>
      <p:pic>
        <p:nvPicPr>
          <p:cNvPr id="168" name="Shape 168"/>
          <p:cNvPicPr preferRelativeResize="0"/>
          <p:nvPr/>
        </p:nvPicPr>
        <p:blipFill rotWithShape="1">
          <a:blip r:embed="rId7">
            <a:alphaModFix/>
          </a:blip>
          <a:srcRect/>
          <a:stretch/>
        </p:blipFill>
        <p:spPr>
          <a:xfrm>
            <a:off x="4106962" y="6415110"/>
            <a:ext cx="1535099" cy="1536599"/>
          </a:xfrm>
          <a:prstGeom prst="rect">
            <a:avLst/>
          </a:prstGeom>
          <a:noFill/>
          <a:ln>
            <a:noFill/>
          </a:ln>
        </p:spPr>
      </p:pic>
      <p:pic>
        <p:nvPicPr>
          <p:cNvPr id="169" name="Shape 169"/>
          <p:cNvPicPr preferRelativeResize="0"/>
          <p:nvPr/>
        </p:nvPicPr>
        <p:blipFill rotWithShape="1">
          <a:blip r:embed="rId8">
            <a:alphaModFix/>
          </a:blip>
          <a:srcRect/>
          <a:stretch/>
        </p:blipFill>
        <p:spPr>
          <a:xfrm>
            <a:off x="806450" y="795337"/>
            <a:ext cx="2955900" cy="2954399"/>
          </a:xfrm>
          <a:prstGeom prst="rect">
            <a:avLst/>
          </a:prstGeom>
          <a:noFill/>
          <a:ln>
            <a:noFill/>
          </a:ln>
        </p:spPr>
      </p:pic>
      <p:pic>
        <p:nvPicPr>
          <p:cNvPr id="170" name="Shape 170"/>
          <p:cNvPicPr preferRelativeResize="0"/>
          <p:nvPr/>
        </p:nvPicPr>
        <p:blipFill rotWithShape="1">
          <a:blip r:embed="rId7">
            <a:alphaModFix/>
          </a:blip>
          <a:srcRect/>
          <a:stretch/>
        </p:blipFill>
        <p:spPr>
          <a:xfrm>
            <a:off x="1585912" y="3946525"/>
            <a:ext cx="1536598" cy="1536598"/>
          </a:xfrm>
          <a:prstGeom prst="rect">
            <a:avLst/>
          </a:prstGeom>
          <a:noFill/>
          <a:ln>
            <a:noFill/>
          </a:ln>
        </p:spPr>
      </p:pic>
      <p:sp>
        <p:nvSpPr>
          <p:cNvPr id="171" name="Shape 171"/>
          <p:cNvSpPr/>
          <p:nvPr/>
        </p:nvSpPr>
        <p:spPr>
          <a:xfrm>
            <a:off x="3950800" y="2144525"/>
            <a:ext cx="2175000" cy="1085999"/>
          </a:xfrm>
          <a:prstGeom prst="rect">
            <a:avLst/>
          </a:prstGeom>
          <a:solidFill>
            <a:srgbClr val="FFFF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sz="4800"/>
              <a:t>200</a:t>
            </a:r>
          </a:p>
        </p:txBody>
      </p:sp>
      <p:sp>
        <p:nvSpPr>
          <p:cNvPr id="172" name="Shape 172"/>
          <p:cNvSpPr/>
          <p:nvPr/>
        </p:nvSpPr>
        <p:spPr>
          <a:xfrm>
            <a:off x="6194400" y="3739025"/>
            <a:ext cx="2175000" cy="1085999"/>
          </a:xfrm>
          <a:prstGeom prst="rect">
            <a:avLst/>
          </a:prstGeom>
          <a:solidFill>
            <a:srgbClr val="FFFF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4800"/>
              <a:t>181</a:t>
            </a:r>
          </a:p>
        </p:txBody>
      </p:sp>
      <p:pic>
        <p:nvPicPr>
          <p:cNvPr id="173" name="Shape 173"/>
          <p:cNvPicPr preferRelativeResize="0"/>
          <p:nvPr/>
        </p:nvPicPr>
        <p:blipFill>
          <a:blip r:embed="rId9">
            <a:alphaModFix/>
          </a:blip>
          <a:stretch>
            <a:fillRect/>
          </a:stretch>
        </p:blipFill>
        <p:spPr>
          <a:xfrm>
            <a:off x="9305325" y="961209"/>
            <a:ext cx="3071700" cy="4095590"/>
          </a:xfrm>
          <a:prstGeom prst="rect">
            <a:avLst/>
          </a:prstGeom>
          <a:noFill/>
          <a:ln>
            <a:noFill/>
          </a:ln>
        </p:spPr>
      </p:pic>
      <p:pic>
        <p:nvPicPr>
          <p:cNvPr id="174" name="Shape 174"/>
          <p:cNvPicPr preferRelativeResize="0"/>
          <p:nvPr/>
        </p:nvPicPr>
        <p:blipFill>
          <a:blip r:embed="rId10">
            <a:alphaModFix/>
          </a:blip>
          <a:stretch>
            <a:fillRect/>
          </a:stretch>
        </p:blipFill>
        <p:spPr>
          <a:xfrm>
            <a:off x="50899" y="5483117"/>
            <a:ext cx="3071700" cy="409560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59731" y="843899"/>
            <a:ext cx="12118200" cy="1085999"/>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Cabin"/>
              <a:buNone/>
            </a:pPr>
            <a:r>
              <a:rPr lang="en-US" sz="6600" b="0" i="0" u="none" strike="noStrike" cap="none" baseline="0" dirty="0" err="1" smtClean="0">
                <a:solidFill>
                  <a:schemeClr val="dk1"/>
                </a:solidFill>
                <a:latin typeface="Cabin"/>
                <a:ea typeface="Cabin"/>
                <a:cs typeface="Cabin"/>
                <a:sym typeface="Cabin"/>
                <a:rtl val="0"/>
              </a:rPr>
              <a:t>排隊者的性別</a:t>
            </a:r>
            <a:endParaRPr lang="en-US" sz="6600" b="0" i="0" u="none" strike="noStrike" cap="none" baseline="0" dirty="0">
              <a:solidFill>
                <a:schemeClr val="dk1"/>
              </a:solidFill>
              <a:latin typeface="Cabin"/>
              <a:ea typeface="Cabin"/>
              <a:cs typeface="Cabin"/>
              <a:sym typeface="Cabin"/>
              <a:rtl val="0"/>
            </a:endParaRPr>
          </a:p>
        </p:txBody>
      </p:sp>
      <p:pic>
        <p:nvPicPr>
          <p:cNvPr id="180" name="Shape 180"/>
          <p:cNvPicPr preferRelativeResize="0"/>
          <p:nvPr/>
        </p:nvPicPr>
        <p:blipFill rotWithShape="1">
          <a:blip r:embed="rId3">
            <a:alphaModFix amt="15000"/>
            <a:duotone>
              <a:schemeClr val="accent6">
                <a:shade val="45000"/>
                <a:satMod val="135000"/>
              </a:schemeClr>
              <a:prstClr val="white"/>
            </a:duotone>
          </a:blip>
          <a:srcRect l="27583" r="27583"/>
          <a:stretch/>
        </p:blipFill>
        <p:spPr>
          <a:xfrm>
            <a:off x="4200875" y="3627237"/>
            <a:ext cx="1055700" cy="2355900"/>
          </a:xfrm>
          <a:prstGeom prst="rect">
            <a:avLst/>
          </a:prstGeom>
          <a:noFill/>
          <a:ln>
            <a:noFill/>
          </a:ln>
        </p:spPr>
      </p:pic>
      <p:pic>
        <p:nvPicPr>
          <p:cNvPr id="181" name="Shape 181"/>
          <p:cNvPicPr preferRelativeResize="0"/>
          <p:nvPr/>
        </p:nvPicPr>
        <p:blipFill rotWithShape="1">
          <a:blip r:embed="rId4">
            <a:alphaModFix/>
            <a:duotone>
              <a:schemeClr val="accent1">
                <a:shade val="45000"/>
                <a:satMod val="135000"/>
              </a:schemeClr>
              <a:prstClr val="white"/>
            </a:duotone>
          </a:blip>
          <a:srcRect l="27252" t="-1332" r="26295" b="14224"/>
          <a:stretch/>
        </p:blipFill>
        <p:spPr>
          <a:xfrm>
            <a:off x="5256587" y="3608337"/>
            <a:ext cx="1266900" cy="2374799"/>
          </a:xfrm>
          <a:prstGeom prst="rect">
            <a:avLst/>
          </a:prstGeom>
          <a:noFill/>
          <a:ln w="19050" cap="flat" cmpd="sng">
            <a:solidFill>
              <a:srgbClr val="FF9900">
                <a:alpha val="0"/>
              </a:srgbClr>
            </a:solidFill>
            <a:prstDash val="dot"/>
            <a:round/>
            <a:headEnd type="none" w="med" len="med"/>
            <a:tailEnd type="none" w="med" len="med"/>
          </a:ln>
        </p:spPr>
      </p:pic>
      <p:pic>
        <p:nvPicPr>
          <p:cNvPr id="182" name="Shape 182"/>
          <p:cNvPicPr preferRelativeResize="0"/>
          <p:nvPr/>
        </p:nvPicPr>
        <p:blipFill rotWithShape="1">
          <a:blip r:embed="rId4">
            <a:alphaModFix/>
            <a:duotone>
              <a:schemeClr val="accent1">
                <a:shade val="45000"/>
                <a:satMod val="135000"/>
              </a:schemeClr>
              <a:prstClr val="white"/>
            </a:duotone>
          </a:blip>
          <a:srcRect l="27252" t="-1332" r="26295" b="14224"/>
          <a:stretch/>
        </p:blipFill>
        <p:spPr>
          <a:xfrm>
            <a:off x="6378812" y="3608337"/>
            <a:ext cx="1266900" cy="2374799"/>
          </a:xfrm>
          <a:prstGeom prst="rect">
            <a:avLst/>
          </a:prstGeom>
          <a:noFill/>
          <a:ln w="19050" cap="flat" cmpd="sng">
            <a:solidFill>
              <a:srgbClr val="FF9900">
                <a:alpha val="0"/>
              </a:srgbClr>
            </a:solidFill>
            <a:prstDash val="dot"/>
            <a:round/>
            <a:headEnd type="none" w="med" len="med"/>
            <a:tailEnd type="none" w="med" len="med"/>
          </a:ln>
        </p:spPr>
      </p:pic>
      <p:pic>
        <p:nvPicPr>
          <p:cNvPr id="183" name="Shape 183"/>
          <p:cNvPicPr preferRelativeResize="0"/>
          <p:nvPr/>
        </p:nvPicPr>
        <p:blipFill rotWithShape="1">
          <a:blip r:embed="rId4">
            <a:alphaModFix/>
            <a:duotone>
              <a:schemeClr val="accent1">
                <a:shade val="45000"/>
                <a:satMod val="135000"/>
              </a:schemeClr>
              <a:prstClr val="white"/>
            </a:duotone>
          </a:blip>
          <a:srcRect l="27252" t="-1332" r="26295" b="14224"/>
          <a:stretch/>
        </p:blipFill>
        <p:spPr>
          <a:xfrm>
            <a:off x="7499610" y="3608337"/>
            <a:ext cx="1266900" cy="2374799"/>
          </a:xfrm>
          <a:prstGeom prst="rect">
            <a:avLst/>
          </a:prstGeom>
          <a:noFill/>
          <a:ln w="19050" cap="flat" cmpd="sng">
            <a:solidFill>
              <a:srgbClr val="FF9900">
                <a:alpha val="0"/>
              </a:srgbClr>
            </a:solidFill>
            <a:prstDash val="dot"/>
            <a:round/>
            <a:headEnd type="none" w="med" len="med"/>
            <a:tailEnd type="none" w="med" len="med"/>
          </a:ln>
        </p:spPr>
      </p:pic>
      <p:pic>
        <p:nvPicPr>
          <p:cNvPr id="184" name="Shape 184"/>
          <p:cNvPicPr preferRelativeResize="0"/>
          <p:nvPr/>
        </p:nvPicPr>
        <p:blipFill rotWithShape="1">
          <a:blip r:embed="rId4">
            <a:alphaModFix/>
            <a:duotone>
              <a:schemeClr val="accent1">
                <a:shade val="45000"/>
                <a:satMod val="135000"/>
              </a:schemeClr>
              <a:prstClr val="white"/>
            </a:duotone>
          </a:blip>
          <a:srcRect l="27252" t="-1332" r="26295" b="14224"/>
          <a:stretch/>
        </p:blipFill>
        <p:spPr>
          <a:xfrm>
            <a:off x="8620385" y="3608337"/>
            <a:ext cx="1265100" cy="2374799"/>
          </a:xfrm>
          <a:prstGeom prst="rect">
            <a:avLst/>
          </a:prstGeom>
          <a:noFill/>
          <a:ln w="19050" cap="flat" cmpd="sng">
            <a:solidFill>
              <a:srgbClr val="FF9900">
                <a:alpha val="0"/>
              </a:srgbClr>
            </a:solidFill>
            <a:prstDash val="dot"/>
            <a:round/>
            <a:headEnd type="none" w="med" len="med"/>
            <a:tailEnd type="none" w="med" len="med"/>
          </a:ln>
        </p:spPr>
      </p:pic>
      <p:pic>
        <p:nvPicPr>
          <p:cNvPr id="185" name="Shape 185"/>
          <p:cNvPicPr preferRelativeResize="0"/>
          <p:nvPr/>
        </p:nvPicPr>
        <p:blipFill rotWithShape="1">
          <a:blip r:embed="rId4">
            <a:alphaModFix/>
            <a:duotone>
              <a:schemeClr val="accent1">
                <a:shade val="45000"/>
                <a:satMod val="135000"/>
              </a:schemeClr>
              <a:prstClr val="white"/>
            </a:duotone>
          </a:blip>
          <a:srcRect l="27252" t="-1332" r="26295" b="14224"/>
          <a:stretch/>
        </p:blipFill>
        <p:spPr>
          <a:xfrm>
            <a:off x="9741160" y="3608337"/>
            <a:ext cx="1265100" cy="2374799"/>
          </a:xfrm>
          <a:prstGeom prst="rect">
            <a:avLst/>
          </a:prstGeom>
          <a:noFill/>
          <a:ln w="19050" cap="flat" cmpd="sng">
            <a:solidFill>
              <a:srgbClr val="FF9900">
                <a:alpha val="0"/>
              </a:srgbClr>
            </a:solidFill>
            <a:prstDash val="dot"/>
            <a:round/>
            <a:headEnd type="none" w="med" len="med"/>
            <a:tailEnd type="none" w="med" len="med"/>
          </a:ln>
        </p:spPr>
      </p:pic>
      <p:pic>
        <p:nvPicPr>
          <p:cNvPr id="186" name="Shape 186"/>
          <p:cNvPicPr preferRelativeResize="0"/>
          <p:nvPr/>
        </p:nvPicPr>
        <p:blipFill rotWithShape="1">
          <a:blip r:embed="rId5">
            <a:alphaModFix/>
            <a:duotone>
              <a:schemeClr val="accent1">
                <a:shade val="45000"/>
                <a:satMod val="135000"/>
              </a:schemeClr>
              <a:prstClr val="white"/>
            </a:duotone>
          </a:blip>
          <a:srcRect l="27252" t="-1332" r="26295" b="14224"/>
          <a:stretch/>
        </p:blipFill>
        <p:spPr>
          <a:xfrm>
            <a:off x="10861975" y="3608337"/>
            <a:ext cx="1266900" cy="2374799"/>
          </a:xfrm>
          <a:prstGeom prst="rect">
            <a:avLst/>
          </a:prstGeom>
          <a:noFill/>
          <a:ln w="19050" cap="flat" cmpd="sng">
            <a:solidFill>
              <a:srgbClr val="FF9900">
                <a:alpha val="0"/>
              </a:srgbClr>
            </a:solidFill>
            <a:prstDash val="dot"/>
            <a:round/>
            <a:headEnd type="none" w="med" len="med"/>
            <a:tailEnd type="none" w="med" len="med"/>
          </a:ln>
        </p:spPr>
      </p:pic>
      <p:pic>
        <p:nvPicPr>
          <p:cNvPr id="187" name="Shape 187"/>
          <p:cNvPicPr preferRelativeResize="0"/>
          <p:nvPr/>
        </p:nvPicPr>
        <p:blipFill rotWithShape="1">
          <a:blip r:embed="rId3">
            <a:alphaModFix amt="15000"/>
            <a:duotone>
              <a:schemeClr val="accent6">
                <a:shade val="45000"/>
                <a:satMod val="135000"/>
              </a:schemeClr>
              <a:prstClr val="white"/>
            </a:duotone>
          </a:blip>
          <a:srcRect l="27581" r="27585"/>
          <a:stretch/>
        </p:blipFill>
        <p:spPr>
          <a:xfrm>
            <a:off x="728375" y="3627237"/>
            <a:ext cx="1055700" cy="2355900"/>
          </a:xfrm>
          <a:prstGeom prst="rect">
            <a:avLst/>
          </a:prstGeom>
          <a:noFill/>
          <a:ln>
            <a:noFill/>
          </a:ln>
        </p:spPr>
      </p:pic>
      <p:pic>
        <p:nvPicPr>
          <p:cNvPr id="188" name="Shape 188"/>
          <p:cNvPicPr preferRelativeResize="0"/>
          <p:nvPr/>
        </p:nvPicPr>
        <p:blipFill rotWithShape="1">
          <a:blip r:embed="rId3">
            <a:alphaModFix amt="15000"/>
            <a:duotone>
              <a:schemeClr val="accent6">
                <a:shade val="45000"/>
                <a:satMod val="135000"/>
              </a:schemeClr>
              <a:prstClr val="white"/>
            </a:duotone>
          </a:blip>
          <a:srcRect l="27581" r="27585"/>
          <a:stretch/>
        </p:blipFill>
        <p:spPr>
          <a:xfrm>
            <a:off x="1885875" y="3627237"/>
            <a:ext cx="1055700" cy="2355900"/>
          </a:xfrm>
          <a:prstGeom prst="rect">
            <a:avLst/>
          </a:prstGeom>
          <a:noFill/>
          <a:ln>
            <a:noFill/>
          </a:ln>
        </p:spPr>
      </p:pic>
      <p:pic>
        <p:nvPicPr>
          <p:cNvPr id="189" name="Shape 189"/>
          <p:cNvPicPr preferRelativeResize="0"/>
          <p:nvPr/>
        </p:nvPicPr>
        <p:blipFill rotWithShape="1">
          <a:blip r:embed="rId3">
            <a:alphaModFix amt="15000"/>
            <a:duotone>
              <a:schemeClr val="accent6">
                <a:shade val="45000"/>
                <a:satMod val="135000"/>
              </a:schemeClr>
              <a:prstClr val="white"/>
            </a:duotone>
          </a:blip>
          <a:srcRect l="27581" r="27585"/>
          <a:stretch/>
        </p:blipFill>
        <p:spPr>
          <a:xfrm>
            <a:off x="3043375" y="3627237"/>
            <a:ext cx="1055700" cy="2355900"/>
          </a:xfrm>
          <a:prstGeom prst="rect">
            <a:avLst/>
          </a:prstGeom>
          <a:noFill/>
          <a:ln>
            <a:noFill/>
          </a:ln>
        </p:spPr>
      </p:pic>
      <p:sp>
        <p:nvSpPr>
          <p:cNvPr id="190" name="Shape 190"/>
          <p:cNvSpPr txBox="1"/>
          <p:nvPr/>
        </p:nvSpPr>
        <p:spPr>
          <a:xfrm>
            <a:off x="7000600" y="7012950"/>
            <a:ext cx="5745599" cy="1085999"/>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US" sz="7200">
                <a:solidFill>
                  <a:srgbClr val="FF0000"/>
                </a:solidFill>
              </a:rPr>
              <a:t>   </a:t>
            </a:r>
            <a:r>
              <a:rPr lang="en-US" sz="7200"/>
              <a:t>女性占66%</a:t>
            </a:r>
          </a:p>
        </p:txBody>
      </p:sp>
      <p:cxnSp>
        <p:nvCxnSpPr>
          <p:cNvPr id="191" name="Shape 191"/>
          <p:cNvCxnSpPr>
            <a:endCxn id="190" idx="1"/>
          </p:cNvCxnSpPr>
          <p:nvPr/>
        </p:nvCxnSpPr>
        <p:spPr>
          <a:xfrm>
            <a:off x="5521300" y="6237150"/>
            <a:ext cx="1479300" cy="1318800"/>
          </a:xfrm>
          <a:prstGeom prst="bentConnector3">
            <a:avLst>
              <a:gd name="adj1" fmla="val 50000"/>
            </a:avLst>
          </a:prstGeom>
          <a:noFill/>
          <a:ln w="38100" cap="flat" cmpd="sng">
            <a:solidFill>
              <a:srgbClr val="000000"/>
            </a:solidFill>
            <a:prstDash val="solid"/>
            <a:round/>
            <a:headEnd type="none" w="lg" len="lg"/>
            <a:tailEnd type="none" w="lg" len="lg"/>
          </a:ln>
        </p:spPr>
      </p:cxnSp>
    </p:spTree>
  </p:cSld>
  <p:clrMapOvr>
    <a:masterClrMapping/>
  </p:clrMapOvr>
  <mc:AlternateContent xmlns:mc="http://schemas.openxmlformats.org/markup-compatibility/2006">
    <mc:Choice xmlns:p14="http://schemas.microsoft.com/office/powerpoint/2010/main" Requires="p14">
      <p:transition spd="slow">
        <p14:vortex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自訂 2">
      <a:dk1>
        <a:sysClr val="windowText" lastClr="000000"/>
      </a:dk1>
      <a:lt1>
        <a:sysClr val="window" lastClr="FFFFFF"/>
      </a:lt1>
      <a:dk2>
        <a:srgbClr val="04617B"/>
      </a:dk2>
      <a:lt2>
        <a:srgbClr val="DBF5F9"/>
      </a:lt2>
      <a:accent1>
        <a:srgbClr val="D30326"/>
      </a:accent1>
      <a:accent2>
        <a:srgbClr val="F75B15"/>
      </a:accent2>
      <a:accent3>
        <a:srgbClr val="FFFF00"/>
      </a:accent3>
      <a:accent4>
        <a:srgbClr val="09D71D"/>
      </a:accent4>
      <a:accent5>
        <a:srgbClr val="37F5F5"/>
      </a:accent5>
      <a:accent6>
        <a:srgbClr val="1117FB"/>
      </a:accent6>
      <a:hlink>
        <a:srgbClr val="8B05EF"/>
      </a:hlink>
      <a:folHlink>
        <a:srgbClr val="A0C4BD"/>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TotalTime>
  <Words>557</Words>
  <Application>Microsoft Office PowerPoint</Application>
  <PresentationFormat>自訂</PresentationFormat>
  <Paragraphs>186</Paragraphs>
  <Slides>29</Slides>
  <Notes>29</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29</vt:i4>
      </vt:variant>
    </vt:vector>
  </HeadingPairs>
  <TitlesOfParts>
    <vt:vector size="38" baseType="lpstr">
      <vt:lpstr>Arial</vt:lpstr>
      <vt:lpstr>新細明體</vt:lpstr>
      <vt:lpstr>Wingdings 2</vt:lpstr>
      <vt:lpstr>Calibri</vt:lpstr>
      <vt:lpstr>Cabin</vt:lpstr>
      <vt:lpstr>微軟正黑體</vt:lpstr>
      <vt:lpstr>Quattrocento Sans</vt:lpstr>
      <vt:lpstr>Times New Roman</vt:lpstr>
      <vt:lpstr>流線</vt:lpstr>
      <vt:lpstr>排「對」VS觀光的探討</vt:lpstr>
      <vt:lpstr>調查的店家</vt:lpstr>
      <vt:lpstr>排隊者的居住地</vt:lpstr>
      <vt:lpstr>觀光旅遊與地方經濟發展</vt:lpstr>
      <vt:lpstr>研究目的</vt:lpstr>
      <vt:lpstr>研究方法與流程</vt:lpstr>
      <vt:lpstr>影響消費者排隊的因素</vt:lpstr>
      <vt:lpstr>問卷調查</vt:lpstr>
      <vt:lpstr>排隊者的性別</vt:lpstr>
      <vt:lpstr>排隊者的年齡</vt:lpstr>
      <vt:lpstr>排隊者是因誰推薦而來購買的</vt:lpstr>
      <vt:lpstr>排隊者是否會因他人排隊而排隊 </vt:lpstr>
      <vt:lpstr>排隊者能忍受的排隊時間</vt:lpstr>
      <vt:lpstr>排隊者願意購買的時間</vt:lpstr>
      <vt:lpstr>願意排隊購買的商品種類</vt:lpstr>
      <vt:lpstr>發現食物好吃是否願意再來排隊</vt:lpstr>
      <vt:lpstr>商品售價對購買意願的影響</vt:lpstr>
      <vt:lpstr>是否會因不想排隊而購買類似商品</vt:lpstr>
      <vt:lpstr>排隊時做的事</vt:lpstr>
      <vt:lpstr>喜歡的排隊隊形</vt:lpstr>
      <vt:lpstr>當自己排在隊伍的前端時</vt:lpstr>
      <vt:lpstr>我們的建議</vt:lpstr>
      <vt:lpstr>(一)給店家的建議</vt:lpstr>
      <vt:lpstr>(二)給花蓮消費者的建議</vt:lpstr>
      <vt:lpstr>END</vt:lpstr>
      <vt:lpstr>PowerPoint 簡報</vt:lpstr>
      <vt:lpstr>引註資料 </vt:lpstr>
      <vt:lpstr>引註資料</vt:lpstr>
      <vt:lpstr>引註資料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排「對」VS觀光的探討</dc:title>
  <dc:creator>陳瑩倫</dc:creator>
  <cp:lastModifiedBy>user</cp:lastModifiedBy>
  <cp:revision>6</cp:revision>
  <dcterms:modified xsi:type="dcterms:W3CDTF">2015-10-29T08:54:36Z</dcterms:modified>
</cp:coreProperties>
</file>