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28"/>
  </p:notesMasterIdLst>
  <p:sldIdLst>
    <p:sldId id="256" r:id="rId3"/>
    <p:sldId id="261" r:id="rId4"/>
    <p:sldId id="264" r:id="rId5"/>
    <p:sldId id="265" r:id="rId6"/>
    <p:sldId id="274" r:id="rId7"/>
    <p:sldId id="275" r:id="rId8"/>
    <p:sldId id="301" r:id="rId9"/>
    <p:sldId id="316" r:id="rId10"/>
    <p:sldId id="271" r:id="rId11"/>
    <p:sldId id="302" r:id="rId12"/>
    <p:sldId id="303" r:id="rId13"/>
    <p:sldId id="304" r:id="rId14"/>
    <p:sldId id="319" r:id="rId15"/>
    <p:sldId id="320" r:id="rId16"/>
    <p:sldId id="308" r:id="rId17"/>
    <p:sldId id="309" r:id="rId18"/>
    <p:sldId id="310" r:id="rId19"/>
    <p:sldId id="318" r:id="rId20"/>
    <p:sldId id="317" r:id="rId21"/>
    <p:sldId id="311" r:id="rId22"/>
    <p:sldId id="312" r:id="rId23"/>
    <p:sldId id="313" r:id="rId24"/>
    <p:sldId id="314" r:id="rId25"/>
    <p:sldId id="315" r:id="rId26"/>
    <p:sldId id="262" r:id="rId2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726" y="-516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pPr/>
              <a:t>2019-10-31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168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48399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73089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219204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943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3376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164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4598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66555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9472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76203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509510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031776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33878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82711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045233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6714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6378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46378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583307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82971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582971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582635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9900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1956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19564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19228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56494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656158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656158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655822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53642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13585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95479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05053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8805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90409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6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6197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3349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1931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1447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802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1" r:id="rId13"/>
    <p:sldLayoutId id="2147483682" r:id="rId14"/>
    <p:sldLayoutId id="2147483725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island.pts.org.tw/content/%E6%88%91%E6%84%9B%E4%B8%83%E6%98%9F%E6%BD%AD" TargetMode="External"/><Relationship Id="rId2" Type="http://schemas.openxmlformats.org/officeDocument/2006/relationships/hyperlink" Target="https://bc8800.pixnet.net/blog/post/328643195-%E4%B8%83%E6%98%9F%E6%BD%AD%E8%A6%81%E8%A2%AB%E8%B3%A3%E6%8E%89-?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oolloud.org.tw/node/48605" TargetMode="External"/><Relationship Id="rId4" Type="http://schemas.openxmlformats.org/officeDocument/2006/relationships/hyperlink" Target="https://www.cet-taiwan.org/node/230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uokuo9527.pixnet.net/blog/post/213559005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4328" y="14496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0519" y="2738626"/>
            <a:ext cx="129393" cy="1440160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251" y="-5926"/>
            <a:ext cx="92225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7425C5CA-E1A9-45A8-9104-8D5F240A8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>
                <a:solidFill>
                  <a:schemeClr val="tx1"/>
                </a:solidFill>
                <a:ea typeface="+mj-ea"/>
              </a:rPr>
              <a:t>問卷調查分析</a:t>
            </a:r>
          </a:p>
        </p:txBody>
      </p:sp>
      <p:pic>
        <p:nvPicPr>
          <p:cNvPr id="4" name="Google Shape;183;p8">
            <a:extLst>
              <a:ext uri="{FF2B5EF4-FFF2-40B4-BE49-F238E27FC236}">
                <a16:creationId xmlns:a16="http://schemas.microsoft.com/office/drawing/2014/main" xmlns="" id="{F7ECC44A-D169-41EA-BDC1-F940CEB3221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699542"/>
            <a:ext cx="3888432" cy="20882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" name="Google Shape;182;p8">
            <a:extLst>
              <a:ext uri="{FF2B5EF4-FFF2-40B4-BE49-F238E27FC236}">
                <a16:creationId xmlns:a16="http://schemas.microsoft.com/office/drawing/2014/main" xmlns="" id="{C38A8B5F-096C-493C-853A-0C9AD2C188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2859781"/>
            <a:ext cx="3888432" cy="21602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" name="Google Shape;174;p7">
            <a:extLst>
              <a:ext uri="{FF2B5EF4-FFF2-40B4-BE49-F238E27FC236}">
                <a16:creationId xmlns:a16="http://schemas.microsoft.com/office/drawing/2014/main" xmlns="" id="{D0B72740-848C-4753-86BB-3E6C707C5798}"/>
              </a:ext>
            </a:extLst>
          </p:cNvPr>
          <p:cNvSpPr/>
          <p:nvPr/>
        </p:nvSpPr>
        <p:spPr>
          <a:xfrm>
            <a:off x="4247456" y="854151"/>
            <a:ext cx="4573016" cy="3649314"/>
          </a:xfrm>
          <a:prstGeom prst="wedgeRoundRectCallout">
            <a:avLst>
              <a:gd name="adj1" fmla="val 42498"/>
              <a:gd name="adj2" fmla="val 62522"/>
              <a:gd name="adj3" fmla="val 16667"/>
            </a:avLst>
          </a:prstGeom>
          <a:solidFill>
            <a:srgbClr val="FFFF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85;p8">
            <a:extLst>
              <a:ext uri="{FF2B5EF4-FFF2-40B4-BE49-F238E27FC236}">
                <a16:creationId xmlns:a16="http://schemas.microsoft.com/office/drawing/2014/main" xmlns="" id="{1472942B-0904-47C8-B118-B0C37AC5D342}"/>
              </a:ext>
            </a:extLst>
          </p:cNvPr>
          <p:cNvSpPr txBox="1"/>
          <p:nvPr/>
        </p:nvSpPr>
        <p:spPr>
          <a:xfrm>
            <a:off x="4749032" y="1029474"/>
            <a:ext cx="3781200" cy="3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ym typeface="Calibri"/>
              </a:rPr>
              <a:t>可以發現遊客造訪七星潭的頻率大約</a:t>
            </a:r>
            <a:r>
              <a:rPr lang="zh-TW" altLang="en-US" sz="3600" dirty="0">
                <a:sym typeface="Calibri"/>
              </a:rPr>
              <a:t>是</a:t>
            </a:r>
            <a:r>
              <a:rPr lang="en-US" altLang="zh-TW" sz="3600" dirty="0">
                <a:sym typeface="Calibri"/>
              </a:rPr>
              <a:t>1-3</a:t>
            </a:r>
            <a:r>
              <a:rPr lang="zh-TW" altLang="en-US" sz="3600" dirty="0">
                <a:sym typeface="Calibri"/>
              </a:rPr>
              <a:t>次</a:t>
            </a:r>
            <a:r>
              <a:rPr lang="zh-TW" sz="3600" dirty="0">
                <a:sym typeface="Calibri"/>
              </a:rPr>
              <a:t>，而去七星潭的時間</a:t>
            </a:r>
            <a:r>
              <a:rPr lang="zh-TW" altLang="en-US" sz="3600" dirty="0">
                <a:sym typeface="Calibri"/>
              </a:rPr>
              <a:t>間</a:t>
            </a:r>
            <a:r>
              <a:rPr lang="zh-TW" sz="3600" dirty="0">
                <a:sym typeface="Calibri"/>
              </a:rPr>
              <a:t>隔最多則為1-9年。</a:t>
            </a:r>
            <a:endParaRPr sz="36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7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17E2F897-2356-4965-83AB-1CEDC7277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>
                <a:solidFill>
                  <a:schemeClr val="tx1"/>
                </a:solidFill>
                <a:ea typeface="+mj-ea"/>
              </a:rPr>
              <a:t>問卷調查分析</a:t>
            </a:r>
          </a:p>
        </p:txBody>
      </p:sp>
      <p:pic>
        <p:nvPicPr>
          <p:cNvPr id="4" name="Google Shape;191;p9">
            <a:extLst>
              <a:ext uri="{FF2B5EF4-FFF2-40B4-BE49-F238E27FC236}">
                <a16:creationId xmlns:a16="http://schemas.microsoft.com/office/drawing/2014/main" xmlns="" id="{6DC81C49-F1E2-4197-8761-F867682716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3" y="699542"/>
            <a:ext cx="4104455" cy="20882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" name="Google Shape;192;p9">
            <a:extLst>
              <a:ext uri="{FF2B5EF4-FFF2-40B4-BE49-F238E27FC236}">
                <a16:creationId xmlns:a16="http://schemas.microsoft.com/office/drawing/2014/main" xmlns="" id="{830F087D-C49A-4EB3-AA4A-944889CA81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545" y="2828489"/>
            <a:ext cx="4104455" cy="21915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" name="Google Shape;193;p9">
            <a:extLst>
              <a:ext uri="{FF2B5EF4-FFF2-40B4-BE49-F238E27FC236}">
                <a16:creationId xmlns:a16="http://schemas.microsoft.com/office/drawing/2014/main" xmlns="" id="{D36A2BD3-5689-449B-B45A-03313A06FF45}"/>
              </a:ext>
            </a:extLst>
          </p:cNvPr>
          <p:cNvSpPr/>
          <p:nvPr/>
        </p:nvSpPr>
        <p:spPr>
          <a:xfrm>
            <a:off x="4644008" y="843556"/>
            <a:ext cx="4104455" cy="3888432"/>
          </a:xfrm>
          <a:prstGeom prst="wedgeRoundRectCallout">
            <a:avLst>
              <a:gd name="adj1" fmla="val 40691"/>
              <a:gd name="adj2" fmla="val 63419"/>
              <a:gd name="adj3" fmla="val 16667"/>
            </a:avLst>
          </a:prstGeom>
          <a:solidFill>
            <a:srgbClr val="FFFF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02E93A93-13C8-41C7-AD1A-9EFC67EBE74E}"/>
              </a:ext>
            </a:extLst>
          </p:cNvPr>
          <p:cNvSpPr txBox="1"/>
          <p:nvPr/>
        </p:nvSpPr>
        <p:spPr>
          <a:xfrm>
            <a:off x="4796869" y="1125779"/>
            <a:ext cx="37987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+mj-lt"/>
              </a:rPr>
              <a:t>大部分的民眾都認為自己比較喜歡沒有飯店和民宿的七星潭，也就是為漁村的七星潭；我們也發現民眾認為現在民宿及飯店過多。</a:t>
            </a:r>
          </a:p>
        </p:txBody>
      </p:sp>
    </p:spTree>
    <p:extLst>
      <p:ext uri="{BB962C8B-B14F-4D97-AF65-F5344CB8AC3E}">
        <p14:creationId xmlns:p14="http://schemas.microsoft.com/office/powerpoint/2010/main" xmlns="" val="5894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1D09BAB7-A424-4F8F-A45B-5EE9A3D44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>
                <a:solidFill>
                  <a:schemeClr val="tx1"/>
                </a:solidFill>
                <a:ea typeface="+mj-ea"/>
              </a:rPr>
              <a:t>問卷調查分析</a:t>
            </a:r>
          </a:p>
        </p:txBody>
      </p:sp>
      <p:pic>
        <p:nvPicPr>
          <p:cNvPr id="4" name="Google Shape;207;p10">
            <a:extLst>
              <a:ext uri="{FF2B5EF4-FFF2-40B4-BE49-F238E27FC236}">
                <a16:creationId xmlns:a16="http://schemas.microsoft.com/office/drawing/2014/main" xmlns="" id="{27C31FB5-CF92-4DC1-B390-D5B25FB881A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3" y="627534"/>
            <a:ext cx="3744416" cy="21626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" name="內容版面配置區 3">
            <a:extLst>
              <a:ext uri="{FF2B5EF4-FFF2-40B4-BE49-F238E27FC236}">
                <a16:creationId xmlns:a16="http://schemas.microsoft.com/office/drawing/2014/main" xmlns="" id="{21B5EBA7-A010-43E6-98CF-60CC1178C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821734"/>
            <a:ext cx="3744416" cy="21982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193;p9">
            <a:extLst>
              <a:ext uri="{FF2B5EF4-FFF2-40B4-BE49-F238E27FC236}">
                <a16:creationId xmlns:a16="http://schemas.microsoft.com/office/drawing/2014/main" xmlns="" id="{6BFEA189-8809-48F6-B609-21500DFD70D4}"/>
              </a:ext>
            </a:extLst>
          </p:cNvPr>
          <p:cNvSpPr/>
          <p:nvPr/>
        </p:nvSpPr>
        <p:spPr>
          <a:xfrm>
            <a:off x="4355976" y="627534"/>
            <a:ext cx="4104455" cy="3888432"/>
          </a:xfrm>
          <a:prstGeom prst="wedgeRoundRectCallout">
            <a:avLst>
              <a:gd name="adj1" fmla="val 40691"/>
              <a:gd name="adj2" fmla="val 63419"/>
              <a:gd name="adj3" fmla="val 16667"/>
            </a:avLst>
          </a:prstGeom>
          <a:solidFill>
            <a:srgbClr val="FFFF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5B0DF6FD-4620-44F9-B702-4C73244F4140}"/>
              </a:ext>
            </a:extLst>
          </p:cNvPr>
          <p:cNvSpPr txBox="1"/>
          <p:nvPr/>
        </p:nvSpPr>
        <p:spPr>
          <a:xfrm>
            <a:off x="4656459" y="1294477"/>
            <a:ext cx="35034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大部分的民眾都認為七星潭的垃圾量是有增加的。接著，大多民眾都希望七星潭停止繼續開發。</a:t>
            </a:r>
          </a:p>
        </p:txBody>
      </p:sp>
    </p:spTree>
    <p:extLst>
      <p:ext uri="{BB962C8B-B14F-4D97-AF65-F5344CB8AC3E}">
        <p14:creationId xmlns:p14="http://schemas.microsoft.com/office/powerpoint/2010/main" xmlns="" val="28870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99BF2F1A-E8B6-4A2E-B6FA-A459B7F7B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99542"/>
            <a:ext cx="9144000" cy="57606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當地民眾意見─冰店老闆、普通住戶、七星潭社區發展協會理事長</a:t>
            </a:r>
          </a:p>
          <a:p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DF10C7C-BD6F-4DA4-828C-8290441111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87774"/>
            <a:ext cx="9144000" cy="288032"/>
          </a:xfrm>
        </p:spPr>
        <p:txBody>
          <a:bodyPr/>
          <a:lstStyle/>
          <a:p>
            <a:pPr algn="l"/>
            <a:r>
              <a:rPr lang="zh-TW" altLang="en-US" sz="2800" dirty="0">
                <a:solidFill>
                  <a:schemeClr val="tx1"/>
                </a:solidFill>
              </a:rPr>
              <a:t>共同點</a:t>
            </a:r>
            <a:r>
              <a:rPr lang="en-US" altLang="zh-TW" sz="28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zh-TW" altLang="en-US" sz="2800" dirty="0">
                <a:solidFill>
                  <a:schemeClr val="tx1"/>
                </a:solidFill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</a:rPr>
              <a:t>1.</a:t>
            </a:r>
            <a:r>
              <a:rPr lang="zh-TW" altLang="en-US" sz="2800" dirty="0">
                <a:solidFill>
                  <a:schemeClr val="tx1"/>
                </a:solidFill>
              </a:rPr>
              <a:t>都不想要七星潭繼續開發。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</a:rPr>
              <a:t>2.</a:t>
            </a:r>
            <a:r>
              <a:rPr lang="zh-TW" altLang="en-US" sz="2800" dirty="0">
                <a:solidFill>
                  <a:schemeClr val="tx1"/>
                </a:solidFill>
              </a:rPr>
              <a:t>想吸引遊客就要舉辦一些七星潭的特色活動。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</a:rPr>
              <a:t>    </a:t>
            </a:r>
            <a:r>
              <a:rPr lang="en-US" altLang="zh-TW" sz="2800" dirty="0">
                <a:solidFill>
                  <a:schemeClr val="tx1"/>
                </a:solidFill>
              </a:rPr>
              <a:t>3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  <a:r>
              <a:rPr lang="zh-TW" altLang="en-US" sz="2800" dirty="0" smtClean="0">
                <a:solidFill>
                  <a:schemeClr val="tx1"/>
                </a:solidFill>
              </a:rPr>
              <a:t>因為</a:t>
            </a:r>
            <a:r>
              <a:rPr lang="zh-TW" altLang="en-US" sz="2800" dirty="0" smtClean="0">
                <a:solidFill>
                  <a:schemeClr val="tx1"/>
                </a:solidFill>
              </a:rPr>
              <a:t>地價</a:t>
            </a:r>
            <a:r>
              <a:rPr lang="zh-TW" altLang="en-US" sz="2800" dirty="0" smtClean="0">
                <a:solidFill>
                  <a:schemeClr val="tx1"/>
                </a:solidFill>
              </a:rPr>
              <a:t>變</a:t>
            </a:r>
            <a:r>
              <a:rPr lang="zh-TW" altLang="en-US" sz="2800" dirty="0" smtClean="0">
                <a:solidFill>
                  <a:schemeClr val="tx1"/>
                </a:solidFill>
              </a:rPr>
              <a:t>貴所以當地人便</a:t>
            </a:r>
            <a:r>
              <a:rPr lang="zh-TW" altLang="en-US" sz="2800" dirty="0" smtClean="0">
                <a:solidFill>
                  <a:schemeClr val="tx1"/>
                </a:solidFill>
              </a:rPr>
              <a:t>將</a:t>
            </a:r>
            <a:r>
              <a:rPr lang="zh-TW" altLang="en-US" sz="2800" dirty="0" smtClean="0">
                <a:solidFill>
                  <a:schemeClr val="tx1"/>
                </a:solidFill>
              </a:rPr>
              <a:t>土地出售，遷移  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sz="2800" dirty="0" smtClean="0">
                <a:solidFill>
                  <a:schemeClr val="tx1"/>
                </a:solidFill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</a:rPr>
              <a:t>     </a:t>
            </a:r>
            <a:r>
              <a:rPr lang="zh-TW" altLang="en-US" sz="2800" dirty="0" smtClean="0">
                <a:solidFill>
                  <a:schemeClr val="tx1"/>
                </a:solidFill>
              </a:rPr>
              <a:t>到外地。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</a:rPr>
              <a:t>    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algn="l"/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xmlns="" val="31021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2283718"/>
            <a:ext cx="9144000" cy="288032"/>
          </a:xfrm>
        </p:spPr>
        <p:txBody>
          <a:bodyPr/>
          <a:lstStyle/>
          <a:p>
            <a:pPr algn="l"/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相異點</a:t>
            </a:r>
            <a:r>
              <a:rPr lang="en-US" altLang="zh-TW" sz="2800" dirty="0">
                <a:solidFill>
                  <a:schemeClr val="tx1"/>
                </a:solidFill>
                <a:latin typeface="+mn-ea"/>
              </a:rPr>
              <a:t>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冰店老闆</a:t>
            </a:r>
            <a:r>
              <a:rPr lang="en-US" altLang="zh-TW" sz="2800" dirty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近年垃圾量沒有變多。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普通住戶</a:t>
            </a:r>
            <a:r>
              <a:rPr lang="en-US" altLang="zh-TW" sz="2800" dirty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近年來垃圾量有增加。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理事長：整體量整體來說沒有增加，因為垃圾清運做得好且有環保志工隊幫忙維護環境。</a:t>
            </a:r>
          </a:p>
        </p:txBody>
      </p:sp>
      <p:sp>
        <p:nvSpPr>
          <p:cNvPr id="4" name="文字版面配置區 1">
            <a:extLst>
              <a:ext uri="{FF2B5EF4-FFF2-40B4-BE49-F238E27FC236}">
                <a16:creationId xmlns:a16="http://schemas.microsoft.com/office/drawing/2014/main" xmlns="" id="{99BF2F1A-E8B6-4A2E-B6FA-A459B7F7B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27534"/>
            <a:ext cx="9144000" cy="576064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當地民眾</a:t>
            </a:r>
            <a:r>
              <a:rPr lang="zh-TW" altLang="en-US" dirty="0" smtClean="0">
                <a:solidFill>
                  <a:schemeClr val="tx1"/>
                </a:solidFill>
              </a:rPr>
              <a:t>意見</a:t>
            </a:r>
            <a:r>
              <a:rPr lang="zh-TW" altLang="en-US" dirty="0">
                <a:solidFill>
                  <a:schemeClr val="tx1"/>
                </a:solidFill>
              </a:rPr>
              <a:t>─</a:t>
            </a:r>
            <a:r>
              <a:rPr lang="zh-TW" altLang="en-US" dirty="0" smtClean="0">
                <a:solidFill>
                  <a:schemeClr val="tx1"/>
                </a:solidFill>
              </a:rPr>
              <a:t>冰</a:t>
            </a:r>
            <a:r>
              <a:rPr lang="zh-TW" altLang="en-US" dirty="0">
                <a:solidFill>
                  <a:schemeClr val="tx1"/>
                </a:solidFill>
              </a:rPr>
              <a:t>店</a:t>
            </a:r>
            <a:r>
              <a:rPr lang="zh-TW" altLang="en-US" dirty="0" smtClean="0">
                <a:solidFill>
                  <a:schemeClr val="tx1"/>
                </a:solidFill>
              </a:rPr>
              <a:t>老闆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 smtClean="0">
                <a:solidFill>
                  <a:schemeClr val="tx1"/>
                </a:solidFill>
              </a:rPr>
              <a:t>普通</a:t>
            </a:r>
            <a:r>
              <a:rPr lang="zh-TW" altLang="en-US" dirty="0">
                <a:solidFill>
                  <a:schemeClr val="tx1"/>
                </a:solidFill>
              </a:rPr>
              <a:t>住戶、七星潭社區發展協會理事長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54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60EDF65B-5496-4510-8B07-0946070E20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339502"/>
            <a:ext cx="9108504" cy="576064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</a:rPr>
              <a:t>當地民眾意見</a:t>
            </a:r>
            <a:r>
              <a:rPr lang="en-US" altLang="zh-TW" sz="3200" dirty="0">
                <a:solidFill>
                  <a:schemeClr val="tx1"/>
                </a:solidFill>
              </a:rPr>
              <a:t>-</a:t>
            </a:r>
            <a:r>
              <a:rPr lang="zh-TW" altLang="en-US" sz="3200" dirty="0">
                <a:solidFill>
                  <a:schemeClr val="tx1"/>
                </a:solidFill>
              </a:rPr>
              <a:t>地球公民基金會</a:t>
            </a:r>
            <a:r>
              <a:rPr lang="zh-TW" altLang="en-US" sz="3200" dirty="0" smtClean="0">
                <a:solidFill>
                  <a:schemeClr val="tx1"/>
                </a:solidFill>
              </a:rPr>
              <a:t>的成員（</a:t>
            </a:r>
            <a:r>
              <a:rPr lang="zh-TW" altLang="en-US" sz="3200" dirty="0">
                <a:solidFill>
                  <a:schemeClr val="tx1"/>
                </a:solidFill>
              </a:rPr>
              <a:t>成立前）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37C792B-3BD3-43E1-B670-BEF6912074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024" y="764737"/>
            <a:ext cx="3779912" cy="4248472"/>
          </a:xfrm>
        </p:spPr>
        <p:txBody>
          <a:bodyPr/>
          <a:lstStyle/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擋下派</a:t>
            </a:r>
            <a:r>
              <a:rPr lang="zh-TW" altLang="en-US" sz="2800" b="1" dirty="0" smtClean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蒂納集團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的沿海開發案的方式是用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部落格累積資料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，讓在地</a:t>
            </a:r>
            <a:r>
              <a:rPr lang="zh-TW" altLang="en-US" sz="2800" b="1" dirty="0" smtClean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人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連署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，以及和居民（社區）面對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面談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，還有老師帶學生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拍紀錄片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引起民眾的注意。</a:t>
            </a:r>
          </a:p>
        </p:txBody>
      </p:sp>
      <p:pic>
        <p:nvPicPr>
          <p:cNvPr id="4" name="Google Shape;241;p14">
            <a:extLst>
              <a:ext uri="{FF2B5EF4-FFF2-40B4-BE49-F238E27FC236}">
                <a16:creationId xmlns:a16="http://schemas.microsoft.com/office/drawing/2014/main" xmlns="" id="{DF5934A5-C290-4A41-B903-CBE324C450E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" b="4556"/>
          <a:stretch/>
        </p:blipFill>
        <p:spPr>
          <a:xfrm>
            <a:off x="185538" y="1349087"/>
            <a:ext cx="4476218" cy="3079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90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39D2FA4A-2F19-4E12-868D-27FF570382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3848" y="2283718"/>
            <a:ext cx="2736303" cy="576063"/>
          </a:xfrm>
        </p:spPr>
        <p:txBody>
          <a:bodyPr/>
          <a:lstStyle/>
          <a:p>
            <a:r>
              <a:rPr lang="zh-TW" altLang="en-US" sz="5400" dirty="0">
                <a:solidFill>
                  <a:schemeClr val="tx1"/>
                </a:solidFill>
              </a:rPr>
              <a:t>結論</a:t>
            </a:r>
          </a:p>
        </p:txBody>
      </p:sp>
    </p:spTree>
    <p:extLst>
      <p:ext uri="{BB962C8B-B14F-4D97-AF65-F5344CB8AC3E}">
        <p14:creationId xmlns:p14="http://schemas.microsoft.com/office/powerpoint/2010/main" xmlns="" val="40685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9021ABD2-7548-4CF1-9743-C1DC55CA5C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tx1"/>
                </a:solidFill>
                <a:ea typeface="+mj-ea"/>
                <a:sym typeface="Microsoft JhengHei"/>
              </a:rPr>
              <a:t>民眾對於七星潭開發的各種看法</a:t>
            </a:r>
            <a:endParaRPr lang="zh-TW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9251119-24FD-414D-9C82-3ED35C3E68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111052"/>
            <a:ext cx="5580112" cy="4032448"/>
          </a:xfrm>
        </p:spPr>
        <p:txBody>
          <a:bodyPr/>
          <a:lstStyle/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 </a:t>
            </a: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一</a:t>
            </a: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)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七星潭的代表性開發案為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派蒂納度假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村開發案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，東華大學師生利用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部落格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和當地居民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面談</a:t>
            </a:r>
            <a:r>
              <a:rPr lang="zh-TW" altLang="en-US" sz="2800" b="1" dirty="0" smtClean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以及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連署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的方式讓花蓮居民注意到這件事情，也因為環保團體和居民的抗議，環保署才表示此案暫緩。</a:t>
            </a: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lvl="0" algn="l" latinLnBrk="0">
              <a:lnSpc>
                <a:spcPct val="120000"/>
              </a:lnSpc>
              <a:spcBef>
                <a:spcPts val="1000"/>
              </a:spcBef>
            </a:pPr>
            <a:endParaRPr lang="en-US" altLang="zh-TW" sz="2000" dirty="0">
              <a:solidFill>
                <a:prstClr val="black"/>
              </a:solidFill>
              <a:latin typeface="微軟正黑體" pitchFamily="34" charset="-120"/>
              <a:ea typeface="新細明體" panose="02020500000000000000" pitchFamily="18" charset="-120"/>
              <a:cs typeface="+mn-cs"/>
            </a:endParaRPr>
          </a:p>
          <a:p>
            <a:pPr marL="228600" lvl="0" indent="-228600" algn="l" latinLnBrk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prstClr val="black"/>
              </a:solidFill>
              <a:latin typeface="微軟正黑體" pitchFamily="34" charset="-120"/>
              <a:ea typeface="新細明體" panose="02020500000000000000" pitchFamily="18" charset="-120"/>
              <a:cs typeface="+mn-cs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722413"/>
            <a:ext cx="3154670" cy="44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0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2110" y="339502"/>
            <a:ext cx="9144000" cy="576064"/>
          </a:xfrm>
        </p:spPr>
        <p:txBody>
          <a:bodyPr/>
          <a:lstStyle/>
          <a:p>
            <a:r>
              <a:rPr lang="zh-TW" altLang="zh-TW" dirty="0">
                <a:solidFill>
                  <a:schemeClr val="tx1"/>
                </a:solidFill>
                <a:ea typeface="+mj-ea"/>
                <a:sym typeface="Microsoft JhengHei"/>
              </a:rPr>
              <a:t>民眾對於七星潭開發的各種看法</a:t>
            </a:r>
            <a:endParaRPr lang="zh-TW" altLang="en-US" dirty="0">
              <a:solidFill>
                <a:schemeClr val="tx1"/>
              </a:solidFill>
              <a:ea typeface="+mj-ea"/>
            </a:endParaRPr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1563638"/>
            <a:ext cx="3275856" cy="2376264"/>
          </a:xfrm>
        </p:spPr>
        <p:txBody>
          <a:bodyPr/>
          <a:lstStyle/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二</a:t>
            </a: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)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七星潭社區發展協會理事長的想法是，不要將自己的老房子賣給財團蓋民宿飯店，讓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後代回來經營小生意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，不僅可以和親人在一起，還能不用擔心找不到工作。</a:t>
            </a: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8552" y="987574"/>
            <a:ext cx="5436138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2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555526"/>
            <a:ext cx="9144000" cy="576064"/>
          </a:xfrm>
        </p:spPr>
        <p:txBody>
          <a:bodyPr/>
          <a:lstStyle/>
          <a:p>
            <a:r>
              <a:rPr lang="zh-TW" altLang="zh-TW" dirty="0">
                <a:solidFill>
                  <a:schemeClr val="tx1"/>
                </a:solidFill>
                <a:ea typeface="+mj-ea"/>
                <a:sym typeface="Microsoft JhengHei"/>
              </a:rPr>
              <a:t>民眾對於七星潭開發的各種看法</a:t>
            </a:r>
            <a:endParaRPr lang="zh-TW" altLang="en-US" dirty="0">
              <a:solidFill>
                <a:schemeClr val="tx1"/>
              </a:solidFill>
              <a:ea typeface="+mj-ea"/>
            </a:endParaRPr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1214428"/>
            <a:ext cx="4283968" cy="3096344"/>
          </a:xfrm>
        </p:spPr>
        <p:txBody>
          <a:bodyPr/>
          <a:lstStyle/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三</a:t>
            </a: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)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業著認為蓋了飯店之後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營業額並沒有增加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，如果想吸引遊客可以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舉辦當地特色活動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059582"/>
            <a:ext cx="4773149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5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cs typeface="Arial" pitchFamily="34" charset="0"/>
              </a:rPr>
              <a:t>前言</a:t>
            </a:r>
            <a:r>
              <a:rPr lang="en-US" altLang="zh-TW" sz="3600" dirty="0">
                <a:cs typeface="Arial" pitchFamily="34" charset="0"/>
              </a:rPr>
              <a:t>-</a:t>
            </a:r>
            <a:r>
              <a:rPr lang="zh-TW" altLang="en-US" sz="3600" dirty="0">
                <a:cs typeface="Arial" pitchFamily="34" charset="0"/>
              </a:rPr>
              <a:t>目次</a:t>
            </a:r>
            <a:endParaRPr lang="en-US" sz="3600" dirty="0"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2"/>
          <p:cNvSpPr txBox="1"/>
          <p:nvPr/>
        </p:nvSpPr>
        <p:spPr bwMode="auto">
          <a:xfrm>
            <a:off x="3205366" y="1277802"/>
            <a:ext cx="4752528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dirty="0">
                <a:cs typeface="Arial" pitchFamily="34" charset="0"/>
              </a:rPr>
              <a:t>研究動機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828663"/>
            <a:ext cx="6552728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12"/>
          <p:cNvSpPr txBox="1"/>
          <p:nvPr/>
        </p:nvSpPr>
        <p:spPr bwMode="auto">
          <a:xfrm>
            <a:off x="3150274" y="2196014"/>
            <a:ext cx="4752528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dirty="0">
                <a:cs typeface="Arial" pitchFamily="34" charset="0"/>
              </a:rPr>
              <a:t>研究大綱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205366" y="3134973"/>
            <a:ext cx="4752528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dirty="0">
                <a:cs typeface="Arial" pitchFamily="34" charset="0"/>
              </a:rPr>
              <a:t>研究目的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5" name="TextBox 12"/>
          <p:cNvSpPr txBox="1"/>
          <p:nvPr/>
        </p:nvSpPr>
        <p:spPr bwMode="auto">
          <a:xfrm>
            <a:off x="3205366" y="4036493"/>
            <a:ext cx="4752528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dirty="0">
                <a:cs typeface="Arial" pitchFamily="34" charset="0"/>
              </a:rPr>
              <a:t>研究流程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31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D9FBC729-C6D8-4EC2-81EB-A72739A95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tx1"/>
                </a:solidFill>
                <a:ea typeface="+mj-ea"/>
                <a:sym typeface="Microsoft JhengHei"/>
              </a:rPr>
              <a:t>問卷調查結果 </a:t>
            </a:r>
            <a:endParaRPr lang="zh-TW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FB89DDF2-4558-4DB8-A7F9-529DE07555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4320480"/>
          </a:xfrm>
        </p:spPr>
        <p:txBody>
          <a:bodyPr/>
          <a:lstStyle/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一</a:t>
            </a: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)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39.6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％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的人認為七星潭的飯店及民宿數量恰到好處，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33.3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％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的人覺得過多。 </a:t>
            </a: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二</a:t>
            </a: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)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76.4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％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的人希望七星潭停止開發。</a:t>
            </a: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三</a:t>
            </a: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)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70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％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的人喜歡的未經開發的七星潭。</a:t>
            </a: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(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四</a:t>
            </a:r>
            <a:r>
              <a:rPr lang="en-US" altLang="zh-TW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)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74.8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％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人認為蓋飯店及民宿後，垃圾也有增加。 </a:t>
            </a: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371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EBDFA119-BAC2-4B26-AA34-B5E461005C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3848" y="2283718"/>
            <a:ext cx="2736303" cy="576063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</a:rPr>
              <a:t>建議</a:t>
            </a:r>
          </a:p>
        </p:txBody>
      </p:sp>
    </p:spTree>
    <p:extLst>
      <p:ext uri="{BB962C8B-B14F-4D97-AF65-F5344CB8AC3E}">
        <p14:creationId xmlns:p14="http://schemas.microsoft.com/office/powerpoint/2010/main" xmlns="" val="18450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56BFBDC5-ADD1-4F42-B13C-64E392581B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23478"/>
            <a:ext cx="9144000" cy="5184576"/>
          </a:xfrm>
        </p:spPr>
        <p:txBody>
          <a:bodyPr/>
          <a:lstStyle/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希望七星潭的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開發能夠停下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，自然就好，畢竟七星潭</a:t>
            </a: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</a:pPr>
            <a:r>
              <a:rPr lang="zh-TW" altLang="en-US" sz="2800" b="1" dirty="0" smtClean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是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全花蓮人最美好的回憶之一。</a:t>
            </a: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舉辦環保活動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，不僅可維護環境，還</a:t>
            </a: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</a:pPr>
            <a:r>
              <a:rPr lang="zh-TW" altLang="en-US" sz="2800" b="1" dirty="0" smtClean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可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喚起花蓮居民或遊客的環保意識。</a:t>
            </a: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多一些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在地特色商店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，促進經濟發展</a:t>
            </a: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</a:pPr>
            <a:r>
              <a:rPr lang="zh-TW" altLang="en-US" sz="2800" b="1" dirty="0" smtClean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還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能讓遊客更認識七星潭。</a:t>
            </a: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pPr marL="228600" indent="-228600" algn="l" latinLnBrk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增加一些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公共設施</a:t>
            </a:r>
            <a:r>
              <a:rPr lang="zh-TW" altLang="en-US" sz="2800" b="1" dirty="0">
                <a:solidFill>
                  <a:prstClr val="black"/>
                </a:solidFill>
                <a:latin typeface="+mj-ea"/>
                <a:ea typeface="+mj-ea"/>
                <a:cs typeface="+mn-cs"/>
              </a:rPr>
              <a:t>，例如觀景台和涼亭。</a:t>
            </a:r>
            <a:endParaRPr lang="en-US" altLang="zh-TW" sz="2800" b="1" dirty="0">
              <a:solidFill>
                <a:prstClr val="black"/>
              </a:solidFill>
              <a:latin typeface="+mj-ea"/>
              <a:ea typeface="+mj-ea"/>
              <a:cs typeface="+mn-cs"/>
            </a:endParaRP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6EE1316-AA08-4E3F-A3B8-669C423AA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347" y="3003897"/>
            <a:ext cx="2391357" cy="2038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AA10D78A-257B-4286-A292-CBAD876B2F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0205" y="973932"/>
            <a:ext cx="2922848" cy="19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60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63CB8DBE-4D4E-4A6C-8C76-A32C451DBE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ea typeface="+mj-ea"/>
              </a:rPr>
              <a:t>引註資料</a:t>
            </a:r>
            <a:endParaRPr lang="zh-TW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68C6726F-A950-404A-BAF7-CAD386A7B540}"/>
              </a:ext>
            </a:extLst>
          </p:cNvPr>
          <p:cNvSpPr txBox="1"/>
          <p:nvPr/>
        </p:nvSpPr>
        <p:spPr>
          <a:xfrm>
            <a:off x="179512" y="699542"/>
            <a:ext cx="89644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1.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痞客邦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七星潭要被賣掉。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2019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 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10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月 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4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日，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https://bc8800.pixnet.net/blog/post/328643195-%E4%B8%83%E6%98%9F%E6%BD%AD%E8%A6%81%E8%A2%AB%E8%B3%A3%E6%8E%89-%3F</a:t>
            </a:r>
            <a:endParaRPr lang="en-US" altLang="zh-TW" sz="2400" dirty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我們的島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我愛七星潭。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2019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 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9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月 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25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日，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https://ourisland.pts.org.tw/content/%E6%88%91%E6%84%9B%E4%B8%83%E6%98%9F%E6%BD%AD</a:t>
            </a:r>
            <a:endParaRPr lang="en-US" altLang="zh-TW" sz="2400" dirty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東海岸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你我都是海的子民。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2019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 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9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月 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25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日，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4"/>
              </a:rPr>
              <a:t>https://</a:t>
            </a:r>
            <a:r>
              <a:rPr lang="en-US" altLang="zh-TW" sz="2400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4"/>
              </a:rPr>
              <a:t>www.cet-taiwan.org/node/2307</a:t>
            </a:r>
            <a:endParaRPr lang="en-US" altLang="zh-TW" sz="2400" dirty="0" smtClean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</a:t>
            </a:r>
            <a:r>
              <a:rPr lang="zh-TW" altLang="en-US" sz="2400" dirty="0">
                <a:latin typeface="新細明體" pitchFamily="18" charset="-120"/>
                <a:ea typeface="新細明體" pitchFamily="18" charset="-120"/>
              </a:rPr>
              <a:t>搶救七星潭海岸行動連署</a:t>
            </a:r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書。</a:t>
            </a:r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2019</a:t>
            </a:r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年</a:t>
            </a:r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月</a:t>
            </a:r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30</a:t>
            </a:r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日，</a:t>
            </a:r>
            <a:endParaRPr lang="en-US" altLang="zh-TW" sz="2400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en-US" altLang="zh-TW" sz="2400" dirty="0">
                <a:latin typeface="新細明體" pitchFamily="18" charset="-120"/>
                <a:ea typeface="新細明體" pitchFamily="18" charset="-120"/>
                <a:hlinkClick r:id="rId5"/>
              </a:rPr>
              <a:t>https://www.coolloud.org.tw/node/48605</a:t>
            </a:r>
            <a:endParaRPr lang="en-US" altLang="zh-TW" sz="2400" dirty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dirty="0">
              <a:solidFill>
                <a:srgbClr val="0070C0"/>
              </a:solidFill>
            </a:endParaRPr>
          </a:p>
          <a:p>
            <a:endParaRPr lang="en-US" altLang="zh-TW" dirty="0">
              <a:solidFill>
                <a:srgbClr val="0070C0"/>
              </a:solidFill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38726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319BC717-979C-44F2-8FAA-1E1D778C1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ea typeface="+mj-ea"/>
              </a:rPr>
              <a:t>引註資料</a:t>
            </a:r>
            <a:endParaRPr lang="zh-TW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045C6A1F-8727-4649-9947-C96E3FA93A61}"/>
              </a:ext>
            </a:extLst>
          </p:cNvPr>
          <p:cNvSpPr txBox="1"/>
          <p:nvPr/>
        </p:nvSpPr>
        <p:spPr>
          <a:xfrm>
            <a:off x="309735" y="77155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5.【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花蓮新城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七星潭慕名私房料理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~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太平洋旁的原住民無菜單料理 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@ /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郭郭的花東走跳生活 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/ ::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痞客邦 </a:t>
            </a:r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::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30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日。</a:t>
            </a:r>
            <a:endParaRPr lang="en-US" altLang="zh-TW" sz="24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  <a:hlinkClick r:id="rId2"/>
              </a:rPr>
              <a:t>http://</a:t>
            </a:r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  <a:hlinkClick r:id="rId2"/>
              </a:rPr>
              <a:t>kuokuo9527.pixnet.net/blog/post/213559005</a:t>
            </a:r>
            <a:endParaRPr lang="en-US" altLang="zh-TW" sz="24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6. 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花蓮台東旅遊情報站。</a:t>
            </a:r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10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30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日。</a:t>
            </a:r>
            <a:endParaRPr lang="en-US" altLang="zh-TW" sz="24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https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://www.google.com/url?sa=i&amp;url=http%3A%2F%2Fhualientourism.com.tw%2Fdetail%2F249&amp;psig=AOvVaw1V8YehYJpKFfMCsyfK2VxT&amp;ust=1572488839137000&amp;source=images&amp;cd=vfe&amp;ved=0CAIQjRxqFwoTCMjH_dD3wuUCFQAAAAAdAAAAABAv</a:t>
            </a:r>
          </a:p>
          <a:p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7.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永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續環境系列 環境與資源管理 張子超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,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駱尚廉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,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馬鴻文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,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李永展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,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蔡慧敏 五南出版 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2014/12/19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出版 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8.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我們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的島：臺灣三十年環境變遷全紀錄 柯金源 衛城出版 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2018/01/04 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出版</a:t>
            </a:r>
            <a:endParaRPr lang="en-US" altLang="zh-TW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Thanks for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ko-KR" sz="2800" dirty="0">
                <a:solidFill>
                  <a:schemeClr val="tx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5616" y="391587"/>
            <a:ext cx="4930200" cy="473576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TW" altLang="en-US" dirty="0">
                <a:solidFill>
                  <a:schemeClr val="tx1"/>
                </a:solidFill>
                <a:ea typeface="+mj-ea"/>
              </a:rPr>
              <a:t>前言</a:t>
            </a:r>
            <a:endParaRPr lang="ko-KR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1560" y="627534"/>
            <a:ext cx="7848872" cy="4834329"/>
          </a:xfrm>
        </p:spPr>
        <p:txBody>
          <a:bodyPr/>
          <a:lstStyle/>
          <a:p>
            <a:pPr lvl="0"/>
            <a:r>
              <a:rPr lang="en-US" altLang="zh-TW" sz="2800" dirty="0">
                <a:solidFill>
                  <a:schemeClr val="tx1"/>
                </a:solidFill>
              </a:rPr>
              <a:t> </a:t>
            </a:r>
            <a:r>
              <a:rPr lang="zh-TW" altLang="en-US" sz="3200" dirty="0">
                <a:solidFill>
                  <a:schemeClr val="tx1"/>
                </a:solidFill>
              </a:rPr>
              <a:t>有</a:t>
            </a:r>
            <a:r>
              <a:rPr lang="zh-TW" altLang="en-US" sz="3200" dirty="0">
                <a:solidFill>
                  <a:schemeClr val="tx1"/>
                </a:solidFill>
                <a:latin typeface="+mj-lt"/>
                <a:ea typeface="+mj-ea"/>
              </a:rPr>
              <a:t>次</a:t>
            </a:r>
            <a:r>
              <a:rPr lang="zh-TW" altLang="en-US" sz="4000" dirty="0">
                <a:solidFill>
                  <a:schemeClr val="tx1"/>
                </a:solidFill>
                <a:latin typeface="+mj-lt"/>
                <a:ea typeface="+mj-ea"/>
              </a:rPr>
              <a:t>，</a:t>
            </a:r>
            <a:r>
              <a:rPr lang="zh-TW" altLang="en-US" sz="3200" dirty="0">
                <a:solidFill>
                  <a:schemeClr val="tx1"/>
                </a:solidFill>
              </a:rPr>
              <a:t>開車經過了七星潭，爸爸告訴我關於</a:t>
            </a:r>
            <a:r>
              <a:rPr lang="zh-TW" altLang="en-US" sz="3200">
                <a:solidFill>
                  <a:schemeClr val="tx1"/>
                </a:solidFill>
              </a:rPr>
              <a:t>七</a:t>
            </a:r>
            <a:r>
              <a:rPr lang="zh-TW" altLang="en-US" sz="3200" smtClean="0">
                <a:solidFill>
                  <a:schemeClr val="tx1"/>
                </a:solidFill>
              </a:rPr>
              <a:t>星潭</a:t>
            </a:r>
            <a:r>
              <a:rPr lang="zh-TW" altLang="en-US" sz="3200" dirty="0">
                <a:solidFill>
                  <a:schemeClr val="tx1"/>
                </a:solidFill>
              </a:rPr>
              <a:t>開發案的事件，讓我開始思考七星潭蓋了飯店真的能夠使觀光發展變得更好嗎</a:t>
            </a:r>
            <a:r>
              <a:rPr lang="en-US" altLang="zh-TW" sz="3200" dirty="0">
                <a:solidFill>
                  <a:schemeClr val="tx1"/>
                </a:solidFill>
              </a:rPr>
              <a:t>?</a:t>
            </a:r>
            <a:r>
              <a:rPr lang="zh-TW" altLang="en-US" sz="3200" dirty="0">
                <a:solidFill>
                  <a:schemeClr val="tx1"/>
                </a:solidFill>
              </a:rPr>
              <a:t>那蓋飯店會不會影響到環境景觀的變遷呢</a:t>
            </a:r>
            <a:r>
              <a:rPr lang="en-US" altLang="zh-TW" sz="3200" dirty="0">
                <a:solidFill>
                  <a:schemeClr val="tx1"/>
                </a:solidFill>
              </a:rPr>
              <a:t>?</a:t>
            </a:r>
            <a:r>
              <a:rPr lang="zh-TW" altLang="en-US" sz="3200" dirty="0">
                <a:solidFill>
                  <a:schemeClr val="tx1"/>
                </a:solidFill>
              </a:rPr>
              <a:t>這些問題引起我的好奇心，所以我決定與同學進行七星潭開發的研究</a:t>
            </a:r>
            <a:r>
              <a:rPr lang="en-US" altLang="zh-TW" sz="3200" dirty="0">
                <a:solidFill>
                  <a:schemeClr val="tx1"/>
                </a:solidFill>
              </a:rPr>
              <a:t>!</a:t>
            </a:r>
            <a:endParaRPr lang="en-US" altLang="ko-KR" sz="2800" dirty="0">
              <a:solidFill>
                <a:schemeClr val="tx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5EE99594-F3BB-41CF-B47F-EC6317B90267}"/>
              </a:ext>
            </a:extLst>
          </p:cNvPr>
          <p:cNvSpPr txBox="1"/>
          <p:nvPr/>
        </p:nvSpPr>
        <p:spPr>
          <a:xfrm>
            <a:off x="323528" y="1059582"/>
            <a:ext cx="203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3200" dirty="0">
                <a:cs typeface="Arial" pitchFamily="34" charset="0"/>
              </a:rPr>
              <a:t>研究動機</a:t>
            </a:r>
            <a:endParaRPr lang="en-US" altLang="zh-TW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1907704" cy="57606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dirty="0">
                <a:solidFill>
                  <a:schemeClr val="tx1"/>
                </a:solidFill>
                <a:ea typeface="+mj-ea"/>
              </a:rPr>
              <a:t>前言</a:t>
            </a:r>
            <a:endParaRPr lang="ko-KR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2987824" cy="504056"/>
          </a:xfrm>
        </p:spPr>
        <p:txBody>
          <a:bodyPr/>
          <a:lstStyle/>
          <a:p>
            <a:pPr lvl="0"/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</a:rPr>
              <a:t>研究大綱</a:t>
            </a:r>
            <a:endParaRPr lang="en-US" altLang="ko-KR" sz="36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6439" y="156422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80" y="325643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6439" y="3256397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3" name="Google Shape;122;p2">
            <a:extLst>
              <a:ext uri="{FF2B5EF4-FFF2-40B4-BE49-F238E27FC236}">
                <a16:creationId xmlns:a16="http://schemas.microsoft.com/office/drawing/2014/main" xmlns="" id="{78B1A00B-F9D4-4E34-8E3D-C2FE23793A8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83768" y="951570"/>
            <a:ext cx="4589783" cy="3907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08520" y="159236"/>
            <a:ext cx="2056284" cy="57606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dirty="0">
                <a:solidFill>
                  <a:schemeClr val="tx1"/>
                </a:solidFill>
                <a:ea typeface="+mj-ea"/>
              </a:rPr>
              <a:t>前言</a:t>
            </a:r>
            <a:endParaRPr lang="ko-KR" altLang="en-US" dirty="0">
              <a:solidFill>
                <a:schemeClr val="tx1"/>
              </a:solidFill>
              <a:ea typeface="+mj-ea"/>
            </a:endParaRPr>
          </a:p>
        </p:txBody>
      </p:sp>
      <p:grpSp>
        <p:nvGrpSpPr>
          <p:cNvPr id="4" name="Group 3"/>
          <p:cNvGrpSpPr/>
          <p:nvPr/>
        </p:nvGrpSpPr>
        <p:grpSpPr>
          <a:xfrm rot="14180158">
            <a:off x="3005898" y="2951616"/>
            <a:ext cx="1060704" cy="1429526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Hexagon 6"/>
          <p:cNvSpPr/>
          <p:nvPr/>
        </p:nvSpPr>
        <p:spPr>
          <a:xfrm>
            <a:off x="4000804" y="2499742"/>
            <a:ext cx="1098501" cy="95572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18980" y="1041488"/>
            <a:ext cx="1060704" cy="1429526"/>
            <a:chOff x="4041649" y="1707654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7442167">
            <a:off x="5055760" y="2951615"/>
            <a:ext cx="1060704" cy="1429526"/>
            <a:chOff x="4041649" y="1707654"/>
            <a:chExt cx="1060704" cy="1429526"/>
          </a:xfrm>
        </p:grpSpPr>
        <p:sp>
          <p:nvSpPr>
            <p:cNvPr id="18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84947" y="364349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3913" y="12907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6096" y="3604825"/>
            <a:ext cx="58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54" y="3389380"/>
            <a:ext cx="2681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了解七星潭開發對於景觀變遷的影響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46892" y="159236"/>
            <a:ext cx="3250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了解七星潭開發案的緣由、過程和民眾看法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17310" y="3389381"/>
            <a:ext cx="2331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了解沿海開發對於生態的影響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xmlns="" id="{FF94C241-D52C-4C18-AD10-51CE239762C3}"/>
              </a:ext>
            </a:extLst>
          </p:cNvPr>
          <p:cNvSpPr/>
          <p:nvPr/>
        </p:nvSpPr>
        <p:spPr>
          <a:xfrm>
            <a:off x="4067609" y="2471014"/>
            <a:ext cx="960415" cy="921369"/>
          </a:xfrm>
          <a:prstGeom prst="ellipse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xmlns="" id="{D85A204B-DBB2-4470-8C68-CCB2D36BAE18}"/>
              </a:ext>
            </a:extLst>
          </p:cNvPr>
          <p:cNvSpPr txBox="1"/>
          <p:nvPr/>
        </p:nvSpPr>
        <p:spPr>
          <a:xfrm>
            <a:off x="4008775" y="2765706"/>
            <a:ext cx="122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研究目的</a:t>
            </a:r>
          </a:p>
        </p:txBody>
      </p:sp>
    </p:spTree>
    <p:extLst>
      <p:ext uri="{BB962C8B-B14F-4D97-AF65-F5344CB8AC3E}">
        <p14:creationId xmlns:p14="http://schemas.microsoft.com/office/powerpoint/2010/main" xmlns="" val="17155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2920380" cy="57606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dirty="0">
                <a:solidFill>
                  <a:schemeClr val="tx1"/>
                </a:solidFill>
                <a:ea typeface="+mj-ea"/>
              </a:rPr>
              <a:t>前言</a:t>
            </a:r>
            <a:endParaRPr lang="ko-KR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4564" y="645536"/>
            <a:ext cx="3712468" cy="398093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zh-TW" altLang="en-US" sz="3600" dirty="0">
                <a:solidFill>
                  <a:schemeClr val="tx1"/>
                </a:solidFill>
                <a:latin typeface="+mj-lt"/>
                <a:ea typeface="+mj-ea"/>
              </a:rPr>
              <a:t>研究流程</a:t>
            </a:r>
            <a:endParaRPr lang="en-US" altLang="ko-KR" sz="36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4" name="Oval 3"/>
          <p:cNvSpPr/>
          <p:nvPr/>
        </p:nvSpPr>
        <p:spPr>
          <a:xfrm>
            <a:off x="888696" y="3893046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545916" y="160624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1996792" y="2702021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-1252315" y="1387922"/>
            <a:ext cx="3193504" cy="3224314"/>
            <a:chOff x="-1241419" y="1431052"/>
            <a:chExt cx="3193504" cy="3224314"/>
          </a:xfrm>
          <a:solidFill>
            <a:schemeClr val="accent2"/>
          </a:solidFill>
        </p:grpSpPr>
        <p:sp>
          <p:nvSpPr>
            <p:cNvPr id="8" name="Block Arc 7"/>
            <p:cNvSpPr/>
            <p:nvPr/>
          </p:nvSpPr>
          <p:spPr>
            <a:xfrm>
              <a:off x="-1241419" y="1431052"/>
              <a:ext cx="3193504" cy="3193504"/>
            </a:xfrm>
            <a:prstGeom prst="blockArc">
              <a:avLst>
                <a:gd name="adj1" fmla="val 16290582"/>
                <a:gd name="adj2" fmla="val 4576946"/>
                <a:gd name="adj3" fmla="val 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5300000">
              <a:off x="595793" y="4484150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657462" y="1203598"/>
            <a:ext cx="4048798" cy="4048798"/>
            <a:chOff x="-1620688" y="1203598"/>
            <a:chExt cx="4048798" cy="4048798"/>
          </a:xfrm>
          <a:solidFill>
            <a:schemeClr val="accent1"/>
          </a:solidFill>
        </p:grpSpPr>
        <p:sp>
          <p:nvSpPr>
            <p:cNvPr id="11" name="Block Arc 10"/>
            <p:cNvSpPr/>
            <p:nvPr/>
          </p:nvSpPr>
          <p:spPr>
            <a:xfrm>
              <a:off x="-1620688" y="1203598"/>
              <a:ext cx="4048798" cy="4048798"/>
            </a:xfrm>
            <a:prstGeom prst="blockArc">
              <a:avLst>
                <a:gd name="adj1" fmla="val 16233158"/>
                <a:gd name="adj2" fmla="val 1430557"/>
                <a:gd name="adj3" fmla="val 8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2374003">
              <a:off x="2112022" y="4027393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106762" y="1377752"/>
            <a:ext cx="3540522" cy="3540522"/>
            <a:chOff x="-2052736" y="1377752"/>
            <a:chExt cx="3540522" cy="3540522"/>
          </a:xfrm>
          <a:solidFill>
            <a:schemeClr val="accent3"/>
          </a:solidFill>
        </p:grpSpPr>
        <p:sp>
          <p:nvSpPr>
            <p:cNvPr id="14" name="Block Arc 13"/>
            <p:cNvSpPr/>
            <p:nvPr/>
          </p:nvSpPr>
          <p:spPr>
            <a:xfrm>
              <a:off x="-2052736" y="1377752"/>
              <a:ext cx="3540522" cy="3540522"/>
            </a:xfrm>
            <a:prstGeom prst="blockArc">
              <a:avLst>
                <a:gd name="adj1" fmla="val 17694760"/>
                <a:gd name="adj2" fmla="val 849742"/>
                <a:gd name="adj3" fmla="val 1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2374003">
              <a:off x="1304369" y="3518776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Rectangle 9"/>
          <p:cNvSpPr/>
          <p:nvPr/>
        </p:nvSpPr>
        <p:spPr>
          <a:xfrm>
            <a:off x="754715" y="1802426"/>
            <a:ext cx="317247" cy="29697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1089214" y="4092232"/>
            <a:ext cx="319043" cy="321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2180617" y="2930474"/>
            <a:ext cx="342615" cy="2631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2" name="Google Shape;140;p5">
            <a:extLst>
              <a:ext uri="{FF2B5EF4-FFF2-40B4-BE49-F238E27FC236}">
                <a16:creationId xmlns:a16="http://schemas.microsoft.com/office/drawing/2014/main" xmlns="" id="{D42C2822-4303-40B4-8F26-97331DB9461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7195" r="46103" b="38029"/>
          <a:stretch/>
        </p:blipFill>
        <p:spPr>
          <a:xfrm>
            <a:off x="2796483" y="1043629"/>
            <a:ext cx="4872612" cy="17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圖片 33" descr="一張含有 標誌, 時鐘 的圖片&#10;&#10;自動產生的描述">
            <a:extLst>
              <a:ext uri="{FF2B5EF4-FFF2-40B4-BE49-F238E27FC236}">
                <a16:creationId xmlns:a16="http://schemas.microsoft.com/office/drawing/2014/main" xmlns="" id="{BABD47B5-C76E-45DA-B80D-4C3D6C079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6483" y="2756337"/>
            <a:ext cx="4307596" cy="17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ABD1E843-E768-4600-92F8-EB3D3B0FED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正文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B7236B0-8A75-47D7-9D58-D7AF4E656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</a:rPr>
              <a:t>問卷調查分析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9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4DEECFFB-86C2-4FE4-8ED4-2CC84720C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>
                <a:solidFill>
                  <a:schemeClr val="tx1"/>
                </a:solidFill>
                <a:ea typeface="+mj-ea"/>
              </a:rPr>
              <a:t>訪問調查說明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2182EB5D-BADD-492F-9696-65CCBD0AD8B1}"/>
              </a:ext>
            </a:extLst>
          </p:cNvPr>
          <p:cNvSpPr txBox="1"/>
          <p:nvPr/>
        </p:nvSpPr>
        <p:spPr>
          <a:xfrm>
            <a:off x="251520" y="699542"/>
            <a:ext cx="88924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800" dirty="0">
                <a:cs typeface="Arial" pitchFamily="34" charset="0"/>
              </a:rPr>
              <a:t>1.</a:t>
            </a:r>
            <a:r>
              <a:rPr lang="zh-TW" altLang="en-US" sz="2800" dirty="0">
                <a:cs typeface="Arial" pitchFamily="34" charset="0"/>
              </a:rPr>
              <a:t>我們將</a:t>
            </a:r>
            <a:r>
              <a:rPr lang="en-US" altLang="zh-TW" sz="2800" dirty="0">
                <a:cs typeface="Arial" pitchFamily="34" charset="0"/>
              </a:rPr>
              <a:t>12</a:t>
            </a:r>
            <a:r>
              <a:rPr lang="zh-TW" altLang="en-US" sz="2800" dirty="0">
                <a:cs typeface="Arial" pitchFamily="34" charset="0"/>
              </a:rPr>
              <a:t>個問題以網路問卷的方式調查民眾的意見。</a:t>
            </a:r>
            <a:endParaRPr lang="en-US" altLang="zh-TW" sz="2800" dirty="0">
              <a:cs typeface="Arial" pitchFamily="34" charset="0"/>
            </a:endParaRPr>
          </a:p>
          <a:p>
            <a:pPr>
              <a:defRPr/>
            </a:pPr>
            <a:endParaRPr lang="en-US" altLang="zh-TW" sz="2800" dirty="0">
              <a:cs typeface="Arial" pitchFamily="34" charset="0"/>
            </a:endParaRPr>
          </a:p>
          <a:p>
            <a:pPr>
              <a:defRPr/>
            </a:pPr>
            <a:r>
              <a:rPr lang="en-US" altLang="zh-TW" sz="2800" dirty="0">
                <a:cs typeface="Arial" pitchFamily="34" charset="0"/>
              </a:rPr>
              <a:t>2</a:t>
            </a:r>
            <a:r>
              <a:rPr lang="en-US" altLang="zh-TW" sz="2800" dirty="0" smtClean="0">
                <a:cs typeface="Arial" pitchFamily="34" charset="0"/>
              </a:rPr>
              <a:t>.</a:t>
            </a:r>
            <a:r>
              <a:rPr lang="zh-TW" altLang="en-US" sz="2800" dirty="0">
                <a:cs typeface="Arial" pitchFamily="34" charset="0"/>
              </a:rPr>
              <a:t>我們在網路上得到了</a:t>
            </a:r>
            <a:r>
              <a:rPr lang="en-US" altLang="zh-TW" sz="2800" dirty="0">
                <a:cs typeface="Arial" pitchFamily="34" charset="0"/>
              </a:rPr>
              <a:t>112</a:t>
            </a:r>
            <a:r>
              <a:rPr lang="zh-TW" altLang="en-US" sz="2800" dirty="0">
                <a:cs typeface="Arial" pitchFamily="34" charset="0"/>
              </a:rPr>
              <a:t>個回覆。</a:t>
            </a:r>
            <a:endParaRPr lang="en-US" altLang="zh-TW" sz="2800" dirty="0">
              <a:cs typeface="Arial" pitchFamily="34" charset="0"/>
            </a:endParaRPr>
          </a:p>
          <a:p>
            <a:pPr>
              <a:defRPr/>
            </a:pPr>
            <a:endParaRPr lang="en-US" altLang="zh-TW" sz="2800" dirty="0">
              <a:cs typeface="Arial" pitchFamily="34" charset="0"/>
            </a:endParaRPr>
          </a:p>
          <a:p>
            <a:pPr>
              <a:defRPr/>
            </a:pPr>
            <a:r>
              <a:rPr lang="en-US" altLang="zh-TW" sz="2800" dirty="0">
                <a:cs typeface="Arial" pitchFamily="34" charset="0"/>
              </a:rPr>
              <a:t>3</a:t>
            </a:r>
            <a:r>
              <a:rPr lang="en-US" altLang="zh-TW" sz="2800" dirty="0" smtClean="0">
                <a:cs typeface="Arial" pitchFamily="34" charset="0"/>
              </a:rPr>
              <a:t>.</a:t>
            </a:r>
            <a:r>
              <a:rPr lang="zh-TW" altLang="en-US" sz="2800" dirty="0">
                <a:cs typeface="Arial" pitchFamily="34" charset="0"/>
              </a:rPr>
              <a:t>我們</a:t>
            </a:r>
            <a:r>
              <a:rPr lang="zh-TW" altLang="en-US" sz="2800" dirty="0" smtClean="0">
                <a:cs typeface="Arial" pitchFamily="34" charset="0"/>
              </a:rPr>
              <a:t>實地探訪了以下</a:t>
            </a:r>
            <a:r>
              <a:rPr lang="en-US" altLang="zh-TW" sz="2800" dirty="0" smtClean="0">
                <a:cs typeface="Arial" pitchFamily="34" charset="0"/>
              </a:rPr>
              <a:t>4</a:t>
            </a:r>
            <a:r>
              <a:rPr lang="zh-TW" altLang="en-US" sz="2800" dirty="0" smtClean="0">
                <a:cs typeface="Arial" pitchFamily="34" charset="0"/>
              </a:rPr>
              <a:t>位</a:t>
            </a:r>
            <a:r>
              <a:rPr lang="en-US" altLang="zh-TW" sz="2800" dirty="0" smtClean="0">
                <a:cs typeface="Arial" pitchFamily="34" charset="0"/>
              </a:rPr>
              <a:t>:</a:t>
            </a:r>
            <a:r>
              <a:rPr lang="zh-TW" altLang="en-US" sz="2800" dirty="0">
                <a:cs typeface="Arial" pitchFamily="34" charset="0"/>
              </a:rPr>
              <a:t>當地冰</a:t>
            </a:r>
            <a:endParaRPr lang="en-US" altLang="zh-TW" sz="2800" dirty="0">
              <a:cs typeface="Arial" pitchFamily="34" charset="0"/>
            </a:endParaRPr>
          </a:p>
          <a:p>
            <a:pPr>
              <a:defRPr/>
            </a:pPr>
            <a:r>
              <a:rPr lang="zh-TW" altLang="en-US" sz="2800" dirty="0">
                <a:cs typeface="Arial" pitchFamily="34" charset="0"/>
              </a:rPr>
              <a:t>店老闆、普通住戶、七星潭社區發</a:t>
            </a:r>
            <a:endParaRPr lang="en-US" altLang="zh-TW" sz="2800" dirty="0">
              <a:cs typeface="Arial" pitchFamily="34" charset="0"/>
            </a:endParaRPr>
          </a:p>
          <a:p>
            <a:pPr>
              <a:defRPr/>
            </a:pPr>
            <a:r>
              <a:rPr lang="zh-TW" altLang="en-US" sz="2800" dirty="0">
                <a:cs typeface="Arial" pitchFamily="34" charset="0"/>
              </a:rPr>
              <a:t>展協會的理事長和地球公民基金會</a:t>
            </a:r>
            <a:endParaRPr lang="en-US" altLang="zh-TW" sz="2800" dirty="0">
              <a:cs typeface="Arial" pitchFamily="34" charset="0"/>
            </a:endParaRPr>
          </a:p>
          <a:p>
            <a:pPr>
              <a:defRPr/>
            </a:pPr>
            <a:r>
              <a:rPr lang="zh-TW" altLang="en-US" sz="2800" dirty="0">
                <a:cs typeface="Arial" pitchFamily="34" charset="0"/>
              </a:rPr>
              <a:t>的成員。</a:t>
            </a:r>
            <a:endParaRPr lang="en-US" altLang="zh-TW" sz="2800" dirty="0">
              <a:cs typeface="Arial" pitchFamily="34" charset="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        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7" name="圖片 16" descr="一張含有 電子用品, 監視器, 電腦, 螢幕擷取畫面 的圖片&#10;&#10;自動產生的描述">
            <a:extLst>
              <a:ext uri="{FF2B5EF4-FFF2-40B4-BE49-F238E27FC236}">
                <a16:creationId xmlns:a16="http://schemas.microsoft.com/office/drawing/2014/main" xmlns="" id="{E9874166-2459-496B-B11D-C94A838E9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8" t="2921" r="4736" b="694"/>
          <a:stretch/>
        </p:blipFill>
        <p:spPr>
          <a:xfrm>
            <a:off x="5724128" y="1995686"/>
            <a:ext cx="331673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2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8825036" cy="50405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dirty="0">
                <a:solidFill>
                  <a:schemeClr val="tx1"/>
                </a:solidFill>
                <a:ea typeface="+mj-ea"/>
              </a:rPr>
              <a:t>問卷調查分析</a:t>
            </a:r>
            <a:endParaRPr lang="ko-KR" alt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29" name="Rectangle 36"/>
          <p:cNvSpPr/>
          <p:nvPr/>
        </p:nvSpPr>
        <p:spPr>
          <a:xfrm>
            <a:off x="2930494" y="2427802"/>
            <a:ext cx="242901" cy="20304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ardrop 6"/>
          <p:cNvSpPr/>
          <p:nvPr/>
        </p:nvSpPr>
        <p:spPr>
          <a:xfrm rot="8100000">
            <a:off x="4450499" y="2400110"/>
            <a:ext cx="242999" cy="24300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ectangle 16"/>
          <p:cNvSpPr/>
          <p:nvPr/>
        </p:nvSpPr>
        <p:spPr>
          <a:xfrm rot="2700000">
            <a:off x="5988205" y="2354039"/>
            <a:ext cx="176154" cy="3351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ed Rectangle 27"/>
          <p:cNvSpPr/>
          <p:nvPr/>
        </p:nvSpPr>
        <p:spPr>
          <a:xfrm>
            <a:off x="1418435" y="2424372"/>
            <a:ext cx="253178" cy="1944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Block Arc 14"/>
          <p:cNvSpPr/>
          <p:nvPr/>
        </p:nvSpPr>
        <p:spPr>
          <a:xfrm rot="16200000">
            <a:off x="7462303" y="2365607"/>
            <a:ext cx="313098" cy="31330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9" name="Google Shape;175;p7">
            <a:extLst>
              <a:ext uri="{FF2B5EF4-FFF2-40B4-BE49-F238E27FC236}">
                <a16:creationId xmlns:a16="http://schemas.microsoft.com/office/drawing/2014/main" xmlns="" id="{4B8A6732-08C0-42ED-9DB5-24D99708468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928" y="671116"/>
            <a:ext cx="3749797" cy="21166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0" name="Google Shape;173;p7">
            <a:extLst>
              <a:ext uri="{FF2B5EF4-FFF2-40B4-BE49-F238E27FC236}">
                <a16:creationId xmlns:a16="http://schemas.microsoft.com/office/drawing/2014/main" xmlns="" id="{6CD21959-B8B3-434F-AA60-D0BA393AC3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927" y="2848678"/>
            <a:ext cx="3749797" cy="22322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1" name="Google Shape;174;p7">
            <a:extLst>
              <a:ext uri="{FF2B5EF4-FFF2-40B4-BE49-F238E27FC236}">
                <a16:creationId xmlns:a16="http://schemas.microsoft.com/office/drawing/2014/main" xmlns="" id="{44DA1B33-4049-486C-A0B6-9D548B480C64}"/>
              </a:ext>
            </a:extLst>
          </p:cNvPr>
          <p:cNvSpPr/>
          <p:nvPr/>
        </p:nvSpPr>
        <p:spPr>
          <a:xfrm>
            <a:off x="4152420" y="854151"/>
            <a:ext cx="4668052" cy="3649314"/>
          </a:xfrm>
          <a:prstGeom prst="wedgeRoundRectCallout">
            <a:avLst>
              <a:gd name="adj1" fmla="val 42498"/>
              <a:gd name="adj2" fmla="val 62522"/>
              <a:gd name="adj3" fmla="val 16667"/>
            </a:avLst>
          </a:prstGeom>
          <a:solidFill>
            <a:srgbClr val="FFFF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76;p7">
            <a:extLst>
              <a:ext uri="{FF2B5EF4-FFF2-40B4-BE49-F238E27FC236}">
                <a16:creationId xmlns:a16="http://schemas.microsoft.com/office/drawing/2014/main" xmlns="" id="{48DF634F-29FE-4A7D-A5FC-570E4ED57D92}"/>
              </a:ext>
            </a:extLst>
          </p:cNvPr>
          <p:cNvSpPr txBox="1"/>
          <p:nvPr/>
        </p:nvSpPr>
        <p:spPr>
          <a:xfrm>
            <a:off x="4643438" y="1357304"/>
            <a:ext cx="388843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ym typeface="Calibri"/>
              </a:rPr>
              <a:t>可以發現七星潭的遊客大多居住於花蓮，而遊客造訪七星潭的次數大多落在2次以上。</a:t>
            </a:r>
            <a:endParaRPr sz="36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0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1079</Words>
  <Application>Microsoft Office PowerPoint</Application>
  <PresentationFormat>如螢幕大小 (16:9)</PresentationFormat>
  <Paragraphs>117</Paragraphs>
  <Slides>25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Contents Slide Master</vt:lpstr>
      <vt:lpstr>Section Break Slide Master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hgjhcr</cp:lastModifiedBy>
  <cp:revision>120</cp:revision>
  <dcterms:created xsi:type="dcterms:W3CDTF">2016-12-05T23:26:54Z</dcterms:created>
  <dcterms:modified xsi:type="dcterms:W3CDTF">2019-10-31T08:37:40Z</dcterms:modified>
</cp:coreProperties>
</file>