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30"/>
  </p:notesMasterIdLst>
  <p:sldIdLst>
    <p:sldId id="256" r:id="rId8"/>
    <p:sldId id="273" r:id="rId9"/>
    <p:sldId id="276" r:id="rId10"/>
    <p:sldId id="277" r:id="rId11"/>
    <p:sldId id="257" r:id="rId12"/>
    <p:sldId id="274" r:id="rId13"/>
    <p:sldId id="259" r:id="rId14"/>
    <p:sldId id="278" r:id="rId15"/>
    <p:sldId id="258" r:id="rId16"/>
    <p:sldId id="264" r:id="rId17"/>
    <p:sldId id="270" r:id="rId18"/>
    <p:sldId id="260" r:id="rId19"/>
    <p:sldId id="269" r:id="rId20"/>
    <p:sldId id="272" r:id="rId21"/>
    <p:sldId id="267" r:id="rId22"/>
    <p:sldId id="271" r:id="rId23"/>
    <p:sldId id="265" r:id="rId24"/>
    <p:sldId id="268" r:id="rId25"/>
    <p:sldId id="275" r:id="rId26"/>
    <p:sldId id="279" r:id="rId27"/>
    <p:sldId id="280" r:id="rId28"/>
    <p:sldId id="263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3361A-1B2C-4874-A523-52AA8F32C1DE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596D-58D6-4B74-9C32-9CA06A8C8C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AVcos </a:t>
            </a:r>
            <a:r>
              <a:rPr lang="zh-TW" altLang="en-US" dirty="0" smtClean="0"/>
              <a:t>較大 且正向力較不會</a:t>
            </a:r>
            <a:r>
              <a:rPr lang="zh-TW" altLang="en-US" smtClean="0"/>
              <a:t>影響水平速度，</a:t>
            </a:r>
            <a:r>
              <a:rPr lang="en-US" altLang="zh-TW" dirty="0" smtClean="0"/>
              <a:t>B</a:t>
            </a:r>
            <a:r>
              <a:rPr lang="zh-TW" altLang="en-US" dirty="0" smtClean="0"/>
              <a:t>受的向心力會使水平速度減慢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4596D-58D6-4B74-9C32-9CA06A8C8CA9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3FC0669-6754-4B47-8A2C-AF38BF253052}" type="datetimeFigureOut">
              <a:rPr lang="zh-TW" altLang="en-US" smtClean="0"/>
              <a:pPr/>
              <a:t>2019/11/1</a:t>
            </a:fld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D0A1FD2-196D-40C3-899E-BAD02957DB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770385"/>
            <a:ext cx="8458200" cy="1442591"/>
          </a:xfrm>
        </p:spPr>
        <p:txBody>
          <a:bodyPr/>
          <a:lstStyle/>
          <a:p>
            <a:r>
              <a:rPr lang="zh-TW" altLang="en-US" dirty="0"/>
              <a:t>瓶蓋「發射」</a:t>
            </a:r>
            <a:r>
              <a:rPr lang="en-US" altLang="zh-TW" dirty="0"/>
              <a:t>-</a:t>
            </a:r>
            <a:r>
              <a:rPr lang="zh-TW" altLang="en-US" dirty="0"/>
              <a:t>拋物線與空氣阻力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 作者   ：     林郁軒             丁文棋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822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實驗器材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02577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2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實驗結果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9" t="7728" b="4264"/>
          <a:stretch/>
        </p:blipFill>
        <p:spPr bwMode="auto">
          <a:xfrm>
            <a:off x="1979712" y="2204864"/>
            <a:ext cx="5400600" cy="39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42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3865" y="83502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實驗</a:t>
            </a:r>
            <a:r>
              <a:rPr lang="zh-TW" altLang="en-US" dirty="0" smtClean="0"/>
              <a:t>結果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95937" cy="43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64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3865" y="83502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實驗結果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84" b="42500"/>
          <a:stretch/>
        </p:blipFill>
        <p:spPr bwMode="auto">
          <a:xfrm>
            <a:off x="729573" y="2132856"/>
            <a:ext cx="774051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88522" y="4293096"/>
            <a:ext cx="437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30</a:t>
            </a:r>
            <a:r>
              <a:rPr lang="zh-TW" altLang="en-US" dirty="0" smtClean="0"/>
              <a:t>度發射角的其中</a:t>
            </a:r>
            <a:r>
              <a:rPr lang="en-US" altLang="zh-TW" dirty="0" smtClean="0"/>
              <a:t>30</a:t>
            </a:r>
            <a:r>
              <a:rPr lang="zh-TW" altLang="en-US" dirty="0" smtClean="0"/>
              <a:t>次數據圖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單位</a:t>
            </a:r>
            <a:r>
              <a:rPr lang="en-US" altLang="zh-TW" dirty="0" smtClean="0"/>
              <a:t>:cm)</a:t>
            </a:r>
          </a:p>
        </p:txBody>
      </p:sp>
    </p:spTree>
    <p:extLst>
      <p:ext uri="{BB962C8B-B14F-4D97-AF65-F5344CB8AC3E}">
        <p14:creationId xmlns:p14="http://schemas.microsoft.com/office/powerpoint/2010/main" xmlns="" val="15018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3865" y="83502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實驗結果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550" y="2060848"/>
            <a:ext cx="7272808" cy="145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550" y="3501008"/>
            <a:ext cx="7272808" cy="247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>
            <a:off x="6732240" y="191683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931747" y="17321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瓶蓋的飛行方向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44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270892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探討結果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89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探討結果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550" y="2060848"/>
            <a:ext cx="7272808" cy="145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550" y="3611618"/>
            <a:ext cx="7272808" cy="11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06" y="4942588"/>
            <a:ext cx="7249152" cy="862676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6732240" y="191683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4931747" y="17321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瓶蓋的飛行方向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748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探討結果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78" b="12315"/>
          <a:stretch/>
        </p:blipFill>
        <p:spPr bwMode="auto">
          <a:xfrm>
            <a:off x="1827543" y="1933194"/>
            <a:ext cx="5623347" cy="14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042" y="4767299"/>
            <a:ext cx="5623347" cy="16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1" b="11224"/>
          <a:stretch/>
        </p:blipFill>
        <p:spPr bwMode="auto">
          <a:xfrm>
            <a:off x="1825766" y="3471155"/>
            <a:ext cx="5626554" cy="12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>
            <a:off x="6156469" y="174145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355976" y="15567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瓶蓋的飛行方向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49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4096" y="701824"/>
            <a:ext cx="8028384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探討結果</a:t>
            </a:r>
            <a:r>
              <a:rPr lang="en-US" altLang="zh-TW" dirty="0" smtClean="0"/>
              <a:t>-</a:t>
            </a:r>
            <a:r>
              <a:rPr lang="zh-TW" altLang="en-US" dirty="0" smtClean="0"/>
              <a:t>瑪格努斯效應誘導力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536504" cy="42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788024" y="6372036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資料取自</a:t>
            </a:r>
            <a:r>
              <a:rPr lang="en-US" altLang="zh-TW" dirty="0" smtClean="0"/>
              <a:t>:https</a:t>
            </a:r>
            <a:r>
              <a:rPr lang="en-US" altLang="zh-TW" dirty="0"/>
              <a:t>://</a:t>
            </a:r>
            <a:r>
              <a:rPr lang="en-US" altLang="zh-TW" dirty="0" smtClean="0"/>
              <a:t>zh.wikipedia.org/wiki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536142" y="5805264"/>
            <a:ext cx="971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5450612" y="56519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球</a:t>
            </a:r>
            <a:r>
              <a:rPr lang="zh-TW" altLang="en-US" dirty="0" smtClean="0"/>
              <a:t>的飛行方向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988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88832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探討結果</a:t>
            </a:r>
            <a:r>
              <a:rPr lang="en-US" altLang="zh-TW" dirty="0" smtClean="0"/>
              <a:t>-</a:t>
            </a:r>
            <a:r>
              <a:rPr lang="zh-TW" altLang="en-US" dirty="0" smtClean="0"/>
              <a:t>瑪格努斯</a:t>
            </a:r>
            <a:r>
              <a:rPr lang="zh-TW" altLang="en-US" dirty="0"/>
              <a:t>效應誘導升力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36" y="1782570"/>
            <a:ext cx="5232708" cy="191942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788024" y="6372036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資料取自</a:t>
            </a:r>
            <a:r>
              <a:rPr lang="en-US" altLang="zh-TW" dirty="0" smtClean="0"/>
              <a:t>:https</a:t>
            </a:r>
            <a:r>
              <a:rPr lang="en-US" altLang="zh-TW" dirty="0"/>
              <a:t>://</a:t>
            </a:r>
            <a:r>
              <a:rPr lang="en-US" altLang="zh-TW" dirty="0" smtClean="0"/>
              <a:t>zh.wikipedia.org/wiki</a:t>
            </a:r>
            <a:endParaRPr lang="zh-TW" altLang="en-US" dirty="0"/>
          </a:p>
        </p:txBody>
      </p:sp>
      <p:sp>
        <p:nvSpPr>
          <p:cNvPr id="12" name="文字方塊 2"/>
          <p:cNvSpPr txBox="1"/>
          <p:nvPr/>
        </p:nvSpPr>
        <p:spPr>
          <a:xfrm>
            <a:off x="4320810" y="547296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i="1" dirty="0" smtClean="0"/>
              <a:t>C</a:t>
            </a:r>
            <a:r>
              <a:rPr lang="en-US" altLang="zh-TW" b="1" i="1" baseline="-25000" dirty="0" smtClean="0"/>
              <a:t>L</a:t>
            </a:r>
            <a:r>
              <a:rPr lang="en-US" altLang="zh-TW" b="1" dirty="0"/>
              <a:t> </a:t>
            </a:r>
            <a:r>
              <a:rPr lang="en-US" altLang="zh-TW" b="1" dirty="0" smtClean="0"/>
              <a:t>=</a:t>
            </a:r>
            <a:r>
              <a:rPr lang="zh-TW" altLang="en-US" b="1" dirty="0" smtClean="0"/>
              <a:t>升力係數</a:t>
            </a:r>
            <a:endParaRPr lang="zh-TW" altLang="en-US" b="1" dirty="0"/>
          </a:p>
        </p:txBody>
      </p:sp>
      <p:sp>
        <p:nvSpPr>
          <p:cNvPr id="13" name="文字方塊 3"/>
          <p:cNvSpPr txBox="1"/>
          <p:nvPr/>
        </p:nvSpPr>
        <p:spPr>
          <a:xfrm>
            <a:off x="5694853" y="4632988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i="1" dirty="0"/>
              <a:t>A</a:t>
            </a:r>
            <a:r>
              <a:rPr lang="en-US" altLang="zh-TW" b="1" dirty="0"/>
              <a:t> </a:t>
            </a:r>
            <a:r>
              <a:rPr lang="en-US" altLang="zh-TW" b="1" dirty="0" smtClean="0"/>
              <a:t>=</a:t>
            </a:r>
            <a:r>
              <a:rPr lang="zh-TW" altLang="en-US" b="1" dirty="0" smtClean="0"/>
              <a:t>球的橫截面積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文字方塊 11"/>
              <p:cNvSpPr txBox="1"/>
              <p:nvPr/>
            </p:nvSpPr>
            <p:spPr>
              <a:xfrm>
                <a:off x="2680340" y="4632988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altLang="zh-TW" b="1" dirty="0" smtClean="0"/>
                  <a:t>=</a:t>
                </a:r>
                <a:r>
                  <a:rPr lang="zh-TW" altLang="en-US" b="1" dirty="0" smtClean="0"/>
                  <a:t>球的速度</a:t>
                </a:r>
                <a:endParaRPr lang="zh-TW" altLang="en-US" b="1" dirty="0"/>
              </a:p>
            </p:txBody>
          </p:sp>
        </mc:Choice>
        <mc:Fallback>
          <p:sp>
            <p:nvSpPr>
              <p:cNvPr id="14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40" y="4632988"/>
                <a:ext cx="201622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2"/>
          <p:cNvSpPr txBox="1"/>
          <p:nvPr/>
        </p:nvSpPr>
        <p:spPr>
          <a:xfrm>
            <a:off x="2680339" y="4047575"/>
            <a:ext cx="255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i="1" dirty="0"/>
              <a:t>F</a:t>
            </a:r>
            <a:r>
              <a:rPr lang="en-US" altLang="zh-TW" b="1" dirty="0"/>
              <a:t> </a:t>
            </a:r>
            <a:r>
              <a:rPr lang="en-US" altLang="zh-TW" b="1" dirty="0" smtClean="0"/>
              <a:t>=</a:t>
            </a:r>
            <a:r>
              <a:rPr lang="zh-TW" altLang="en-US" b="1" dirty="0" smtClean="0"/>
              <a:t>力</a:t>
            </a:r>
            <a:endParaRPr lang="zh-TW" altLang="en-US" b="1" dirty="0"/>
          </a:p>
        </p:txBody>
      </p:sp>
      <p:sp>
        <p:nvSpPr>
          <p:cNvPr id="16" name="文字方塊 14"/>
          <p:cNvSpPr txBox="1"/>
          <p:nvPr/>
        </p:nvSpPr>
        <p:spPr>
          <a:xfrm>
            <a:off x="5694853" y="398796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zh-TW" b="1" dirty="0" smtClean="0"/>
              <a:t>ρ</a:t>
            </a:r>
            <a:r>
              <a:rPr lang="en-US" altLang="zh-TW" b="1" dirty="0"/>
              <a:t> </a:t>
            </a:r>
            <a:r>
              <a:rPr lang="en-US" altLang="zh-TW" b="1" dirty="0" smtClean="0"/>
              <a:t>=</a:t>
            </a:r>
            <a:r>
              <a:rPr lang="zh-TW" altLang="en-US" b="1" dirty="0" smtClean="0"/>
              <a:t>流體的密度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873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416824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研究動機</a:t>
            </a:r>
            <a:endParaRPr lang="zh-TW" altLang="en-US" dirty="0"/>
          </a:p>
        </p:txBody>
      </p:sp>
      <p:pic>
        <p:nvPicPr>
          <p:cNvPr id="1026" name="Picture 2" descr="「瓶蓋棒球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824536" cy="63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06" y="2420888"/>
            <a:ext cx="7249152" cy="86267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探討結果</a:t>
            </a:r>
            <a:r>
              <a:rPr lang="en-US" altLang="zh-TW" dirty="0" smtClean="0"/>
              <a:t>-</a:t>
            </a:r>
            <a:r>
              <a:rPr lang="zh-TW" altLang="en-US" dirty="0" smtClean="0"/>
              <a:t>瑪格努斯效應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203848" y="364360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瑪格努斯</a:t>
            </a:r>
            <a:r>
              <a:rPr lang="zh-TW" altLang="en-US" dirty="0" smtClean="0"/>
              <a:t>效應</a:t>
            </a:r>
            <a:r>
              <a:rPr lang="zh-TW" altLang="en-US" b="1" dirty="0" smtClean="0"/>
              <a:t>較明顯</a:t>
            </a:r>
            <a:r>
              <a:rPr lang="zh-TW" altLang="en-US" dirty="0" smtClean="0"/>
              <a:t>區域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5623347" cy="16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 flipH="1" flipV="1">
            <a:off x="2195736" y="2995532"/>
            <a:ext cx="9361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3131840" y="3931636"/>
            <a:ext cx="288032" cy="1095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6732240" y="223622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931747" y="20515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瓶蓋的飛行方向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506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848872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探討</a:t>
            </a:r>
            <a:r>
              <a:rPr lang="zh-TW" altLang="en-US" dirty="0" smtClean="0"/>
              <a:t>結果</a:t>
            </a:r>
            <a:r>
              <a:rPr lang="en-US" altLang="zh-TW" dirty="0" smtClean="0"/>
              <a:t>-20</a:t>
            </a:r>
            <a:r>
              <a:rPr lang="zh-TW" altLang="en-US" dirty="0" smtClean="0"/>
              <a:t>度為何比</a:t>
            </a:r>
            <a:r>
              <a:rPr lang="en-US" altLang="zh-TW" dirty="0" smtClean="0"/>
              <a:t>40</a:t>
            </a:r>
            <a:r>
              <a:rPr lang="zh-TW" altLang="en-US" dirty="0" smtClean="0"/>
              <a:t>度遠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6515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8671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 flipV="1">
            <a:off x="6494934" y="4437112"/>
            <a:ext cx="669354" cy="488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7092280" y="4139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發射點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122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8236" y="2787297"/>
            <a:ext cx="3364010" cy="109744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6000" dirty="0" smtClean="0"/>
              <a:t>謝謝大家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4373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439" y="1628799"/>
            <a:ext cx="7215961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7006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197424" y="188640"/>
            <a:ext cx="288032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研究動機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708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848872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dirty="0" smtClean="0"/>
              <a:t>流程設計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9530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製作過程</a:t>
            </a:r>
            <a:endParaRPr lang="zh-TW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375" y="2199481"/>
            <a:ext cx="7715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4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785" y="306896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探討問題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88640"/>
            <a:ext cx="484000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2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探討問題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2564904"/>
            <a:ext cx="8208912" cy="2232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altLang="zh-TW" sz="2800" dirty="0"/>
              <a:t>) </a:t>
            </a:r>
            <a:r>
              <a:rPr lang="zh-TW" altLang="en-US" sz="2800" dirty="0"/>
              <a:t>找出為何瓶蓋飛行的路徑會與拋物線有所差異</a:t>
            </a:r>
            <a:r>
              <a:rPr lang="en-US" altLang="zh-TW" sz="2800" dirty="0" smtClean="0"/>
              <a:t>?</a:t>
            </a:r>
          </a:p>
          <a:p>
            <a:pPr marL="4572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/>
              <a:t>二</a:t>
            </a:r>
            <a:r>
              <a:rPr lang="en-US" altLang="zh-TW" sz="2800" dirty="0"/>
              <a:t>) </a:t>
            </a:r>
            <a:r>
              <a:rPr lang="zh-TW" altLang="en-US" sz="2800" dirty="0"/>
              <a:t>找出發射出的瓶蓋要以多少角度丟會比較遠</a:t>
            </a:r>
            <a:r>
              <a:rPr lang="en-US" altLang="zh-TW" sz="2800" dirty="0"/>
              <a:t>? </a:t>
            </a:r>
            <a:endParaRPr lang="en-US" altLang="zh-TW" sz="2800" dirty="0" smtClean="0"/>
          </a:p>
          <a:p>
            <a:pPr marL="4572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/>
              <a:t>三</a:t>
            </a:r>
            <a:r>
              <a:rPr lang="en-US" altLang="zh-TW" sz="2800" dirty="0"/>
              <a:t>) </a:t>
            </a:r>
            <a:r>
              <a:rPr lang="zh-TW" altLang="en-US" sz="2800" dirty="0"/>
              <a:t>探討為何 </a:t>
            </a:r>
            <a:r>
              <a:rPr lang="en-US" altLang="zh-TW" sz="2800" dirty="0"/>
              <a:t>20 </a:t>
            </a:r>
            <a:r>
              <a:rPr lang="zh-TW" altLang="en-US" sz="2800" dirty="0"/>
              <a:t>度時的射程比 </a:t>
            </a:r>
            <a:r>
              <a:rPr lang="en-US" altLang="zh-TW" sz="2800" dirty="0"/>
              <a:t>40 </a:t>
            </a:r>
            <a:r>
              <a:rPr lang="zh-TW" altLang="en-US" sz="2800" dirty="0"/>
              <a:t>度遠</a:t>
            </a:r>
            <a:r>
              <a:rPr lang="en-US" altLang="zh-TW" sz="2800" dirty="0"/>
              <a:t>? </a:t>
            </a:r>
            <a:endParaRPr lang="en-US" altLang="zh-TW" sz="2800" dirty="0" smtClean="0"/>
          </a:p>
          <a:p>
            <a:pPr marL="4572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/>
              <a:t>四</a:t>
            </a:r>
            <a:r>
              <a:rPr lang="en-US" altLang="zh-TW" sz="2800" dirty="0"/>
              <a:t>) </a:t>
            </a:r>
            <a:r>
              <a:rPr lang="zh-TW" altLang="en-US" sz="2800" dirty="0"/>
              <a:t>探討實際路徑和預估路徑差異的地方。</a:t>
            </a:r>
          </a:p>
        </p:txBody>
      </p:sp>
    </p:spTree>
    <p:extLst>
      <p:ext uri="{BB962C8B-B14F-4D97-AF65-F5344CB8AC3E}">
        <p14:creationId xmlns:p14="http://schemas.microsoft.com/office/powerpoint/2010/main" xmlns="" val="1440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/>
              <a:t>開始實驗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2434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實驗器材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00264" cy="46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自然力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然力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自然力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476</TotalTime>
  <Words>236</Words>
  <Application>Microsoft Office PowerPoint</Application>
  <PresentationFormat>如螢幕大小 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氣流</vt:lpstr>
      <vt:lpstr>中庸</vt:lpstr>
      <vt:lpstr>科技</vt:lpstr>
      <vt:lpstr>1_科技</vt:lpstr>
      <vt:lpstr>精裝版</vt:lpstr>
      <vt:lpstr>自然力</vt:lpstr>
      <vt:lpstr>沉穩</vt:lpstr>
      <vt:lpstr>瓶蓋「發射」-拋物線與空氣阻力</vt:lpstr>
      <vt:lpstr>研究動機</vt:lpstr>
      <vt:lpstr>研究動機</vt:lpstr>
      <vt:lpstr>流程設計</vt:lpstr>
      <vt:lpstr>製作過程</vt:lpstr>
      <vt:lpstr>探討問題</vt:lpstr>
      <vt:lpstr>探討問題</vt:lpstr>
      <vt:lpstr>開始實驗</vt:lpstr>
      <vt:lpstr>實驗器材</vt:lpstr>
      <vt:lpstr>實驗器材</vt:lpstr>
      <vt:lpstr>實驗結果</vt:lpstr>
      <vt:lpstr>實驗結果</vt:lpstr>
      <vt:lpstr>實驗結果</vt:lpstr>
      <vt:lpstr>實驗結果</vt:lpstr>
      <vt:lpstr>探討結果</vt:lpstr>
      <vt:lpstr>探討結果</vt:lpstr>
      <vt:lpstr>探討結果</vt:lpstr>
      <vt:lpstr>探討結果-瑪格努斯效應誘導力</vt:lpstr>
      <vt:lpstr>探討結果-瑪格努斯效應誘導升力</vt:lpstr>
      <vt:lpstr>探討結果-瑪格努斯效應</vt:lpstr>
      <vt:lpstr>探討結果-20度為何比40度遠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DaveWork</dc:creator>
  <cp:lastModifiedBy>教師</cp:lastModifiedBy>
  <cp:revision>41</cp:revision>
  <dcterms:created xsi:type="dcterms:W3CDTF">2019-10-27T12:05:53Z</dcterms:created>
  <dcterms:modified xsi:type="dcterms:W3CDTF">2019-11-01T01:06:59Z</dcterms:modified>
</cp:coreProperties>
</file>