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77" r:id="rId2"/>
    <p:sldId id="285" r:id="rId3"/>
    <p:sldId id="287" r:id="rId4"/>
    <p:sldId id="286" r:id="rId5"/>
    <p:sldId id="300" r:id="rId6"/>
    <p:sldId id="284" r:id="rId7"/>
    <p:sldId id="288" r:id="rId8"/>
    <p:sldId id="289" r:id="rId9"/>
    <p:sldId id="290" r:id="rId10"/>
    <p:sldId id="293" r:id="rId11"/>
    <p:sldId id="294" r:id="rId12"/>
    <p:sldId id="295" r:id="rId13"/>
    <p:sldId id="262" r:id="rId14"/>
    <p:sldId id="270" r:id="rId15"/>
    <p:sldId id="296" r:id="rId16"/>
    <p:sldId id="271" r:id="rId17"/>
    <p:sldId id="299" r:id="rId18"/>
    <p:sldId id="273" r:id="rId19"/>
    <p:sldId id="274" r:id="rId20"/>
    <p:sldId id="291" r:id="rId21"/>
    <p:sldId id="275" r:id="rId22"/>
    <p:sldId id="276" r:id="rId23"/>
  </p:sldIdLst>
  <p:sldSz cx="9144000" cy="6858000" type="screen4x3"/>
  <p:notesSz cx="6735763" cy="98694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296" autoAdjust="0"/>
  </p:normalViewPr>
  <p:slideViewPr>
    <p:cSldViewPr>
      <p:cViewPr>
        <p:scale>
          <a:sx n="50" d="100"/>
          <a:sy n="50" d="100"/>
        </p:scale>
        <p:origin x="-1944" y="-8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817853734192314E-2"/>
          <c:y val="2.3193698898492328E-2"/>
          <c:w val="0.86919350990217137"/>
          <c:h val="0.44098732579363048"/>
        </c:manualLayout>
      </c:layout>
      <c:lineChart>
        <c:grouping val="stacked"/>
        <c:varyColors val="0"/>
        <c:ser>
          <c:idx val="0"/>
          <c:order val="0"/>
          <c:marker>
            <c:symbol val="none"/>
          </c:marker>
          <c:cat>
            <c:strRef>
              <c:f>'[花蓮垃圾2019數據-圖.xlsx]工作表2'!$A$9:$A$27</c:f>
              <c:strCache>
                <c:ptCount val="19"/>
                <c:pt idx="0">
                  <c:v>寶特瓶</c:v>
                </c:pt>
                <c:pt idx="1">
                  <c:v>塑膠瓶蓋</c:v>
                </c:pt>
                <c:pt idx="2">
                  <c:v>其他飲料瓶與食物容器</c:v>
                </c:pt>
                <c:pt idx="3">
                  <c:v>非食物的瓶罐與容器</c:v>
                </c:pt>
                <c:pt idx="4">
                  <c:v>塑膠提袋</c:v>
                </c:pt>
                <c:pt idx="5">
                  <c:v>食品包裝袋</c:v>
                </c:pt>
                <c:pt idx="6">
                  <c:v>吸管</c:v>
                </c:pt>
                <c:pt idx="7">
                  <c:v>外帶飲料杯</c:v>
                </c:pt>
                <c:pt idx="8">
                  <c:v>免洗餐具</c:v>
                </c:pt>
                <c:pt idx="9">
                  <c:v>鐵鋁罐</c:v>
                </c:pt>
                <c:pt idx="10">
                  <c:v>鋁箔包或利樂包</c:v>
                </c:pt>
                <c:pt idx="11">
                  <c:v>玻璃瓶</c:v>
                </c:pt>
                <c:pt idx="12">
                  <c:v>釣魚用具</c:v>
                </c:pt>
                <c:pt idx="13">
                  <c:v>漁業浮球、浮筒、漁船防碰墊</c:v>
                </c:pt>
                <c:pt idx="14">
                  <c:v>漁網與繩子</c:v>
                </c:pt>
                <c:pt idx="15">
                  <c:v>菸蒂</c:v>
                </c:pt>
                <c:pt idx="16">
                  <c:v>牙刷</c:v>
                </c:pt>
                <c:pt idx="17">
                  <c:v>針筒、針頭</c:v>
                </c:pt>
                <c:pt idx="18">
                  <c:v>打火機</c:v>
                </c:pt>
              </c:strCache>
            </c:strRef>
          </c:cat>
          <c:val>
            <c:numRef>
              <c:f>'[花蓮垃圾2019數據-圖.xlsx]工作表2'!$B$9:$B$27</c:f>
              <c:numCache>
                <c:formatCode>General</c:formatCode>
                <c:ptCount val="19"/>
                <c:pt idx="0">
                  <c:v>2489</c:v>
                </c:pt>
                <c:pt idx="1">
                  <c:v>1470</c:v>
                </c:pt>
                <c:pt idx="2">
                  <c:v>320</c:v>
                </c:pt>
                <c:pt idx="3">
                  <c:v>169</c:v>
                </c:pt>
                <c:pt idx="4">
                  <c:v>1126</c:v>
                </c:pt>
                <c:pt idx="5">
                  <c:v>686</c:v>
                </c:pt>
                <c:pt idx="6">
                  <c:v>641</c:v>
                </c:pt>
                <c:pt idx="7">
                  <c:v>635</c:v>
                </c:pt>
                <c:pt idx="8">
                  <c:v>947</c:v>
                </c:pt>
                <c:pt idx="9">
                  <c:v>465</c:v>
                </c:pt>
                <c:pt idx="10">
                  <c:v>417</c:v>
                </c:pt>
                <c:pt idx="11">
                  <c:v>652</c:v>
                </c:pt>
                <c:pt idx="12">
                  <c:v>332</c:v>
                </c:pt>
                <c:pt idx="13">
                  <c:v>588</c:v>
                </c:pt>
                <c:pt idx="14">
                  <c:v>191</c:v>
                </c:pt>
                <c:pt idx="15">
                  <c:v>3769</c:v>
                </c:pt>
                <c:pt idx="16">
                  <c:v>15</c:v>
                </c:pt>
                <c:pt idx="17">
                  <c:v>21</c:v>
                </c:pt>
                <c:pt idx="18">
                  <c:v>171</c:v>
                </c:pt>
              </c:numCache>
            </c:numRef>
          </c:val>
          <c:smooth val="0"/>
        </c:ser>
        <c:ser>
          <c:idx val="1"/>
          <c:order val="1"/>
          <c:marker>
            <c:symbol val="none"/>
          </c:marker>
          <c:cat>
            <c:strRef>
              <c:f>'[花蓮垃圾2019數據-圖.xlsx]工作表2'!$A$9:$A$27</c:f>
              <c:strCache>
                <c:ptCount val="19"/>
                <c:pt idx="0">
                  <c:v>寶特瓶</c:v>
                </c:pt>
                <c:pt idx="1">
                  <c:v>塑膠瓶蓋</c:v>
                </c:pt>
                <c:pt idx="2">
                  <c:v>其他飲料瓶與食物容器</c:v>
                </c:pt>
                <c:pt idx="3">
                  <c:v>非食物的瓶罐與容器</c:v>
                </c:pt>
                <c:pt idx="4">
                  <c:v>塑膠提袋</c:v>
                </c:pt>
                <c:pt idx="5">
                  <c:v>食品包裝袋</c:v>
                </c:pt>
                <c:pt idx="6">
                  <c:v>吸管</c:v>
                </c:pt>
                <c:pt idx="7">
                  <c:v>外帶飲料杯</c:v>
                </c:pt>
                <c:pt idx="8">
                  <c:v>免洗餐具</c:v>
                </c:pt>
                <c:pt idx="9">
                  <c:v>鐵鋁罐</c:v>
                </c:pt>
                <c:pt idx="10">
                  <c:v>鋁箔包或利樂包</c:v>
                </c:pt>
                <c:pt idx="11">
                  <c:v>玻璃瓶</c:v>
                </c:pt>
                <c:pt idx="12">
                  <c:v>釣魚用具</c:v>
                </c:pt>
                <c:pt idx="13">
                  <c:v>漁業浮球、浮筒、漁船防碰墊</c:v>
                </c:pt>
                <c:pt idx="14">
                  <c:v>漁網與繩子</c:v>
                </c:pt>
                <c:pt idx="15">
                  <c:v>菸蒂</c:v>
                </c:pt>
                <c:pt idx="16">
                  <c:v>牙刷</c:v>
                </c:pt>
                <c:pt idx="17">
                  <c:v>針筒、針頭</c:v>
                </c:pt>
                <c:pt idx="18">
                  <c:v>打火機</c:v>
                </c:pt>
              </c:strCache>
            </c:strRef>
          </c:cat>
          <c:val>
            <c:numRef>
              <c:f>'[花蓮垃圾2019數據-圖.xlsx]工作表2'!$C$9:$C$27</c:f>
              <c:numCache>
                <c:formatCode>General</c:formatCode>
                <c:ptCount val="19"/>
              </c:numCache>
            </c:numRef>
          </c:val>
          <c:smooth val="0"/>
        </c:ser>
        <c:ser>
          <c:idx val="2"/>
          <c:order val="2"/>
          <c:marker>
            <c:symbol val="none"/>
          </c:marker>
          <c:cat>
            <c:strRef>
              <c:f>'[花蓮垃圾2019數據-圖.xlsx]工作表2'!$A$9:$A$27</c:f>
              <c:strCache>
                <c:ptCount val="19"/>
                <c:pt idx="0">
                  <c:v>寶特瓶</c:v>
                </c:pt>
                <c:pt idx="1">
                  <c:v>塑膠瓶蓋</c:v>
                </c:pt>
                <c:pt idx="2">
                  <c:v>其他飲料瓶與食物容器</c:v>
                </c:pt>
                <c:pt idx="3">
                  <c:v>非食物的瓶罐與容器</c:v>
                </c:pt>
                <c:pt idx="4">
                  <c:v>塑膠提袋</c:v>
                </c:pt>
                <c:pt idx="5">
                  <c:v>食品包裝袋</c:v>
                </c:pt>
                <c:pt idx="6">
                  <c:v>吸管</c:v>
                </c:pt>
                <c:pt idx="7">
                  <c:v>外帶飲料杯</c:v>
                </c:pt>
                <c:pt idx="8">
                  <c:v>免洗餐具</c:v>
                </c:pt>
                <c:pt idx="9">
                  <c:v>鐵鋁罐</c:v>
                </c:pt>
                <c:pt idx="10">
                  <c:v>鋁箔包或利樂包</c:v>
                </c:pt>
                <c:pt idx="11">
                  <c:v>玻璃瓶</c:v>
                </c:pt>
                <c:pt idx="12">
                  <c:v>釣魚用具</c:v>
                </c:pt>
                <c:pt idx="13">
                  <c:v>漁業浮球、浮筒、漁船防碰墊</c:v>
                </c:pt>
                <c:pt idx="14">
                  <c:v>漁網與繩子</c:v>
                </c:pt>
                <c:pt idx="15">
                  <c:v>菸蒂</c:v>
                </c:pt>
                <c:pt idx="16">
                  <c:v>牙刷</c:v>
                </c:pt>
                <c:pt idx="17">
                  <c:v>針筒、針頭</c:v>
                </c:pt>
                <c:pt idx="18">
                  <c:v>打火機</c:v>
                </c:pt>
              </c:strCache>
            </c:strRef>
          </c:cat>
          <c:val>
            <c:numRef>
              <c:f>'[花蓮垃圾2019數據-圖.xlsx]工作表2'!$D$9:$D$27</c:f>
              <c:numCache>
                <c:formatCode>General</c:formatCode>
                <c:ptCount val="19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/>
        <c:marker val="1"/>
        <c:smooth val="0"/>
        <c:axId val="107009024"/>
        <c:axId val="106645760"/>
      </c:lineChart>
      <c:catAx>
        <c:axId val="10700902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800"/>
                </a:pPr>
                <a:r>
                  <a:rPr lang="zh-TW" sz="2800"/>
                  <a:t>廢棄物種類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106645760"/>
        <c:crosses val="autoZero"/>
        <c:auto val="1"/>
        <c:lblAlgn val="ctr"/>
        <c:lblOffset val="100"/>
        <c:noMultiLvlLbl val="0"/>
      </c:catAx>
      <c:valAx>
        <c:axId val="106645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0090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3C751B-4B27-46ED-879D-E9869431B628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7D4CC4EF-C69E-4C21-8C12-B31B0A129163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研究問題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E3B36C9D-3072-47F0-A9E2-89BD778C7F9B}" type="parTrans" cxnId="{CB0FD021-027D-4A28-A006-12BAD1A75C30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D042C49B-8FB0-4F91-9025-4FC9A51A93B4}" type="sibTrans" cxnId="{CB0FD021-027D-4A28-A006-12BAD1A75C30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8680CFD8-C93A-403E-BCD2-45959C62ADC2}">
      <dgm:prSet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研究動機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5A08AD9F-21D6-454F-821C-D58C5CC38D4A}" type="parTrans" cxnId="{C98312B2-F168-44D3-A617-562174E66A97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CF6B8CEC-BE0A-465C-A93C-3BB31D8F91AD}" type="sibTrans" cxnId="{C98312B2-F168-44D3-A617-562174E66A97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27A39E72-04E4-4062-9423-6376016A4AF8}">
      <dgm:prSet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討論分析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5BB1923F-1B52-4B33-8CB6-1622576B123C}" type="parTrans" cxnId="{B16F00FA-728C-4EFD-823B-8BC8E06BE433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7B4D9CB5-1471-4AC4-8F71-4D7A8C401509}" type="sibTrans" cxnId="{B16F00FA-728C-4EFD-823B-8BC8E06BE433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417A8CE1-F219-46F8-ADD7-29BB81771A3C}">
      <dgm:prSet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結 論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B3C36B15-E7AE-462D-944E-8F9652377C4C}" type="parTrans" cxnId="{E7C23620-C0BF-49CF-BC29-ABBC4C23890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AE146CC6-1CDB-4322-B701-BF77EABD9B65}" type="sibTrans" cxnId="{E7C23620-C0BF-49CF-BC29-ABBC4C23890F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DC3E55A4-BC71-4433-8346-80818D5E2E24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實地調查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990E303D-0A75-499E-A108-EAE4A8A0A485}" type="parTrans" cxnId="{8ABE702F-AD8C-4C7A-AD6F-B9E6FB488EE9}">
      <dgm:prSet/>
      <dgm:spPr/>
      <dgm:t>
        <a:bodyPr/>
        <a:lstStyle/>
        <a:p>
          <a:endParaRPr lang="zh-TW" altLang="en-US"/>
        </a:p>
      </dgm:t>
    </dgm:pt>
    <dgm:pt modelId="{FA954CBB-C15B-415F-BD2B-C81215742D29}" type="sibTrans" cxnId="{8ABE702F-AD8C-4C7A-AD6F-B9E6FB488EE9}">
      <dgm:prSet/>
      <dgm:spPr/>
      <dgm:t>
        <a:bodyPr/>
        <a:lstStyle/>
        <a:p>
          <a:endParaRPr lang="zh-TW" altLang="en-US"/>
        </a:p>
      </dgm:t>
    </dgm:pt>
    <dgm:pt modelId="{3A1624A9-660F-4A72-8DA6-421E7634DCBB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談訪專家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45C8CE68-53A2-47E3-B9B6-CEA55E28B28C}" type="sibTrans" cxnId="{5D094F53-3E19-491F-99B3-3685C601836E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1AFEA8B3-0669-451B-9D9A-8ED44B35E040}" type="parTrans" cxnId="{5D094F53-3E19-491F-99B3-3685C601836E}">
      <dgm:prSet/>
      <dgm:spPr/>
      <dgm:t>
        <a:bodyPr/>
        <a:lstStyle/>
        <a:p>
          <a:endParaRPr lang="zh-TW" altLang="en-US" sz="2400">
            <a:latin typeface="標楷體" pitchFamily="65" charset="-120"/>
            <a:ea typeface="標楷體" pitchFamily="65" charset="-120"/>
          </a:endParaRPr>
        </a:p>
      </dgm:t>
    </dgm:pt>
    <dgm:pt modelId="{10268D09-EF45-458C-8AB9-1D70E2F4398E}">
      <dgm:prSet phldrT="[文字]" custT="1"/>
      <dgm:spPr/>
      <dgm:t>
        <a:bodyPr/>
        <a:lstStyle/>
        <a:p>
          <a:r>
            <a:rPr lang="zh-TW" altLang="en-US" sz="3200" smtClean="0">
              <a:latin typeface="標楷體" pitchFamily="65" charset="-120"/>
              <a:ea typeface="標楷體" pitchFamily="65" charset="-120"/>
            </a:rPr>
            <a:t>文獻探討</a:t>
          </a:r>
          <a:endParaRPr lang="zh-TW" altLang="en-US" sz="3200" dirty="0">
            <a:latin typeface="標楷體" pitchFamily="65" charset="-120"/>
            <a:ea typeface="標楷體" pitchFamily="65" charset="-120"/>
          </a:endParaRPr>
        </a:p>
      </dgm:t>
    </dgm:pt>
    <dgm:pt modelId="{381ED684-20F0-4EAE-AB50-A09FC0A9A915}" type="parTrans" cxnId="{BB3F1AB4-A86F-4F95-8ACF-C2F7A4C8A195}">
      <dgm:prSet/>
      <dgm:spPr/>
      <dgm:t>
        <a:bodyPr/>
        <a:lstStyle/>
        <a:p>
          <a:endParaRPr lang="zh-TW" altLang="en-US"/>
        </a:p>
      </dgm:t>
    </dgm:pt>
    <dgm:pt modelId="{311DA83D-91EE-4C6A-BB6C-274EC5177B9A}" type="sibTrans" cxnId="{BB3F1AB4-A86F-4F95-8ACF-C2F7A4C8A195}">
      <dgm:prSet/>
      <dgm:spPr/>
      <dgm:t>
        <a:bodyPr/>
        <a:lstStyle/>
        <a:p>
          <a:endParaRPr lang="zh-TW" altLang="en-US"/>
        </a:p>
      </dgm:t>
    </dgm:pt>
    <dgm:pt modelId="{71F5BCBE-7163-4408-A1CE-BE0B8357079B}" type="pres">
      <dgm:prSet presAssocID="{5B3C751B-4B27-46ED-879D-E9869431B628}" presName="CompostProcess" presStyleCnt="0">
        <dgm:presLayoutVars>
          <dgm:dir/>
          <dgm:resizeHandles val="exact"/>
        </dgm:presLayoutVars>
      </dgm:prSet>
      <dgm:spPr/>
    </dgm:pt>
    <dgm:pt modelId="{D963C069-5DCC-4DAA-8FA5-B56EE90AF504}" type="pres">
      <dgm:prSet presAssocID="{5B3C751B-4B27-46ED-879D-E9869431B628}" presName="arrow" presStyleLbl="bgShp" presStyleIdx="0" presStyleCnt="1" custLinFactNeighborX="-980"/>
      <dgm:spPr/>
    </dgm:pt>
    <dgm:pt modelId="{E35F024E-CFF5-498C-A648-F4E5738B72D7}" type="pres">
      <dgm:prSet presAssocID="{5B3C751B-4B27-46ED-879D-E9869431B628}" presName="linearProcess" presStyleCnt="0"/>
      <dgm:spPr/>
    </dgm:pt>
    <dgm:pt modelId="{1DCCA7EF-8AFA-40F3-9CAD-0D3A4923C4BF}" type="pres">
      <dgm:prSet presAssocID="{8680CFD8-C93A-403E-BCD2-45959C62ADC2}" presName="textNode" presStyleLbl="node1" presStyleIdx="0" presStyleCnt="7" custScaleX="94117" custScaleY="141326" custLinFactX="17573" custLinFactNeighborX="100000" custLinFactNeighborY="-26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4E9921-862A-46A5-91EE-BA1E1066A14F}" type="pres">
      <dgm:prSet presAssocID="{CF6B8CEC-BE0A-465C-A93C-3BB31D8F91AD}" presName="sibTrans" presStyleCnt="0"/>
      <dgm:spPr/>
    </dgm:pt>
    <dgm:pt modelId="{8601A8E7-C3C8-41B8-9A25-C93B2E7D1D55}" type="pres">
      <dgm:prSet presAssocID="{7D4CC4EF-C69E-4C21-8C12-B31B0A129163}" presName="textNode" presStyleLbl="node1" presStyleIdx="1" presStyleCnt="7" custScaleX="76712" custScaleY="143275" custLinFactX="35052" custLinFactNeighborX="100000" custLinFactNeighborY="-17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DD6A84-DBC8-4376-875F-55319329858D}" type="pres">
      <dgm:prSet presAssocID="{D042C49B-8FB0-4F91-9025-4FC9A51A93B4}" presName="sibTrans" presStyleCnt="0"/>
      <dgm:spPr/>
    </dgm:pt>
    <dgm:pt modelId="{85709115-9385-4DB9-AC2C-6280C81C9555}" type="pres">
      <dgm:prSet presAssocID="{10268D09-EF45-458C-8AB9-1D70E2F4398E}" presName="textNode" presStyleLbl="node1" presStyleIdx="2" presStyleCnt="7" custScaleY="143526" custLinFactX="52653" custLinFactNeighborX="100000" custLinFactNeighborY="-15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01D1FB-AEFB-4D85-B6BC-D4F5D4442CF0}" type="pres">
      <dgm:prSet presAssocID="{311DA83D-91EE-4C6A-BB6C-274EC5177B9A}" presName="sibTrans" presStyleCnt="0"/>
      <dgm:spPr/>
    </dgm:pt>
    <dgm:pt modelId="{96617281-4CAF-443F-9E0E-591E4F6A01E0}" type="pres">
      <dgm:prSet presAssocID="{3A1624A9-660F-4A72-8DA6-421E7634DCBB}" presName="textNode" presStyleLbl="node1" presStyleIdx="3" presStyleCnt="7" custScaleX="231018" custScaleY="63789" custLinFactX="95620" custLinFactNeighborX="100000" custLinFactNeighborY="-3824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A404FF-8384-40FD-A90F-E52F966D06E4}" type="pres">
      <dgm:prSet presAssocID="{45C8CE68-53A2-47E3-B9B6-CEA55E28B28C}" presName="sibTrans" presStyleCnt="0"/>
      <dgm:spPr/>
    </dgm:pt>
    <dgm:pt modelId="{4F75B6DB-67AA-4561-BF94-CC524223493B}" type="pres">
      <dgm:prSet presAssocID="{DC3E55A4-BC71-4433-8346-80818D5E2E24}" presName="textNode" presStyleLbl="node1" presStyleIdx="4" presStyleCnt="7" custScaleX="239755" custScaleY="70916" custLinFactX="-112487" custLinFactNeighborX="-200000" custLinFactNeighborY="2885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A7C3EA-A5EF-4CB5-A1A8-5841DD48FF81}" type="pres">
      <dgm:prSet presAssocID="{FA954CBB-C15B-415F-BD2B-C81215742D29}" presName="sibTrans" presStyleCnt="0"/>
      <dgm:spPr/>
    </dgm:pt>
    <dgm:pt modelId="{0799C0C0-0E50-4D92-992C-C9ED4EE66648}" type="pres">
      <dgm:prSet presAssocID="{27A39E72-04E4-4062-9423-6376016A4AF8}" presName="textNode" presStyleLbl="node1" presStyleIdx="5" presStyleCnt="7" custScaleX="73385" custScaleY="150220" custLinFactX="-100000" custLinFactNeighborX="-132848" custLinFactNeighborY="-1026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373C6B-32D7-4F82-93E8-BAE5C4A20AD5}" type="pres">
      <dgm:prSet presAssocID="{7B4D9CB5-1471-4AC4-8F71-4D7A8C401509}" presName="sibTrans" presStyleCnt="0"/>
      <dgm:spPr/>
    </dgm:pt>
    <dgm:pt modelId="{EA8D3120-44D6-44C4-9689-7F6FC864BC91}" type="pres">
      <dgm:prSet presAssocID="{417A8CE1-F219-46F8-ADD7-29BB81771A3C}" presName="textNode" presStyleLbl="node1" presStyleIdx="6" presStyleCnt="7" custScaleX="105821" custScaleY="105751" custLinFactX="-78732" custLinFactNeighborX="-100000" custLinFactNeighborY="-20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F8E10E3-5B08-42EC-999E-DBA7A0F0A702}" type="presOf" srcId="{27A39E72-04E4-4062-9423-6376016A4AF8}" destId="{0799C0C0-0E50-4D92-992C-C9ED4EE66648}" srcOrd="0" destOrd="0" presId="urn:microsoft.com/office/officeart/2005/8/layout/hProcess9"/>
    <dgm:cxn modelId="{BB3F1AB4-A86F-4F95-8ACF-C2F7A4C8A195}" srcId="{5B3C751B-4B27-46ED-879D-E9869431B628}" destId="{10268D09-EF45-458C-8AB9-1D70E2F4398E}" srcOrd="2" destOrd="0" parTransId="{381ED684-20F0-4EAE-AB50-A09FC0A9A915}" sibTransId="{311DA83D-91EE-4C6A-BB6C-274EC5177B9A}"/>
    <dgm:cxn modelId="{C98312B2-F168-44D3-A617-562174E66A97}" srcId="{5B3C751B-4B27-46ED-879D-E9869431B628}" destId="{8680CFD8-C93A-403E-BCD2-45959C62ADC2}" srcOrd="0" destOrd="0" parTransId="{5A08AD9F-21D6-454F-821C-D58C5CC38D4A}" sibTransId="{CF6B8CEC-BE0A-465C-A93C-3BB31D8F91AD}"/>
    <dgm:cxn modelId="{69F24DF6-1187-44AF-9CAE-BB2B577C61BF}" type="presOf" srcId="{7D4CC4EF-C69E-4C21-8C12-B31B0A129163}" destId="{8601A8E7-C3C8-41B8-9A25-C93B2E7D1D55}" srcOrd="0" destOrd="0" presId="urn:microsoft.com/office/officeart/2005/8/layout/hProcess9"/>
    <dgm:cxn modelId="{27EB5440-5FDD-476B-A676-19B95EA487EF}" type="presOf" srcId="{10268D09-EF45-458C-8AB9-1D70E2F4398E}" destId="{85709115-9385-4DB9-AC2C-6280C81C9555}" srcOrd="0" destOrd="0" presId="urn:microsoft.com/office/officeart/2005/8/layout/hProcess9"/>
    <dgm:cxn modelId="{B16F00FA-728C-4EFD-823B-8BC8E06BE433}" srcId="{5B3C751B-4B27-46ED-879D-E9869431B628}" destId="{27A39E72-04E4-4062-9423-6376016A4AF8}" srcOrd="5" destOrd="0" parTransId="{5BB1923F-1B52-4B33-8CB6-1622576B123C}" sibTransId="{7B4D9CB5-1471-4AC4-8F71-4D7A8C401509}"/>
    <dgm:cxn modelId="{B7076EA3-3CEB-40CC-9791-5724F2CE7941}" type="presOf" srcId="{417A8CE1-F219-46F8-ADD7-29BB81771A3C}" destId="{EA8D3120-44D6-44C4-9689-7F6FC864BC91}" srcOrd="0" destOrd="0" presId="urn:microsoft.com/office/officeart/2005/8/layout/hProcess9"/>
    <dgm:cxn modelId="{E7C23620-C0BF-49CF-BC29-ABBC4C23890F}" srcId="{5B3C751B-4B27-46ED-879D-E9869431B628}" destId="{417A8CE1-F219-46F8-ADD7-29BB81771A3C}" srcOrd="6" destOrd="0" parTransId="{B3C36B15-E7AE-462D-944E-8F9652377C4C}" sibTransId="{AE146CC6-1CDB-4322-B701-BF77EABD9B65}"/>
    <dgm:cxn modelId="{F6A50229-2013-41CB-B74B-7668F90E6823}" type="presOf" srcId="{3A1624A9-660F-4A72-8DA6-421E7634DCBB}" destId="{96617281-4CAF-443F-9E0E-591E4F6A01E0}" srcOrd="0" destOrd="0" presId="urn:microsoft.com/office/officeart/2005/8/layout/hProcess9"/>
    <dgm:cxn modelId="{EF95CCF2-25B1-4A53-8DCD-A85342879425}" type="presOf" srcId="{8680CFD8-C93A-403E-BCD2-45959C62ADC2}" destId="{1DCCA7EF-8AFA-40F3-9CAD-0D3A4923C4BF}" srcOrd="0" destOrd="0" presId="urn:microsoft.com/office/officeart/2005/8/layout/hProcess9"/>
    <dgm:cxn modelId="{579D122B-510B-4A43-8BFF-45D99F568F68}" type="presOf" srcId="{DC3E55A4-BC71-4433-8346-80818D5E2E24}" destId="{4F75B6DB-67AA-4561-BF94-CC524223493B}" srcOrd="0" destOrd="0" presId="urn:microsoft.com/office/officeart/2005/8/layout/hProcess9"/>
    <dgm:cxn modelId="{CB0FD021-027D-4A28-A006-12BAD1A75C30}" srcId="{5B3C751B-4B27-46ED-879D-E9869431B628}" destId="{7D4CC4EF-C69E-4C21-8C12-B31B0A129163}" srcOrd="1" destOrd="0" parTransId="{E3B36C9D-3072-47F0-A9E2-89BD778C7F9B}" sibTransId="{D042C49B-8FB0-4F91-9025-4FC9A51A93B4}"/>
    <dgm:cxn modelId="{5D094F53-3E19-491F-99B3-3685C601836E}" srcId="{5B3C751B-4B27-46ED-879D-E9869431B628}" destId="{3A1624A9-660F-4A72-8DA6-421E7634DCBB}" srcOrd="3" destOrd="0" parTransId="{1AFEA8B3-0669-451B-9D9A-8ED44B35E040}" sibTransId="{45C8CE68-53A2-47E3-B9B6-CEA55E28B28C}"/>
    <dgm:cxn modelId="{93EF68CF-53C1-4F47-B5C4-7114180C079E}" type="presOf" srcId="{5B3C751B-4B27-46ED-879D-E9869431B628}" destId="{71F5BCBE-7163-4408-A1CE-BE0B8357079B}" srcOrd="0" destOrd="0" presId="urn:microsoft.com/office/officeart/2005/8/layout/hProcess9"/>
    <dgm:cxn modelId="{8ABE702F-AD8C-4C7A-AD6F-B9E6FB488EE9}" srcId="{5B3C751B-4B27-46ED-879D-E9869431B628}" destId="{DC3E55A4-BC71-4433-8346-80818D5E2E24}" srcOrd="4" destOrd="0" parTransId="{990E303D-0A75-499E-A108-EAE4A8A0A485}" sibTransId="{FA954CBB-C15B-415F-BD2B-C81215742D29}"/>
    <dgm:cxn modelId="{28AF344E-52D7-4DF0-95AF-AAF18C25075E}" type="presParOf" srcId="{71F5BCBE-7163-4408-A1CE-BE0B8357079B}" destId="{D963C069-5DCC-4DAA-8FA5-B56EE90AF504}" srcOrd="0" destOrd="0" presId="urn:microsoft.com/office/officeart/2005/8/layout/hProcess9"/>
    <dgm:cxn modelId="{35C9999D-4F3B-4D80-81F9-855D86218E1E}" type="presParOf" srcId="{71F5BCBE-7163-4408-A1CE-BE0B8357079B}" destId="{E35F024E-CFF5-498C-A648-F4E5738B72D7}" srcOrd="1" destOrd="0" presId="urn:microsoft.com/office/officeart/2005/8/layout/hProcess9"/>
    <dgm:cxn modelId="{F822AB00-8598-4509-9E53-4A05806604D6}" type="presParOf" srcId="{E35F024E-CFF5-498C-A648-F4E5738B72D7}" destId="{1DCCA7EF-8AFA-40F3-9CAD-0D3A4923C4BF}" srcOrd="0" destOrd="0" presId="urn:microsoft.com/office/officeart/2005/8/layout/hProcess9"/>
    <dgm:cxn modelId="{CF52A8A2-6279-4CAC-9CD4-C3A1FCB49CBB}" type="presParOf" srcId="{E35F024E-CFF5-498C-A648-F4E5738B72D7}" destId="{E54E9921-862A-46A5-91EE-BA1E1066A14F}" srcOrd="1" destOrd="0" presId="urn:microsoft.com/office/officeart/2005/8/layout/hProcess9"/>
    <dgm:cxn modelId="{CCA6F01E-B392-4E14-891E-B80AED2823E5}" type="presParOf" srcId="{E35F024E-CFF5-498C-A648-F4E5738B72D7}" destId="{8601A8E7-C3C8-41B8-9A25-C93B2E7D1D55}" srcOrd="2" destOrd="0" presId="urn:microsoft.com/office/officeart/2005/8/layout/hProcess9"/>
    <dgm:cxn modelId="{13837F39-27B3-473D-9AC4-D618581CB934}" type="presParOf" srcId="{E35F024E-CFF5-498C-A648-F4E5738B72D7}" destId="{FCDD6A84-DBC8-4376-875F-55319329858D}" srcOrd="3" destOrd="0" presId="urn:microsoft.com/office/officeart/2005/8/layout/hProcess9"/>
    <dgm:cxn modelId="{7E00EAE2-076A-4CB7-9D88-104ED87D77A5}" type="presParOf" srcId="{E35F024E-CFF5-498C-A648-F4E5738B72D7}" destId="{85709115-9385-4DB9-AC2C-6280C81C9555}" srcOrd="4" destOrd="0" presId="urn:microsoft.com/office/officeart/2005/8/layout/hProcess9"/>
    <dgm:cxn modelId="{47AF8F27-9921-46B1-B9E4-EFA529616377}" type="presParOf" srcId="{E35F024E-CFF5-498C-A648-F4E5738B72D7}" destId="{6901D1FB-AEFB-4D85-B6BC-D4F5D4442CF0}" srcOrd="5" destOrd="0" presId="urn:microsoft.com/office/officeart/2005/8/layout/hProcess9"/>
    <dgm:cxn modelId="{16B39A75-7CC6-49C9-9E34-822F9FC80600}" type="presParOf" srcId="{E35F024E-CFF5-498C-A648-F4E5738B72D7}" destId="{96617281-4CAF-443F-9E0E-591E4F6A01E0}" srcOrd="6" destOrd="0" presId="urn:microsoft.com/office/officeart/2005/8/layout/hProcess9"/>
    <dgm:cxn modelId="{63009AD2-A082-499E-B3FC-F0ACA2E5E117}" type="presParOf" srcId="{E35F024E-CFF5-498C-A648-F4E5738B72D7}" destId="{65A404FF-8384-40FD-A90F-E52F966D06E4}" srcOrd="7" destOrd="0" presId="urn:microsoft.com/office/officeart/2005/8/layout/hProcess9"/>
    <dgm:cxn modelId="{6BA3F464-9B8A-40BD-8BF9-50F0CE2317A7}" type="presParOf" srcId="{E35F024E-CFF5-498C-A648-F4E5738B72D7}" destId="{4F75B6DB-67AA-4561-BF94-CC524223493B}" srcOrd="8" destOrd="0" presId="urn:microsoft.com/office/officeart/2005/8/layout/hProcess9"/>
    <dgm:cxn modelId="{565C671D-719E-4F0F-A359-A932D331B6CC}" type="presParOf" srcId="{E35F024E-CFF5-498C-A648-F4E5738B72D7}" destId="{EDA7C3EA-A5EF-4CB5-A1A8-5841DD48FF81}" srcOrd="9" destOrd="0" presId="urn:microsoft.com/office/officeart/2005/8/layout/hProcess9"/>
    <dgm:cxn modelId="{8423F095-5A2D-4A8D-A527-340C4D0DEA75}" type="presParOf" srcId="{E35F024E-CFF5-498C-A648-F4E5738B72D7}" destId="{0799C0C0-0E50-4D92-992C-C9ED4EE66648}" srcOrd="10" destOrd="0" presId="urn:microsoft.com/office/officeart/2005/8/layout/hProcess9"/>
    <dgm:cxn modelId="{848CED61-DB12-4BEC-8B4D-4626652A0906}" type="presParOf" srcId="{E35F024E-CFF5-498C-A648-F4E5738B72D7}" destId="{51373C6B-32D7-4F82-93E8-BAE5C4A20AD5}" srcOrd="11" destOrd="0" presId="urn:microsoft.com/office/officeart/2005/8/layout/hProcess9"/>
    <dgm:cxn modelId="{30F56E14-5EBE-4560-9325-F9A03A7144C4}" type="presParOf" srcId="{E35F024E-CFF5-498C-A648-F4E5738B72D7}" destId="{EA8D3120-44D6-44C4-9689-7F6FC864BC91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3C069-5DCC-4DAA-8FA5-B56EE90AF504}">
      <dsp:nvSpPr>
        <dsp:cNvPr id="0" name=""/>
        <dsp:cNvSpPr/>
      </dsp:nvSpPr>
      <dsp:spPr>
        <a:xfrm>
          <a:off x="609630" y="0"/>
          <a:ext cx="7772400" cy="419782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CA7EF-8AFA-40F3-9CAD-0D3A4923C4BF}">
      <dsp:nvSpPr>
        <dsp:cNvPr id="0" name=""/>
        <dsp:cNvSpPr/>
      </dsp:nvSpPr>
      <dsp:spPr>
        <a:xfrm>
          <a:off x="301563" y="867387"/>
          <a:ext cx="847570" cy="23730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研究動機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342938" y="908762"/>
        <a:ext cx="764820" cy="2290296"/>
      </dsp:txXfrm>
    </dsp:sp>
    <dsp:sp modelId="{8601A8E7-C3C8-41B8-9A25-C93B2E7D1D55}">
      <dsp:nvSpPr>
        <dsp:cNvPr id="0" name=""/>
        <dsp:cNvSpPr/>
      </dsp:nvSpPr>
      <dsp:spPr>
        <a:xfrm>
          <a:off x="1447802" y="867396"/>
          <a:ext cx="690829" cy="240577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研究問題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1481525" y="901119"/>
        <a:ext cx="623383" cy="2338326"/>
      </dsp:txXfrm>
    </dsp:sp>
    <dsp:sp modelId="{85709115-9385-4DB9-AC2C-6280C81C9555}">
      <dsp:nvSpPr>
        <dsp:cNvPr id="0" name=""/>
        <dsp:cNvSpPr/>
      </dsp:nvSpPr>
      <dsp:spPr>
        <a:xfrm>
          <a:off x="2438399" y="867387"/>
          <a:ext cx="900549" cy="240998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smtClean="0">
              <a:latin typeface="標楷體" pitchFamily="65" charset="-120"/>
              <a:ea typeface="標楷體" pitchFamily="65" charset="-120"/>
            </a:rPr>
            <a:t>文獻探討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2482360" y="911348"/>
        <a:ext cx="812627" cy="2322065"/>
      </dsp:txXfrm>
    </dsp:sp>
    <dsp:sp modelId="{96617281-4CAF-443F-9E0E-591E4F6A01E0}">
      <dsp:nvSpPr>
        <dsp:cNvPr id="0" name=""/>
        <dsp:cNvSpPr/>
      </dsp:nvSpPr>
      <dsp:spPr>
        <a:xfrm>
          <a:off x="3867150" y="921229"/>
          <a:ext cx="2080431" cy="10710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談訪專家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3919437" y="973516"/>
        <a:ext cx="1975857" cy="966525"/>
      </dsp:txXfrm>
    </dsp:sp>
    <dsp:sp modelId="{4F75B6DB-67AA-4561-BF94-CC524223493B}">
      <dsp:nvSpPr>
        <dsp:cNvPr id="0" name=""/>
        <dsp:cNvSpPr/>
      </dsp:nvSpPr>
      <dsp:spPr>
        <a:xfrm>
          <a:off x="3790951" y="1988022"/>
          <a:ext cx="2159112" cy="119077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實地調查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3849080" y="2046151"/>
        <a:ext cx="2042854" cy="1074513"/>
      </dsp:txXfrm>
    </dsp:sp>
    <dsp:sp modelId="{0799C0C0-0E50-4D92-992C-C9ED4EE66648}">
      <dsp:nvSpPr>
        <dsp:cNvPr id="0" name=""/>
        <dsp:cNvSpPr/>
      </dsp:nvSpPr>
      <dsp:spPr>
        <a:xfrm>
          <a:off x="6298638" y="665371"/>
          <a:ext cx="660868" cy="25223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討論分析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6330899" y="697632"/>
        <a:ext cx="596346" cy="2457866"/>
      </dsp:txXfrm>
    </dsp:sp>
    <dsp:sp modelId="{EA8D3120-44D6-44C4-9689-7F6FC864BC91}">
      <dsp:nvSpPr>
        <dsp:cNvPr id="0" name=""/>
        <dsp:cNvSpPr/>
      </dsp:nvSpPr>
      <dsp:spPr>
        <a:xfrm>
          <a:off x="7338698" y="1177178"/>
          <a:ext cx="952970" cy="177569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itchFamily="65" charset="-120"/>
              <a:ea typeface="標楷體" pitchFamily="65" charset="-120"/>
            </a:rPr>
            <a:t>結 論</a:t>
          </a:r>
          <a:endParaRPr lang="zh-TW" altLang="en-US" sz="3200" kern="1200" dirty="0">
            <a:latin typeface="標楷體" pitchFamily="65" charset="-120"/>
            <a:ea typeface="標楷體" pitchFamily="65" charset="-120"/>
          </a:endParaRPr>
        </a:p>
      </dsp:txBody>
      <dsp:txXfrm>
        <a:off x="7385218" y="1223698"/>
        <a:ext cx="859930" cy="1682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C7B45-6C9A-4704-A98B-4E38919FC179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0E1A0-3C40-47AF-8796-5D7D32BB6B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9328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2B26D-EFC7-436D-8854-0764D9325EE6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723E7-6846-4052-B949-DC319E6867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393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 smtClean="0">
                <a:latin typeface="+mn-ea"/>
              </a:rPr>
              <a:t>透過文獻探討、實地調查及數據分析。</a:t>
            </a:r>
            <a:endParaRPr lang="en-US" altLang="zh-TW" sz="1200" dirty="0" smtClean="0">
              <a:latin typeface="+mn-ea"/>
            </a:endParaRPr>
          </a:p>
          <a:p>
            <a:r>
              <a:rPr lang="zh-TW" altLang="en-US" sz="1200" dirty="0" smtClean="0">
                <a:latin typeface="+mn-ea"/>
              </a:rPr>
              <a:t>訪談專家，以錄音方式記錄訪談內容。</a:t>
            </a:r>
            <a:endParaRPr lang="en-US" altLang="zh-TW" sz="1200" dirty="0" smtClean="0">
              <a:latin typeface="+mn-ea"/>
            </a:endParaRPr>
          </a:p>
          <a:p>
            <a:r>
              <a:rPr lang="zh-TW" altLang="en-US" sz="1200" dirty="0" smtClean="0">
                <a:latin typeface="+mn-ea"/>
              </a:rPr>
              <a:t>針對問題進行整理並與文獻互相對照</a:t>
            </a:r>
            <a:r>
              <a:rPr lang="zh-TW" altLang="en-US" sz="1200" dirty="0" smtClean="0">
                <a:latin typeface="新細明體"/>
                <a:ea typeface="+mn-ea"/>
              </a:rPr>
              <a:t>。</a:t>
            </a:r>
            <a:endParaRPr lang="zh-TW" altLang="en-US" sz="1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723E7-6846-4052-B949-DC319E6867A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32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07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05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20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5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954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17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60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527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26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366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4763-0A32-4B44-8FC6-1ACCFCB7F2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514E6-82BD-4686-99D9-D83957524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83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ettoday.net/news/20120914/102307.ht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tripresso.com/detail?group_code=OKA04BR191105NC2&amp;tour_key=BEST-8023" TargetMode="External"/><Relationship Id="rId4" Type="http://schemas.openxmlformats.org/officeDocument/2006/relationships/hyperlink" Target="https://pets.ettoday.net/news/1190789?fbclid=IwAR3iJvTqj7VzfrW_bTl1erAJQ94PKtwRK9nfctCa5wcEdUCsaXrr538qXG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w.org.tw/faq/iccicc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345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961955"/>
            <a:ext cx="7772400" cy="1470025"/>
          </a:xfrm>
        </p:spPr>
        <p:txBody>
          <a:bodyPr>
            <a:noAutofit/>
          </a:bodyPr>
          <a:lstStyle/>
          <a:p>
            <a:r>
              <a:rPr lang="zh-TW" altLang="en-US" sz="72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海洋的美麗與哀愁</a:t>
            </a:r>
            <a:endParaRPr lang="zh-TW" altLang="en-US" sz="72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934200" y="57150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PE</a:t>
            </a:r>
            <a:r>
              <a:rPr lang="zh-TW" altLang="en-US" sz="2800" dirty="0" smtClean="0">
                <a:solidFill>
                  <a:srgbClr val="FF0000"/>
                </a:solidFill>
              </a:rPr>
              <a:t>聚乙烯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94"/>
            <a:ext cx="9144000" cy="6876393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荒野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保護協會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2018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年全台淨灘數據統計</a:t>
            </a: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26705"/>
            <a:ext cx="6096000" cy="4771982"/>
          </a:xfrm>
        </p:spPr>
      </p:pic>
      <p:sp>
        <p:nvSpPr>
          <p:cNvPr id="10" name="文字方塊 9"/>
          <p:cNvSpPr txBox="1"/>
          <p:nvPr/>
        </p:nvSpPr>
        <p:spPr>
          <a:xfrm>
            <a:off x="381000" y="63347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https://tinyurl.com/yagemhko</a:t>
            </a:r>
            <a:endParaRPr lang="zh-TW" altLang="en-US" sz="1000" dirty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335110" y="2729552"/>
            <a:ext cx="2808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寶特瓶</a:t>
            </a:r>
            <a:endParaRPr lang="en-US" altLang="zh-TW" sz="4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塑膠瓶蓋</a:t>
            </a:r>
            <a:endParaRPr lang="en-US" altLang="zh-TW" sz="4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吸管</a:t>
            </a:r>
            <a:endParaRPr lang="en-US" altLang="zh-TW" sz="4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96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 advTm="28000"/>
    </mc:Choice>
    <mc:Fallback xmlns="">
      <p:transition spd="slow" advTm="2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03627"/>
          </a:xfrm>
        </p:spPr>
      </p:pic>
      <p:sp>
        <p:nvSpPr>
          <p:cNvPr id="5" name="文字方塊 4"/>
          <p:cNvSpPr txBox="1"/>
          <p:nvPr/>
        </p:nvSpPr>
        <p:spPr>
          <a:xfrm>
            <a:off x="31531" y="6434141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https://tinyurl.com/yagemhko</a:t>
            </a:r>
            <a:endParaRPr lang="zh-TW" altLang="en-US" sz="10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52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 advTm="28000"/>
    </mc:Choice>
    <mc:Fallback xmlns="">
      <p:transition spd="slow" advTm="2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花蓮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2018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－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2019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年淨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灘數據統計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329890"/>
              </p:ext>
            </p:extLst>
          </p:nvPr>
        </p:nvGraphicFramePr>
        <p:xfrm>
          <a:off x="701878" y="2266347"/>
          <a:ext cx="7924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23111" y="3048000"/>
            <a:ext cx="615553" cy="81047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 smtClean="0"/>
              <a:t>數量</a:t>
            </a:r>
            <a:endParaRPr lang="zh-TW" altLang="en-US" sz="2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5943600" y="1676400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菸蒂最多</a:t>
            </a:r>
            <a:r>
              <a:rPr lang="en-US" altLang="zh-TW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!!!</a:t>
            </a:r>
            <a:endParaRPr lang="zh-TW" altLang="en-US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67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 advTm="28000"/>
    </mc:Choice>
    <mc:Fallback xmlns="">
      <p:transition spd="slow" advTm="2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077200" cy="1524000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二、藉由淨灘活動，認識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社會服務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意義，並了解美麗家園應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自己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建立之觀念。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/>
          <a:stretch/>
        </p:blipFill>
        <p:spPr>
          <a:xfrm>
            <a:off x="0" y="2333665"/>
            <a:ext cx="9144000" cy="45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939924"/>
              </p:ext>
            </p:extLst>
          </p:nvPr>
        </p:nvGraphicFramePr>
        <p:xfrm>
          <a:off x="609600" y="304800"/>
          <a:ext cx="8001000" cy="6172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0500"/>
                <a:gridCol w="4000500"/>
              </a:tblGrid>
              <a:tr h="2667000"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r>
                        <a:rPr lang="zh-TW" altLang="en-US" sz="2200" dirty="0" smtClean="0"/>
                        <a:t>邱以正老師帶領學生淨灘</a:t>
                      </a:r>
                      <a:endParaRPr lang="zh-TW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r>
                        <a:rPr lang="zh-TW" altLang="en-US" sz="2200" dirty="0" smtClean="0"/>
                        <a:t>賴威任引導民眾體驗社會服務</a:t>
                      </a:r>
                      <a:endParaRPr lang="zh-TW" altLang="en-US" sz="2200" dirty="0"/>
                    </a:p>
                  </a:txBody>
                  <a:tcPr/>
                </a:tc>
              </a:tr>
              <a:tr h="3124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b="1" kern="12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豔陽高照，汗流浹背，學生邊撿邊抱怨，但這樣的體驗，讓他們了解環保的重要性。</a:t>
                      </a:r>
                      <a:r>
                        <a:rPr lang="zh-TW" altLang="zh-TW" sz="2800" b="1" u="sng" kern="12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重要的不是淨灘，而是透過淨灘啟發環境意識。</a:t>
                      </a:r>
                      <a:endParaRPr lang="zh-TW" altLang="zh-TW" sz="2800" b="1" kern="1200" dirty="0" smtClean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endParaRPr lang="zh-TW" altLang="en-US" sz="2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altLang="zh-TW" sz="2800" b="1" kern="12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逛垃圾場。看到生活中製造這麼多的垃圾，</a:t>
                      </a:r>
                      <a:r>
                        <a:rPr lang="zh-TW" altLang="zh-TW" sz="2800" b="1" u="sng" kern="12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應該會開始改變自己的行為。</a:t>
                      </a:r>
                    </a:p>
                    <a:p>
                      <a:r>
                        <a:rPr lang="zh-TW" altLang="zh-TW" sz="2800" b="1" kern="12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去資源回收站。因為我們的資源回收率雖然高，但那些資源回收物最後到哪裡</a:t>
                      </a:r>
                      <a:r>
                        <a:rPr lang="en-US" altLang="zh-TW" sz="2800" b="1" kern="12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? </a:t>
                      </a:r>
                      <a:endParaRPr lang="zh-TW" altLang="en-US" sz="28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13958"/>
          <a:stretch/>
        </p:blipFill>
        <p:spPr>
          <a:xfrm>
            <a:off x="971550" y="609600"/>
            <a:ext cx="2590800" cy="183119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5926" r="15001" b="16297"/>
          <a:stretch/>
        </p:blipFill>
        <p:spPr>
          <a:xfrm>
            <a:off x="4800599" y="609601"/>
            <a:ext cx="3374629" cy="18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52398" y="2057400"/>
            <a:ext cx="8520281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50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透過淨灘啟發</a:t>
            </a:r>
            <a:r>
              <a:rPr lang="zh-TW" altLang="zh-TW" sz="50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環境</a:t>
            </a:r>
            <a:r>
              <a:rPr lang="zh-TW" altLang="en-US" sz="50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保護</a:t>
            </a:r>
            <a:r>
              <a:rPr lang="zh-TW" altLang="zh-TW" sz="50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意識</a:t>
            </a:r>
            <a:r>
              <a:rPr lang="en-US" altLang="zh-TW" sz="50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</a:p>
          <a:p>
            <a:endParaRPr lang="en-US" altLang="zh-TW" sz="40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垃圾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減量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需要靠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每一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個人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改變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自己的行為，並非只做回收。</a:t>
            </a:r>
          </a:p>
        </p:txBody>
      </p:sp>
    </p:spTree>
    <p:extLst>
      <p:ext uri="{BB962C8B-B14F-4D97-AF65-F5344CB8AC3E}">
        <p14:creationId xmlns:p14="http://schemas.microsoft.com/office/powerpoint/2010/main" val="156831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305800" cy="1362075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三、探討淨灘活動帶來的社會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影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響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，並保護海洋環境。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7"/>
          <a:stretch/>
        </p:blipFill>
        <p:spPr>
          <a:xfrm>
            <a:off x="0" y="2590800"/>
            <a:ext cx="914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627735"/>
              </p:ext>
            </p:extLst>
          </p:nvPr>
        </p:nvGraphicFramePr>
        <p:xfrm>
          <a:off x="609600" y="304800"/>
          <a:ext cx="8001000" cy="6446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0500"/>
                <a:gridCol w="4000500"/>
              </a:tblGrid>
              <a:tr h="2667000"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r>
                        <a:rPr lang="zh-TW" altLang="en-US" sz="2200" dirty="0" smtClean="0"/>
                        <a:t>邱以正老師帶領學生淨灘</a:t>
                      </a:r>
                      <a:endParaRPr lang="zh-TW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r>
                        <a:rPr lang="zh-TW" altLang="en-US" sz="2200" dirty="0" smtClean="0"/>
                        <a:t>賴威任引導民眾體驗社會服務</a:t>
                      </a:r>
                      <a:endParaRPr lang="zh-TW" altLang="en-US" sz="2200" dirty="0"/>
                    </a:p>
                  </a:txBody>
                  <a:tcPr/>
                </a:tc>
              </a:tr>
              <a:tr h="3124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2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目前政府下令</a:t>
                      </a:r>
                      <a:r>
                        <a:rPr lang="zh-TW" altLang="zh-TW" sz="2200" b="1" u="sng" kern="1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公部門禁用一次性餐具的</a:t>
                      </a:r>
                      <a:r>
                        <a:rPr lang="zh-TW" altLang="zh-TW" sz="2200" b="1" u="sng" kern="1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政策</a:t>
                      </a:r>
                      <a:r>
                        <a:rPr lang="zh-TW" altLang="zh-TW" sz="2200" kern="100" dirty="0" smtClean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，還有店家提供塑膠袋收費的政策，我認為是一個</a:t>
                      </a:r>
                      <a:r>
                        <a:rPr lang="zh-TW" altLang="zh-TW" sz="2200" b="1" u="sng" kern="1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好的開始</a:t>
                      </a:r>
                      <a:r>
                        <a:rPr lang="zh-TW" altLang="zh-TW" sz="2200" kern="100" dirty="0" smtClean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。</a:t>
                      </a:r>
                      <a:endParaRPr lang="en-US" altLang="zh-TW" sz="2200" kern="100" dirty="0" smtClean="0">
                        <a:solidFill>
                          <a:schemeClr val="dk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200" kern="100" dirty="0" smtClean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最好可以禁用直接塑膠吸管</a:t>
                      </a:r>
                      <a:r>
                        <a:rPr lang="zh-TW" altLang="en-US" sz="2200" kern="100" dirty="0" smtClean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！</a:t>
                      </a:r>
                      <a:endParaRPr lang="en-US" altLang="zh-TW" sz="2200" kern="100" dirty="0" smtClean="0">
                        <a:solidFill>
                          <a:schemeClr val="dk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200" kern="100" dirty="0" smtClean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要改變器物很容易，要改變制度和觀念較難，</a:t>
                      </a:r>
                      <a:r>
                        <a:rPr lang="zh-TW" altLang="zh-TW" sz="2200" b="1" u="sng" kern="1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我認為政府從制度下手，強制禁用塑膠餐具，慢慢改變國人的價值觀是一個可行的方式。</a:t>
                      </a:r>
                      <a:r>
                        <a:rPr lang="en-US" altLang="zh-TW" sz="2200" b="1" u="sng" kern="1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 </a:t>
                      </a:r>
                      <a:endParaRPr lang="zh-TW" altLang="zh-TW" sz="2200" b="1" u="sng" kern="100" dirty="0" smtClean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endParaRPr lang="zh-TW" altLang="en-US" sz="22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200" b="1" u="sng" kern="1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不只政府要做</a:t>
                      </a:r>
                      <a:r>
                        <a:rPr lang="zh-TW" altLang="en-US" sz="2200" b="1" u="sng" kern="1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！</a:t>
                      </a:r>
                      <a:r>
                        <a:rPr lang="zh-TW" altLang="zh-TW" sz="2200" b="1" u="sng" kern="1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民眾也要努力</a:t>
                      </a:r>
                      <a:r>
                        <a:rPr lang="zh-TW" altLang="en-US" sz="2200" b="1" u="sng" kern="1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！</a:t>
                      </a:r>
                      <a:endParaRPr lang="en-US" altLang="zh-TW" sz="2200" b="1" u="sng" kern="100" dirty="0" smtClean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zh-TW" sz="2200" kern="100" dirty="0" smtClean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我們對於環境保護的意識來，還是很薄弱的，再加上現在我們都想要賺錢。如果要把污染控制住，基本上就是要花錢，例如產生的廢污水、污水要能夠排放到海裡，中間還要經過處理，那就需要花錢，只是很多企業都不願意花錢處理。 </a:t>
                      </a:r>
                    </a:p>
                    <a:p>
                      <a:pPr lvl="0"/>
                      <a:endParaRPr lang="zh-TW" altLang="en-US" sz="2200" b="1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13958"/>
          <a:stretch/>
        </p:blipFill>
        <p:spPr>
          <a:xfrm>
            <a:off x="971550" y="609600"/>
            <a:ext cx="2590800" cy="183119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5926" r="15001" b="16297"/>
          <a:stretch/>
        </p:blipFill>
        <p:spPr>
          <a:xfrm>
            <a:off x="4800599" y="609601"/>
            <a:ext cx="3374629" cy="18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207"/>
            <a:ext cx="9144000" cy="514350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政府在環境保護的部分仍需努力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182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結論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、教育</a:t>
            </a:r>
            <a:endParaRPr lang="en-US" altLang="zh-TW" sz="36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教育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宣導方面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，海洋環境可以融入課程活動。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、法律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、政策及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活動</a:t>
            </a:r>
            <a:endParaRPr lang="zh-TW" altLang="en-US" sz="36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可以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提高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獎勵和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處分。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、海洋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的美麗由你我做起</a:t>
            </a:r>
          </a:p>
          <a:p>
            <a:pPr marL="0" indent="0">
              <a:buNone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環境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生態保護與海洋資源保育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工作是全民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同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參與的。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72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561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z="-508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30723" y="1219200"/>
            <a:ext cx="3810000" cy="13716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研究動機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50120"/>
            <a:ext cx="4703455" cy="25798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4191000" y="3429000"/>
            <a:ext cx="4776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hlinkClick r:id="rId4"/>
              </a:rPr>
              <a:t>https://pets.ettoday.net/news/1190789?fbclid=IwAR3iJvTqj7VzfrW_bTl1erAJQ94PKtwRK9nfctCa5wcEdUCsaXrr538qXG0</a:t>
            </a:r>
            <a:endParaRPr lang="zh-TW" altLang="en-US" sz="1000" dirty="0"/>
          </a:p>
        </p:txBody>
      </p:sp>
      <p:sp>
        <p:nvSpPr>
          <p:cNvPr id="5" name="文字方塊 4">
            <a:hlinkClick r:id="rId5"/>
          </p:cNvPr>
          <p:cNvSpPr txBox="1"/>
          <p:nvPr/>
        </p:nvSpPr>
        <p:spPr>
          <a:xfrm>
            <a:off x="0" y="6503158"/>
            <a:ext cx="8761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5"/>
              </a:rPr>
              <a:t>https://www.tripresso.com/detail?group_code=OKA04BR191105NC2&amp;tour_key=BEST-8023</a:t>
            </a:r>
            <a:endParaRPr lang="zh-TW" alt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" y="3829111"/>
            <a:ext cx="4188268" cy="203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9570" y="5682735"/>
            <a:ext cx="4212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hlinkClick r:id="rId7"/>
              </a:rPr>
              <a:t>https://www.ettoday.net/news/20120914/102307.htm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0037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4609"/>
            <a:ext cx="374332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543566" y="1194179"/>
            <a:ext cx="444803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學校可以落實</a:t>
            </a:r>
            <a:r>
              <a:rPr lang="en-US" altLang="zh-TW" sz="48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3R</a:t>
            </a:r>
          </a:p>
          <a:p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減量 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重複使用 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回收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z="3200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政府已下令公部門禁用一次性餐具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的政策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，讓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學生可以把減塑帶到家中。</a:t>
            </a:r>
          </a:p>
        </p:txBody>
      </p:sp>
    </p:spTree>
    <p:extLst>
      <p:ext uri="{BB962C8B-B14F-4D97-AF65-F5344CB8AC3E}">
        <p14:creationId xmlns:p14="http://schemas.microsoft.com/office/powerpoint/2010/main" val="10907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33400" y="591642"/>
            <a:ext cx="8077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參考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資料：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 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TEIA 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台灣環境資訊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協會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2019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年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27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日，取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自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https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://teia.tw/zh-hant/seawatch</a:t>
            </a:r>
          </a:p>
          <a:p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2. 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SOW 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荒野保護協會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2019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年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月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25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日，取自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https://tinyurl.com/yagemhko</a:t>
            </a:r>
          </a:p>
          <a:p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3. 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黑潮海洋文教基金會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2019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年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月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日，取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自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http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://www.kuroshio.org.tw/newsite/</a:t>
            </a:r>
          </a:p>
          <a:p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4. 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旅行圖書館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2019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年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月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日，取自</a:t>
            </a:r>
          </a:p>
          <a:p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https://cleanocean.sow.org.tw/result.php?sy=&amp;sm=&amp;ey=&amp;em=&amp;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beach_area_m=&amp;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beach_area_s=&amp;page=1#link02</a:t>
            </a:r>
          </a:p>
          <a:p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5. 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愛海小旅行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2019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年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月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26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日，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取自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https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://cleanocean.sow.org.tw/</a:t>
            </a:r>
          </a:p>
          <a:p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6. 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林睿鈺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2018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）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垃圾追追追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——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來自洋流的海岸垃圾？中學生論文網站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200400" y="2286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</a:rPr>
              <a:t>參考</a:t>
            </a:r>
            <a:r>
              <a:rPr lang="zh-TW" altLang="en-US" sz="4000" dirty="0">
                <a:solidFill>
                  <a:schemeClr val="bg1"/>
                </a:solidFill>
              </a:rPr>
              <a:t>資料</a:t>
            </a:r>
          </a:p>
        </p:txBody>
      </p:sp>
    </p:spTree>
    <p:extLst>
      <p:ext uri="{BB962C8B-B14F-4D97-AF65-F5344CB8AC3E}">
        <p14:creationId xmlns:p14="http://schemas.microsoft.com/office/powerpoint/2010/main" val="7327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63688" y="990600"/>
            <a:ext cx="6008712" cy="28194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End</a:t>
            </a:r>
          </a:p>
          <a:p>
            <a:pPr algn="ctr">
              <a:defRPr/>
            </a:pPr>
            <a:r>
              <a:rPr lang="zh-TW" alt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謝謝聆聽</a:t>
            </a:r>
          </a:p>
        </p:txBody>
      </p:sp>
    </p:spTree>
    <p:extLst>
      <p:ext uri="{BB962C8B-B14F-4D97-AF65-F5344CB8AC3E}">
        <p14:creationId xmlns:p14="http://schemas.microsoft.com/office/powerpoint/2010/main" val="26274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-1919"/>
            <a:ext cx="9147412" cy="6859919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3788" y="30480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研究目的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50694" y="1676400"/>
            <a:ext cx="8839200" cy="2590800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透過淨灘活動認識海洋汙染的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原因及對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生態的危害。</a:t>
            </a:r>
          </a:p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藉由淨灘活動，認識社會服務的意義，並了解美麗家園應由自己建立之觀念。</a:t>
            </a:r>
          </a:p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探討淨灘活動帶來的社會影響，並保護海洋環境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63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9906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zh-TW" altLang="en-US" sz="9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研究方法</a:t>
            </a:r>
          </a:p>
        </p:txBody>
      </p:sp>
    </p:spTree>
    <p:extLst>
      <p:ext uri="{BB962C8B-B14F-4D97-AF65-F5344CB8AC3E}">
        <p14:creationId xmlns:p14="http://schemas.microsoft.com/office/powerpoint/2010/main" val="17609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245088836"/>
              </p:ext>
            </p:extLst>
          </p:nvPr>
        </p:nvGraphicFramePr>
        <p:xfrm>
          <a:off x="19050" y="2660176"/>
          <a:ext cx="9144000" cy="419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71" y="356617"/>
            <a:ext cx="3300291" cy="185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6617"/>
            <a:ext cx="2892492" cy="211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727680" y="252362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黑潮海洋文教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基金會</a:t>
            </a:r>
            <a:r>
              <a:rPr lang="zh-TW" altLang="en-US" u="sng" dirty="0" smtClean="0">
                <a:latin typeface="標楷體" pitchFamily="65" charset="-120"/>
                <a:ea typeface="標楷體" pitchFamily="65" charset="-120"/>
              </a:rPr>
              <a:t>賴</a:t>
            </a:r>
            <a:r>
              <a:rPr lang="zh-TW" altLang="en-US" u="sng" dirty="0">
                <a:latin typeface="標楷體" pitchFamily="65" charset="-120"/>
                <a:ea typeface="標楷體" pitchFamily="65" charset="-120"/>
              </a:rPr>
              <a:t>威任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老師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103137" y="229021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慈濟高中</a:t>
            </a:r>
            <a:r>
              <a:rPr lang="zh-TW" altLang="en-US" u="sng" dirty="0">
                <a:latin typeface="標楷體" pitchFamily="65" charset="-120"/>
                <a:ea typeface="標楷體" pitchFamily="65" charset="-120"/>
              </a:rPr>
              <a:t>邱以正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老師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4" r="21875" b="11481"/>
          <a:stretch/>
        </p:blipFill>
        <p:spPr>
          <a:xfrm rot="5400000">
            <a:off x="-37131" y="422898"/>
            <a:ext cx="2780432" cy="2203071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71890" y="292048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到德燕魚場淨灘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03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1251" y="1371600"/>
            <a:ext cx="7772400" cy="1362075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一、透過淨灘活動認識海洋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汙染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的原因及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對生態的危害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92583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845473" y="6334415"/>
            <a:ext cx="3443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3"/>
              </a:rPr>
              <a:t>https://www.sow.org.tw/faq/iccicc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75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海洋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汙染</a:t>
            </a:r>
            <a:endParaRPr lang="zh-TW" altLang="en-US" sz="4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定義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「海洋垃圾為任何持久性大量製造的或是加工過的固體物質，被丟棄、處理或拋棄在</a:t>
            </a:r>
            <a:r>
              <a:rPr lang="zh-TW" altLang="en-US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海裡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或</a:t>
            </a:r>
            <a:r>
              <a:rPr lang="zh-TW" altLang="en-US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海岸線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。」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縱使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海洋有自淨能力，可是倒入海洋的垃圾遠比海洋自淨的速度還快，海洋生物誤食垃圾，且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隨著</a:t>
            </a:r>
            <a:r>
              <a:rPr lang="zh-TW" altLang="en-US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食物鏈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關係，</a:t>
            </a:r>
            <a:r>
              <a:rPr lang="zh-TW" altLang="en-US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位在最上層的我們也會吃到自己製造的垃圾。</a:t>
            </a:r>
            <a:endParaRPr lang="en-US" altLang="zh-TW" b="1" u="sng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45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海洋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廢棄物</a:t>
            </a: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如果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沒有做好垃圾分類，這些垃圾可能會導致海洋生物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死亡。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369607"/>
              </p:ext>
            </p:extLst>
          </p:nvPr>
        </p:nvGraphicFramePr>
        <p:xfrm>
          <a:off x="609600" y="3200400"/>
          <a:ext cx="8229600" cy="3383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2352303"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82269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塑膠袋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寶特瓶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浮標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4" r="8103"/>
          <a:stretch/>
        </p:blipFill>
        <p:spPr>
          <a:xfrm>
            <a:off x="1028700" y="3342183"/>
            <a:ext cx="1866900" cy="231582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360852"/>
            <a:ext cx="2136698" cy="213669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48758"/>
            <a:ext cx="2647950" cy="176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895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淨灘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219200" y="1752600"/>
            <a:ext cx="7315200" cy="1219199"/>
          </a:xfrm>
        </p:spPr>
        <p:txBody>
          <a:bodyPr>
            <a:noAutofit/>
          </a:bodyPr>
          <a:lstStyle/>
          <a:p>
            <a:r>
              <a:rPr lang="zh-TW" altLang="en-US" sz="5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淨</a:t>
            </a:r>
            <a:r>
              <a:rPr lang="zh-TW" altLang="en-US" sz="5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灘是一種清理海灘上的垃圾與回收物的</a:t>
            </a:r>
            <a:r>
              <a:rPr lang="zh-TW" altLang="en-US" sz="5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活動，</a:t>
            </a:r>
            <a:r>
              <a:rPr lang="zh-TW" altLang="en-US" sz="5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有些人因為淨灘而</a:t>
            </a:r>
            <a:r>
              <a:rPr lang="zh-TW" altLang="en-US" sz="54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改變生活的</a:t>
            </a:r>
            <a:r>
              <a:rPr lang="zh-TW" altLang="en-US" sz="54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習慣</a:t>
            </a:r>
            <a:r>
              <a:rPr lang="zh-TW" altLang="en-US" sz="5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0629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</TotalTime>
  <Words>857</Words>
  <Application>Microsoft Office PowerPoint</Application>
  <PresentationFormat>如螢幕大小 (4:3)</PresentationFormat>
  <Paragraphs>130</Paragraphs>
  <Slides>22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海洋的美麗與哀愁</vt:lpstr>
      <vt:lpstr>研究動機</vt:lpstr>
      <vt:lpstr>研究目的</vt:lpstr>
      <vt:lpstr>研究方法</vt:lpstr>
      <vt:lpstr>PowerPoint 簡報</vt:lpstr>
      <vt:lpstr>一、透過淨灘活動認識海洋汙染     的原因及對生態的危害</vt:lpstr>
      <vt:lpstr>(一)海洋汙染</vt:lpstr>
      <vt:lpstr>(二)海洋廢棄物</vt:lpstr>
      <vt:lpstr>(三)淨灘</vt:lpstr>
      <vt:lpstr>荒野保護協會2018年全台淨灘數據統計</vt:lpstr>
      <vt:lpstr>PowerPoint 簡報</vt:lpstr>
      <vt:lpstr>花蓮2018－2019年淨灘數據統計</vt:lpstr>
      <vt:lpstr>二、藉由淨灘活動，認識社會服務     的意義，並了解美麗家園應由     自己建立之觀念。</vt:lpstr>
      <vt:lpstr>PowerPoint 簡報</vt:lpstr>
      <vt:lpstr>PowerPoint 簡報</vt:lpstr>
      <vt:lpstr>三、探討淨灘活動帶來的社會影     響，並保護海洋環境。</vt:lpstr>
      <vt:lpstr>PowerPoint 簡報</vt:lpstr>
      <vt:lpstr>政府在環境保護的部分仍需努力</vt:lpstr>
      <vt:lpstr>結論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（四）荒野保護協會—2018年淨灘數據統計</dc:title>
  <dc:creator>ch</dc:creator>
  <cp:lastModifiedBy>USER</cp:lastModifiedBy>
  <cp:revision>61</cp:revision>
  <cp:lastPrinted>2019-10-29T03:22:52Z</cp:lastPrinted>
  <dcterms:created xsi:type="dcterms:W3CDTF">2019-10-22T13:08:01Z</dcterms:created>
  <dcterms:modified xsi:type="dcterms:W3CDTF">2019-11-01T03:16:30Z</dcterms:modified>
</cp:coreProperties>
</file>