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7" r:id="rId2"/>
    <p:sldId id="303" r:id="rId3"/>
    <p:sldId id="315" r:id="rId4"/>
    <p:sldId id="325" r:id="rId5"/>
    <p:sldId id="329" r:id="rId6"/>
    <p:sldId id="330" r:id="rId7"/>
    <p:sldId id="331" r:id="rId8"/>
    <p:sldId id="332" r:id="rId9"/>
    <p:sldId id="333" r:id="rId10"/>
    <p:sldId id="334" r:id="rId11"/>
    <p:sldId id="335" r:id="rId12"/>
    <p:sldId id="343" r:id="rId13"/>
    <p:sldId id="336" r:id="rId14"/>
    <p:sldId id="337" r:id="rId15"/>
    <p:sldId id="338" r:id="rId16"/>
    <p:sldId id="339" r:id="rId17"/>
    <p:sldId id="340" r:id="rId18"/>
    <p:sldId id="341" r:id="rId19"/>
    <p:sldId id="344" r:id="rId20"/>
    <p:sldId id="342" r:id="rId21"/>
    <p:sldId id="282" r:id="rId22"/>
    <p:sldId id="322" r:id="rId23"/>
    <p:sldId id="323" r:id="rId24"/>
    <p:sldId id="324" r:id="rId25"/>
    <p:sldId id="345" r:id="rId26"/>
    <p:sldId id="346" r:id="rId27"/>
    <p:sldId id="318" r:id="rId28"/>
    <p:sldId id="320" r:id="rId29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4865"/>
    <a:srgbClr val="610303"/>
    <a:srgbClr val="31C2DF"/>
    <a:srgbClr val="82B0CC"/>
    <a:srgbClr val="4D8FB7"/>
    <a:srgbClr val="666666"/>
    <a:srgbClr val="8E8E8E"/>
    <a:srgbClr val="E2E9E9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72" autoAdjust="0"/>
    <p:restoredTop sz="94660" autoAdjust="0"/>
  </p:normalViewPr>
  <p:slideViewPr>
    <p:cSldViewPr snapToGrid="0">
      <p:cViewPr>
        <p:scale>
          <a:sx n="80" d="100"/>
          <a:sy n="80" d="100"/>
        </p:scale>
        <p:origin x="-1152" y="-3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1" d="100"/>
        <a:sy n="9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FB1FE-9661-484F-A3F4-A28076CBD086}" type="datetimeFigureOut">
              <a:rPr lang="zh-CN" altLang="en-US" smtClean="0"/>
              <a:pPr/>
              <a:t>2019/10/31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CB6D9-8422-47B9-A6AD-378C452C655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0227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B6D9-8422-47B9-A6AD-378C452C6559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36480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B6D9-8422-47B9-A6AD-378C452C6559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99441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B6D9-8422-47B9-A6AD-378C452C6559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99441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B6D9-8422-47B9-A6AD-378C452C6559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99441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B6D9-8422-47B9-A6AD-378C452C6559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99441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B6D9-8422-47B9-A6AD-378C452C6559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8784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B6D9-8422-47B9-A6AD-378C452C6559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8784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B6D9-8422-47B9-A6AD-378C452C6559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8784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B6D9-8422-47B9-A6AD-378C452C6559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878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B6D9-8422-47B9-A6AD-378C452C6559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878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B6D9-8422-47B9-A6AD-378C452C6559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878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B6D9-8422-47B9-A6AD-378C452C6559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878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B6D9-8422-47B9-A6AD-378C452C6559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878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B6D9-8422-47B9-A6AD-378C452C6559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878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B6D9-8422-47B9-A6AD-378C452C6559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878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B6D9-8422-47B9-A6AD-378C452C6559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878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94596-52AC-4318-B972-688F35562B69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549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23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826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D0FBE-D378-4AC7-9844-FE416A5B8B57}" type="datetimeFigureOut">
              <a:rPr lang="zh-CN" altLang="en-US" smtClean="0"/>
              <a:pPr/>
              <a:t>2019/10/31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1C49-4F1C-4FE7-A102-521248C79C8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339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743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37489" y="2380397"/>
            <a:ext cx="9655728" cy="1200329"/>
          </a:xfrm>
          <a:prstGeom prst="rect">
            <a:avLst/>
          </a:prstGeom>
          <a:solidFill>
            <a:srgbClr val="314865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zh-TW" alt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rPr>
              <a:t>外國人眼中的花蓮</a:t>
            </a:r>
            <a:endParaRPr lang="zh-CN" alt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微软雅黑"/>
              <a:sym typeface="Arial"/>
            </a:endParaRP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xmlns="" id="{C23E139E-6490-4619-BC23-1278360B5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924" y="3762882"/>
            <a:ext cx="522555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 </a:t>
            </a:r>
            <a:r>
              <a:rPr lang="zh-TW" altLang="en-US" sz="5400" b="1" dirty="0">
                <a:solidFill>
                  <a:srgbClr val="FF0000"/>
                </a:solidFill>
                <a:latin typeface="Arial"/>
                <a:ea typeface="微软雅黑"/>
                <a:sym typeface="Arial"/>
              </a:rPr>
              <a:t>無</a:t>
            </a:r>
            <a:r>
              <a:rPr lang="en-US" altLang="zh-TW" sz="5400" b="1" dirty="0">
                <a:solidFill>
                  <a:srgbClr val="FF0000"/>
                </a:solidFill>
                <a:latin typeface="Arial"/>
                <a:ea typeface="微软雅黑"/>
                <a:sym typeface="Arial"/>
              </a:rPr>
              <a:t>2</a:t>
            </a:r>
            <a:r>
              <a:rPr lang="zh-TW" altLang="en-US" sz="5400" b="1" dirty="0" smtClean="0">
                <a:solidFill>
                  <a:srgbClr val="FF0000"/>
                </a:solidFill>
                <a:latin typeface="Arial"/>
                <a:ea typeface="微软雅黑"/>
                <a:sym typeface="Arial"/>
              </a:rPr>
              <a:t>不作</a:t>
            </a:r>
            <a:endParaRPr lang="en-US" altLang="zh-TW" sz="5400" b="1" dirty="0" smtClean="0">
              <a:solidFill>
                <a:srgbClr val="FF0000"/>
              </a:solidFill>
              <a:latin typeface="Arial"/>
              <a:ea typeface="微软雅黑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作者</a:t>
            </a:r>
            <a:r>
              <a:rPr lang="en-US" altLang="zh-TW" sz="28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sym typeface="Arial"/>
              </a:rPr>
              <a:t> </a:t>
            </a:r>
            <a:r>
              <a:rPr lang="en-US" altLang="zh-TW" sz="28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/>
                <a:sym typeface="Arial"/>
              </a:rPr>
              <a:t>:</a:t>
            </a:r>
            <a:r>
              <a:rPr lang="zh-TW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許書庭 李宥蓁 葉庭安 </a:t>
            </a:r>
            <a:endParaRPr lang="en-US" altLang="zh-TW" sz="28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微软雅黑"/>
              <a:sym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指導老師</a:t>
            </a:r>
            <a:r>
              <a:rPr lang="en-US" altLang="zh-TW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:</a:t>
            </a:r>
            <a:r>
              <a:rPr lang="zh-TW" alt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微软雅黑"/>
                <a:sym typeface="Arial"/>
              </a:rPr>
              <a:t>黃淑卿 李淑鳳</a:t>
            </a:r>
            <a:endParaRPr lang="zh-CN" alt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xmlns="" id="{A5C28C4B-295F-427E-97BE-5B976946F29D}"/>
              </a:ext>
            </a:extLst>
          </p:cNvPr>
          <p:cNvCxnSpPr/>
          <p:nvPr/>
        </p:nvCxnSpPr>
        <p:spPr>
          <a:xfrm flipH="1">
            <a:off x="3422384" y="4881960"/>
            <a:ext cx="610790" cy="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xmlns="" id="{0C2FDB96-8147-4A79-9269-76F1E31F645A}"/>
              </a:ext>
            </a:extLst>
          </p:cNvPr>
          <p:cNvCxnSpPr/>
          <p:nvPr/>
        </p:nvCxnSpPr>
        <p:spPr>
          <a:xfrm>
            <a:off x="8631684" y="4950086"/>
            <a:ext cx="610790" cy="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等腰三角形 1">
            <a:extLst>
              <a:ext uri="{FF2B5EF4-FFF2-40B4-BE49-F238E27FC236}">
                <a16:creationId xmlns:a16="http://schemas.microsoft.com/office/drawing/2014/main" xmlns="" id="{F0AE1546-F1A7-4AD3-A1CF-E0FC1F37E09A}"/>
              </a:ext>
            </a:extLst>
          </p:cNvPr>
          <p:cNvSpPr/>
          <p:nvPr/>
        </p:nvSpPr>
        <p:spPr>
          <a:xfrm rot="4499273">
            <a:off x="1511166" y="231006"/>
            <a:ext cx="1607419" cy="1385706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99" name="等腰三角形 198">
            <a:extLst>
              <a:ext uri="{FF2B5EF4-FFF2-40B4-BE49-F238E27FC236}">
                <a16:creationId xmlns:a16="http://schemas.microsoft.com/office/drawing/2014/main" xmlns="" id="{E119EE2D-2DDC-4BDC-8023-53213D15A010}"/>
              </a:ext>
            </a:extLst>
          </p:cNvPr>
          <p:cNvSpPr/>
          <p:nvPr/>
        </p:nvSpPr>
        <p:spPr>
          <a:xfrm rot="18665383">
            <a:off x="10422453" y="4319379"/>
            <a:ext cx="1463240" cy="126141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200" name="等腰三角形 199">
            <a:extLst>
              <a:ext uri="{FF2B5EF4-FFF2-40B4-BE49-F238E27FC236}">
                <a16:creationId xmlns:a16="http://schemas.microsoft.com/office/drawing/2014/main" xmlns="" id="{5C186AE1-013F-4ACB-9141-5EB620591E71}"/>
              </a:ext>
            </a:extLst>
          </p:cNvPr>
          <p:cNvSpPr/>
          <p:nvPr/>
        </p:nvSpPr>
        <p:spPr>
          <a:xfrm rot="961450">
            <a:off x="11233554" y="6038168"/>
            <a:ext cx="798333" cy="688218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201" name="等腰三角形 200">
            <a:extLst>
              <a:ext uri="{FF2B5EF4-FFF2-40B4-BE49-F238E27FC236}">
                <a16:creationId xmlns:a16="http://schemas.microsoft.com/office/drawing/2014/main" xmlns="" id="{6E2EAD45-83C8-4B49-A507-241CE4DE8969}"/>
              </a:ext>
            </a:extLst>
          </p:cNvPr>
          <p:cNvSpPr/>
          <p:nvPr/>
        </p:nvSpPr>
        <p:spPr>
          <a:xfrm rot="7947741">
            <a:off x="400932" y="1199831"/>
            <a:ext cx="1209165" cy="104238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9073">
            <a:off x="7956817" y="317928"/>
            <a:ext cx="3197257" cy="17874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8342">
            <a:off x="480764" y="4444940"/>
            <a:ext cx="3415553" cy="19373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03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/>
      <p:bldP spid="2" grpId="0" animBg="1"/>
      <p:bldP spid="199" grpId="0" animBg="1"/>
      <p:bldP spid="200" grpId="0" animBg="1"/>
      <p:bldP spid="20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650915" y="528451"/>
            <a:ext cx="50256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7.</a:t>
            </a:r>
            <a:r>
              <a:rPr lang="zh-TW" altLang="zh-TW" sz="2400" dirty="0"/>
              <a:t>遇到困難時，花蓮人會協助解決嗎</a:t>
            </a:r>
            <a:endParaRPr lang="zh-TW" altLang="en-US" sz="2400" dirty="0"/>
          </a:p>
        </p:txBody>
      </p:sp>
      <p:pic>
        <p:nvPicPr>
          <p:cNvPr id="5" name="圖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08" y="1074625"/>
            <a:ext cx="4745992" cy="3859619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6436944" y="524872"/>
            <a:ext cx="3828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8.</a:t>
            </a:r>
            <a:r>
              <a:rPr lang="zh-TW" altLang="zh-TW" sz="2400" dirty="0"/>
              <a:t>在花蓮旅遊遇到困擾的事</a:t>
            </a:r>
            <a:endParaRPr lang="zh-TW" altLang="en-US" sz="2400" dirty="0"/>
          </a:p>
        </p:txBody>
      </p:sp>
      <p:pic>
        <p:nvPicPr>
          <p:cNvPr id="7" name="圖片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812" y="1105785"/>
            <a:ext cx="4228602" cy="3742661"/>
          </a:xfrm>
          <a:prstGeom prst="rect">
            <a:avLst/>
          </a:prstGeom>
          <a:noFill/>
        </p:spPr>
      </p:pic>
      <p:sp>
        <p:nvSpPr>
          <p:cNvPr id="8" name="橢圓形圖說文字 7"/>
          <p:cNvSpPr/>
          <p:nvPr/>
        </p:nvSpPr>
        <p:spPr>
          <a:xfrm>
            <a:off x="3756073" y="1509251"/>
            <a:ext cx="2095029" cy="1751427"/>
          </a:xfrm>
          <a:prstGeom prst="wedgeEllipse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600" dirty="0"/>
              <a:t>一律會</a:t>
            </a:r>
          </a:p>
        </p:txBody>
      </p:sp>
      <p:sp>
        <p:nvSpPr>
          <p:cNvPr id="9" name="橢圓形圖說文字 8"/>
          <p:cNvSpPr/>
          <p:nvPr/>
        </p:nvSpPr>
        <p:spPr>
          <a:xfrm>
            <a:off x="8624380" y="2028773"/>
            <a:ext cx="2095029" cy="1751427"/>
          </a:xfrm>
          <a:prstGeom prst="wedgeEllipse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dirty="0"/>
              <a:t>語言</a:t>
            </a:r>
            <a:r>
              <a:rPr lang="zh-TW" altLang="en-US" sz="3200" dirty="0" smtClean="0"/>
              <a:t>最困擾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54039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920514" y="485267"/>
            <a:ext cx="3368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9.</a:t>
            </a:r>
            <a:r>
              <a:rPr lang="zh-TW" altLang="zh-TW" sz="2400" dirty="0"/>
              <a:t>還會再來花蓮觀光嗎</a:t>
            </a:r>
            <a:r>
              <a:rPr lang="en-US" altLang="zh-TW" sz="2400" dirty="0"/>
              <a:t>?</a:t>
            </a:r>
            <a:endParaRPr lang="zh-TW" altLang="en-US" sz="2400" dirty="0"/>
          </a:p>
        </p:txBody>
      </p:sp>
      <p:pic>
        <p:nvPicPr>
          <p:cNvPr id="5" name="圖片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650" y="1177764"/>
            <a:ext cx="4592237" cy="3617520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6542567" y="716099"/>
            <a:ext cx="2460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10.</a:t>
            </a:r>
            <a:r>
              <a:rPr lang="zh-TW" altLang="zh-TW" sz="2400" dirty="0"/>
              <a:t>會再來的原因</a:t>
            </a:r>
            <a:endParaRPr lang="zh-TW" altLang="en-US" sz="2400" dirty="0"/>
          </a:p>
        </p:txBody>
      </p:sp>
      <p:pic>
        <p:nvPicPr>
          <p:cNvPr id="7" name="圖片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567" y="1177764"/>
            <a:ext cx="4610986" cy="3617520"/>
          </a:xfrm>
          <a:prstGeom prst="rect">
            <a:avLst/>
          </a:prstGeom>
          <a:noFill/>
        </p:spPr>
      </p:pic>
      <p:sp>
        <p:nvSpPr>
          <p:cNvPr id="8" name="橢圓形圖說文字 7"/>
          <p:cNvSpPr/>
          <p:nvPr/>
        </p:nvSpPr>
        <p:spPr>
          <a:xfrm>
            <a:off x="3960054" y="1810233"/>
            <a:ext cx="2095029" cy="1751427"/>
          </a:xfrm>
          <a:prstGeom prst="wedgeEllipse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dirty="0"/>
              <a:t>大部分</a:t>
            </a:r>
            <a:r>
              <a:rPr lang="zh-TW" altLang="en-US" sz="3200" dirty="0" smtClean="0"/>
              <a:t>會</a:t>
            </a:r>
            <a:endParaRPr lang="zh-TW" altLang="en-US" sz="3200" dirty="0"/>
          </a:p>
        </p:txBody>
      </p:sp>
      <p:sp>
        <p:nvSpPr>
          <p:cNvPr id="9" name="橢圓形圖說文字 8"/>
          <p:cNvSpPr/>
          <p:nvPr/>
        </p:nvSpPr>
        <p:spPr>
          <a:xfrm>
            <a:off x="9868485" y="1303796"/>
            <a:ext cx="2095029" cy="1751427"/>
          </a:xfrm>
          <a:prstGeom prst="wedgeEllipseCallout">
            <a:avLst>
              <a:gd name="adj1" fmla="val -40642"/>
              <a:gd name="adj2" fmla="val 4362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dirty="0"/>
              <a:t>景色吸引人</a:t>
            </a:r>
          </a:p>
        </p:txBody>
      </p:sp>
    </p:spTree>
    <p:extLst>
      <p:ext uri="{BB962C8B-B14F-4D97-AF65-F5344CB8AC3E}">
        <p14:creationId xmlns:p14="http://schemas.microsoft.com/office/powerpoint/2010/main" val="395538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等腰三角形 198">
            <a:extLst>
              <a:ext uri="{FF2B5EF4-FFF2-40B4-BE49-F238E27FC236}">
                <a16:creationId xmlns:a16="http://schemas.microsoft.com/office/drawing/2014/main" xmlns="" id="{E119EE2D-2DDC-4BDC-8023-53213D15A010}"/>
              </a:ext>
            </a:extLst>
          </p:cNvPr>
          <p:cNvSpPr/>
          <p:nvPr/>
        </p:nvSpPr>
        <p:spPr>
          <a:xfrm rot="18665383">
            <a:off x="10422453" y="4319379"/>
            <a:ext cx="1463240" cy="126141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200" name="等腰三角形 199">
            <a:extLst>
              <a:ext uri="{FF2B5EF4-FFF2-40B4-BE49-F238E27FC236}">
                <a16:creationId xmlns:a16="http://schemas.microsoft.com/office/drawing/2014/main" xmlns="" id="{5C186AE1-013F-4ACB-9141-5EB620591E71}"/>
              </a:ext>
            </a:extLst>
          </p:cNvPr>
          <p:cNvSpPr/>
          <p:nvPr/>
        </p:nvSpPr>
        <p:spPr>
          <a:xfrm rot="961450">
            <a:off x="11233554" y="6038168"/>
            <a:ext cx="798333" cy="688218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3" name="TextBox 22">
            <a:extLst>
              <a:ext uri="{FF2B5EF4-FFF2-40B4-BE49-F238E27FC236}">
                <a16:creationId xmlns:a16="http://schemas.microsoft.com/office/drawing/2014/main" xmlns="" id="{B4FEAA99-D303-4879-8764-04AE45FAB133}"/>
              </a:ext>
            </a:extLst>
          </p:cNvPr>
          <p:cNvSpPr txBox="1"/>
          <p:nvPr/>
        </p:nvSpPr>
        <p:spPr>
          <a:xfrm>
            <a:off x="1079855" y="1782664"/>
            <a:ext cx="10074219" cy="1569660"/>
          </a:xfrm>
          <a:prstGeom prst="rect">
            <a:avLst/>
          </a:prstGeom>
          <a:solidFill>
            <a:srgbClr val="314865"/>
          </a:solidFill>
        </p:spPr>
        <p:txBody>
          <a:bodyPr wrap="square" rtlCol="0">
            <a:sp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zh-TW" altLang="en-US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rPr>
              <a:t>短期居留</a:t>
            </a:r>
            <a:endParaRPr lang="zh-CN" altLang="en-US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微软雅黑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894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" grpId="0" animBg="1"/>
      <p:bldP spid="200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284631" y="393274"/>
            <a:ext cx="101241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zh-TW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此</a:t>
            </a:r>
            <a:r>
              <a:rPr lang="zh-TW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類型的外國人，我們訪問到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zh-TW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位，而依照他們來花蓮的目的有兩類：讀書和工作。</a:t>
            </a:r>
            <a:endParaRPr lang="zh-TW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87506" y="1596368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b="1" dirty="0"/>
              <a:t>短期居留的原因</a:t>
            </a:r>
            <a:endParaRPr lang="zh-TW" altLang="zh-TW" dirty="0"/>
          </a:p>
        </p:txBody>
      </p:sp>
      <p:pic>
        <p:nvPicPr>
          <p:cNvPr id="6" name="圖片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566" y="2243471"/>
            <a:ext cx="7056764" cy="2881422"/>
          </a:xfrm>
          <a:prstGeom prst="rect">
            <a:avLst/>
          </a:prstGeom>
          <a:noFill/>
        </p:spPr>
      </p:pic>
      <p:sp>
        <p:nvSpPr>
          <p:cNvPr id="7" name="橢圓形圖說文字 6"/>
          <p:cNvSpPr/>
          <p:nvPr/>
        </p:nvSpPr>
        <p:spPr>
          <a:xfrm>
            <a:off x="7565228" y="2243471"/>
            <a:ext cx="2328203" cy="1758462"/>
          </a:xfrm>
          <a:prstGeom prst="wedgeEllipseCallout">
            <a:avLst>
              <a:gd name="adj1" fmla="val -74912"/>
              <a:gd name="adj2" fmla="val -11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/>
              <a:t>東華大學就讀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18558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964778" y="502606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1.</a:t>
            </a:r>
            <a:r>
              <a:rPr lang="zh-TW" altLang="zh-TW" sz="2400" dirty="0"/>
              <a:t>國籍</a:t>
            </a:r>
            <a:endParaRPr lang="zh-TW" altLang="en-US" sz="2400" dirty="0"/>
          </a:p>
        </p:txBody>
      </p:sp>
      <p:pic>
        <p:nvPicPr>
          <p:cNvPr id="5" name="圖片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8" y="1428170"/>
            <a:ext cx="4627948" cy="3569132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6871690" y="594939"/>
            <a:ext cx="1135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2. </a:t>
            </a:r>
            <a:r>
              <a:rPr lang="zh-TW" altLang="zh-TW" sz="2400" dirty="0"/>
              <a:t>年齡</a:t>
            </a:r>
            <a:endParaRPr lang="zh-TW" altLang="en-US" sz="2400" dirty="0"/>
          </a:p>
        </p:txBody>
      </p:sp>
      <p:pic>
        <p:nvPicPr>
          <p:cNvPr id="7" name="圖片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259" y="1456660"/>
            <a:ext cx="4322313" cy="3540642"/>
          </a:xfrm>
          <a:prstGeom prst="rect">
            <a:avLst/>
          </a:prstGeom>
          <a:noFill/>
        </p:spPr>
      </p:pic>
      <p:sp>
        <p:nvSpPr>
          <p:cNvPr id="8" name="橢圓形圖說文字 7"/>
          <p:cNvSpPr/>
          <p:nvPr/>
        </p:nvSpPr>
        <p:spPr>
          <a:xfrm>
            <a:off x="9692641" y="2621892"/>
            <a:ext cx="2257277" cy="1758462"/>
          </a:xfrm>
          <a:prstGeom prst="wedgeEllipseCallout">
            <a:avLst>
              <a:gd name="adj1" fmla="val -49049"/>
              <a:gd name="adj2" fmla="val -403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3200" dirty="0" smtClean="0"/>
              <a:t>39</a:t>
            </a:r>
            <a:r>
              <a:rPr lang="zh-TW" altLang="en-US" sz="3200" dirty="0" smtClean="0"/>
              <a:t>歲以下青壯年</a:t>
            </a:r>
            <a:endParaRPr lang="zh-TW" altLang="en-US" sz="3200" dirty="0"/>
          </a:p>
        </p:txBody>
      </p:sp>
      <p:sp>
        <p:nvSpPr>
          <p:cNvPr id="10" name="橢圓形圖說文字 9"/>
          <p:cNvSpPr/>
          <p:nvPr/>
        </p:nvSpPr>
        <p:spPr>
          <a:xfrm>
            <a:off x="4928382" y="2485905"/>
            <a:ext cx="2257277" cy="1758462"/>
          </a:xfrm>
          <a:prstGeom prst="wedgeEllipseCallout">
            <a:avLst>
              <a:gd name="adj1" fmla="val -64941"/>
              <a:gd name="adj2" fmla="val -15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dirty="0"/>
              <a:t>來自印度</a:t>
            </a:r>
          </a:p>
        </p:txBody>
      </p:sp>
    </p:spTree>
    <p:extLst>
      <p:ext uri="{BB962C8B-B14F-4D97-AF65-F5344CB8AC3E}">
        <p14:creationId xmlns:p14="http://schemas.microsoft.com/office/powerpoint/2010/main" val="279386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742659" y="442410"/>
            <a:ext cx="35974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3. </a:t>
            </a:r>
            <a:r>
              <a:rPr lang="zh-TW" altLang="zh-TW" sz="2400" dirty="0"/>
              <a:t>預計停留在花蓮的時間</a:t>
            </a:r>
            <a:endParaRPr lang="zh-TW" altLang="en-US" sz="2400" dirty="0"/>
          </a:p>
        </p:txBody>
      </p:sp>
      <p:pic>
        <p:nvPicPr>
          <p:cNvPr id="5" name="圖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72" y="1297172"/>
            <a:ext cx="4540102" cy="3530009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6110724" y="473891"/>
            <a:ext cx="32704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4.</a:t>
            </a:r>
            <a:r>
              <a:rPr lang="en-US" altLang="zh-TW" dirty="0"/>
              <a:t> </a:t>
            </a:r>
            <a:r>
              <a:rPr lang="zh-TW" altLang="zh-TW" sz="2400" dirty="0"/>
              <a:t>預計去哪些景點觀光</a:t>
            </a:r>
            <a:endParaRPr lang="zh-TW" altLang="en-US" sz="2400" dirty="0"/>
          </a:p>
        </p:txBody>
      </p:sp>
      <p:pic>
        <p:nvPicPr>
          <p:cNvPr id="7" name="圖片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690" y="1297170"/>
            <a:ext cx="4732640" cy="3530009"/>
          </a:xfrm>
          <a:prstGeom prst="rect">
            <a:avLst/>
          </a:prstGeom>
          <a:noFill/>
        </p:spPr>
      </p:pic>
      <p:sp>
        <p:nvSpPr>
          <p:cNvPr id="8" name="橢圓形圖說文字 7"/>
          <p:cNvSpPr/>
          <p:nvPr/>
        </p:nvSpPr>
        <p:spPr>
          <a:xfrm>
            <a:off x="4025413" y="1749696"/>
            <a:ext cx="2257277" cy="1758462"/>
          </a:xfrm>
          <a:prstGeom prst="wedgeEllipseCallout">
            <a:avLst>
              <a:gd name="adj1" fmla="val -64941"/>
              <a:gd name="adj2" fmla="val -15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dirty="0"/>
              <a:t>讀書</a:t>
            </a:r>
            <a:r>
              <a:rPr lang="en-US" altLang="zh-TW" sz="3200" dirty="0"/>
              <a:t>3</a:t>
            </a:r>
            <a:r>
              <a:rPr lang="zh-TW" altLang="en-US" sz="3200" dirty="0"/>
              <a:t>年以下</a:t>
            </a:r>
          </a:p>
        </p:txBody>
      </p:sp>
      <p:sp>
        <p:nvSpPr>
          <p:cNvPr id="9" name="橢圓形圖說文字 8"/>
          <p:cNvSpPr/>
          <p:nvPr/>
        </p:nvSpPr>
        <p:spPr>
          <a:xfrm>
            <a:off x="2356339" y="870465"/>
            <a:ext cx="2257277" cy="1758462"/>
          </a:xfrm>
          <a:prstGeom prst="wedgeEllipseCallout">
            <a:avLst>
              <a:gd name="adj1" fmla="val -64941"/>
              <a:gd name="adj2" fmla="val -15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dirty="0"/>
              <a:t>移工</a:t>
            </a:r>
            <a:r>
              <a:rPr lang="zh-TW" altLang="en-US" sz="3200" dirty="0" smtClean="0"/>
              <a:t>時間</a:t>
            </a:r>
            <a:r>
              <a:rPr lang="zh-TW" altLang="en-US" sz="3200" dirty="0"/>
              <a:t>較長</a:t>
            </a:r>
          </a:p>
        </p:txBody>
      </p:sp>
      <p:sp>
        <p:nvSpPr>
          <p:cNvPr id="10" name="橢圓形圖說文字 9"/>
          <p:cNvSpPr/>
          <p:nvPr/>
        </p:nvSpPr>
        <p:spPr>
          <a:xfrm>
            <a:off x="9488659" y="1883339"/>
            <a:ext cx="2257277" cy="1758462"/>
          </a:xfrm>
          <a:prstGeom prst="wedgeEllipseCallout">
            <a:avLst>
              <a:gd name="adj1" fmla="val -54658"/>
              <a:gd name="adj2" fmla="val 485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dirty="0" smtClean="0"/>
              <a:t>太魯閣最多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03347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512358" y="492137"/>
            <a:ext cx="47516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5.</a:t>
            </a:r>
            <a:r>
              <a:rPr lang="zh-TW" altLang="zh-TW" sz="2400" dirty="0"/>
              <a:t>來花蓮之前對花蓮的印象是什麼</a:t>
            </a:r>
            <a:endParaRPr lang="zh-TW" altLang="en-US" sz="2400" dirty="0"/>
          </a:p>
        </p:txBody>
      </p:sp>
      <p:pic>
        <p:nvPicPr>
          <p:cNvPr id="5" name="圖片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89" y="1350335"/>
            <a:ext cx="4697002" cy="3710763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6625682" y="508426"/>
            <a:ext cx="4443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6.</a:t>
            </a:r>
            <a:r>
              <a:rPr lang="zh-TW" altLang="zh-TW" sz="2400" dirty="0"/>
              <a:t>來花蓮之後對花蓮有什麼體會</a:t>
            </a:r>
            <a:endParaRPr lang="zh-TW" altLang="en-US" sz="2400" dirty="0"/>
          </a:p>
        </p:txBody>
      </p:sp>
      <p:pic>
        <p:nvPicPr>
          <p:cNvPr id="7" name="圖片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681" y="1350335"/>
            <a:ext cx="4623565" cy="3710763"/>
          </a:xfrm>
          <a:prstGeom prst="rect">
            <a:avLst/>
          </a:prstGeom>
          <a:noFill/>
        </p:spPr>
      </p:pic>
      <p:sp>
        <p:nvSpPr>
          <p:cNvPr id="8" name="橢圓形圖說文字 7"/>
          <p:cNvSpPr/>
          <p:nvPr/>
        </p:nvSpPr>
        <p:spPr>
          <a:xfrm>
            <a:off x="3882684" y="1105785"/>
            <a:ext cx="1731308" cy="1487971"/>
          </a:xfrm>
          <a:prstGeom prst="wedgeEllipseCallout">
            <a:avLst>
              <a:gd name="adj1" fmla="val -53411"/>
              <a:gd name="adj2" fmla="val 417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dirty="0" smtClean="0"/>
              <a:t>美景</a:t>
            </a:r>
            <a:endParaRPr lang="zh-TW" altLang="en-US" sz="3200" dirty="0"/>
          </a:p>
        </p:txBody>
      </p:sp>
      <p:sp>
        <p:nvSpPr>
          <p:cNvPr id="9" name="橢圓形圖說文字 8"/>
          <p:cNvSpPr/>
          <p:nvPr/>
        </p:nvSpPr>
        <p:spPr>
          <a:xfrm>
            <a:off x="4023361" y="2868077"/>
            <a:ext cx="2257277" cy="1758462"/>
          </a:xfrm>
          <a:prstGeom prst="wedgeEllipseCallout">
            <a:avLst>
              <a:gd name="adj1" fmla="val -64941"/>
              <a:gd name="adj2" fmla="val -111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dirty="0"/>
              <a:t>相對</a:t>
            </a:r>
            <a:r>
              <a:rPr lang="zh-TW" altLang="en-US" sz="2400" dirty="0" smtClean="0"/>
              <a:t>母國花蓮是較現代</a:t>
            </a:r>
            <a:endParaRPr lang="zh-TW" altLang="en-US" sz="2400" dirty="0"/>
          </a:p>
        </p:txBody>
      </p:sp>
      <p:sp>
        <p:nvSpPr>
          <p:cNvPr id="10" name="橢圓形圖說文字 9"/>
          <p:cNvSpPr/>
          <p:nvPr/>
        </p:nvSpPr>
        <p:spPr>
          <a:xfrm>
            <a:off x="9762978" y="2410877"/>
            <a:ext cx="2257277" cy="1758462"/>
          </a:xfrm>
          <a:prstGeom prst="wedgeEllipseCallout">
            <a:avLst>
              <a:gd name="adj1" fmla="val -54346"/>
              <a:gd name="adj2" fmla="val -351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dirty="0"/>
              <a:t>友善、美景、空氣好</a:t>
            </a:r>
          </a:p>
        </p:txBody>
      </p:sp>
    </p:spTree>
    <p:extLst>
      <p:ext uri="{BB962C8B-B14F-4D97-AF65-F5344CB8AC3E}">
        <p14:creationId xmlns:p14="http://schemas.microsoft.com/office/powerpoint/2010/main" val="48147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629812" y="450752"/>
            <a:ext cx="50256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7.</a:t>
            </a:r>
            <a:r>
              <a:rPr lang="zh-TW" altLang="zh-TW" sz="2400" dirty="0"/>
              <a:t>遇到困難時，花蓮人會協助解決嗎</a:t>
            </a:r>
            <a:endParaRPr lang="zh-TW" altLang="en-US" sz="2400" dirty="0"/>
          </a:p>
        </p:txBody>
      </p:sp>
      <p:pic>
        <p:nvPicPr>
          <p:cNvPr id="5" name="圖片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47" y="1307805"/>
            <a:ext cx="5060755" cy="3253562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6670157" y="496813"/>
            <a:ext cx="3828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8.</a:t>
            </a:r>
            <a:r>
              <a:rPr lang="zh-TW" altLang="zh-TW" sz="2400" dirty="0"/>
              <a:t>在花蓮遇到什麼困擾的事</a:t>
            </a:r>
            <a:endParaRPr lang="zh-TW" altLang="en-US" sz="2400" dirty="0"/>
          </a:p>
        </p:txBody>
      </p:sp>
      <p:pic>
        <p:nvPicPr>
          <p:cNvPr id="7" name="圖片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157" y="1307805"/>
            <a:ext cx="4696048" cy="3253562"/>
          </a:xfrm>
          <a:prstGeom prst="rect">
            <a:avLst/>
          </a:prstGeom>
          <a:noFill/>
        </p:spPr>
      </p:pic>
      <p:sp>
        <p:nvSpPr>
          <p:cNvPr id="9" name="橢圓形圖說文字 8"/>
          <p:cNvSpPr/>
          <p:nvPr/>
        </p:nvSpPr>
        <p:spPr>
          <a:xfrm>
            <a:off x="9108928" y="1770797"/>
            <a:ext cx="2257277" cy="1758462"/>
          </a:xfrm>
          <a:prstGeom prst="wedgeEllipseCallout">
            <a:avLst>
              <a:gd name="adj1" fmla="val -31599"/>
              <a:gd name="adj2" fmla="val 561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dirty="0" smtClean="0"/>
              <a:t>語言最困擾</a:t>
            </a:r>
            <a:endParaRPr lang="zh-TW" altLang="en-US" sz="3200" dirty="0"/>
          </a:p>
        </p:txBody>
      </p:sp>
      <p:sp>
        <p:nvSpPr>
          <p:cNvPr id="10" name="橢圓形圖說文字 9"/>
          <p:cNvSpPr/>
          <p:nvPr/>
        </p:nvSpPr>
        <p:spPr>
          <a:xfrm>
            <a:off x="4571413" y="2108422"/>
            <a:ext cx="2026335" cy="1758462"/>
          </a:xfrm>
          <a:prstGeom prst="wedgeEllipseCallout">
            <a:avLst>
              <a:gd name="adj1" fmla="val -64318"/>
              <a:gd name="adj2" fmla="val 73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dirty="0"/>
              <a:t>幾乎都會</a:t>
            </a:r>
          </a:p>
        </p:txBody>
      </p:sp>
    </p:spTree>
    <p:extLst>
      <p:ext uri="{BB962C8B-B14F-4D97-AF65-F5344CB8AC3E}">
        <p14:creationId xmlns:p14="http://schemas.microsoft.com/office/powerpoint/2010/main" val="362483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731554" y="464492"/>
            <a:ext cx="25971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9.</a:t>
            </a:r>
            <a:r>
              <a:rPr lang="zh-TW" altLang="zh-TW" sz="2400" dirty="0"/>
              <a:t>還會再來花蓮嗎</a:t>
            </a:r>
            <a:endParaRPr lang="zh-TW" altLang="en-US" sz="2400" dirty="0"/>
          </a:p>
        </p:txBody>
      </p:sp>
      <p:pic>
        <p:nvPicPr>
          <p:cNvPr id="5" name="圖片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51" y="1233377"/>
            <a:ext cx="4763369" cy="3678865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6992778" y="465063"/>
            <a:ext cx="2460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10.</a:t>
            </a:r>
            <a:r>
              <a:rPr lang="zh-TW" altLang="zh-TW" sz="2400" dirty="0"/>
              <a:t>會再來的原因</a:t>
            </a:r>
            <a:endParaRPr lang="zh-TW" altLang="en-US" sz="2400" dirty="0"/>
          </a:p>
        </p:txBody>
      </p:sp>
      <p:pic>
        <p:nvPicPr>
          <p:cNvPr id="7" name="圖片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651" y="1233376"/>
            <a:ext cx="4082902" cy="3678865"/>
          </a:xfrm>
          <a:prstGeom prst="rect">
            <a:avLst/>
          </a:prstGeom>
          <a:noFill/>
        </p:spPr>
      </p:pic>
      <p:sp>
        <p:nvSpPr>
          <p:cNvPr id="8" name="橢圓形圖說文字 7"/>
          <p:cNvSpPr/>
          <p:nvPr/>
        </p:nvSpPr>
        <p:spPr>
          <a:xfrm>
            <a:off x="3717681" y="1580883"/>
            <a:ext cx="2257277" cy="1758462"/>
          </a:xfrm>
          <a:prstGeom prst="wedgeEllipseCallout">
            <a:avLst>
              <a:gd name="adj1" fmla="val -45310"/>
              <a:gd name="adj2" fmla="val 445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/>
              <a:t>一律會</a:t>
            </a:r>
          </a:p>
        </p:txBody>
      </p:sp>
      <p:sp>
        <p:nvSpPr>
          <p:cNvPr id="9" name="橢圓形圖說文字 8"/>
          <p:cNvSpPr/>
          <p:nvPr/>
        </p:nvSpPr>
        <p:spPr>
          <a:xfrm>
            <a:off x="9092308" y="2530453"/>
            <a:ext cx="2257277" cy="1758462"/>
          </a:xfrm>
          <a:prstGeom prst="wedgeEllipseCallout">
            <a:avLst>
              <a:gd name="adj1" fmla="val -37520"/>
              <a:gd name="adj2" fmla="val -647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/>
              <a:t>喜歡上花蓮</a:t>
            </a:r>
          </a:p>
        </p:txBody>
      </p:sp>
    </p:spTree>
    <p:extLst>
      <p:ext uri="{BB962C8B-B14F-4D97-AF65-F5344CB8AC3E}">
        <p14:creationId xmlns:p14="http://schemas.microsoft.com/office/powerpoint/2010/main" val="39002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等腰三角形 198">
            <a:extLst>
              <a:ext uri="{FF2B5EF4-FFF2-40B4-BE49-F238E27FC236}">
                <a16:creationId xmlns:a16="http://schemas.microsoft.com/office/drawing/2014/main" xmlns="" id="{E119EE2D-2DDC-4BDC-8023-53213D15A010}"/>
              </a:ext>
            </a:extLst>
          </p:cNvPr>
          <p:cNvSpPr/>
          <p:nvPr/>
        </p:nvSpPr>
        <p:spPr>
          <a:xfrm rot="18665383">
            <a:off x="10422453" y="4319379"/>
            <a:ext cx="1463240" cy="126141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200" name="等腰三角形 199">
            <a:extLst>
              <a:ext uri="{FF2B5EF4-FFF2-40B4-BE49-F238E27FC236}">
                <a16:creationId xmlns:a16="http://schemas.microsoft.com/office/drawing/2014/main" xmlns="" id="{5C186AE1-013F-4ACB-9141-5EB620591E71}"/>
              </a:ext>
            </a:extLst>
          </p:cNvPr>
          <p:cNvSpPr/>
          <p:nvPr/>
        </p:nvSpPr>
        <p:spPr>
          <a:xfrm rot="961450">
            <a:off x="11233554" y="6038168"/>
            <a:ext cx="798333" cy="688218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3" name="TextBox 22">
            <a:extLst>
              <a:ext uri="{FF2B5EF4-FFF2-40B4-BE49-F238E27FC236}">
                <a16:creationId xmlns:a16="http://schemas.microsoft.com/office/drawing/2014/main" xmlns="" id="{B4FEAA99-D303-4879-8764-04AE45FAB133}"/>
              </a:ext>
            </a:extLst>
          </p:cNvPr>
          <p:cNvSpPr txBox="1"/>
          <p:nvPr/>
        </p:nvSpPr>
        <p:spPr>
          <a:xfrm>
            <a:off x="1079855" y="1782664"/>
            <a:ext cx="10074219" cy="1569660"/>
          </a:xfrm>
          <a:prstGeom prst="rect">
            <a:avLst/>
          </a:prstGeom>
          <a:solidFill>
            <a:srgbClr val="314865"/>
          </a:solidFill>
        </p:spPr>
        <p:txBody>
          <a:bodyPr wrap="square" rtlCol="0">
            <a:sp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zh-TW" altLang="en-US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rPr>
              <a:t>定居</a:t>
            </a:r>
            <a:endParaRPr lang="zh-CN" altLang="en-US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微软雅黑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894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" grpId="0" animBg="1"/>
      <p:bldP spid="200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等腰三角形 198">
            <a:extLst>
              <a:ext uri="{FF2B5EF4-FFF2-40B4-BE49-F238E27FC236}">
                <a16:creationId xmlns:a16="http://schemas.microsoft.com/office/drawing/2014/main" xmlns="" id="{E119EE2D-2DDC-4BDC-8023-53213D15A010}"/>
              </a:ext>
            </a:extLst>
          </p:cNvPr>
          <p:cNvSpPr/>
          <p:nvPr/>
        </p:nvSpPr>
        <p:spPr>
          <a:xfrm rot="18665383">
            <a:off x="10422453" y="4319379"/>
            <a:ext cx="1463240" cy="126141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200" name="等腰三角形 199">
            <a:extLst>
              <a:ext uri="{FF2B5EF4-FFF2-40B4-BE49-F238E27FC236}">
                <a16:creationId xmlns:a16="http://schemas.microsoft.com/office/drawing/2014/main" xmlns="" id="{5C186AE1-013F-4ACB-9141-5EB620591E71}"/>
              </a:ext>
            </a:extLst>
          </p:cNvPr>
          <p:cNvSpPr/>
          <p:nvPr/>
        </p:nvSpPr>
        <p:spPr>
          <a:xfrm rot="961450">
            <a:off x="11233554" y="6038168"/>
            <a:ext cx="798333" cy="688218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3" name="TextBox 22">
            <a:extLst>
              <a:ext uri="{FF2B5EF4-FFF2-40B4-BE49-F238E27FC236}">
                <a16:creationId xmlns:a16="http://schemas.microsoft.com/office/drawing/2014/main" xmlns="" id="{B4FEAA99-D303-4879-8764-04AE45FAB133}"/>
              </a:ext>
            </a:extLst>
          </p:cNvPr>
          <p:cNvSpPr txBox="1"/>
          <p:nvPr/>
        </p:nvSpPr>
        <p:spPr>
          <a:xfrm>
            <a:off x="1079854" y="859334"/>
            <a:ext cx="790043" cy="3416320"/>
          </a:xfrm>
          <a:prstGeom prst="rect">
            <a:avLst/>
          </a:prstGeom>
          <a:solidFill>
            <a:srgbClr val="314865"/>
          </a:solidFill>
        </p:spPr>
        <p:txBody>
          <a:bodyPr wrap="square" rtlCol="0">
            <a:sp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zh-TW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rPr>
              <a:t>研究動機</a:t>
            </a:r>
            <a:endParaRPr lang="zh-CN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微软雅黑"/>
              <a:sym typeface="Arial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2322262" y="1010273"/>
            <a:ext cx="6729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zh-TW" altLang="en-US" sz="3600" dirty="0" smtClean="0">
                <a:latin typeface="+mj-ea"/>
                <a:ea typeface="+mj-ea"/>
              </a:rPr>
              <a:t>了解</a:t>
            </a:r>
            <a:r>
              <a:rPr lang="zh-TW" altLang="en-US" sz="3600" dirty="0">
                <a:latin typeface="+mj-ea"/>
                <a:ea typeface="+mj-ea"/>
              </a:rPr>
              <a:t>外國人對於花蓮的看法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7562">
            <a:off x="9045109" y="428557"/>
            <a:ext cx="2918012" cy="20129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5855">
            <a:off x="3510242" y="4259973"/>
            <a:ext cx="4849988" cy="2578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2222693" y="1921163"/>
            <a:ext cx="6928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zh-TW" altLang="en-US" sz="3600" dirty="0" smtClean="0"/>
              <a:t>探討</a:t>
            </a:r>
            <a:r>
              <a:rPr lang="zh-TW" altLang="en-US" sz="3600" dirty="0"/>
              <a:t>外國人來花蓮的原因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2222694" y="2870113"/>
            <a:ext cx="82155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zh-TW" altLang="en-US" sz="3600" dirty="0" smtClean="0"/>
              <a:t>希望</a:t>
            </a:r>
            <a:r>
              <a:rPr lang="zh-TW" altLang="en-US" sz="3600" dirty="0"/>
              <a:t>透過研究了解花蓮吸引</a:t>
            </a:r>
            <a:r>
              <a:rPr lang="zh-TW" altLang="en-US" sz="3600" dirty="0" smtClean="0"/>
              <a:t>外國人的亮點，</a:t>
            </a:r>
            <a:r>
              <a:rPr lang="zh-TW" altLang="en-US" sz="3600" dirty="0"/>
              <a:t>藉</a:t>
            </a:r>
            <a:r>
              <a:rPr lang="zh-TW" altLang="en-US" sz="3600" dirty="0" smtClean="0"/>
              <a:t>此推銷</a:t>
            </a:r>
            <a:r>
              <a:rPr lang="zh-TW" altLang="en-US" sz="3600" dirty="0"/>
              <a:t>花蓮</a:t>
            </a:r>
          </a:p>
        </p:txBody>
      </p:sp>
    </p:spTree>
    <p:extLst>
      <p:ext uri="{BB962C8B-B14F-4D97-AF65-F5344CB8AC3E}">
        <p14:creationId xmlns:p14="http://schemas.microsoft.com/office/powerpoint/2010/main" val="348264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" grpId="0" animBg="1"/>
      <p:bldP spid="200" grpId="0" animBg="1"/>
      <p:bldP spid="13" grpId="0" animBg="1"/>
      <p:bldP spid="2" grpId="0"/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6">
            <a:extLst>
              <a:ext uri="{FF2B5EF4-FFF2-40B4-BE49-F238E27FC236}">
                <a16:creationId xmlns:a16="http://schemas.microsoft.com/office/drawing/2014/main" xmlns="" id="{9EE9BBA9-ABED-4DB5-AEAC-90540D149895}"/>
              </a:ext>
            </a:extLst>
          </p:cNvPr>
          <p:cNvSpPr txBox="1"/>
          <p:nvPr/>
        </p:nvSpPr>
        <p:spPr>
          <a:xfrm>
            <a:off x="6288969" y="4474144"/>
            <a:ext cx="23132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工作的及时性和时效性</a:t>
            </a:r>
          </a:p>
        </p:txBody>
      </p:sp>
      <p:grpSp>
        <p:nvGrpSpPr>
          <p:cNvPr id="83" name="Group 9">
            <a:extLst>
              <a:ext uri="{FF2B5EF4-FFF2-40B4-BE49-F238E27FC236}">
                <a16:creationId xmlns:a16="http://schemas.microsoft.com/office/drawing/2014/main" xmlns="" id="{38CF1386-E9B6-4AB1-8F5F-91DC248B2736}"/>
              </a:ext>
            </a:extLst>
          </p:cNvPr>
          <p:cNvGrpSpPr/>
          <p:nvPr/>
        </p:nvGrpSpPr>
        <p:grpSpPr>
          <a:xfrm>
            <a:off x="1602049" y="5335983"/>
            <a:ext cx="6511752" cy="777555"/>
            <a:chOff x="6371772" y="1945338"/>
            <a:chExt cx="6511752" cy="777554"/>
          </a:xfrm>
        </p:grpSpPr>
        <p:sp>
          <p:nvSpPr>
            <p:cNvPr id="85" name="Subtitle 2">
              <a:extLst>
                <a:ext uri="{FF2B5EF4-FFF2-40B4-BE49-F238E27FC236}">
                  <a16:creationId xmlns:a16="http://schemas.microsoft.com/office/drawing/2014/main" xmlns="" id="{49EDA9EE-325A-48C2-82D9-FA4A94462334}"/>
                </a:ext>
              </a:extLst>
            </p:cNvPr>
            <p:cNvSpPr txBox="1">
              <a:spLocks/>
            </p:cNvSpPr>
            <p:nvPr/>
          </p:nvSpPr>
          <p:spPr>
            <a:xfrm>
              <a:off x="6371772" y="2396743"/>
              <a:ext cx="6511752" cy="326149"/>
            </a:xfrm>
            <a:prstGeom prst="rect">
              <a:avLst/>
            </a:prstGeom>
          </p:spPr>
          <p:txBody>
            <a:bodyPr vert="horz" wrap="square" lIns="108745" tIns="54373" rIns="108745" bIns="54373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30000"/>
                </a:lnSpc>
              </a:pPr>
              <a:endParaRPr lang="zh-CN" altLang="en-US" sz="1200" dirty="0">
                <a:solidFill>
                  <a:schemeClr val="bg2">
                    <a:lumMod val="5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6" name="TextBox 12">
              <a:extLst>
                <a:ext uri="{FF2B5EF4-FFF2-40B4-BE49-F238E27FC236}">
                  <a16:creationId xmlns:a16="http://schemas.microsoft.com/office/drawing/2014/main" xmlns="" id="{4A19B37C-4340-48FE-BEB2-D48916C241B1}"/>
                </a:ext>
              </a:extLst>
            </p:cNvPr>
            <p:cNvSpPr txBox="1"/>
            <p:nvPr/>
          </p:nvSpPr>
          <p:spPr>
            <a:xfrm>
              <a:off x="6371772" y="1945338"/>
              <a:ext cx="184731" cy="4205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2133" b="1" dirty="0">
                <a:solidFill>
                  <a:srgbClr val="314865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03" y="2259078"/>
            <a:ext cx="4729281" cy="4099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900" y="2259078"/>
            <a:ext cx="4358791" cy="4116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764803" y="1474228"/>
            <a:ext cx="1551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+mj-ea"/>
                <a:ea typeface="+mj-ea"/>
              </a:rPr>
              <a:t>1.</a:t>
            </a:r>
            <a:r>
              <a:rPr lang="zh-TW" altLang="en-US" sz="2400" dirty="0" smtClean="0">
                <a:latin typeface="+mj-ea"/>
                <a:ea typeface="+mj-ea"/>
              </a:rPr>
              <a:t>國籍</a:t>
            </a:r>
            <a:endParaRPr lang="zh-TW" altLang="en-US" sz="2400" dirty="0">
              <a:latin typeface="+mj-ea"/>
              <a:ea typeface="+mj-ea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592900" y="1499550"/>
            <a:ext cx="1055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+mj-ea"/>
                <a:ea typeface="+mj-ea"/>
              </a:rPr>
              <a:t>2.</a:t>
            </a:r>
            <a:r>
              <a:rPr lang="zh-TW" altLang="en-US" sz="2400" dirty="0" smtClean="0">
                <a:latin typeface="+mj-ea"/>
                <a:ea typeface="+mj-ea"/>
              </a:rPr>
              <a:t>年齡</a:t>
            </a:r>
            <a:endParaRPr lang="zh-TW" altLang="en-US" sz="2400" dirty="0">
              <a:latin typeface="+mj-ea"/>
              <a:ea typeface="+mj-ea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91399" y="637776"/>
            <a:ext cx="705513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zh-TW" altLang="zh-TW" sz="32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/>
              </a:rPr>
              <a:t>此類型的外國人，我們訪問到</a:t>
            </a:r>
            <a:r>
              <a:rPr lang="en-US" altLang="zh-TW" sz="32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/>
              </a:rPr>
              <a:t>7</a:t>
            </a:r>
            <a:r>
              <a:rPr lang="zh-TW" altLang="zh-TW" sz="32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Times New Roman"/>
              </a:rPr>
              <a:t>位。</a:t>
            </a:r>
          </a:p>
          <a:p>
            <a:pPr marL="285750" indent="-285750">
              <a:spcAft>
                <a:spcPts val="0"/>
              </a:spcAft>
              <a:buFont typeface="Wingdings" pitchFamily="2" charset="2"/>
              <a:buChar char="Ø"/>
            </a:pPr>
            <a:endParaRPr lang="zh-TW" altLang="zh-TW" kern="100" dirty="0">
              <a:latin typeface="Calibri"/>
              <a:ea typeface="新細明體"/>
              <a:cs typeface="Times New Roman"/>
            </a:endParaRPr>
          </a:p>
        </p:txBody>
      </p:sp>
      <p:sp>
        <p:nvSpPr>
          <p:cNvPr id="5" name="橢圓形圖說文字 4"/>
          <p:cNvSpPr/>
          <p:nvPr/>
        </p:nvSpPr>
        <p:spPr>
          <a:xfrm>
            <a:off x="4227342" y="3362178"/>
            <a:ext cx="2307101" cy="1716259"/>
          </a:xfrm>
          <a:prstGeom prst="wedgeEllipseCallout">
            <a:avLst>
              <a:gd name="adj1" fmla="val -53455"/>
              <a:gd name="adj2" fmla="val 2069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/>
              <a:t>英語系國家多</a:t>
            </a:r>
            <a:endParaRPr lang="zh-TW" altLang="en-US" sz="3600" dirty="0"/>
          </a:p>
        </p:txBody>
      </p:sp>
      <p:sp>
        <p:nvSpPr>
          <p:cNvPr id="12" name="橢圓形圖說文字 11"/>
          <p:cNvSpPr/>
          <p:nvPr/>
        </p:nvSpPr>
        <p:spPr>
          <a:xfrm>
            <a:off x="9563687" y="2757885"/>
            <a:ext cx="2307101" cy="1716259"/>
          </a:xfrm>
          <a:prstGeom prst="wedgeEllipseCallout">
            <a:avLst>
              <a:gd name="adj1" fmla="val -48882"/>
              <a:gd name="adj2" fmla="val 3954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/>
              <a:t>多</a:t>
            </a:r>
            <a:r>
              <a:rPr lang="en-US" altLang="zh-TW" sz="3600" dirty="0" smtClean="0"/>
              <a:t>39</a:t>
            </a:r>
            <a:r>
              <a:rPr lang="zh-TW" altLang="en-US" sz="3600" dirty="0" smtClean="0"/>
              <a:t>歲以下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51992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5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Placeholder 1">
            <a:extLst>
              <a:ext uri="{FF2B5EF4-FFF2-40B4-BE49-F238E27FC236}">
                <a16:creationId xmlns:a16="http://schemas.microsoft.com/office/drawing/2014/main" xmlns="" id="{B6936467-3733-4DD6-BAFE-EE1E96D9669C}"/>
              </a:ext>
            </a:extLst>
          </p:cNvPr>
          <p:cNvSpPr txBox="1">
            <a:spLocks/>
          </p:cNvSpPr>
          <p:nvPr/>
        </p:nvSpPr>
        <p:spPr>
          <a:xfrm>
            <a:off x="450772" y="4748592"/>
            <a:ext cx="3655129" cy="35981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zh-CN" altLang="en-US" b="1" dirty="0">
              <a:solidFill>
                <a:srgbClr val="314865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5" name="矩形 47">
            <a:extLst>
              <a:ext uri="{FF2B5EF4-FFF2-40B4-BE49-F238E27FC236}">
                <a16:creationId xmlns:a16="http://schemas.microsoft.com/office/drawing/2014/main" xmlns="" id="{25A603CF-AFF9-49F4-A7EE-21F5026BD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606" y="5545114"/>
            <a:ext cx="11643007" cy="40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200000"/>
              </a:lnSpc>
              <a:buNone/>
            </a:pPr>
            <a:r>
              <a:rPr lang="zh-CN" altLang="en-US" sz="1200" dirty="0" smtClean="0">
                <a:solidFill>
                  <a:srgbClr val="314865"/>
                </a:solidFill>
                <a:latin typeface="Arial"/>
                <a:ea typeface="微软雅黑"/>
                <a:sym typeface="Arial"/>
              </a:rPr>
              <a:t>。</a:t>
            </a:r>
            <a:endParaRPr lang="zh-CN" altLang="en-US" sz="1200" dirty="0">
              <a:solidFill>
                <a:srgbClr val="314865"/>
              </a:solidFill>
              <a:latin typeface="Arial"/>
              <a:ea typeface="微软雅黑"/>
              <a:sym typeface="Arial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34" y="1721222"/>
            <a:ext cx="4935735" cy="4303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553" y="1721220"/>
            <a:ext cx="5739806" cy="4303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566034" y="1136445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latin typeface="+mj-ea"/>
                <a:ea typeface="+mj-ea"/>
              </a:rPr>
              <a:t>3.</a:t>
            </a:r>
            <a:r>
              <a:rPr lang="zh-TW" altLang="zh-TW" sz="2400" dirty="0">
                <a:latin typeface="+mj-ea"/>
                <a:ea typeface="+mj-ea"/>
                <a:cs typeface="Times New Roman"/>
              </a:rPr>
              <a:t>職業</a:t>
            </a:r>
            <a:endParaRPr lang="zh-TW" altLang="en-US" sz="2400" dirty="0">
              <a:latin typeface="+mj-ea"/>
              <a:ea typeface="+mj-ea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070553" y="1136447"/>
            <a:ext cx="4760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+mj-ea"/>
                <a:ea typeface="+mj-ea"/>
                <a:cs typeface="Times New Roman"/>
              </a:rPr>
              <a:t>4.</a:t>
            </a:r>
            <a:r>
              <a:rPr lang="zh-TW" altLang="zh-TW" sz="2400" dirty="0">
                <a:latin typeface="+mj-ea"/>
                <a:ea typeface="+mj-ea"/>
                <a:cs typeface="Times New Roman"/>
              </a:rPr>
              <a:t>來花蓮定居的原因</a:t>
            </a:r>
            <a:endParaRPr lang="zh-TW" altLang="en-US" sz="2400" dirty="0">
              <a:latin typeface="+mj-ea"/>
              <a:ea typeface="+mj-ea"/>
            </a:endParaRPr>
          </a:p>
        </p:txBody>
      </p:sp>
      <p:sp>
        <p:nvSpPr>
          <p:cNvPr id="8" name="橢圓形圖說文字 7"/>
          <p:cNvSpPr/>
          <p:nvPr/>
        </p:nvSpPr>
        <p:spPr>
          <a:xfrm>
            <a:off x="3530991" y="2504048"/>
            <a:ext cx="2307101" cy="1716259"/>
          </a:xfrm>
          <a:prstGeom prst="wedgeEllipseCallout">
            <a:avLst>
              <a:gd name="adj1" fmla="val -51931"/>
              <a:gd name="adj2" fmla="val 3914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3200" dirty="0"/>
              <a:t>以</a:t>
            </a:r>
            <a:r>
              <a:rPr lang="zh-TW" altLang="en-US" sz="3200" dirty="0" smtClean="0"/>
              <a:t>教他們母語為業</a:t>
            </a:r>
            <a:endParaRPr lang="zh-TW" altLang="en-US" sz="3200" dirty="0"/>
          </a:p>
        </p:txBody>
      </p:sp>
      <p:sp>
        <p:nvSpPr>
          <p:cNvPr id="9" name="橢圓形圖說文字 8"/>
          <p:cNvSpPr/>
          <p:nvPr/>
        </p:nvSpPr>
        <p:spPr>
          <a:xfrm>
            <a:off x="9569631" y="3014619"/>
            <a:ext cx="2307101" cy="1716259"/>
          </a:xfrm>
          <a:prstGeom prst="wedgeEllipseCallout">
            <a:avLst>
              <a:gd name="adj1" fmla="val -38211"/>
              <a:gd name="adj2" fmla="val 4815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3600" dirty="0" smtClean="0"/>
              <a:t>結婚最多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72215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uild="p"/>
      <p:bldP spid="55" grpId="0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Placeholder 1">
            <a:extLst>
              <a:ext uri="{FF2B5EF4-FFF2-40B4-BE49-F238E27FC236}">
                <a16:creationId xmlns:a16="http://schemas.microsoft.com/office/drawing/2014/main" xmlns="" id="{B6936467-3733-4DD6-BAFE-EE1E96D9669C}"/>
              </a:ext>
            </a:extLst>
          </p:cNvPr>
          <p:cNvSpPr txBox="1">
            <a:spLocks/>
          </p:cNvSpPr>
          <p:nvPr/>
        </p:nvSpPr>
        <p:spPr>
          <a:xfrm>
            <a:off x="450772" y="4748592"/>
            <a:ext cx="3655129" cy="35981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zh-CN" altLang="en-US" b="1" dirty="0">
              <a:solidFill>
                <a:srgbClr val="314865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5" name="矩形 47">
            <a:extLst>
              <a:ext uri="{FF2B5EF4-FFF2-40B4-BE49-F238E27FC236}">
                <a16:creationId xmlns:a16="http://schemas.microsoft.com/office/drawing/2014/main" xmlns="" id="{25A603CF-AFF9-49F4-A7EE-21F5026BD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606" y="5545114"/>
            <a:ext cx="11643007" cy="40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200000"/>
              </a:lnSpc>
              <a:buNone/>
            </a:pPr>
            <a:r>
              <a:rPr lang="zh-CN" altLang="en-US" sz="1200" dirty="0" smtClean="0">
                <a:solidFill>
                  <a:srgbClr val="314865"/>
                </a:solidFill>
                <a:latin typeface="Arial"/>
                <a:ea typeface="微软雅黑"/>
                <a:sym typeface="Arial"/>
              </a:rPr>
              <a:t>。</a:t>
            </a:r>
            <a:endParaRPr lang="zh-CN" altLang="en-US" sz="1200" dirty="0">
              <a:solidFill>
                <a:srgbClr val="314865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223516" y="1136446"/>
            <a:ext cx="5033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latin typeface="+mj-ea"/>
                <a:ea typeface="+mj-ea"/>
                <a:cs typeface="Times New Roman"/>
              </a:rPr>
              <a:t>5.</a:t>
            </a:r>
            <a:r>
              <a:rPr lang="zh-TW" altLang="zh-TW" sz="2400" dirty="0">
                <a:latin typeface="+mj-ea"/>
                <a:ea typeface="+mj-ea"/>
                <a:cs typeface="Times New Roman"/>
              </a:rPr>
              <a:t>來花蓮之前對花蓮的印象是什麼？</a:t>
            </a:r>
            <a:endParaRPr lang="zh-TW" altLang="en-US" sz="2400" dirty="0">
              <a:latin typeface="+mj-ea"/>
              <a:ea typeface="+mj-ea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649717" y="1136447"/>
            <a:ext cx="5219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sz="3200" kern="100" dirty="0">
                <a:latin typeface="Calibri"/>
                <a:ea typeface="新細明體"/>
                <a:cs typeface="Times New Roman"/>
              </a:rPr>
              <a:t> </a:t>
            </a:r>
            <a:r>
              <a:rPr lang="en-US" altLang="zh-TW" sz="2400" kern="100" dirty="0">
                <a:latin typeface="+mj-ea"/>
                <a:ea typeface="+mj-ea"/>
                <a:cs typeface="Times New Roman"/>
              </a:rPr>
              <a:t>6.</a:t>
            </a:r>
            <a:r>
              <a:rPr lang="zh-TW" altLang="zh-TW" sz="2400" kern="100" dirty="0">
                <a:latin typeface="+mj-ea"/>
                <a:ea typeface="+mj-ea"/>
                <a:cs typeface="Times New Roman"/>
              </a:rPr>
              <a:t>來花蓮之後對花蓮有什麼體會？</a:t>
            </a:r>
            <a:endParaRPr lang="zh-TW" altLang="zh-TW" sz="2400" kern="100" dirty="0">
              <a:effectLst/>
              <a:latin typeface="+mj-ea"/>
              <a:ea typeface="+mj-ea"/>
              <a:cs typeface="Times New Roman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72" y="1842407"/>
            <a:ext cx="5599916" cy="3988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717" y="1961983"/>
            <a:ext cx="5292304" cy="3988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橢圓形圖說文字 7"/>
          <p:cNvSpPr/>
          <p:nvPr/>
        </p:nvSpPr>
        <p:spPr>
          <a:xfrm>
            <a:off x="9659512" y="3212241"/>
            <a:ext cx="2307101" cy="1716259"/>
          </a:xfrm>
          <a:prstGeom prst="wedgeEllipseCallout">
            <a:avLst>
              <a:gd name="adj1" fmla="val -48882"/>
              <a:gd name="adj2" fmla="val -3545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3200" dirty="0" smtClean="0"/>
              <a:t>美景、友善、空氣</a:t>
            </a:r>
            <a:r>
              <a:rPr lang="zh-TW" altLang="en-US" sz="3200" dirty="0"/>
              <a:t>好</a:t>
            </a:r>
          </a:p>
        </p:txBody>
      </p:sp>
      <p:sp>
        <p:nvSpPr>
          <p:cNvPr id="9" name="橢圓形圖說文字 8"/>
          <p:cNvSpPr/>
          <p:nvPr/>
        </p:nvSpPr>
        <p:spPr>
          <a:xfrm>
            <a:off x="2009335" y="3890462"/>
            <a:ext cx="2307101" cy="1716259"/>
          </a:xfrm>
          <a:prstGeom prst="wedgeEllipseCallout">
            <a:avLst>
              <a:gd name="adj1" fmla="val -53455"/>
              <a:gd name="adj2" fmla="val 2069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800" dirty="0" smtClean="0"/>
              <a:t>相對母國花蓮比較落後</a:t>
            </a:r>
            <a:endParaRPr lang="zh-TW" altLang="en-US" sz="2800" dirty="0"/>
          </a:p>
        </p:txBody>
      </p:sp>
      <p:sp>
        <p:nvSpPr>
          <p:cNvPr id="10" name="橢圓形圖說文字 9"/>
          <p:cNvSpPr/>
          <p:nvPr/>
        </p:nvSpPr>
        <p:spPr>
          <a:xfrm>
            <a:off x="4312385" y="2174203"/>
            <a:ext cx="2307101" cy="1716259"/>
          </a:xfrm>
          <a:prstGeom prst="wedgeEllipseCallout">
            <a:avLst>
              <a:gd name="adj1" fmla="val -53455"/>
              <a:gd name="adj2" fmla="val 2069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3600" dirty="0" smtClean="0"/>
              <a:t>美景最多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94238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uild="p"/>
      <p:bldP spid="55" grpId="0"/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Placeholder 1">
            <a:extLst>
              <a:ext uri="{FF2B5EF4-FFF2-40B4-BE49-F238E27FC236}">
                <a16:creationId xmlns:a16="http://schemas.microsoft.com/office/drawing/2014/main" xmlns="" id="{B6936467-3733-4DD6-BAFE-EE1E96D9669C}"/>
              </a:ext>
            </a:extLst>
          </p:cNvPr>
          <p:cNvSpPr txBox="1">
            <a:spLocks/>
          </p:cNvSpPr>
          <p:nvPr/>
        </p:nvSpPr>
        <p:spPr>
          <a:xfrm>
            <a:off x="450772" y="4748592"/>
            <a:ext cx="3655129" cy="35981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zh-CN" altLang="en-US" b="1" dirty="0">
              <a:solidFill>
                <a:srgbClr val="314865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5" name="矩形 47">
            <a:extLst>
              <a:ext uri="{FF2B5EF4-FFF2-40B4-BE49-F238E27FC236}">
                <a16:creationId xmlns:a16="http://schemas.microsoft.com/office/drawing/2014/main" xmlns="" id="{25A603CF-AFF9-49F4-A7EE-21F5026BD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606" y="5545114"/>
            <a:ext cx="11643007" cy="40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200000"/>
              </a:lnSpc>
              <a:buNone/>
            </a:pPr>
            <a:r>
              <a:rPr lang="zh-CN" altLang="en-US" sz="1200" dirty="0" smtClean="0">
                <a:solidFill>
                  <a:srgbClr val="314865"/>
                </a:solidFill>
                <a:latin typeface="Arial"/>
                <a:ea typeface="微软雅黑"/>
                <a:sym typeface="Arial"/>
              </a:rPr>
              <a:t>。</a:t>
            </a:r>
            <a:endParaRPr lang="zh-CN" altLang="en-US" sz="1200" dirty="0">
              <a:solidFill>
                <a:srgbClr val="314865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566033" y="1259555"/>
            <a:ext cx="5341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latin typeface="+mj-ea"/>
                <a:ea typeface="+mj-ea"/>
                <a:cs typeface="Times New Roman"/>
              </a:rPr>
              <a:t>7.</a:t>
            </a:r>
            <a:r>
              <a:rPr lang="zh-TW" altLang="zh-TW" sz="2400" dirty="0">
                <a:latin typeface="+mj-ea"/>
                <a:ea typeface="+mj-ea"/>
                <a:cs typeface="Times New Roman"/>
              </a:rPr>
              <a:t>遇到困難時，花蓮人會協助解決嗎？</a:t>
            </a:r>
            <a:endParaRPr lang="zh-TW" altLang="en-US" sz="2400" dirty="0">
              <a:latin typeface="+mj-ea"/>
              <a:ea typeface="+mj-ea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6070553" y="1289503"/>
            <a:ext cx="4877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Calibri"/>
                <a:ea typeface="新細明體"/>
                <a:cs typeface="Times New Roman"/>
              </a:rPr>
              <a:t> </a:t>
            </a:r>
            <a:r>
              <a:rPr lang="en-US" altLang="zh-TW" sz="2400" dirty="0">
                <a:latin typeface="+mj-ea"/>
                <a:ea typeface="+mj-ea"/>
                <a:cs typeface="Times New Roman"/>
              </a:rPr>
              <a:t>8.</a:t>
            </a:r>
            <a:r>
              <a:rPr lang="zh-TW" altLang="zh-TW" sz="2400" dirty="0">
                <a:latin typeface="+mj-ea"/>
                <a:ea typeface="+mj-ea"/>
                <a:cs typeface="Times New Roman"/>
              </a:rPr>
              <a:t>在花蓮遇到什麼困擾的事</a:t>
            </a:r>
            <a:r>
              <a:rPr lang="en-US" altLang="zh-TW" sz="2400" dirty="0">
                <a:latin typeface="+mj-ea"/>
                <a:ea typeface="+mj-ea"/>
                <a:cs typeface="Times New Roman"/>
              </a:rPr>
              <a:t>?</a:t>
            </a:r>
            <a:endParaRPr lang="zh-TW" altLang="en-US" sz="2400" dirty="0">
              <a:latin typeface="+mj-ea"/>
              <a:ea typeface="+mj-ea"/>
            </a:endParaRPr>
          </a:p>
        </p:txBody>
      </p:sp>
      <p:pic>
        <p:nvPicPr>
          <p:cNvPr id="8" name="圖片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45" y="1839433"/>
            <a:ext cx="5146533" cy="4284920"/>
          </a:xfrm>
          <a:prstGeom prst="rect">
            <a:avLst/>
          </a:prstGeom>
          <a:noFill/>
        </p:spPr>
      </p:pic>
      <p:pic>
        <p:nvPicPr>
          <p:cNvPr id="9" name="圖片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161" y="1839433"/>
            <a:ext cx="4899616" cy="4284920"/>
          </a:xfrm>
          <a:prstGeom prst="rect">
            <a:avLst/>
          </a:prstGeom>
          <a:noFill/>
        </p:spPr>
      </p:pic>
      <p:sp>
        <p:nvSpPr>
          <p:cNvPr id="10" name="橢圓形圖說文字 9"/>
          <p:cNvSpPr/>
          <p:nvPr/>
        </p:nvSpPr>
        <p:spPr>
          <a:xfrm>
            <a:off x="4085060" y="2764301"/>
            <a:ext cx="2307101" cy="1716259"/>
          </a:xfrm>
          <a:prstGeom prst="wedgeEllipseCallout">
            <a:avLst>
              <a:gd name="adj1" fmla="val -48272"/>
              <a:gd name="adj2" fmla="val 3709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dirty="0"/>
              <a:t>一律會</a:t>
            </a:r>
          </a:p>
        </p:txBody>
      </p:sp>
      <p:sp>
        <p:nvSpPr>
          <p:cNvPr id="11" name="橢圓形圖說文字 10"/>
          <p:cNvSpPr/>
          <p:nvPr/>
        </p:nvSpPr>
        <p:spPr>
          <a:xfrm>
            <a:off x="9495693" y="3123763"/>
            <a:ext cx="2307101" cy="1716259"/>
          </a:xfrm>
          <a:prstGeom prst="wedgeEllipseCallout">
            <a:avLst>
              <a:gd name="adj1" fmla="val -47967"/>
              <a:gd name="adj2" fmla="val 3463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3600" dirty="0" smtClean="0"/>
              <a:t>交通最多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15575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uild="p"/>
      <p:bldP spid="55" grpId="0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Placeholder 1">
            <a:extLst>
              <a:ext uri="{FF2B5EF4-FFF2-40B4-BE49-F238E27FC236}">
                <a16:creationId xmlns:a16="http://schemas.microsoft.com/office/drawing/2014/main" xmlns="" id="{B6936467-3733-4DD6-BAFE-EE1E96D9669C}"/>
              </a:ext>
            </a:extLst>
          </p:cNvPr>
          <p:cNvSpPr txBox="1">
            <a:spLocks/>
          </p:cNvSpPr>
          <p:nvPr/>
        </p:nvSpPr>
        <p:spPr>
          <a:xfrm>
            <a:off x="450772" y="4748592"/>
            <a:ext cx="3655129" cy="35981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zh-CN" altLang="en-US" b="1" dirty="0">
              <a:solidFill>
                <a:srgbClr val="314865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5" name="矩形 47">
            <a:extLst>
              <a:ext uri="{FF2B5EF4-FFF2-40B4-BE49-F238E27FC236}">
                <a16:creationId xmlns:a16="http://schemas.microsoft.com/office/drawing/2014/main" xmlns="" id="{25A603CF-AFF9-49F4-A7EE-21F5026BD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606" y="5545114"/>
            <a:ext cx="11643007" cy="40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200000"/>
              </a:lnSpc>
              <a:buNone/>
            </a:pPr>
            <a:r>
              <a:rPr lang="zh-CN" altLang="en-US" sz="1200" dirty="0" smtClean="0">
                <a:solidFill>
                  <a:srgbClr val="314865"/>
                </a:solidFill>
                <a:latin typeface="Arial"/>
                <a:ea typeface="微软雅黑"/>
                <a:sym typeface="Arial"/>
              </a:rPr>
              <a:t>。</a:t>
            </a:r>
            <a:endParaRPr lang="zh-CN" altLang="en-US" sz="1200" dirty="0">
              <a:solidFill>
                <a:srgbClr val="314865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3120397" y="1416829"/>
            <a:ext cx="42535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sz="2400" kern="100" dirty="0">
                <a:latin typeface="+mj-ea"/>
                <a:ea typeface="+mj-ea"/>
                <a:cs typeface="Times New Roman"/>
              </a:rPr>
              <a:t>9.</a:t>
            </a:r>
            <a:r>
              <a:rPr lang="zh-TW" altLang="zh-TW" sz="2400" kern="100" dirty="0">
                <a:latin typeface="+mj-ea"/>
                <a:ea typeface="+mj-ea"/>
                <a:cs typeface="Times New Roman"/>
              </a:rPr>
              <a:t>是否會繼續在花蓮居住？</a:t>
            </a:r>
            <a:endParaRPr lang="zh-TW" altLang="zh-TW" sz="2400" kern="100" dirty="0">
              <a:effectLst/>
              <a:latin typeface="+mj-ea"/>
              <a:ea typeface="+mj-ea"/>
              <a:cs typeface="Times New Roman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397" y="2001604"/>
            <a:ext cx="5913130" cy="3864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橢圓形圖說文字 5"/>
          <p:cNvSpPr/>
          <p:nvPr/>
        </p:nvSpPr>
        <p:spPr>
          <a:xfrm>
            <a:off x="7596554" y="3362177"/>
            <a:ext cx="2293034" cy="1716259"/>
          </a:xfrm>
          <a:prstGeom prst="wedgeEllipseCallout">
            <a:avLst>
              <a:gd name="adj1" fmla="val -53455"/>
              <a:gd name="adj2" fmla="val 2069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3600" dirty="0"/>
              <a:t>幾乎都會</a:t>
            </a:r>
          </a:p>
        </p:txBody>
      </p:sp>
    </p:spTree>
    <p:extLst>
      <p:ext uri="{BB962C8B-B14F-4D97-AF65-F5344CB8AC3E}">
        <p14:creationId xmlns:p14="http://schemas.microsoft.com/office/powerpoint/2010/main" val="251400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uild="p"/>
      <p:bldP spid="55" grpId="0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等腰三角形 198">
            <a:extLst>
              <a:ext uri="{FF2B5EF4-FFF2-40B4-BE49-F238E27FC236}">
                <a16:creationId xmlns:a16="http://schemas.microsoft.com/office/drawing/2014/main" xmlns="" id="{E119EE2D-2DDC-4BDC-8023-53213D15A010}"/>
              </a:ext>
            </a:extLst>
          </p:cNvPr>
          <p:cNvSpPr/>
          <p:nvPr/>
        </p:nvSpPr>
        <p:spPr>
          <a:xfrm rot="18665383">
            <a:off x="10422453" y="4319379"/>
            <a:ext cx="1463240" cy="126141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200" name="等腰三角形 199">
            <a:extLst>
              <a:ext uri="{FF2B5EF4-FFF2-40B4-BE49-F238E27FC236}">
                <a16:creationId xmlns:a16="http://schemas.microsoft.com/office/drawing/2014/main" xmlns="" id="{5C186AE1-013F-4ACB-9141-5EB620591E71}"/>
              </a:ext>
            </a:extLst>
          </p:cNvPr>
          <p:cNvSpPr/>
          <p:nvPr/>
        </p:nvSpPr>
        <p:spPr>
          <a:xfrm rot="961450">
            <a:off x="11233554" y="6038168"/>
            <a:ext cx="798333" cy="688218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3" name="TextBox 22">
            <a:extLst>
              <a:ext uri="{FF2B5EF4-FFF2-40B4-BE49-F238E27FC236}">
                <a16:creationId xmlns:a16="http://schemas.microsoft.com/office/drawing/2014/main" xmlns="" id="{B4FEAA99-D303-4879-8764-04AE45FAB133}"/>
              </a:ext>
            </a:extLst>
          </p:cNvPr>
          <p:cNvSpPr txBox="1"/>
          <p:nvPr/>
        </p:nvSpPr>
        <p:spPr>
          <a:xfrm>
            <a:off x="1079853" y="689906"/>
            <a:ext cx="790043" cy="3416320"/>
          </a:xfrm>
          <a:prstGeom prst="rect">
            <a:avLst/>
          </a:prstGeom>
          <a:solidFill>
            <a:srgbClr val="314865"/>
          </a:solidFill>
        </p:spPr>
        <p:txBody>
          <a:bodyPr wrap="square" rtlCol="0">
            <a:sp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rPr>
              <a:t>問卷</a:t>
            </a:r>
            <a:r>
              <a:rPr lang="zh-TW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rPr>
              <a:t>分析</a:t>
            </a:r>
            <a:endParaRPr lang="zh-CN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微软雅黑"/>
              <a:sym typeface="Arial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166896" y="599082"/>
            <a:ext cx="95866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sz="2800" dirty="0" smtClean="0"/>
          </a:p>
          <a:p>
            <a:pPr marL="285750" indent="-285750">
              <a:buFont typeface="Wingdings" pitchFamily="2" charset="2"/>
              <a:buChar char="Ø"/>
            </a:pPr>
            <a:endParaRPr lang="en-US" altLang="zh-TW" dirty="0" smtClean="0">
              <a:solidFill>
                <a:prstClr val="black"/>
              </a:solidFill>
              <a:ea typeface="新細明體"/>
              <a:cs typeface="Times New Roman"/>
            </a:endParaRPr>
          </a:p>
          <a:p>
            <a:pPr lvl="0"/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379069"/>
              </p:ext>
            </p:extLst>
          </p:nvPr>
        </p:nvGraphicFramePr>
        <p:xfrm>
          <a:off x="2083147" y="345562"/>
          <a:ext cx="9754155" cy="60711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1333"/>
                <a:gridCol w="2554927"/>
                <a:gridCol w="2794063"/>
                <a:gridCol w="2683832"/>
              </a:tblGrid>
              <a:tr h="4336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問題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觀光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短居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定居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36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人數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29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10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7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36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性別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男</a:t>
                      </a:r>
                      <a:r>
                        <a:rPr lang="en-US" sz="2400" kern="100" dirty="0">
                          <a:effectLst/>
                        </a:rPr>
                        <a:t>23</a:t>
                      </a:r>
                      <a:r>
                        <a:rPr lang="zh-TW" sz="2400" kern="100" dirty="0">
                          <a:effectLst/>
                        </a:rPr>
                        <a:t>女</a:t>
                      </a:r>
                      <a:r>
                        <a:rPr lang="en-US" sz="2400" kern="100" dirty="0">
                          <a:effectLst/>
                        </a:rPr>
                        <a:t>6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男</a:t>
                      </a:r>
                      <a:r>
                        <a:rPr lang="en-US" sz="2400" kern="100" dirty="0">
                          <a:effectLst/>
                        </a:rPr>
                        <a:t>8</a:t>
                      </a:r>
                      <a:r>
                        <a:rPr lang="zh-TW" sz="2400" kern="100" dirty="0">
                          <a:effectLst/>
                        </a:rPr>
                        <a:t>女</a:t>
                      </a:r>
                      <a:r>
                        <a:rPr lang="en-US" sz="2400" kern="100" dirty="0">
                          <a:effectLst/>
                        </a:rPr>
                        <a:t>2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男</a:t>
                      </a:r>
                      <a:r>
                        <a:rPr lang="en-US" sz="2400" kern="100">
                          <a:effectLst/>
                        </a:rPr>
                        <a:t>6</a:t>
                      </a:r>
                      <a:r>
                        <a:rPr lang="zh-TW" sz="2400" kern="100">
                          <a:effectLst/>
                        </a:rPr>
                        <a:t>女</a:t>
                      </a:r>
                      <a:r>
                        <a:rPr lang="en-US" sz="2400" kern="100">
                          <a:effectLst/>
                        </a:rPr>
                        <a:t>1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36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國籍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德國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印度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英、美、加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36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年齡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30~39</a:t>
                      </a:r>
                      <a:r>
                        <a:rPr lang="zh-TW" sz="2400" kern="100">
                          <a:effectLst/>
                        </a:rPr>
                        <a:t>歲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30~39</a:t>
                      </a:r>
                      <a:r>
                        <a:rPr lang="zh-TW" sz="2400" kern="100" dirty="0">
                          <a:effectLst/>
                        </a:rPr>
                        <a:t>歲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30~39</a:t>
                      </a:r>
                      <a:r>
                        <a:rPr lang="zh-TW" sz="2400" kern="100">
                          <a:effectLst/>
                        </a:rPr>
                        <a:t>歲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36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停留時間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2</a:t>
                      </a:r>
                      <a:r>
                        <a:rPr lang="zh-TW" sz="2400" kern="100" dirty="0">
                          <a:effectLst/>
                        </a:rPr>
                        <a:t>天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2</a:t>
                      </a:r>
                      <a:r>
                        <a:rPr lang="zh-TW" sz="2400" kern="100" dirty="0">
                          <a:effectLst/>
                        </a:rPr>
                        <a:t>年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sym typeface="Wingdings 2"/>
                        </a:rPr>
                        <a:t>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36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觀光景點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太魯閣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太魯閣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sym typeface="Wingdings 2"/>
                        </a:rPr>
                        <a:t>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36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之前印象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美景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美景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美景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673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之後印象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effectLst/>
                        </a:rPr>
                        <a:t>美景、友善、美食</a:t>
                      </a:r>
                      <a:endParaRPr lang="zh-TW" sz="2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effectLst/>
                        </a:rPr>
                        <a:t>友善、美景、空氣好</a:t>
                      </a:r>
                      <a:endParaRPr lang="zh-TW" sz="2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effectLst/>
                        </a:rPr>
                        <a:t>美景、友善、空氣好</a:t>
                      </a:r>
                      <a:endParaRPr lang="zh-TW" sz="2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36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花蓮人協助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100%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90%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100%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36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遭遇的困難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語言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語言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交通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36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再訪機率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93%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100%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</a:rPr>
                        <a:t>85%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36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原因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美景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喜歡上花蓮</a:t>
                      </a:r>
                      <a:endParaRPr lang="zh-TW" sz="24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花蓮已是故鄉</a:t>
                      </a:r>
                      <a:endParaRPr lang="zh-TW" sz="24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橢圓形圖說文字 4"/>
          <p:cNvSpPr/>
          <p:nvPr/>
        </p:nvSpPr>
        <p:spPr>
          <a:xfrm>
            <a:off x="4880343" y="9422"/>
            <a:ext cx="2488019" cy="1360967"/>
          </a:xfrm>
          <a:prstGeom prst="wedgeEllipse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/>
              <a:t>不乏單獨來花蓮旅行的女性</a:t>
            </a:r>
            <a:endParaRPr lang="zh-TW" altLang="en-US" sz="2000" dirty="0"/>
          </a:p>
        </p:txBody>
      </p:sp>
      <p:sp>
        <p:nvSpPr>
          <p:cNvPr id="7" name="橢圓 6"/>
          <p:cNvSpPr/>
          <p:nvPr/>
        </p:nvSpPr>
        <p:spPr>
          <a:xfrm>
            <a:off x="6332905" y="2918638"/>
            <a:ext cx="1254641" cy="4997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3678865" y="2955852"/>
            <a:ext cx="1286540" cy="42530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10831141" y="3744917"/>
            <a:ext cx="974096" cy="4784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6332906" y="4614531"/>
            <a:ext cx="1128298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爆炸 1 13"/>
          <p:cNvSpPr/>
          <p:nvPr/>
        </p:nvSpPr>
        <p:spPr>
          <a:xfrm>
            <a:off x="4965406" y="2721935"/>
            <a:ext cx="1367500" cy="818707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完勝</a:t>
            </a:r>
            <a:endParaRPr lang="zh-TW" altLang="en-US" dirty="0"/>
          </a:p>
        </p:txBody>
      </p:sp>
      <p:sp>
        <p:nvSpPr>
          <p:cNvPr id="15" name="橢圓 14"/>
          <p:cNvSpPr/>
          <p:nvPr/>
        </p:nvSpPr>
        <p:spPr>
          <a:xfrm>
            <a:off x="9058940" y="5071731"/>
            <a:ext cx="1138930" cy="5422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7964992" y="3754943"/>
            <a:ext cx="974096" cy="4784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111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8" grpId="1" animBg="1"/>
      <p:bldP spid="8" grpId="2" animBg="1"/>
      <p:bldP spid="10" grpId="0" animBg="1"/>
      <p:bldP spid="10" grpId="1" animBg="1"/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等腰三角形 198">
            <a:extLst>
              <a:ext uri="{FF2B5EF4-FFF2-40B4-BE49-F238E27FC236}">
                <a16:creationId xmlns:a16="http://schemas.microsoft.com/office/drawing/2014/main" xmlns="" id="{E119EE2D-2DDC-4BDC-8023-53213D15A010}"/>
              </a:ext>
            </a:extLst>
          </p:cNvPr>
          <p:cNvSpPr/>
          <p:nvPr/>
        </p:nvSpPr>
        <p:spPr>
          <a:xfrm rot="18665383">
            <a:off x="10422453" y="4319379"/>
            <a:ext cx="1463240" cy="126141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200" name="等腰三角形 199">
            <a:extLst>
              <a:ext uri="{FF2B5EF4-FFF2-40B4-BE49-F238E27FC236}">
                <a16:creationId xmlns:a16="http://schemas.microsoft.com/office/drawing/2014/main" xmlns="" id="{5C186AE1-013F-4ACB-9141-5EB620591E71}"/>
              </a:ext>
            </a:extLst>
          </p:cNvPr>
          <p:cNvSpPr/>
          <p:nvPr/>
        </p:nvSpPr>
        <p:spPr>
          <a:xfrm rot="961450">
            <a:off x="11233554" y="6038168"/>
            <a:ext cx="798333" cy="688218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3" name="TextBox 22">
            <a:extLst>
              <a:ext uri="{FF2B5EF4-FFF2-40B4-BE49-F238E27FC236}">
                <a16:creationId xmlns:a16="http://schemas.microsoft.com/office/drawing/2014/main" xmlns="" id="{B4FEAA99-D303-4879-8764-04AE45FAB133}"/>
              </a:ext>
            </a:extLst>
          </p:cNvPr>
          <p:cNvSpPr txBox="1"/>
          <p:nvPr/>
        </p:nvSpPr>
        <p:spPr>
          <a:xfrm>
            <a:off x="1079854" y="859334"/>
            <a:ext cx="963631" cy="4247317"/>
          </a:xfrm>
          <a:prstGeom prst="rect">
            <a:avLst/>
          </a:prstGeom>
          <a:solidFill>
            <a:srgbClr val="314865"/>
          </a:solidFill>
        </p:spPr>
        <p:txBody>
          <a:bodyPr wrap="square" rtlCol="0">
            <a:sp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rPr>
              <a:t>我們</a:t>
            </a:r>
            <a:r>
              <a:rPr lang="zh-TW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rPr>
              <a:t>的</a:t>
            </a:r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rPr>
              <a:t>發現</a:t>
            </a:r>
            <a:endParaRPr lang="zh-CN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微软雅黑"/>
              <a:sym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716" y="4146785"/>
            <a:ext cx="3408362" cy="284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2639833" y="859334"/>
            <a:ext cx="870667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itchFamily="2" charset="2"/>
              <a:buChar char="Ø"/>
            </a:pPr>
            <a:r>
              <a:rPr lang="zh-TW" altLang="en-US" sz="3200" dirty="0">
                <a:solidFill>
                  <a:prstClr val="black"/>
                </a:solidFill>
                <a:latin typeface="微软雅黑"/>
                <a:cs typeface="Times New Roman"/>
              </a:rPr>
              <a:t>觀光客源改變</a:t>
            </a:r>
            <a:r>
              <a:rPr lang="en-US" altLang="zh-TW" sz="3200" dirty="0">
                <a:solidFill>
                  <a:prstClr val="black"/>
                </a:solidFill>
                <a:latin typeface="微软雅黑"/>
                <a:cs typeface="Times New Roman"/>
              </a:rPr>
              <a:t>(</a:t>
            </a:r>
            <a:r>
              <a:rPr lang="zh-TW" altLang="en-US" sz="3200" dirty="0">
                <a:solidFill>
                  <a:prstClr val="black"/>
                </a:solidFill>
                <a:latin typeface="微软雅黑"/>
                <a:cs typeface="Times New Roman"/>
              </a:rPr>
              <a:t>團客</a:t>
            </a:r>
            <a:r>
              <a:rPr lang="en-US" altLang="zh-TW" sz="3200" dirty="0">
                <a:solidFill>
                  <a:prstClr val="black"/>
                </a:solidFill>
                <a:latin typeface="微软雅黑"/>
                <a:cs typeface="Times New Roman"/>
              </a:rPr>
              <a:t>:</a:t>
            </a:r>
            <a:r>
              <a:rPr lang="zh-TW" altLang="en-US" sz="3200" dirty="0">
                <a:solidFill>
                  <a:prstClr val="black"/>
                </a:solidFill>
                <a:latin typeface="微软雅黑"/>
                <a:cs typeface="Times New Roman"/>
              </a:rPr>
              <a:t>陸客</a:t>
            </a:r>
            <a:r>
              <a:rPr lang="zh-TW" altLang="en-US" sz="3200" dirty="0">
                <a:solidFill>
                  <a:prstClr val="black"/>
                </a:solidFill>
                <a:latin typeface="Microsoft YaHei" pitchFamily="34" charset="-122"/>
                <a:ea typeface="Microsoft YaHei" pitchFamily="34" charset="-122"/>
                <a:cs typeface="Times New Roman"/>
              </a:rPr>
              <a:t>→日、韓，散客</a:t>
            </a:r>
            <a:r>
              <a:rPr lang="en-US" altLang="zh-TW" sz="3200" dirty="0">
                <a:solidFill>
                  <a:prstClr val="black"/>
                </a:solidFill>
                <a:latin typeface="Microsoft YaHei" pitchFamily="34" charset="-122"/>
                <a:ea typeface="Microsoft YaHei" pitchFamily="34" charset="-122"/>
                <a:cs typeface="Times New Roman"/>
              </a:rPr>
              <a:t>:</a:t>
            </a:r>
            <a:r>
              <a:rPr lang="zh-TW" altLang="en-US" sz="3200" dirty="0">
                <a:solidFill>
                  <a:prstClr val="black"/>
                </a:solidFill>
                <a:latin typeface="Microsoft YaHei" pitchFamily="34" charset="-122"/>
                <a:ea typeface="Microsoft YaHei" pitchFamily="34" charset="-122"/>
                <a:cs typeface="Times New Roman"/>
              </a:rPr>
              <a:t>德國</a:t>
            </a:r>
            <a:r>
              <a:rPr lang="en-US" altLang="zh-TW" sz="3200" dirty="0" smtClean="0">
                <a:solidFill>
                  <a:prstClr val="black"/>
                </a:solidFill>
                <a:latin typeface="Microsoft YaHei" pitchFamily="34" charset="-122"/>
                <a:ea typeface="Microsoft YaHei" pitchFamily="34" charset="-122"/>
                <a:cs typeface="Times New Roman"/>
              </a:rPr>
              <a:t>)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zh-TW" altLang="en-US" sz="3200" dirty="0">
                <a:solidFill>
                  <a:prstClr val="black"/>
                </a:solidFill>
                <a:latin typeface="Microsoft YaHei" pitchFamily="34" charset="-122"/>
                <a:ea typeface="Microsoft YaHei" pitchFamily="34" charset="-122"/>
                <a:cs typeface="Times New Roman"/>
              </a:rPr>
              <a:t>團客因為英語能力不佳和時間有限，無法接受我們的訪問</a:t>
            </a:r>
            <a:endParaRPr lang="en-US" altLang="zh-TW" sz="3200" dirty="0">
              <a:solidFill>
                <a:prstClr val="black"/>
              </a:solidFill>
              <a:latin typeface="微软雅黑"/>
              <a:cs typeface="Times New Roman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zh-TW" altLang="en-US" sz="3200" dirty="0">
                <a:solidFill>
                  <a:prstClr val="black"/>
                </a:solidFill>
                <a:latin typeface="微软雅黑"/>
                <a:cs typeface="Times New Roman"/>
              </a:rPr>
              <a:t>自由行觀光客的特點</a:t>
            </a:r>
            <a:r>
              <a:rPr lang="en-US" altLang="zh-TW" sz="3200" dirty="0">
                <a:solidFill>
                  <a:prstClr val="black"/>
                </a:solidFill>
                <a:latin typeface="微软雅黑"/>
                <a:cs typeface="Times New Roman"/>
              </a:rPr>
              <a:t>：</a:t>
            </a:r>
            <a:r>
              <a:rPr lang="zh-TW" altLang="zh-TW" sz="3200" dirty="0">
                <a:solidFill>
                  <a:prstClr val="black"/>
                </a:solidFill>
                <a:latin typeface="微软雅黑"/>
              </a:rPr>
              <a:t>名符其實的背包客，親切</a:t>
            </a:r>
            <a:r>
              <a:rPr lang="zh-TW" altLang="zh-TW" sz="3200" dirty="0" smtClean="0">
                <a:solidFill>
                  <a:prstClr val="black"/>
                </a:solidFill>
                <a:latin typeface="微软雅黑"/>
              </a:rPr>
              <a:t>熱心</a:t>
            </a:r>
            <a:endParaRPr lang="en-US" altLang="zh-TW" sz="3200" dirty="0" smtClean="0">
              <a:solidFill>
                <a:prstClr val="black"/>
              </a:solidFill>
              <a:latin typeface="微软雅黑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zh-TW" altLang="en-US" sz="3200" dirty="0">
                <a:solidFill>
                  <a:prstClr val="black"/>
                </a:solidFill>
                <a:latin typeface="微软雅黑"/>
              </a:rPr>
              <a:t>自由行只有一組</a:t>
            </a:r>
            <a:r>
              <a:rPr lang="zh-TW" altLang="en-US" sz="3200" dirty="0" smtClean="0">
                <a:solidFill>
                  <a:prstClr val="black"/>
                </a:solidFill>
                <a:latin typeface="微软雅黑"/>
              </a:rPr>
              <a:t>家庭</a:t>
            </a:r>
            <a:endParaRPr lang="en-US" altLang="zh-TW" sz="3200" dirty="0" smtClean="0">
              <a:solidFill>
                <a:prstClr val="black"/>
              </a:solidFill>
              <a:latin typeface="微软雅黑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zh-TW" altLang="zh-TW" sz="3200" dirty="0"/>
              <a:t>東華大學現在的外籍學生約有</a:t>
            </a:r>
            <a:r>
              <a:rPr lang="en-US" altLang="zh-TW" sz="3200" dirty="0"/>
              <a:t>800</a:t>
            </a:r>
            <a:r>
              <a:rPr lang="zh-TW" altLang="zh-TW" sz="3200" dirty="0"/>
              <a:t>多位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52420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" grpId="0" animBg="1"/>
      <p:bldP spid="20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等腰三角形 198">
            <a:extLst>
              <a:ext uri="{FF2B5EF4-FFF2-40B4-BE49-F238E27FC236}">
                <a16:creationId xmlns:a16="http://schemas.microsoft.com/office/drawing/2014/main" xmlns="" id="{E119EE2D-2DDC-4BDC-8023-53213D15A010}"/>
              </a:ext>
            </a:extLst>
          </p:cNvPr>
          <p:cNvSpPr/>
          <p:nvPr/>
        </p:nvSpPr>
        <p:spPr>
          <a:xfrm rot="18665383">
            <a:off x="10422453" y="4319379"/>
            <a:ext cx="1463240" cy="126141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200" name="等腰三角形 199">
            <a:extLst>
              <a:ext uri="{FF2B5EF4-FFF2-40B4-BE49-F238E27FC236}">
                <a16:creationId xmlns:a16="http://schemas.microsoft.com/office/drawing/2014/main" xmlns="" id="{5C186AE1-013F-4ACB-9141-5EB620591E71}"/>
              </a:ext>
            </a:extLst>
          </p:cNvPr>
          <p:cNvSpPr/>
          <p:nvPr/>
        </p:nvSpPr>
        <p:spPr>
          <a:xfrm rot="961450">
            <a:off x="11233554" y="6038168"/>
            <a:ext cx="798333" cy="688218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3" name="TextBox 22">
            <a:extLst>
              <a:ext uri="{FF2B5EF4-FFF2-40B4-BE49-F238E27FC236}">
                <a16:creationId xmlns:a16="http://schemas.microsoft.com/office/drawing/2014/main" xmlns="" id="{B4FEAA99-D303-4879-8764-04AE45FAB133}"/>
              </a:ext>
            </a:extLst>
          </p:cNvPr>
          <p:cNvSpPr txBox="1"/>
          <p:nvPr/>
        </p:nvSpPr>
        <p:spPr>
          <a:xfrm>
            <a:off x="1079854" y="859334"/>
            <a:ext cx="1304620" cy="2554545"/>
          </a:xfrm>
          <a:prstGeom prst="rect">
            <a:avLst/>
          </a:prstGeom>
          <a:solidFill>
            <a:srgbClr val="314865"/>
          </a:solidFill>
        </p:spPr>
        <p:txBody>
          <a:bodyPr wrap="square" rtlCol="0">
            <a:sp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zh-TW" alt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rPr>
              <a:t>結論</a:t>
            </a:r>
            <a:endParaRPr lang="zh-CN" altLang="en-US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微软雅黑"/>
              <a:sym typeface="Arial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2618127" y="991240"/>
            <a:ext cx="85359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zh-TW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善用優點：美景、人情</a:t>
            </a:r>
            <a:endParaRPr lang="en-US" altLang="zh-TW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endParaRPr lang="en-US" altLang="zh-TW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zh-TW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修正弱項：語言、交通</a:t>
            </a:r>
            <a:endParaRPr lang="zh-TW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02" y="3628339"/>
            <a:ext cx="3795824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5656">
            <a:off x="8077507" y="4024364"/>
            <a:ext cx="3643450" cy="25791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944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" grpId="0" animBg="1"/>
      <p:bldP spid="20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等腰三角形 198">
            <a:extLst>
              <a:ext uri="{FF2B5EF4-FFF2-40B4-BE49-F238E27FC236}">
                <a16:creationId xmlns:a16="http://schemas.microsoft.com/office/drawing/2014/main" xmlns="" id="{E119EE2D-2DDC-4BDC-8023-53213D15A010}"/>
              </a:ext>
            </a:extLst>
          </p:cNvPr>
          <p:cNvSpPr/>
          <p:nvPr/>
        </p:nvSpPr>
        <p:spPr>
          <a:xfrm rot="18665383">
            <a:off x="10422453" y="4319379"/>
            <a:ext cx="1463240" cy="126141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200" name="等腰三角形 199">
            <a:extLst>
              <a:ext uri="{FF2B5EF4-FFF2-40B4-BE49-F238E27FC236}">
                <a16:creationId xmlns:a16="http://schemas.microsoft.com/office/drawing/2014/main" xmlns="" id="{5C186AE1-013F-4ACB-9141-5EB620591E71}"/>
              </a:ext>
            </a:extLst>
          </p:cNvPr>
          <p:cNvSpPr/>
          <p:nvPr/>
        </p:nvSpPr>
        <p:spPr>
          <a:xfrm rot="961450">
            <a:off x="11233554" y="6038168"/>
            <a:ext cx="798333" cy="688218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875979" y="860612"/>
            <a:ext cx="50254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報告到此結束</a:t>
            </a:r>
            <a:endParaRPr lang="en-US" altLang="zh-TW" sz="6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r>
              <a:rPr lang="zh-TW" alt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謝謝大家</a:t>
            </a:r>
            <a:r>
              <a:rPr lang="en-US" altLang="zh-TW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!</a:t>
            </a:r>
            <a:endParaRPr lang="zh-TW" alt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274" y="2595762"/>
            <a:ext cx="4600855" cy="345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338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" grpId="0" animBg="1"/>
      <p:bldP spid="20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Up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等腰三角形 198">
            <a:extLst>
              <a:ext uri="{FF2B5EF4-FFF2-40B4-BE49-F238E27FC236}">
                <a16:creationId xmlns:a16="http://schemas.microsoft.com/office/drawing/2014/main" xmlns="" id="{E119EE2D-2DDC-4BDC-8023-53213D15A010}"/>
              </a:ext>
            </a:extLst>
          </p:cNvPr>
          <p:cNvSpPr/>
          <p:nvPr/>
        </p:nvSpPr>
        <p:spPr>
          <a:xfrm rot="18665383">
            <a:off x="10422453" y="4319379"/>
            <a:ext cx="1463240" cy="126141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200" name="等腰三角形 199">
            <a:extLst>
              <a:ext uri="{FF2B5EF4-FFF2-40B4-BE49-F238E27FC236}">
                <a16:creationId xmlns:a16="http://schemas.microsoft.com/office/drawing/2014/main" xmlns="" id="{5C186AE1-013F-4ACB-9141-5EB620591E71}"/>
              </a:ext>
            </a:extLst>
          </p:cNvPr>
          <p:cNvSpPr/>
          <p:nvPr/>
        </p:nvSpPr>
        <p:spPr>
          <a:xfrm rot="961450">
            <a:off x="11233554" y="6038168"/>
            <a:ext cx="798333" cy="688218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3" name="TextBox 22">
            <a:extLst>
              <a:ext uri="{FF2B5EF4-FFF2-40B4-BE49-F238E27FC236}">
                <a16:creationId xmlns:a16="http://schemas.microsoft.com/office/drawing/2014/main" xmlns="" id="{B4FEAA99-D303-4879-8764-04AE45FAB133}"/>
              </a:ext>
            </a:extLst>
          </p:cNvPr>
          <p:cNvSpPr txBox="1"/>
          <p:nvPr/>
        </p:nvSpPr>
        <p:spPr>
          <a:xfrm>
            <a:off x="640080" y="859334"/>
            <a:ext cx="1301262" cy="3416320"/>
          </a:xfrm>
          <a:prstGeom prst="rect">
            <a:avLst/>
          </a:prstGeom>
          <a:solidFill>
            <a:srgbClr val="314865"/>
          </a:solidFill>
        </p:spPr>
        <p:txBody>
          <a:bodyPr wrap="square" rtlCol="0">
            <a:sp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rPr>
              <a:t>研究流程</a:t>
            </a:r>
            <a:endParaRPr lang="zh-CN" alt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微软雅黑"/>
              <a:sym typeface="Arial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479" y="3458903"/>
            <a:ext cx="4353005" cy="29823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群組 8"/>
          <p:cNvGrpSpPr/>
          <p:nvPr/>
        </p:nvGrpSpPr>
        <p:grpSpPr>
          <a:xfrm>
            <a:off x="2105457" y="876678"/>
            <a:ext cx="1292632" cy="1940136"/>
            <a:chOff x="2576" y="579797"/>
            <a:chExt cx="798741" cy="726355"/>
          </a:xfrm>
        </p:grpSpPr>
        <p:sp>
          <p:nvSpPr>
            <p:cNvPr id="10" name="圓角矩形 9"/>
            <p:cNvSpPr/>
            <p:nvPr/>
          </p:nvSpPr>
          <p:spPr>
            <a:xfrm>
              <a:off x="2576" y="579797"/>
              <a:ext cx="798741" cy="726355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圓角矩形 4"/>
            <p:cNvSpPr/>
            <p:nvPr/>
          </p:nvSpPr>
          <p:spPr>
            <a:xfrm>
              <a:off x="23850" y="601071"/>
              <a:ext cx="756193" cy="6838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4000" kern="1200" dirty="0"/>
                <a:t>資料收集</a:t>
              </a:r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3338704" y="1597876"/>
            <a:ext cx="439612" cy="540098"/>
            <a:chOff x="881192" y="843930"/>
            <a:chExt cx="169333" cy="233244"/>
          </a:xfrm>
        </p:grpSpPr>
        <p:sp>
          <p:nvSpPr>
            <p:cNvPr id="14" name="向右箭號 13"/>
            <p:cNvSpPr/>
            <p:nvPr/>
          </p:nvSpPr>
          <p:spPr>
            <a:xfrm>
              <a:off x="881192" y="843930"/>
              <a:ext cx="169333" cy="23324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向右箭號 4"/>
            <p:cNvSpPr/>
            <p:nvPr/>
          </p:nvSpPr>
          <p:spPr>
            <a:xfrm>
              <a:off x="881192" y="883548"/>
              <a:ext cx="118533" cy="1188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800" kern="1200"/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3778316" y="848268"/>
            <a:ext cx="1232592" cy="1940135"/>
            <a:chOff x="1120815" y="579797"/>
            <a:chExt cx="798741" cy="726355"/>
          </a:xfrm>
        </p:grpSpPr>
        <p:sp>
          <p:nvSpPr>
            <p:cNvPr id="17" name="圓角矩形 16"/>
            <p:cNvSpPr/>
            <p:nvPr/>
          </p:nvSpPr>
          <p:spPr>
            <a:xfrm>
              <a:off x="1120815" y="579797"/>
              <a:ext cx="798741" cy="726355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圓角矩形 4"/>
            <p:cNvSpPr/>
            <p:nvPr/>
          </p:nvSpPr>
          <p:spPr>
            <a:xfrm>
              <a:off x="1142089" y="601071"/>
              <a:ext cx="756193" cy="6838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4000" kern="1200" dirty="0"/>
                <a:t>製作問卷</a:t>
              </a: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4978079" y="1529210"/>
            <a:ext cx="436098" cy="578249"/>
            <a:chOff x="1999431" y="843930"/>
            <a:chExt cx="169333" cy="198088"/>
          </a:xfrm>
        </p:grpSpPr>
        <p:sp>
          <p:nvSpPr>
            <p:cNvPr id="20" name="向右箭號 19"/>
            <p:cNvSpPr/>
            <p:nvPr/>
          </p:nvSpPr>
          <p:spPr>
            <a:xfrm>
              <a:off x="1999431" y="843930"/>
              <a:ext cx="169333" cy="19808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向右箭號 4"/>
            <p:cNvSpPr/>
            <p:nvPr/>
          </p:nvSpPr>
          <p:spPr>
            <a:xfrm>
              <a:off x="1999431" y="883548"/>
              <a:ext cx="118533" cy="1188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800" kern="1200"/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5413435" y="876678"/>
            <a:ext cx="1260760" cy="1883312"/>
            <a:chOff x="2239054" y="579797"/>
            <a:chExt cx="798741" cy="726355"/>
          </a:xfrm>
        </p:grpSpPr>
        <p:sp>
          <p:nvSpPr>
            <p:cNvPr id="23" name="圓角矩形 22"/>
            <p:cNvSpPr/>
            <p:nvPr/>
          </p:nvSpPr>
          <p:spPr>
            <a:xfrm>
              <a:off x="2239054" y="579797"/>
              <a:ext cx="798741" cy="726355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圓角矩形 4"/>
            <p:cNvSpPr/>
            <p:nvPr/>
          </p:nvSpPr>
          <p:spPr>
            <a:xfrm>
              <a:off x="2260328" y="601071"/>
              <a:ext cx="756193" cy="6838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4000" kern="1200" dirty="0"/>
                <a:t>街頭訪問</a:t>
              </a:r>
            </a:p>
          </p:txBody>
        </p:sp>
      </p:grpSp>
      <p:grpSp>
        <p:nvGrpSpPr>
          <p:cNvPr id="25" name="群組 24"/>
          <p:cNvGrpSpPr/>
          <p:nvPr/>
        </p:nvGrpSpPr>
        <p:grpSpPr>
          <a:xfrm>
            <a:off x="6640615" y="1538004"/>
            <a:ext cx="471268" cy="601844"/>
            <a:chOff x="3117670" y="843930"/>
            <a:chExt cx="169333" cy="198088"/>
          </a:xfrm>
        </p:grpSpPr>
        <p:sp>
          <p:nvSpPr>
            <p:cNvPr id="26" name="向右箭號 25"/>
            <p:cNvSpPr/>
            <p:nvPr/>
          </p:nvSpPr>
          <p:spPr>
            <a:xfrm>
              <a:off x="3117670" y="843930"/>
              <a:ext cx="169333" cy="19808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向右箭號 4"/>
            <p:cNvSpPr/>
            <p:nvPr/>
          </p:nvSpPr>
          <p:spPr>
            <a:xfrm>
              <a:off x="3117670" y="883548"/>
              <a:ext cx="118533" cy="1188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800" kern="1200"/>
            </a:p>
          </p:txBody>
        </p:sp>
      </p:grpSp>
      <p:grpSp>
        <p:nvGrpSpPr>
          <p:cNvPr id="28" name="群組 27"/>
          <p:cNvGrpSpPr/>
          <p:nvPr/>
        </p:nvGrpSpPr>
        <p:grpSpPr>
          <a:xfrm>
            <a:off x="7111883" y="865613"/>
            <a:ext cx="1284054" cy="1839217"/>
            <a:chOff x="3357292" y="579797"/>
            <a:chExt cx="798741" cy="726355"/>
          </a:xfrm>
        </p:grpSpPr>
        <p:sp>
          <p:nvSpPr>
            <p:cNvPr id="29" name="圓角矩形 28"/>
            <p:cNvSpPr/>
            <p:nvPr/>
          </p:nvSpPr>
          <p:spPr>
            <a:xfrm>
              <a:off x="3357292" y="579797"/>
              <a:ext cx="798741" cy="726355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圓角矩形 4"/>
            <p:cNvSpPr/>
            <p:nvPr/>
          </p:nvSpPr>
          <p:spPr>
            <a:xfrm>
              <a:off x="3378566" y="601071"/>
              <a:ext cx="756193" cy="6838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4000" kern="1200" dirty="0"/>
                <a:t>問卷整理</a:t>
              </a:r>
            </a:p>
          </p:txBody>
        </p:sp>
      </p:grpSp>
      <p:grpSp>
        <p:nvGrpSpPr>
          <p:cNvPr id="31" name="群組 30"/>
          <p:cNvGrpSpPr/>
          <p:nvPr/>
        </p:nvGrpSpPr>
        <p:grpSpPr>
          <a:xfrm>
            <a:off x="8395937" y="1505615"/>
            <a:ext cx="507705" cy="601844"/>
            <a:chOff x="4235908" y="843930"/>
            <a:chExt cx="169333" cy="198088"/>
          </a:xfrm>
        </p:grpSpPr>
        <p:sp>
          <p:nvSpPr>
            <p:cNvPr id="32" name="向右箭號 31"/>
            <p:cNvSpPr/>
            <p:nvPr/>
          </p:nvSpPr>
          <p:spPr>
            <a:xfrm>
              <a:off x="4235908" y="843930"/>
              <a:ext cx="169333" cy="19808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向右箭號 4"/>
            <p:cNvSpPr/>
            <p:nvPr/>
          </p:nvSpPr>
          <p:spPr>
            <a:xfrm>
              <a:off x="4235908" y="883548"/>
              <a:ext cx="118533" cy="1188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800" kern="1200"/>
            </a:p>
          </p:txBody>
        </p:sp>
      </p:grpSp>
      <p:grpSp>
        <p:nvGrpSpPr>
          <p:cNvPr id="34" name="群組 33"/>
          <p:cNvGrpSpPr/>
          <p:nvPr/>
        </p:nvGrpSpPr>
        <p:grpSpPr>
          <a:xfrm>
            <a:off x="8903642" y="848267"/>
            <a:ext cx="1385668" cy="1839217"/>
            <a:chOff x="4475531" y="579797"/>
            <a:chExt cx="798741" cy="726355"/>
          </a:xfrm>
        </p:grpSpPr>
        <p:sp>
          <p:nvSpPr>
            <p:cNvPr id="35" name="圓角矩形 34"/>
            <p:cNvSpPr/>
            <p:nvPr/>
          </p:nvSpPr>
          <p:spPr>
            <a:xfrm>
              <a:off x="4475531" y="579797"/>
              <a:ext cx="798741" cy="726355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圓角矩形 4"/>
            <p:cNvSpPr/>
            <p:nvPr/>
          </p:nvSpPr>
          <p:spPr>
            <a:xfrm>
              <a:off x="4496805" y="601071"/>
              <a:ext cx="756193" cy="6838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4000" kern="1200" dirty="0"/>
                <a:t>書面報告</a:t>
              </a: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298" y="3429000"/>
            <a:ext cx="4230688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862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" grpId="0" animBg="1"/>
      <p:bldP spid="20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等腰三角形 198">
            <a:extLst>
              <a:ext uri="{FF2B5EF4-FFF2-40B4-BE49-F238E27FC236}">
                <a16:creationId xmlns:a16="http://schemas.microsoft.com/office/drawing/2014/main" xmlns="" id="{E119EE2D-2DDC-4BDC-8023-53213D15A010}"/>
              </a:ext>
            </a:extLst>
          </p:cNvPr>
          <p:cNvSpPr/>
          <p:nvPr/>
        </p:nvSpPr>
        <p:spPr>
          <a:xfrm rot="18665383">
            <a:off x="10422453" y="4319379"/>
            <a:ext cx="1463240" cy="126141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200" name="等腰三角形 199">
            <a:extLst>
              <a:ext uri="{FF2B5EF4-FFF2-40B4-BE49-F238E27FC236}">
                <a16:creationId xmlns:a16="http://schemas.microsoft.com/office/drawing/2014/main" xmlns="" id="{5C186AE1-013F-4ACB-9141-5EB620591E71}"/>
              </a:ext>
            </a:extLst>
          </p:cNvPr>
          <p:cNvSpPr/>
          <p:nvPr/>
        </p:nvSpPr>
        <p:spPr>
          <a:xfrm rot="961450">
            <a:off x="11233554" y="6038168"/>
            <a:ext cx="798333" cy="688218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3" name="TextBox 22">
            <a:extLst>
              <a:ext uri="{FF2B5EF4-FFF2-40B4-BE49-F238E27FC236}">
                <a16:creationId xmlns:a16="http://schemas.microsoft.com/office/drawing/2014/main" xmlns="" id="{B4FEAA99-D303-4879-8764-04AE45FAB133}"/>
              </a:ext>
            </a:extLst>
          </p:cNvPr>
          <p:cNvSpPr txBox="1"/>
          <p:nvPr/>
        </p:nvSpPr>
        <p:spPr>
          <a:xfrm>
            <a:off x="1058890" y="1591278"/>
            <a:ext cx="10074219" cy="1569660"/>
          </a:xfrm>
          <a:prstGeom prst="rect">
            <a:avLst/>
          </a:prstGeom>
          <a:solidFill>
            <a:srgbClr val="314865"/>
          </a:solidFill>
        </p:spPr>
        <p:txBody>
          <a:bodyPr wrap="square" rtlCol="0">
            <a:sp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zh-TW" altLang="en-US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rPr>
              <a:t>街頭</a:t>
            </a:r>
            <a:r>
              <a:rPr lang="zh-TW" altLang="en-US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rPr>
              <a:t>訪問</a:t>
            </a:r>
            <a:endParaRPr lang="zh-CN" altLang="en-US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微软雅黑"/>
              <a:sym typeface="Arial"/>
            </a:endParaRPr>
          </a:p>
        </p:txBody>
      </p:sp>
      <p:pic>
        <p:nvPicPr>
          <p:cNvPr id="5" name="圖片 4" descr="C:\Users\USER\Desktop\小論文\外1-1 (2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855" y="3762192"/>
            <a:ext cx="3959978" cy="2244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圖片 5" descr="C:\Users\USER\Desktop\小論文\外1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964" y="3762191"/>
            <a:ext cx="3728785" cy="22442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矩形 1"/>
          <p:cNvSpPr/>
          <p:nvPr/>
        </p:nvSpPr>
        <p:spPr>
          <a:xfrm>
            <a:off x="1743256" y="6197611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b="1" dirty="0"/>
              <a:t>公正街街口實地訪問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6877745" y="6199015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/>
              <a:t>花蓮</a:t>
            </a:r>
            <a:r>
              <a:rPr lang="zh-TW" altLang="zh-TW" b="1" dirty="0" smtClean="0"/>
              <a:t>火車</a:t>
            </a:r>
            <a:r>
              <a:rPr lang="zh-TW" altLang="zh-TW" b="1" dirty="0"/>
              <a:t>站前實地訪問</a:t>
            </a:r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195012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" grpId="0" animBg="1"/>
      <p:bldP spid="200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等腰三角形 198">
            <a:extLst>
              <a:ext uri="{FF2B5EF4-FFF2-40B4-BE49-F238E27FC236}">
                <a16:creationId xmlns:a16="http://schemas.microsoft.com/office/drawing/2014/main" xmlns="" id="{E119EE2D-2DDC-4BDC-8023-53213D15A010}"/>
              </a:ext>
            </a:extLst>
          </p:cNvPr>
          <p:cNvSpPr/>
          <p:nvPr/>
        </p:nvSpPr>
        <p:spPr>
          <a:xfrm rot="18665383">
            <a:off x="10422453" y="4319379"/>
            <a:ext cx="1463240" cy="126141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200" name="等腰三角形 199">
            <a:extLst>
              <a:ext uri="{FF2B5EF4-FFF2-40B4-BE49-F238E27FC236}">
                <a16:creationId xmlns:a16="http://schemas.microsoft.com/office/drawing/2014/main" xmlns="" id="{5C186AE1-013F-4ACB-9141-5EB620591E71}"/>
              </a:ext>
            </a:extLst>
          </p:cNvPr>
          <p:cNvSpPr/>
          <p:nvPr/>
        </p:nvSpPr>
        <p:spPr>
          <a:xfrm rot="961450">
            <a:off x="11233554" y="6038168"/>
            <a:ext cx="798333" cy="688218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2013215" y="681751"/>
            <a:ext cx="86360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0"/>
              </a:spcAft>
              <a:buFont typeface="Wingdings" pitchFamily="2" charset="2"/>
              <a:buChar char="Ø"/>
            </a:pPr>
            <a:r>
              <a:rPr lang="zh-TW" altLang="en-US" sz="3600" dirty="0" smtClean="0"/>
              <a:t>採訪地點</a:t>
            </a:r>
            <a:r>
              <a:rPr lang="en-US" altLang="zh-TW" sz="3600" dirty="0">
                <a:latin typeface="新細明體"/>
                <a:ea typeface="新細明體"/>
              </a:rPr>
              <a:t>：</a:t>
            </a:r>
            <a:r>
              <a:rPr lang="zh-TW" altLang="zh-TW" sz="3600" dirty="0" smtClean="0"/>
              <a:t>公正街</a:t>
            </a:r>
            <a:r>
              <a:rPr lang="zh-TW" altLang="zh-TW" sz="3600" dirty="0"/>
              <a:t>街口、大禹街街口、火車站</a:t>
            </a:r>
            <a:r>
              <a:rPr lang="zh-TW" altLang="zh-TW" sz="3600" dirty="0" smtClean="0"/>
              <a:t>、</a:t>
            </a:r>
            <a:r>
              <a:rPr lang="zh-TW" altLang="en-US" sz="3600" dirty="0"/>
              <a:t>校</a:t>
            </a:r>
            <a:r>
              <a:rPr lang="zh-TW" altLang="en-US" sz="3600" dirty="0" smtClean="0"/>
              <a:t>內</a:t>
            </a:r>
            <a:r>
              <a:rPr lang="en-US" altLang="zh-TW" sz="3600" dirty="0" smtClean="0"/>
              <a:t>(</a:t>
            </a:r>
            <a:r>
              <a:rPr lang="zh-TW" altLang="en-US" sz="3600" dirty="0" smtClean="0"/>
              <a:t>外籍家長</a:t>
            </a:r>
            <a:r>
              <a:rPr lang="en-US" altLang="zh-TW" sz="3600" dirty="0" smtClean="0"/>
              <a:t>)</a:t>
            </a:r>
            <a:r>
              <a:rPr lang="zh-TW" altLang="zh-TW" sz="3600" dirty="0" smtClean="0"/>
              <a:t>、</a:t>
            </a:r>
            <a:r>
              <a:rPr lang="zh-TW" altLang="zh-TW" sz="3600" dirty="0"/>
              <a:t>東華大學等</a:t>
            </a:r>
            <a:r>
              <a:rPr lang="zh-TW" altLang="zh-TW" sz="3600" dirty="0" smtClean="0"/>
              <a:t>地。</a:t>
            </a:r>
            <a:endParaRPr lang="zh-TW" altLang="en-US" sz="36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2013216" y="2145714"/>
            <a:ext cx="7236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zh-TW" altLang="en-US" sz="3600" dirty="0" smtClean="0"/>
              <a:t>採訪人數</a:t>
            </a:r>
            <a:r>
              <a:rPr lang="zh-TW" altLang="en-US" sz="3600" dirty="0" smtClean="0">
                <a:latin typeface="新細明體"/>
                <a:ea typeface="新細明體"/>
              </a:rPr>
              <a:t>：</a:t>
            </a:r>
            <a:r>
              <a:rPr lang="zh-TW" altLang="en-US" sz="3600" dirty="0" smtClean="0">
                <a:latin typeface="+mj-ea"/>
                <a:ea typeface="+mj-ea"/>
              </a:rPr>
              <a:t>共</a:t>
            </a:r>
            <a:r>
              <a:rPr lang="en-US" altLang="zh-TW" sz="3600" dirty="0" smtClean="0"/>
              <a:t>46</a:t>
            </a:r>
            <a:r>
              <a:rPr lang="zh-TW" altLang="zh-TW" sz="3600" dirty="0"/>
              <a:t>位外國人</a:t>
            </a:r>
            <a:endParaRPr lang="zh-TW" altLang="en-US" sz="36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2013214" y="2957993"/>
            <a:ext cx="7236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zh-TW" altLang="en-US" sz="3600" dirty="0"/>
              <a:t>分類：觀光、短期居留和定居</a:t>
            </a:r>
          </a:p>
        </p:txBody>
      </p:sp>
      <p:pic>
        <p:nvPicPr>
          <p:cNvPr id="8" name="圖片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966" y="3984151"/>
            <a:ext cx="7737231" cy="2648766"/>
          </a:xfrm>
          <a:prstGeom prst="rect">
            <a:avLst/>
          </a:prstGeom>
          <a:noFill/>
        </p:spPr>
      </p:pic>
      <p:sp>
        <p:nvSpPr>
          <p:cNvPr id="5" name="橢圓形圖說文字 4"/>
          <p:cNvSpPr/>
          <p:nvPr/>
        </p:nvSpPr>
        <p:spPr>
          <a:xfrm>
            <a:off x="8046719" y="4255477"/>
            <a:ext cx="2257864" cy="1559265"/>
          </a:xfrm>
          <a:prstGeom prst="wedgeEllipseCallout">
            <a:avLst>
              <a:gd name="adj1" fmla="val -48247"/>
              <a:gd name="adj2" fmla="val 48516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/>
              <a:t>最多，有</a:t>
            </a:r>
            <a:r>
              <a:rPr lang="en-US" altLang="zh-TW" sz="3200" dirty="0" smtClean="0"/>
              <a:t>29</a:t>
            </a:r>
            <a:r>
              <a:rPr lang="zh-TW" altLang="en-US" sz="3200" dirty="0" smtClean="0"/>
              <a:t>位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92491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" grpId="0" animBg="1"/>
      <p:bldP spid="200" grpId="0" animBg="1"/>
      <p:bldP spid="2" grpId="0"/>
      <p:bldP spid="3" grpId="0"/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等腰三角形 198">
            <a:extLst>
              <a:ext uri="{FF2B5EF4-FFF2-40B4-BE49-F238E27FC236}">
                <a16:creationId xmlns:a16="http://schemas.microsoft.com/office/drawing/2014/main" xmlns="" id="{E119EE2D-2DDC-4BDC-8023-53213D15A010}"/>
              </a:ext>
            </a:extLst>
          </p:cNvPr>
          <p:cNvSpPr/>
          <p:nvPr/>
        </p:nvSpPr>
        <p:spPr>
          <a:xfrm rot="18665383">
            <a:off x="10422453" y="4319379"/>
            <a:ext cx="1463240" cy="1261414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200" name="等腰三角形 199">
            <a:extLst>
              <a:ext uri="{FF2B5EF4-FFF2-40B4-BE49-F238E27FC236}">
                <a16:creationId xmlns:a16="http://schemas.microsoft.com/office/drawing/2014/main" xmlns="" id="{5C186AE1-013F-4ACB-9141-5EB620591E71}"/>
              </a:ext>
            </a:extLst>
          </p:cNvPr>
          <p:cNvSpPr/>
          <p:nvPr/>
        </p:nvSpPr>
        <p:spPr>
          <a:xfrm rot="961450">
            <a:off x="11233554" y="6038168"/>
            <a:ext cx="798333" cy="688218"/>
          </a:xfrm>
          <a:prstGeom prst="triangl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3" name="TextBox 22">
            <a:extLst>
              <a:ext uri="{FF2B5EF4-FFF2-40B4-BE49-F238E27FC236}">
                <a16:creationId xmlns:a16="http://schemas.microsoft.com/office/drawing/2014/main" xmlns="" id="{B4FEAA99-D303-4879-8764-04AE45FAB133}"/>
              </a:ext>
            </a:extLst>
          </p:cNvPr>
          <p:cNvSpPr txBox="1"/>
          <p:nvPr/>
        </p:nvSpPr>
        <p:spPr>
          <a:xfrm>
            <a:off x="1079855" y="1782664"/>
            <a:ext cx="10074219" cy="1569660"/>
          </a:xfrm>
          <a:prstGeom prst="rect">
            <a:avLst/>
          </a:prstGeom>
          <a:solidFill>
            <a:srgbClr val="314865"/>
          </a:solidFill>
        </p:spPr>
        <p:txBody>
          <a:bodyPr wrap="square" rtlCol="0">
            <a:sp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zh-TW" altLang="en-US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rPr>
              <a:t>觀光</a:t>
            </a:r>
            <a:endParaRPr lang="zh-CN" altLang="en-US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微软雅黑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362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" grpId="0" animBg="1"/>
      <p:bldP spid="200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57422" y="554726"/>
            <a:ext cx="9840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Ø"/>
            </a:pPr>
            <a:r>
              <a:rPr lang="zh-TW" altLang="zh-TW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此</a:t>
            </a:r>
            <a:r>
              <a:rPr lang="zh-TW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類型的外國人，我們訪問到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r>
              <a:rPr lang="zh-TW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位。多是來自歐美的年輕人。</a:t>
            </a:r>
          </a:p>
        </p:txBody>
      </p:sp>
      <p:sp>
        <p:nvSpPr>
          <p:cNvPr id="3" name="矩形 2"/>
          <p:cNvSpPr/>
          <p:nvPr/>
        </p:nvSpPr>
        <p:spPr>
          <a:xfrm>
            <a:off x="1195411" y="1208238"/>
            <a:ext cx="10561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1.</a:t>
            </a:r>
            <a:r>
              <a:rPr lang="zh-TW" altLang="zh-TW" sz="2400" dirty="0"/>
              <a:t>國籍</a:t>
            </a:r>
            <a:endParaRPr lang="zh-TW" altLang="en-US" sz="2400" dirty="0"/>
          </a:p>
        </p:txBody>
      </p:sp>
      <p:pic>
        <p:nvPicPr>
          <p:cNvPr id="4" name="圖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411" y="1637269"/>
            <a:ext cx="4684394" cy="4209901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6744401" y="1215569"/>
            <a:ext cx="1135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2. </a:t>
            </a:r>
            <a:r>
              <a:rPr lang="zh-TW" altLang="zh-TW" sz="2400" dirty="0"/>
              <a:t>年齡</a:t>
            </a:r>
          </a:p>
        </p:txBody>
      </p:sp>
      <p:pic>
        <p:nvPicPr>
          <p:cNvPr id="6" name="圖片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897" y="1775637"/>
            <a:ext cx="4603898" cy="3965943"/>
          </a:xfrm>
          <a:prstGeom prst="rect">
            <a:avLst/>
          </a:prstGeom>
          <a:noFill/>
        </p:spPr>
      </p:pic>
      <p:sp>
        <p:nvSpPr>
          <p:cNvPr id="7" name="橢圓形圖說文字 6"/>
          <p:cNvSpPr/>
          <p:nvPr/>
        </p:nvSpPr>
        <p:spPr>
          <a:xfrm>
            <a:off x="9191847" y="1873538"/>
            <a:ext cx="2167816" cy="1751427"/>
          </a:xfrm>
          <a:prstGeom prst="wedgeEllipse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/>
              <a:t>多是</a:t>
            </a:r>
            <a:r>
              <a:rPr lang="en-US" altLang="zh-TW" sz="3200" dirty="0" smtClean="0"/>
              <a:t>39</a:t>
            </a:r>
            <a:r>
              <a:rPr lang="zh-TW" altLang="en-US" sz="3200" dirty="0" smtClean="0"/>
              <a:t>歲以下</a:t>
            </a:r>
            <a:endParaRPr lang="zh-TW" altLang="en-US" sz="3200" dirty="0"/>
          </a:p>
        </p:txBody>
      </p:sp>
      <p:sp>
        <p:nvSpPr>
          <p:cNvPr id="8" name="橢圓形圖說文字 7"/>
          <p:cNvSpPr/>
          <p:nvPr/>
        </p:nvSpPr>
        <p:spPr>
          <a:xfrm>
            <a:off x="4351605" y="2159581"/>
            <a:ext cx="2095029" cy="1751427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dirty="0" smtClean="0"/>
              <a:t>德國最多</a:t>
            </a:r>
            <a:endParaRPr lang="zh-TW" altLang="en-US" sz="3200" dirty="0"/>
          </a:p>
        </p:txBody>
      </p:sp>
      <p:sp>
        <p:nvSpPr>
          <p:cNvPr id="10" name="橢圓形圖說文字 9"/>
          <p:cNvSpPr/>
          <p:nvPr/>
        </p:nvSpPr>
        <p:spPr>
          <a:xfrm>
            <a:off x="2682238" y="1077946"/>
            <a:ext cx="2095029" cy="1751427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dirty="0" smtClean="0"/>
              <a:t>11</a:t>
            </a:r>
            <a:r>
              <a:rPr lang="zh-TW" altLang="en-US" sz="3200" dirty="0" smtClean="0"/>
              <a:t>種不同國家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65956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43837" y="460731"/>
            <a:ext cx="35974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3. </a:t>
            </a:r>
            <a:r>
              <a:rPr lang="zh-TW" altLang="zh-TW" sz="2400" dirty="0"/>
              <a:t>預計在花蓮停留的時間</a:t>
            </a:r>
            <a:endParaRPr lang="zh-TW" altLang="en-US" sz="2400" dirty="0"/>
          </a:p>
        </p:txBody>
      </p:sp>
      <p:pic>
        <p:nvPicPr>
          <p:cNvPr id="3" name="圖片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446" y="1041990"/>
            <a:ext cx="4209526" cy="4146697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6319284" y="482167"/>
            <a:ext cx="29819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4. </a:t>
            </a:r>
            <a:r>
              <a:rPr lang="zh-TW" altLang="zh-TW" sz="2400" dirty="0"/>
              <a:t>預計去觀光的景點</a:t>
            </a:r>
            <a:endParaRPr lang="zh-TW" altLang="en-US" sz="2400" dirty="0"/>
          </a:p>
        </p:txBody>
      </p:sp>
      <p:pic>
        <p:nvPicPr>
          <p:cNvPr id="5" name="圖片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795" y="1041990"/>
            <a:ext cx="4629595" cy="4146697"/>
          </a:xfrm>
          <a:prstGeom prst="rect">
            <a:avLst/>
          </a:prstGeom>
          <a:noFill/>
        </p:spPr>
      </p:pic>
      <p:sp>
        <p:nvSpPr>
          <p:cNvPr id="6" name="橢圓形圖說文字 5"/>
          <p:cNvSpPr/>
          <p:nvPr/>
        </p:nvSpPr>
        <p:spPr>
          <a:xfrm>
            <a:off x="3833445" y="1894639"/>
            <a:ext cx="2095029" cy="1751427"/>
          </a:xfrm>
          <a:prstGeom prst="wedgeEllipse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3600" dirty="0" smtClean="0"/>
              <a:t>2</a:t>
            </a:r>
            <a:r>
              <a:rPr lang="zh-TW" altLang="en-US" sz="3600" dirty="0" smtClean="0"/>
              <a:t>天最多</a:t>
            </a:r>
            <a:endParaRPr lang="zh-TW" altLang="en-US" sz="3600" dirty="0"/>
          </a:p>
        </p:txBody>
      </p:sp>
      <p:sp>
        <p:nvSpPr>
          <p:cNvPr id="7" name="橢圓形圖說文字 6"/>
          <p:cNvSpPr/>
          <p:nvPr/>
        </p:nvSpPr>
        <p:spPr>
          <a:xfrm>
            <a:off x="9005361" y="1894638"/>
            <a:ext cx="2095029" cy="1751427"/>
          </a:xfrm>
          <a:prstGeom prst="wedgeEllipse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dirty="0"/>
              <a:t>太魯閣</a:t>
            </a:r>
            <a:r>
              <a:rPr lang="zh-TW" altLang="en-US" sz="3200" dirty="0" smtClean="0"/>
              <a:t>最多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84638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943549" y="619564"/>
            <a:ext cx="47516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/>
              <a:t>5.</a:t>
            </a:r>
            <a:r>
              <a:rPr lang="zh-TW" altLang="zh-TW" sz="2400" dirty="0"/>
              <a:t>來花蓮之前對花蓮的印象是什麼</a:t>
            </a:r>
            <a:endParaRPr lang="zh-TW" altLang="en-US" sz="2400" dirty="0"/>
          </a:p>
        </p:txBody>
      </p:sp>
      <p:pic>
        <p:nvPicPr>
          <p:cNvPr id="5" name="圖片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63" y="1210379"/>
            <a:ext cx="4525208" cy="4118576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6333783" y="682875"/>
            <a:ext cx="45207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400" dirty="0"/>
              <a:t> </a:t>
            </a:r>
            <a:r>
              <a:rPr lang="en-US" altLang="zh-TW" sz="2400" dirty="0"/>
              <a:t>6.</a:t>
            </a:r>
            <a:r>
              <a:rPr lang="zh-TW" altLang="zh-TW" sz="2400" dirty="0"/>
              <a:t>來花蓮之後對花蓮有什麼體會</a:t>
            </a:r>
            <a:endParaRPr lang="zh-TW" altLang="en-US" sz="2400" dirty="0"/>
          </a:p>
        </p:txBody>
      </p:sp>
      <p:pic>
        <p:nvPicPr>
          <p:cNvPr id="7" name="圖片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332" y="1144540"/>
            <a:ext cx="4276240" cy="4118576"/>
          </a:xfrm>
          <a:prstGeom prst="rect">
            <a:avLst/>
          </a:prstGeom>
          <a:noFill/>
        </p:spPr>
      </p:pic>
      <p:sp>
        <p:nvSpPr>
          <p:cNvPr id="8" name="橢圓形圖說文字 7"/>
          <p:cNvSpPr/>
          <p:nvPr/>
        </p:nvSpPr>
        <p:spPr>
          <a:xfrm>
            <a:off x="2883875" y="2998952"/>
            <a:ext cx="2095029" cy="1751427"/>
          </a:xfrm>
          <a:prstGeom prst="wedgeEllipseCallout">
            <a:avLst>
              <a:gd name="adj1" fmla="val -24190"/>
              <a:gd name="adj2" fmla="val -5476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3200" dirty="0" smtClean="0"/>
              <a:t>美景</a:t>
            </a:r>
            <a:endParaRPr lang="zh-TW" altLang="en-US" sz="3200" dirty="0"/>
          </a:p>
        </p:txBody>
      </p:sp>
      <p:sp>
        <p:nvSpPr>
          <p:cNvPr id="9" name="橢圓形圖說文字 8"/>
          <p:cNvSpPr/>
          <p:nvPr/>
        </p:nvSpPr>
        <p:spPr>
          <a:xfrm>
            <a:off x="9574941" y="2541753"/>
            <a:ext cx="1981668" cy="1751427"/>
          </a:xfrm>
          <a:prstGeom prst="wedgeEllipseCallout">
            <a:avLst>
              <a:gd name="adj1" fmla="val -31912"/>
              <a:gd name="adj2" fmla="val 5406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800" dirty="0"/>
              <a:t>美景、友善、美食</a:t>
            </a:r>
          </a:p>
        </p:txBody>
      </p:sp>
    </p:spTree>
    <p:extLst>
      <p:ext uri="{BB962C8B-B14F-4D97-AF65-F5344CB8AC3E}">
        <p14:creationId xmlns:p14="http://schemas.microsoft.com/office/powerpoint/2010/main" val="158469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2017工作总结与2018工作规划PPT模板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Franklin Gothic Medium"/>
        <a:ea typeface="微软雅黑"/>
        <a:cs typeface=""/>
      </a:majorFont>
      <a:minorFont>
        <a:latin typeface="Franklin Gothic Book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</TotalTime>
  <Words>760</Words>
  <Application>Microsoft Office PowerPoint</Application>
  <PresentationFormat>自訂</PresentationFormat>
  <Paragraphs>181</Paragraphs>
  <Slides>28</Slides>
  <Notes>17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29" baseType="lpstr">
      <vt:lpstr>第一PPT，www.1ppt.com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简洁工作计划</dc:title>
  <dc:creator>第一PPT</dc:creator>
  <cp:keywords>www.1ppt.com</cp:keywords>
  <cp:lastModifiedBy>USER</cp:lastModifiedBy>
  <cp:revision>146</cp:revision>
  <dcterms:created xsi:type="dcterms:W3CDTF">2013-07-01T03:05:36Z</dcterms:created>
  <dcterms:modified xsi:type="dcterms:W3CDTF">2019-10-31T05:41:17Z</dcterms:modified>
</cp:coreProperties>
</file>