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56" r:id="rId2"/>
    <p:sldId id="284" r:id="rId3"/>
    <p:sldId id="285" r:id="rId4"/>
    <p:sldId id="260" r:id="rId5"/>
    <p:sldId id="286" r:id="rId6"/>
    <p:sldId id="265" r:id="rId7"/>
    <p:sldId id="274" r:id="rId8"/>
    <p:sldId id="263" r:id="rId9"/>
    <p:sldId id="289" r:id="rId10"/>
    <p:sldId id="297" r:id="rId11"/>
    <p:sldId id="271" r:id="rId12"/>
    <p:sldId id="287" r:id="rId13"/>
    <p:sldId id="278" r:id="rId14"/>
    <p:sldId id="288" r:id="rId15"/>
    <p:sldId id="290" r:id="rId16"/>
    <p:sldId id="280" r:id="rId17"/>
    <p:sldId id="279" r:id="rId18"/>
    <p:sldId id="294" r:id="rId19"/>
    <p:sldId id="295" r:id="rId20"/>
    <p:sldId id="292" r:id="rId21"/>
    <p:sldId id="298" r:id="rId22"/>
    <p:sldId id="281" r:id="rId23"/>
    <p:sldId id="282" r:id="rId24"/>
    <p:sldId id="283" r:id="rId2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83" autoAdjust="0"/>
  </p:normalViewPr>
  <p:slideViewPr>
    <p:cSldViewPr>
      <p:cViewPr>
        <p:scale>
          <a:sx n="60" d="100"/>
          <a:sy n="60" d="100"/>
        </p:scale>
        <p:origin x="-1644"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A9264-FFCA-4C92-9938-B3A2C221969D}"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zh-TW" altLang="en-US"/>
        </a:p>
      </dgm:t>
    </dgm:pt>
    <dgm:pt modelId="{5C263D3E-5C7E-4C75-8105-AB800C9155E6}">
      <dgm:prSet phldrT="[文字]"/>
      <dgm:spPr/>
      <dgm:t>
        <a:bodyPr/>
        <a:lstStyle/>
        <a:p>
          <a:r>
            <a:rPr lang="zh-TW" altLang="en-US" dirty="0" smtClean="0">
              <a:latin typeface="標楷體" pitchFamily="65" charset="-120"/>
              <a:ea typeface="標楷體" pitchFamily="65" charset="-120"/>
            </a:rPr>
            <a:t>颱風</a:t>
          </a:r>
          <a:endParaRPr lang="zh-TW" altLang="en-US" dirty="0">
            <a:latin typeface="標楷體" pitchFamily="65" charset="-120"/>
            <a:ea typeface="標楷體" pitchFamily="65" charset="-120"/>
          </a:endParaRPr>
        </a:p>
      </dgm:t>
    </dgm:pt>
    <dgm:pt modelId="{78FC58D9-7135-4B18-B75B-3FAFDAAC1BD7}" type="parTrans" cxnId="{8D4CDB5C-A4D0-4309-86C7-E67444729B0A}">
      <dgm:prSet/>
      <dgm:spPr/>
      <dgm:t>
        <a:bodyPr/>
        <a:lstStyle/>
        <a:p>
          <a:endParaRPr lang="zh-TW" altLang="en-US"/>
        </a:p>
      </dgm:t>
    </dgm:pt>
    <dgm:pt modelId="{9BDE030A-AD63-4833-A107-A298BA212914}" type="sibTrans" cxnId="{8D4CDB5C-A4D0-4309-86C7-E67444729B0A}">
      <dgm:prSet/>
      <dgm:spPr/>
      <dgm:t>
        <a:bodyPr/>
        <a:lstStyle/>
        <a:p>
          <a:endParaRPr lang="zh-TW" altLang="en-US"/>
        </a:p>
      </dgm:t>
    </dgm:pt>
    <dgm:pt modelId="{0691E1D3-F131-40BC-AB0D-A63B4678B379}">
      <dgm:prSet phldrT="[文字]"/>
      <dgm:spPr/>
      <dgm:t>
        <a:bodyPr/>
        <a:lstStyle/>
        <a:p>
          <a:r>
            <a:rPr lang="zh-TW" altLang="en-US" dirty="0" smtClean="0">
              <a:latin typeface="標楷體" pitchFamily="65" charset="-120"/>
              <a:ea typeface="標楷體" pitchFamily="65" charset="-120"/>
            </a:rPr>
            <a:t>小論文</a:t>
          </a:r>
          <a:endParaRPr lang="zh-TW" altLang="en-US" dirty="0">
            <a:latin typeface="標楷體" pitchFamily="65" charset="-120"/>
            <a:ea typeface="標楷體" pitchFamily="65" charset="-120"/>
          </a:endParaRPr>
        </a:p>
      </dgm:t>
    </dgm:pt>
    <dgm:pt modelId="{1FD4647B-81F4-4221-85E6-E26A67139CA0}" type="parTrans" cxnId="{7C2BE7FC-7589-4511-8FE7-6B0568D344DA}">
      <dgm:prSet/>
      <dgm:spPr/>
      <dgm:t>
        <a:bodyPr/>
        <a:lstStyle/>
        <a:p>
          <a:endParaRPr lang="zh-TW" altLang="en-US"/>
        </a:p>
      </dgm:t>
    </dgm:pt>
    <dgm:pt modelId="{5534C072-C66D-4049-94D0-F09748797CE3}" type="sibTrans" cxnId="{7C2BE7FC-7589-4511-8FE7-6B0568D344DA}">
      <dgm:prSet/>
      <dgm:spPr/>
      <dgm:t>
        <a:bodyPr/>
        <a:lstStyle/>
        <a:p>
          <a:endParaRPr lang="zh-TW" altLang="en-US"/>
        </a:p>
      </dgm:t>
    </dgm:pt>
    <dgm:pt modelId="{113CE66F-6B1C-43B0-956E-FD77920C3C89}">
      <dgm:prSet phldrT="[文字]"/>
      <dgm:spPr/>
      <dgm:t>
        <a:bodyPr/>
        <a:lstStyle/>
        <a:p>
          <a:r>
            <a:rPr lang="zh-TW" altLang="en-US" dirty="0" smtClean="0">
              <a:latin typeface="標楷體" pitchFamily="65" charset="-120"/>
              <a:ea typeface="標楷體" pitchFamily="65" charset="-120"/>
            </a:rPr>
            <a:t>農損</a:t>
          </a:r>
          <a:endParaRPr lang="zh-TW" altLang="en-US" dirty="0">
            <a:latin typeface="標楷體" pitchFamily="65" charset="-120"/>
            <a:ea typeface="標楷體" pitchFamily="65" charset="-120"/>
          </a:endParaRPr>
        </a:p>
      </dgm:t>
    </dgm:pt>
    <dgm:pt modelId="{6A16552E-DC36-4BEE-944B-D374D2D0CB7C}" type="parTrans" cxnId="{5C9E1426-35D7-4F7D-A242-8A8727B28F73}">
      <dgm:prSet/>
      <dgm:spPr/>
      <dgm:t>
        <a:bodyPr/>
        <a:lstStyle/>
        <a:p>
          <a:endParaRPr lang="zh-TW" altLang="en-US"/>
        </a:p>
      </dgm:t>
    </dgm:pt>
    <dgm:pt modelId="{4656C31E-1293-4C21-B723-801988714D35}" type="sibTrans" cxnId="{5C9E1426-35D7-4F7D-A242-8A8727B28F73}">
      <dgm:prSet/>
      <dgm:spPr/>
      <dgm:t>
        <a:bodyPr/>
        <a:lstStyle/>
        <a:p>
          <a:endParaRPr lang="zh-TW" altLang="en-US"/>
        </a:p>
      </dgm:t>
    </dgm:pt>
    <dgm:pt modelId="{2A69E06B-BC8B-41CD-9107-E9C253CAD06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4800" b="1" dirty="0" smtClean="0">
              <a:solidFill>
                <a:srgbClr val="FF0000"/>
              </a:solidFill>
              <a:latin typeface="標楷體" pitchFamily="65" charset="-120"/>
              <a:ea typeface="標楷體" pitchFamily="65" charset="-120"/>
            </a:rPr>
            <a:t>最佳的預防方法</a:t>
          </a:r>
          <a:endParaRPr lang="zh-TW" altLang="en-US" sz="4800" b="1" dirty="0">
            <a:solidFill>
              <a:srgbClr val="FF0000"/>
            </a:solidFill>
            <a:latin typeface="標楷體" pitchFamily="65" charset="-120"/>
            <a:ea typeface="標楷體" pitchFamily="65" charset="-120"/>
          </a:endParaRPr>
        </a:p>
      </dgm:t>
    </dgm:pt>
    <dgm:pt modelId="{33648432-C89E-40AD-99FA-9D464F05331D}" type="parTrans" cxnId="{C26AA461-8478-4E6A-8634-00DF73018E84}">
      <dgm:prSet/>
      <dgm:spPr/>
      <dgm:t>
        <a:bodyPr/>
        <a:lstStyle/>
        <a:p>
          <a:endParaRPr lang="zh-TW" altLang="en-US"/>
        </a:p>
      </dgm:t>
    </dgm:pt>
    <dgm:pt modelId="{0B8664D0-46F4-4790-A5C2-EDAEE3C1C13C}" type="sibTrans" cxnId="{C26AA461-8478-4E6A-8634-00DF73018E84}">
      <dgm:prSet/>
      <dgm:spPr/>
      <dgm:t>
        <a:bodyPr/>
        <a:lstStyle/>
        <a:p>
          <a:endParaRPr lang="zh-TW" altLang="en-US"/>
        </a:p>
      </dgm:t>
    </dgm:pt>
    <dgm:pt modelId="{65B393FB-A202-4DB8-AECB-6ED13DB84C9A}" type="pres">
      <dgm:prSet presAssocID="{6BBA9264-FFCA-4C92-9938-B3A2C221969D}" presName="Name0" presStyleCnt="0">
        <dgm:presLayoutVars>
          <dgm:chMax val="4"/>
          <dgm:resizeHandles val="exact"/>
        </dgm:presLayoutVars>
      </dgm:prSet>
      <dgm:spPr/>
      <dgm:t>
        <a:bodyPr/>
        <a:lstStyle/>
        <a:p>
          <a:endParaRPr lang="zh-TW" altLang="en-US"/>
        </a:p>
      </dgm:t>
    </dgm:pt>
    <dgm:pt modelId="{21876B5E-544A-4F4D-B804-31A8AB9DC0FA}" type="pres">
      <dgm:prSet presAssocID="{6BBA9264-FFCA-4C92-9938-B3A2C221969D}" presName="ellipse" presStyleLbl="trBgShp" presStyleIdx="0" presStyleCnt="1"/>
      <dgm:spPr/>
    </dgm:pt>
    <dgm:pt modelId="{FE327BF1-A937-4DA2-A5C8-1143FD117593}" type="pres">
      <dgm:prSet presAssocID="{6BBA9264-FFCA-4C92-9938-B3A2C221969D}" presName="arrow1" presStyleLbl="fgShp" presStyleIdx="0" presStyleCnt="1"/>
      <dgm:spPr/>
    </dgm:pt>
    <dgm:pt modelId="{31D25FD9-C49F-4B05-AD4F-074076C88530}" type="pres">
      <dgm:prSet presAssocID="{6BBA9264-FFCA-4C92-9938-B3A2C221969D}" presName="rectangle" presStyleLbl="revTx" presStyleIdx="0" presStyleCnt="1" custScaleX="117883" custLinFactNeighborX="2428" custLinFactNeighborY="23053">
        <dgm:presLayoutVars>
          <dgm:bulletEnabled val="1"/>
        </dgm:presLayoutVars>
      </dgm:prSet>
      <dgm:spPr/>
      <dgm:t>
        <a:bodyPr/>
        <a:lstStyle/>
        <a:p>
          <a:endParaRPr lang="zh-TW" altLang="en-US"/>
        </a:p>
      </dgm:t>
    </dgm:pt>
    <dgm:pt modelId="{A7382C54-420C-417D-920A-4977026AF897}" type="pres">
      <dgm:prSet presAssocID="{113CE66F-6B1C-43B0-956E-FD77920C3C89}" presName="item1" presStyleLbl="node1" presStyleIdx="0" presStyleCnt="3">
        <dgm:presLayoutVars>
          <dgm:bulletEnabled val="1"/>
        </dgm:presLayoutVars>
      </dgm:prSet>
      <dgm:spPr/>
      <dgm:t>
        <a:bodyPr/>
        <a:lstStyle/>
        <a:p>
          <a:endParaRPr lang="zh-TW" altLang="en-US"/>
        </a:p>
      </dgm:t>
    </dgm:pt>
    <dgm:pt modelId="{BB58390E-BC90-4F44-B769-25C6A8C263ED}" type="pres">
      <dgm:prSet presAssocID="{0691E1D3-F131-40BC-AB0D-A63B4678B379}" presName="item2" presStyleLbl="node1" presStyleIdx="1" presStyleCnt="3">
        <dgm:presLayoutVars>
          <dgm:bulletEnabled val="1"/>
        </dgm:presLayoutVars>
      </dgm:prSet>
      <dgm:spPr/>
      <dgm:t>
        <a:bodyPr/>
        <a:lstStyle/>
        <a:p>
          <a:endParaRPr lang="zh-TW" altLang="en-US"/>
        </a:p>
      </dgm:t>
    </dgm:pt>
    <dgm:pt modelId="{E1127991-E3F1-4ECA-993D-FE2F1B8ACA4A}" type="pres">
      <dgm:prSet presAssocID="{2A69E06B-BC8B-41CD-9107-E9C253CAD060}" presName="item3" presStyleLbl="node1" presStyleIdx="2" presStyleCnt="3" custLinFactNeighborX="1285" custLinFactNeighborY="1349">
        <dgm:presLayoutVars>
          <dgm:bulletEnabled val="1"/>
        </dgm:presLayoutVars>
      </dgm:prSet>
      <dgm:spPr/>
      <dgm:t>
        <a:bodyPr/>
        <a:lstStyle/>
        <a:p>
          <a:endParaRPr lang="zh-TW" altLang="en-US"/>
        </a:p>
      </dgm:t>
    </dgm:pt>
    <dgm:pt modelId="{F38015CE-E43F-4B56-8637-310E8703D549}" type="pres">
      <dgm:prSet presAssocID="{6BBA9264-FFCA-4C92-9938-B3A2C221969D}" presName="funnel" presStyleLbl="trAlignAcc1" presStyleIdx="0" presStyleCnt="1"/>
      <dgm:spPr/>
      <dgm:t>
        <a:bodyPr/>
        <a:lstStyle/>
        <a:p>
          <a:endParaRPr lang="zh-TW" altLang="en-US"/>
        </a:p>
      </dgm:t>
    </dgm:pt>
  </dgm:ptLst>
  <dgm:cxnLst>
    <dgm:cxn modelId="{8D4CDB5C-A4D0-4309-86C7-E67444729B0A}" srcId="{6BBA9264-FFCA-4C92-9938-B3A2C221969D}" destId="{5C263D3E-5C7E-4C75-8105-AB800C9155E6}" srcOrd="0" destOrd="0" parTransId="{78FC58D9-7135-4B18-B75B-3FAFDAAC1BD7}" sibTransId="{9BDE030A-AD63-4833-A107-A298BA212914}"/>
    <dgm:cxn modelId="{E828F65B-613C-4741-B4D4-B011491E3D08}" type="presOf" srcId="{2A69E06B-BC8B-41CD-9107-E9C253CAD060}" destId="{31D25FD9-C49F-4B05-AD4F-074076C88530}" srcOrd="0" destOrd="0" presId="urn:microsoft.com/office/officeart/2005/8/layout/funnel1"/>
    <dgm:cxn modelId="{C26AA461-8478-4E6A-8634-00DF73018E84}" srcId="{6BBA9264-FFCA-4C92-9938-B3A2C221969D}" destId="{2A69E06B-BC8B-41CD-9107-E9C253CAD060}" srcOrd="3" destOrd="0" parTransId="{33648432-C89E-40AD-99FA-9D464F05331D}" sibTransId="{0B8664D0-46F4-4790-A5C2-EDAEE3C1C13C}"/>
    <dgm:cxn modelId="{EEA451C5-2C60-4A03-88C4-83DA97F5E481}" type="presOf" srcId="{0691E1D3-F131-40BC-AB0D-A63B4678B379}" destId="{A7382C54-420C-417D-920A-4977026AF897}" srcOrd="0" destOrd="0" presId="urn:microsoft.com/office/officeart/2005/8/layout/funnel1"/>
    <dgm:cxn modelId="{7C2BE7FC-7589-4511-8FE7-6B0568D344DA}" srcId="{6BBA9264-FFCA-4C92-9938-B3A2C221969D}" destId="{0691E1D3-F131-40BC-AB0D-A63B4678B379}" srcOrd="2" destOrd="0" parTransId="{1FD4647B-81F4-4221-85E6-E26A67139CA0}" sibTransId="{5534C072-C66D-4049-94D0-F09748797CE3}"/>
    <dgm:cxn modelId="{B15F938C-D789-451E-ADFA-8E66573DB0D5}" type="presOf" srcId="{6BBA9264-FFCA-4C92-9938-B3A2C221969D}" destId="{65B393FB-A202-4DB8-AECB-6ED13DB84C9A}" srcOrd="0" destOrd="0" presId="urn:microsoft.com/office/officeart/2005/8/layout/funnel1"/>
    <dgm:cxn modelId="{5C9E1426-35D7-4F7D-A242-8A8727B28F73}" srcId="{6BBA9264-FFCA-4C92-9938-B3A2C221969D}" destId="{113CE66F-6B1C-43B0-956E-FD77920C3C89}" srcOrd="1" destOrd="0" parTransId="{6A16552E-DC36-4BEE-944B-D374D2D0CB7C}" sibTransId="{4656C31E-1293-4C21-B723-801988714D35}"/>
    <dgm:cxn modelId="{81EE014E-32BA-4F82-A570-1F2F110EC2A3}" type="presOf" srcId="{113CE66F-6B1C-43B0-956E-FD77920C3C89}" destId="{BB58390E-BC90-4F44-B769-25C6A8C263ED}" srcOrd="0" destOrd="0" presId="urn:microsoft.com/office/officeart/2005/8/layout/funnel1"/>
    <dgm:cxn modelId="{59CD12C6-4605-42D1-AE73-13AC5D078838}" type="presOf" srcId="{5C263D3E-5C7E-4C75-8105-AB800C9155E6}" destId="{E1127991-E3F1-4ECA-993D-FE2F1B8ACA4A}" srcOrd="0" destOrd="0" presId="urn:microsoft.com/office/officeart/2005/8/layout/funnel1"/>
    <dgm:cxn modelId="{DF25D160-6EE6-4907-BC3D-77CE5384076A}" type="presParOf" srcId="{65B393FB-A202-4DB8-AECB-6ED13DB84C9A}" destId="{21876B5E-544A-4F4D-B804-31A8AB9DC0FA}" srcOrd="0" destOrd="0" presId="urn:microsoft.com/office/officeart/2005/8/layout/funnel1"/>
    <dgm:cxn modelId="{00C209C9-061A-45A7-B374-76F5FE26B0FE}" type="presParOf" srcId="{65B393FB-A202-4DB8-AECB-6ED13DB84C9A}" destId="{FE327BF1-A937-4DA2-A5C8-1143FD117593}" srcOrd="1" destOrd="0" presId="urn:microsoft.com/office/officeart/2005/8/layout/funnel1"/>
    <dgm:cxn modelId="{B856EE75-8B5C-4941-BF28-4F736A4E9259}" type="presParOf" srcId="{65B393FB-A202-4DB8-AECB-6ED13DB84C9A}" destId="{31D25FD9-C49F-4B05-AD4F-074076C88530}" srcOrd="2" destOrd="0" presId="urn:microsoft.com/office/officeart/2005/8/layout/funnel1"/>
    <dgm:cxn modelId="{8FEAE091-9E4D-4C0E-9B7D-3A6DA0CA7728}" type="presParOf" srcId="{65B393FB-A202-4DB8-AECB-6ED13DB84C9A}" destId="{A7382C54-420C-417D-920A-4977026AF897}" srcOrd="3" destOrd="0" presId="urn:microsoft.com/office/officeart/2005/8/layout/funnel1"/>
    <dgm:cxn modelId="{5EC5BBB7-8981-4D9B-BA14-674B1AABF308}" type="presParOf" srcId="{65B393FB-A202-4DB8-AECB-6ED13DB84C9A}" destId="{BB58390E-BC90-4F44-B769-25C6A8C263ED}" srcOrd="4" destOrd="0" presId="urn:microsoft.com/office/officeart/2005/8/layout/funnel1"/>
    <dgm:cxn modelId="{FE98520C-F84B-4054-A8F3-5FCD59F181E7}" type="presParOf" srcId="{65B393FB-A202-4DB8-AECB-6ED13DB84C9A}" destId="{E1127991-E3F1-4ECA-993D-FE2F1B8ACA4A}" srcOrd="5" destOrd="0" presId="urn:microsoft.com/office/officeart/2005/8/layout/funnel1"/>
    <dgm:cxn modelId="{C20E819C-F3A3-4B79-B15C-E01DDC4BFB22}" type="presParOf" srcId="{65B393FB-A202-4DB8-AECB-6ED13DB84C9A}" destId="{F38015CE-E43F-4B56-8637-310E8703D549}"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C9C813C-B502-4C04-A3EC-888E5ACEC740}" type="doc">
      <dgm:prSet loTypeId="urn:microsoft.com/office/officeart/2005/8/layout/hProcess9" loCatId="process" qsTypeId="urn:microsoft.com/office/officeart/2005/8/quickstyle/simple1" qsCatId="simple" csTypeId="urn:microsoft.com/office/officeart/2005/8/colors/colorful1" csCatId="colorful" phldr="1"/>
      <dgm:spPr/>
    </dgm:pt>
    <dgm:pt modelId="{3A2B8D4B-5A9C-4418-A8A8-F22C7D32E0B7}">
      <dgm:prSet phldrT="[文字]" custT="1"/>
      <dgm:spPr/>
      <dgm:t>
        <a:bodyPr/>
        <a:lstStyle/>
        <a:p>
          <a:r>
            <a:rPr lang="zh-TW" altLang="en-US" sz="2600" dirty="0" smtClean="0">
              <a:latin typeface="標楷體" pitchFamily="65" charset="-120"/>
              <a:ea typeface="標楷體" pitchFamily="65" charset="-120"/>
            </a:rPr>
            <a:t>研究</a:t>
          </a:r>
          <a:endParaRPr lang="en-US" altLang="zh-TW" sz="2600" dirty="0" smtClean="0">
            <a:latin typeface="標楷體" pitchFamily="65" charset="-120"/>
            <a:ea typeface="標楷體" pitchFamily="65" charset="-120"/>
          </a:endParaRPr>
        </a:p>
        <a:p>
          <a:r>
            <a:rPr lang="zh-TW" altLang="en-US" sz="2600" dirty="0" smtClean="0">
              <a:latin typeface="標楷體" pitchFamily="65" charset="-120"/>
              <a:ea typeface="標楷體" pitchFamily="65" charset="-120"/>
            </a:rPr>
            <a:t>動機</a:t>
          </a:r>
          <a:endParaRPr lang="zh-TW" altLang="en-US" sz="2600" dirty="0">
            <a:latin typeface="標楷體" pitchFamily="65" charset="-120"/>
            <a:ea typeface="標楷體" pitchFamily="65" charset="-120"/>
          </a:endParaRPr>
        </a:p>
      </dgm:t>
    </dgm:pt>
    <dgm:pt modelId="{922318D4-F570-435A-AABF-50F05EACCD7E}" type="parTrans" cxnId="{DF739B92-CF77-490A-8564-A001F069D611}">
      <dgm:prSet/>
      <dgm:spPr/>
      <dgm:t>
        <a:bodyPr/>
        <a:lstStyle/>
        <a:p>
          <a:endParaRPr lang="zh-TW" altLang="en-US" sz="2600">
            <a:latin typeface="標楷體" pitchFamily="65" charset="-120"/>
            <a:ea typeface="標楷體" pitchFamily="65" charset="-120"/>
          </a:endParaRPr>
        </a:p>
      </dgm:t>
    </dgm:pt>
    <dgm:pt modelId="{39372F3E-1A66-4D05-9BED-49CBEC64CDD1}" type="sibTrans" cxnId="{DF739B92-CF77-490A-8564-A001F069D611}">
      <dgm:prSet/>
      <dgm:spPr/>
      <dgm:t>
        <a:bodyPr/>
        <a:lstStyle/>
        <a:p>
          <a:endParaRPr lang="zh-TW" altLang="en-US" sz="2600">
            <a:latin typeface="標楷體" pitchFamily="65" charset="-120"/>
            <a:ea typeface="標楷體" pitchFamily="65" charset="-120"/>
          </a:endParaRPr>
        </a:p>
      </dgm:t>
    </dgm:pt>
    <dgm:pt modelId="{648AEEFF-ED62-47F6-9046-825488719CC4}">
      <dgm:prSet phldrT="[文字]" custT="1"/>
      <dgm:spPr/>
      <dgm:t>
        <a:bodyPr/>
        <a:lstStyle/>
        <a:p>
          <a:r>
            <a:rPr lang="zh-TW" altLang="en-US" sz="2600" dirty="0" smtClean="0">
              <a:latin typeface="標楷體" pitchFamily="65" charset="-120"/>
              <a:ea typeface="標楷體" pitchFamily="65" charset="-120"/>
            </a:rPr>
            <a:t>研究</a:t>
          </a:r>
          <a:endParaRPr lang="en-US" altLang="zh-TW" sz="2600" dirty="0" smtClean="0">
            <a:latin typeface="標楷體" pitchFamily="65" charset="-120"/>
            <a:ea typeface="標楷體" pitchFamily="65" charset="-120"/>
          </a:endParaRPr>
        </a:p>
        <a:p>
          <a:r>
            <a:rPr lang="zh-TW" altLang="en-US" sz="2600" dirty="0" smtClean="0">
              <a:latin typeface="標楷體" pitchFamily="65" charset="-120"/>
              <a:ea typeface="標楷體" pitchFamily="65" charset="-120"/>
            </a:rPr>
            <a:t>問題</a:t>
          </a:r>
          <a:endParaRPr lang="zh-TW" altLang="en-US" sz="2600" dirty="0">
            <a:latin typeface="標楷體" pitchFamily="65" charset="-120"/>
            <a:ea typeface="標楷體" pitchFamily="65" charset="-120"/>
          </a:endParaRPr>
        </a:p>
      </dgm:t>
    </dgm:pt>
    <dgm:pt modelId="{4D76F9AE-4A79-4759-8E66-B452EB181E4F}" type="parTrans" cxnId="{A000A02F-B272-44B6-B512-46809FD5B117}">
      <dgm:prSet/>
      <dgm:spPr/>
      <dgm:t>
        <a:bodyPr/>
        <a:lstStyle/>
        <a:p>
          <a:endParaRPr lang="zh-TW" altLang="en-US" sz="2600">
            <a:latin typeface="標楷體" pitchFamily="65" charset="-120"/>
            <a:ea typeface="標楷體" pitchFamily="65" charset="-120"/>
          </a:endParaRPr>
        </a:p>
      </dgm:t>
    </dgm:pt>
    <dgm:pt modelId="{DCAAAE57-3AC1-48C8-8393-6FE23F1A75C7}" type="sibTrans" cxnId="{A000A02F-B272-44B6-B512-46809FD5B117}">
      <dgm:prSet/>
      <dgm:spPr/>
      <dgm:t>
        <a:bodyPr/>
        <a:lstStyle/>
        <a:p>
          <a:endParaRPr lang="zh-TW" altLang="en-US" sz="2600">
            <a:latin typeface="標楷體" pitchFamily="65" charset="-120"/>
            <a:ea typeface="標楷體" pitchFamily="65" charset="-120"/>
          </a:endParaRPr>
        </a:p>
      </dgm:t>
    </dgm:pt>
    <dgm:pt modelId="{FDC11F1B-4258-4988-A7EA-9B6E340CE309}">
      <dgm:prSet phldrT="[文字]" custT="1"/>
      <dgm:spPr/>
      <dgm:t>
        <a:bodyPr/>
        <a:lstStyle/>
        <a:p>
          <a:r>
            <a:rPr lang="zh-TW" altLang="en-US" sz="2600" dirty="0" smtClean="0">
              <a:latin typeface="標楷體" pitchFamily="65" charset="-120"/>
              <a:ea typeface="標楷體" pitchFamily="65" charset="-120"/>
            </a:rPr>
            <a:t>討論</a:t>
          </a:r>
          <a:endParaRPr lang="en-US" altLang="zh-TW" sz="2600" dirty="0" smtClean="0">
            <a:latin typeface="標楷體" pitchFamily="65" charset="-120"/>
            <a:ea typeface="標楷體" pitchFamily="65" charset="-120"/>
          </a:endParaRPr>
        </a:p>
        <a:p>
          <a:r>
            <a:rPr lang="zh-TW" altLang="en-US" sz="2600" dirty="0" smtClean="0">
              <a:latin typeface="標楷體" pitchFamily="65" charset="-120"/>
              <a:ea typeface="標楷體" pitchFamily="65" charset="-120"/>
            </a:rPr>
            <a:t>分析</a:t>
          </a:r>
          <a:endParaRPr lang="en-US" altLang="zh-TW" sz="2600" dirty="0" smtClean="0">
            <a:latin typeface="標楷體" pitchFamily="65" charset="-120"/>
            <a:ea typeface="標楷體" pitchFamily="65" charset="-120"/>
          </a:endParaRPr>
        </a:p>
      </dgm:t>
    </dgm:pt>
    <dgm:pt modelId="{DF7D261A-3E20-4087-ACB2-2A49EE4EF783}" type="parTrans" cxnId="{E2503B63-5BB6-4FC6-ACFE-36FF45DACB2A}">
      <dgm:prSet/>
      <dgm:spPr/>
      <dgm:t>
        <a:bodyPr/>
        <a:lstStyle/>
        <a:p>
          <a:endParaRPr lang="zh-TW" altLang="en-US" sz="2600">
            <a:latin typeface="標楷體" pitchFamily="65" charset="-120"/>
            <a:ea typeface="標楷體" pitchFamily="65" charset="-120"/>
          </a:endParaRPr>
        </a:p>
      </dgm:t>
    </dgm:pt>
    <dgm:pt modelId="{3AC632A8-129B-4017-B5C3-BD0F0F1ED13A}" type="sibTrans" cxnId="{E2503B63-5BB6-4FC6-ACFE-36FF45DACB2A}">
      <dgm:prSet/>
      <dgm:spPr/>
      <dgm:t>
        <a:bodyPr/>
        <a:lstStyle/>
        <a:p>
          <a:endParaRPr lang="zh-TW" altLang="en-US" sz="2600">
            <a:latin typeface="標楷體" pitchFamily="65" charset="-120"/>
            <a:ea typeface="標楷體" pitchFamily="65" charset="-120"/>
          </a:endParaRPr>
        </a:p>
      </dgm:t>
    </dgm:pt>
    <dgm:pt modelId="{029B1986-BCB4-4228-9C58-57B9EF4A2998}">
      <dgm:prSet phldrT="[文字]" custT="1"/>
      <dgm:spPr/>
      <dgm:t>
        <a:bodyPr/>
        <a:lstStyle/>
        <a:p>
          <a:r>
            <a:rPr lang="zh-TW" altLang="en-US" sz="2600" dirty="0" smtClean="0">
              <a:latin typeface="標楷體" pitchFamily="65" charset="-120"/>
              <a:ea typeface="標楷體" pitchFamily="65" charset="-120"/>
            </a:rPr>
            <a:t>研究方法</a:t>
          </a:r>
          <a:endParaRPr lang="zh-TW" altLang="en-US" sz="2600" dirty="0">
            <a:latin typeface="標楷體" pitchFamily="65" charset="-120"/>
            <a:ea typeface="標楷體" pitchFamily="65" charset="-120"/>
          </a:endParaRPr>
        </a:p>
      </dgm:t>
    </dgm:pt>
    <dgm:pt modelId="{42718B0C-891A-49B9-8235-A7525F347F38}" type="parTrans" cxnId="{87254456-2091-4C4A-AFA8-202CB521EEE4}">
      <dgm:prSet/>
      <dgm:spPr/>
      <dgm:t>
        <a:bodyPr/>
        <a:lstStyle/>
        <a:p>
          <a:endParaRPr lang="zh-TW" altLang="en-US" sz="2600">
            <a:latin typeface="標楷體" pitchFamily="65" charset="-120"/>
            <a:ea typeface="標楷體" pitchFamily="65" charset="-120"/>
          </a:endParaRPr>
        </a:p>
      </dgm:t>
    </dgm:pt>
    <dgm:pt modelId="{8BD751E0-647B-4777-A591-A2F2F9B10807}" type="sibTrans" cxnId="{87254456-2091-4C4A-AFA8-202CB521EEE4}">
      <dgm:prSet/>
      <dgm:spPr/>
      <dgm:t>
        <a:bodyPr/>
        <a:lstStyle/>
        <a:p>
          <a:endParaRPr lang="zh-TW" altLang="en-US" sz="2600">
            <a:latin typeface="標楷體" pitchFamily="65" charset="-120"/>
            <a:ea typeface="標楷體" pitchFamily="65" charset="-120"/>
          </a:endParaRPr>
        </a:p>
      </dgm:t>
    </dgm:pt>
    <dgm:pt modelId="{95BF6113-D7E0-48F2-9656-91EF5AC8396A}">
      <dgm:prSet phldrT="[文字]" custT="1"/>
      <dgm:spPr/>
      <dgm:t>
        <a:bodyPr/>
        <a:lstStyle/>
        <a:p>
          <a:r>
            <a:rPr lang="zh-TW" altLang="en-US" sz="2600" dirty="0" smtClean="0">
              <a:latin typeface="標楷體" pitchFamily="65" charset="-120"/>
              <a:ea typeface="標楷體" pitchFamily="65" charset="-120"/>
            </a:rPr>
            <a:t>文獻探討</a:t>
          </a:r>
          <a:endParaRPr lang="zh-TW" altLang="en-US" sz="2600" dirty="0">
            <a:latin typeface="標楷體" pitchFamily="65" charset="-120"/>
            <a:ea typeface="標楷體" pitchFamily="65" charset="-120"/>
          </a:endParaRPr>
        </a:p>
      </dgm:t>
    </dgm:pt>
    <dgm:pt modelId="{8C8B8271-8A42-491C-A936-BEDE7D341342}" type="parTrans" cxnId="{AA5B49AC-CC64-473A-99A6-EF8AFA5F735D}">
      <dgm:prSet/>
      <dgm:spPr/>
      <dgm:t>
        <a:bodyPr/>
        <a:lstStyle/>
        <a:p>
          <a:endParaRPr lang="zh-TW" altLang="en-US" sz="2600">
            <a:latin typeface="標楷體" pitchFamily="65" charset="-120"/>
            <a:ea typeface="標楷體" pitchFamily="65" charset="-120"/>
          </a:endParaRPr>
        </a:p>
      </dgm:t>
    </dgm:pt>
    <dgm:pt modelId="{7D91C551-9D7F-4D41-A222-A90E03AE1DB5}" type="sibTrans" cxnId="{AA5B49AC-CC64-473A-99A6-EF8AFA5F735D}">
      <dgm:prSet/>
      <dgm:spPr/>
      <dgm:t>
        <a:bodyPr/>
        <a:lstStyle/>
        <a:p>
          <a:endParaRPr lang="zh-TW" altLang="en-US" sz="2600">
            <a:latin typeface="標楷體" pitchFamily="65" charset="-120"/>
            <a:ea typeface="標楷體" pitchFamily="65" charset="-120"/>
          </a:endParaRPr>
        </a:p>
      </dgm:t>
    </dgm:pt>
    <dgm:pt modelId="{285EBF7C-1000-4BEF-8C0E-9E1B49955A5F}">
      <dgm:prSet phldrT="[文字]" custT="1"/>
      <dgm:spPr/>
      <dgm:t>
        <a:bodyPr/>
        <a:lstStyle/>
        <a:p>
          <a:r>
            <a:rPr lang="zh-TW" altLang="en-US" sz="2600" dirty="0" smtClean="0">
              <a:latin typeface="標楷體" pitchFamily="65" charset="-120"/>
              <a:ea typeface="標楷體" pitchFamily="65" charset="-120"/>
            </a:rPr>
            <a:t>專家訪談</a:t>
          </a:r>
          <a:endParaRPr lang="zh-TW" altLang="en-US" sz="2600" dirty="0">
            <a:latin typeface="標楷體" pitchFamily="65" charset="-120"/>
            <a:ea typeface="標楷體" pitchFamily="65" charset="-120"/>
          </a:endParaRPr>
        </a:p>
      </dgm:t>
    </dgm:pt>
    <dgm:pt modelId="{5EA51F55-D3BC-4573-8B39-53C6FDC47D57}" type="parTrans" cxnId="{FB467853-F5CF-4355-8F8F-137687F16BA4}">
      <dgm:prSet/>
      <dgm:spPr/>
      <dgm:t>
        <a:bodyPr/>
        <a:lstStyle/>
        <a:p>
          <a:endParaRPr lang="zh-TW" altLang="en-US" sz="2600">
            <a:latin typeface="標楷體" pitchFamily="65" charset="-120"/>
            <a:ea typeface="標楷體" pitchFamily="65" charset="-120"/>
          </a:endParaRPr>
        </a:p>
      </dgm:t>
    </dgm:pt>
    <dgm:pt modelId="{A0189153-DA13-4A03-828B-2DB4260DAA20}" type="sibTrans" cxnId="{FB467853-F5CF-4355-8F8F-137687F16BA4}">
      <dgm:prSet/>
      <dgm:spPr/>
      <dgm:t>
        <a:bodyPr/>
        <a:lstStyle/>
        <a:p>
          <a:endParaRPr lang="zh-TW" altLang="en-US" sz="2600">
            <a:latin typeface="標楷體" pitchFamily="65" charset="-120"/>
            <a:ea typeface="標楷體" pitchFamily="65" charset="-120"/>
          </a:endParaRPr>
        </a:p>
      </dgm:t>
    </dgm:pt>
    <dgm:pt modelId="{AD028AEC-8283-47EB-AE7D-6C82394FE6B5}">
      <dgm:prSet phldrT="[文字]" custT="1"/>
      <dgm:spPr/>
      <dgm:t>
        <a:bodyPr/>
        <a:lstStyle/>
        <a:p>
          <a:r>
            <a:rPr lang="zh-TW" altLang="en-US" sz="2600" dirty="0" smtClean="0">
              <a:latin typeface="標楷體" pitchFamily="65" charset="-120"/>
              <a:ea typeface="標楷體" pitchFamily="65" charset="-120"/>
            </a:rPr>
            <a:t>結論</a:t>
          </a:r>
          <a:endParaRPr lang="en-US" altLang="zh-TW" sz="2600" dirty="0" smtClean="0">
            <a:latin typeface="標楷體" pitchFamily="65" charset="-120"/>
            <a:ea typeface="標楷體" pitchFamily="65" charset="-120"/>
          </a:endParaRPr>
        </a:p>
      </dgm:t>
    </dgm:pt>
    <dgm:pt modelId="{A8C5D232-2BBD-4E57-A29D-2C7C464FBF58}" type="parTrans" cxnId="{21E392E2-9FBC-4C37-974E-F65A202C611E}">
      <dgm:prSet/>
      <dgm:spPr/>
      <dgm:t>
        <a:bodyPr/>
        <a:lstStyle/>
        <a:p>
          <a:endParaRPr lang="zh-TW" altLang="en-US" sz="2600">
            <a:latin typeface="標楷體" pitchFamily="65" charset="-120"/>
            <a:ea typeface="標楷體" pitchFamily="65" charset="-120"/>
          </a:endParaRPr>
        </a:p>
      </dgm:t>
    </dgm:pt>
    <dgm:pt modelId="{66451FE2-31BF-4FB1-8A66-E0FE322DF4D9}" type="sibTrans" cxnId="{21E392E2-9FBC-4C37-974E-F65A202C611E}">
      <dgm:prSet/>
      <dgm:spPr/>
      <dgm:t>
        <a:bodyPr/>
        <a:lstStyle/>
        <a:p>
          <a:endParaRPr lang="zh-TW" altLang="en-US" sz="2600">
            <a:latin typeface="標楷體" pitchFamily="65" charset="-120"/>
            <a:ea typeface="標楷體" pitchFamily="65" charset="-120"/>
          </a:endParaRPr>
        </a:p>
      </dgm:t>
    </dgm:pt>
    <dgm:pt modelId="{EA63FE3A-E6BC-4642-8D56-80DEBBFD0014}" type="pres">
      <dgm:prSet presAssocID="{1C9C813C-B502-4C04-A3EC-888E5ACEC740}" presName="CompostProcess" presStyleCnt="0">
        <dgm:presLayoutVars>
          <dgm:dir/>
          <dgm:resizeHandles val="exact"/>
        </dgm:presLayoutVars>
      </dgm:prSet>
      <dgm:spPr/>
    </dgm:pt>
    <dgm:pt modelId="{E168856A-6FC9-41D6-98AA-FC9BB3CC220A}" type="pres">
      <dgm:prSet presAssocID="{1C9C813C-B502-4C04-A3EC-888E5ACEC740}" presName="arrow" presStyleLbl="bgShp" presStyleIdx="0" presStyleCnt="1" custLinFactNeighborX="898" custLinFactNeighborY="-8425"/>
      <dgm:spPr/>
    </dgm:pt>
    <dgm:pt modelId="{A92D0BE9-F9AB-47C4-9E74-B9CC6CA5D7C0}" type="pres">
      <dgm:prSet presAssocID="{1C9C813C-B502-4C04-A3EC-888E5ACEC740}" presName="linearProcess" presStyleCnt="0"/>
      <dgm:spPr/>
    </dgm:pt>
    <dgm:pt modelId="{D2526B55-E50A-4A3B-B57A-ADBEBB97550C}" type="pres">
      <dgm:prSet presAssocID="{3A2B8D4B-5A9C-4418-A8A8-F22C7D32E0B7}" presName="textNode" presStyleLbl="node1" presStyleIdx="0" presStyleCnt="5">
        <dgm:presLayoutVars>
          <dgm:bulletEnabled val="1"/>
        </dgm:presLayoutVars>
      </dgm:prSet>
      <dgm:spPr/>
      <dgm:t>
        <a:bodyPr/>
        <a:lstStyle/>
        <a:p>
          <a:endParaRPr lang="zh-TW" altLang="en-US"/>
        </a:p>
      </dgm:t>
    </dgm:pt>
    <dgm:pt modelId="{67DA9358-89B2-49D3-B656-F300813541A7}" type="pres">
      <dgm:prSet presAssocID="{39372F3E-1A66-4D05-9BED-49CBEC64CDD1}" presName="sibTrans" presStyleCnt="0"/>
      <dgm:spPr/>
    </dgm:pt>
    <dgm:pt modelId="{4B53B43F-7F03-4751-A3C1-94C2B0F92740}" type="pres">
      <dgm:prSet presAssocID="{648AEEFF-ED62-47F6-9046-825488719CC4}" presName="textNode" presStyleLbl="node1" presStyleIdx="1" presStyleCnt="5">
        <dgm:presLayoutVars>
          <dgm:bulletEnabled val="1"/>
        </dgm:presLayoutVars>
      </dgm:prSet>
      <dgm:spPr/>
      <dgm:t>
        <a:bodyPr/>
        <a:lstStyle/>
        <a:p>
          <a:endParaRPr lang="zh-TW" altLang="en-US"/>
        </a:p>
      </dgm:t>
    </dgm:pt>
    <dgm:pt modelId="{5AC170BA-F864-4975-917A-4A3CD4ED0370}" type="pres">
      <dgm:prSet presAssocID="{DCAAAE57-3AC1-48C8-8393-6FE23F1A75C7}" presName="sibTrans" presStyleCnt="0"/>
      <dgm:spPr/>
    </dgm:pt>
    <dgm:pt modelId="{15B13191-BA79-411A-8F4E-C9C83C058B91}" type="pres">
      <dgm:prSet presAssocID="{029B1986-BCB4-4228-9C58-57B9EF4A2998}" presName="textNode" presStyleLbl="node1" presStyleIdx="2" presStyleCnt="5" custScaleX="155491">
        <dgm:presLayoutVars>
          <dgm:bulletEnabled val="1"/>
        </dgm:presLayoutVars>
      </dgm:prSet>
      <dgm:spPr/>
      <dgm:t>
        <a:bodyPr/>
        <a:lstStyle/>
        <a:p>
          <a:endParaRPr lang="zh-TW" altLang="en-US"/>
        </a:p>
      </dgm:t>
    </dgm:pt>
    <dgm:pt modelId="{EE52CE1C-25BD-4DCB-8690-B2DD3B5E7E96}" type="pres">
      <dgm:prSet presAssocID="{8BD751E0-647B-4777-A591-A2F2F9B10807}" presName="sibTrans" presStyleCnt="0"/>
      <dgm:spPr/>
    </dgm:pt>
    <dgm:pt modelId="{B6DC68DE-3320-4748-B153-8822AEEBE634}" type="pres">
      <dgm:prSet presAssocID="{FDC11F1B-4258-4988-A7EA-9B6E340CE309}" presName="textNode" presStyleLbl="node1" presStyleIdx="3" presStyleCnt="5">
        <dgm:presLayoutVars>
          <dgm:bulletEnabled val="1"/>
        </dgm:presLayoutVars>
      </dgm:prSet>
      <dgm:spPr/>
      <dgm:t>
        <a:bodyPr/>
        <a:lstStyle/>
        <a:p>
          <a:endParaRPr lang="zh-TW" altLang="en-US"/>
        </a:p>
      </dgm:t>
    </dgm:pt>
    <dgm:pt modelId="{613C465E-6D83-4176-949E-9300C7B61DA9}" type="pres">
      <dgm:prSet presAssocID="{3AC632A8-129B-4017-B5C3-BD0F0F1ED13A}" presName="sibTrans" presStyleCnt="0"/>
      <dgm:spPr/>
    </dgm:pt>
    <dgm:pt modelId="{5DCE52E0-D872-406F-93E0-8B920C07122D}" type="pres">
      <dgm:prSet presAssocID="{AD028AEC-8283-47EB-AE7D-6C82394FE6B5}" presName="textNode" presStyleLbl="node1" presStyleIdx="4" presStyleCnt="5">
        <dgm:presLayoutVars>
          <dgm:bulletEnabled val="1"/>
        </dgm:presLayoutVars>
      </dgm:prSet>
      <dgm:spPr/>
      <dgm:t>
        <a:bodyPr/>
        <a:lstStyle/>
        <a:p>
          <a:endParaRPr lang="zh-TW" altLang="en-US"/>
        </a:p>
      </dgm:t>
    </dgm:pt>
  </dgm:ptLst>
  <dgm:cxnLst>
    <dgm:cxn modelId="{5C50DACF-1767-4C9A-8C2B-601FB2044F94}" type="presOf" srcId="{FDC11F1B-4258-4988-A7EA-9B6E340CE309}" destId="{B6DC68DE-3320-4748-B153-8822AEEBE634}" srcOrd="0" destOrd="0" presId="urn:microsoft.com/office/officeart/2005/8/layout/hProcess9"/>
    <dgm:cxn modelId="{87254456-2091-4C4A-AFA8-202CB521EEE4}" srcId="{1C9C813C-B502-4C04-A3EC-888E5ACEC740}" destId="{029B1986-BCB4-4228-9C58-57B9EF4A2998}" srcOrd="2" destOrd="0" parTransId="{42718B0C-891A-49B9-8235-A7525F347F38}" sibTransId="{8BD751E0-647B-4777-A591-A2F2F9B10807}"/>
    <dgm:cxn modelId="{FB467853-F5CF-4355-8F8F-137687F16BA4}" srcId="{029B1986-BCB4-4228-9C58-57B9EF4A2998}" destId="{285EBF7C-1000-4BEF-8C0E-9E1B49955A5F}" srcOrd="1" destOrd="0" parTransId="{5EA51F55-D3BC-4573-8B39-53C6FDC47D57}" sibTransId="{A0189153-DA13-4A03-828B-2DB4260DAA20}"/>
    <dgm:cxn modelId="{DF739B92-CF77-490A-8564-A001F069D611}" srcId="{1C9C813C-B502-4C04-A3EC-888E5ACEC740}" destId="{3A2B8D4B-5A9C-4418-A8A8-F22C7D32E0B7}" srcOrd="0" destOrd="0" parTransId="{922318D4-F570-435A-AABF-50F05EACCD7E}" sibTransId="{39372F3E-1A66-4D05-9BED-49CBEC64CDD1}"/>
    <dgm:cxn modelId="{AA5B49AC-CC64-473A-99A6-EF8AFA5F735D}" srcId="{029B1986-BCB4-4228-9C58-57B9EF4A2998}" destId="{95BF6113-D7E0-48F2-9656-91EF5AC8396A}" srcOrd="0" destOrd="0" parTransId="{8C8B8271-8A42-491C-A936-BEDE7D341342}" sibTransId="{7D91C551-9D7F-4D41-A222-A90E03AE1DB5}"/>
    <dgm:cxn modelId="{21E392E2-9FBC-4C37-974E-F65A202C611E}" srcId="{1C9C813C-B502-4C04-A3EC-888E5ACEC740}" destId="{AD028AEC-8283-47EB-AE7D-6C82394FE6B5}" srcOrd="4" destOrd="0" parTransId="{A8C5D232-2BBD-4E57-A29D-2C7C464FBF58}" sibTransId="{66451FE2-31BF-4FB1-8A66-E0FE322DF4D9}"/>
    <dgm:cxn modelId="{BC74CB5D-D5A9-4506-B0F5-F238A148CD96}" type="presOf" srcId="{95BF6113-D7E0-48F2-9656-91EF5AC8396A}" destId="{15B13191-BA79-411A-8F4E-C9C83C058B91}" srcOrd="0" destOrd="1" presId="urn:microsoft.com/office/officeart/2005/8/layout/hProcess9"/>
    <dgm:cxn modelId="{C0912039-678A-4AF6-8AAD-78D3762C001F}" type="presOf" srcId="{3A2B8D4B-5A9C-4418-A8A8-F22C7D32E0B7}" destId="{D2526B55-E50A-4A3B-B57A-ADBEBB97550C}" srcOrd="0" destOrd="0" presId="urn:microsoft.com/office/officeart/2005/8/layout/hProcess9"/>
    <dgm:cxn modelId="{A898340A-FFEC-44D2-8627-05C2649C3FD0}" type="presOf" srcId="{285EBF7C-1000-4BEF-8C0E-9E1B49955A5F}" destId="{15B13191-BA79-411A-8F4E-C9C83C058B91}" srcOrd="0" destOrd="2" presId="urn:microsoft.com/office/officeart/2005/8/layout/hProcess9"/>
    <dgm:cxn modelId="{B13B4819-C433-4759-9B60-A0B3BA34F592}" type="presOf" srcId="{648AEEFF-ED62-47F6-9046-825488719CC4}" destId="{4B53B43F-7F03-4751-A3C1-94C2B0F92740}" srcOrd="0" destOrd="0" presId="urn:microsoft.com/office/officeart/2005/8/layout/hProcess9"/>
    <dgm:cxn modelId="{1FE3EC13-31BF-4D7C-8485-1F0B93BE83C4}" type="presOf" srcId="{029B1986-BCB4-4228-9C58-57B9EF4A2998}" destId="{15B13191-BA79-411A-8F4E-C9C83C058B91}" srcOrd="0" destOrd="0" presId="urn:microsoft.com/office/officeart/2005/8/layout/hProcess9"/>
    <dgm:cxn modelId="{ADE5E611-B864-4EC5-A014-52C6181EE537}" type="presOf" srcId="{1C9C813C-B502-4C04-A3EC-888E5ACEC740}" destId="{EA63FE3A-E6BC-4642-8D56-80DEBBFD0014}" srcOrd="0" destOrd="0" presId="urn:microsoft.com/office/officeart/2005/8/layout/hProcess9"/>
    <dgm:cxn modelId="{1F4AF358-B92F-41A0-AA54-86FECADD25CD}" type="presOf" srcId="{AD028AEC-8283-47EB-AE7D-6C82394FE6B5}" destId="{5DCE52E0-D872-406F-93E0-8B920C07122D}" srcOrd="0" destOrd="0" presId="urn:microsoft.com/office/officeart/2005/8/layout/hProcess9"/>
    <dgm:cxn modelId="{A000A02F-B272-44B6-B512-46809FD5B117}" srcId="{1C9C813C-B502-4C04-A3EC-888E5ACEC740}" destId="{648AEEFF-ED62-47F6-9046-825488719CC4}" srcOrd="1" destOrd="0" parTransId="{4D76F9AE-4A79-4759-8E66-B452EB181E4F}" sibTransId="{DCAAAE57-3AC1-48C8-8393-6FE23F1A75C7}"/>
    <dgm:cxn modelId="{E2503B63-5BB6-4FC6-ACFE-36FF45DACB2A}" srcId="{1C9C813C-B502-4C04-A3EC-888E5ACEC740}" destId="{FDC11F1B-4258-4988-A7EA-9B6E340CE309}" srcOrd="3" destOrd="0" parTransId="{DF7D261A-3E20-4087-ACB2-2A49EE4EF783}" sibTransId="{3AC632A8-129B-4017-B5C3-BD0F0F1ED13A}"/>
    <dgm:cxn modelId="{CB28185D-2B2C-4AA6-BE24-08E862EC2030}" type="presParOf" srcId="{EA63FE3A-E6BC-4642-8D56-80DEBBFD0014}" destId="{E168856A-6FC9-41D6-98AA-FC9BB3CC220A}" srcOrd="0" destOrd="0" presId="urn:microsoft.com/office/officeart/2005/8/layout/hProcess9"/>
    <dgm:cxn modelId="{4D430AD0-AF93-40A3-A4EE-B4C7DD8E87FB}" type="presParOf" srcId="{EA63FE3A-E6BC-4642-8D56-80DEBBFD0014}" destId="{A92D0BE9-F9AB-47C4-9E74-B9CC6CA5D7C0}" srcOrd="1" destOrd="0" presId="urn:microsoft.com/office/officeart/2005/8/layout/hProcess9"/>
    <dgm:cxn modelId="{9281AEFF-C7AC-4A85-9E81-651F2E9C4123}" type="presParOf" srcId="{A92D0BE9-F9AB-47C4-9E74-B9CC6CA5D7C0}" destId="{D2526B55-E50A-4A3B-B57A-ADBEBB97550C}" srcOrd="0" destOrd="0" presId="urn:microsoft.com/office/officeart/2005/8/layout/hProcess9"/>
    <dgm:cxn modelId="{48741790-DCCF-4FB6-882E-459FC67542CA}" type="presParOf" srcId="{A92D0BE9-F9AB-47C4-9E74-B9CC6CA5D7C0}" destId="{67DA9358-89B2-49D3-B656-F300813541A7}" srcOrd="1" destOrd="0" presId="urn:microsoft.com/office/officeart/2005/8/layout/hProcess9"/>
    <dgm:cxn modelId="{3105B144-0AD9-48B7-8127-8398CE029886}" type="presParOf" srcId="{A92D0BE9-F9AB-47C4-9E74-B9CC6CA5D7C0}" destId="{4B53B43F-7F03-4751-A3C1-94C2B0F92740}" srcOrd="2" destOrd="0" presId="urn:microsoft.com/office/officeart/2005/8/layout/hProcess9"/>
    <dgm:cxn modelId="{4E24AFE3-3AD6-41EE-94F8-A48146E288E0}" type="presParOf" srcId="{A92D0BE9-F9AB-47C4-9E74-B9CC6CA5D7C0}" destId="{5AC170BA-F864-4975-917A-4A3CD4ED0370}" srcOrd="3" destOrd="0" presId="urn:microsoft.com/office/officeart/2005/8/layout/hProcess9"/>
    <dgm:cxn modelId="{91C5681E-8FCA-467B-A4CE-D2AE13DF39FB}" type="presParOf" srcId="{A92D0BE9-F9AB-47C4-9E74-B9CC6CA5D7C0}" destId="{15B13191-BA79-411A-8F4E-C9C83C058B91}" srcOrd="4" destOrd="0" presId="urn:microsoft.com/office/officeart/2005/8/layout/hProcess9"/>
    <dgm:cxn modelId="{08B274F8-39D4-423D-B8DB-C8480A9B7B5F}" type="presParOf" srcId="{A92D0BE9-F9AB-47C4-9E74-B9CC6CA5D7C0}" destId="{EE52CE1C-25BD-4DCB-8690-B2DD3B5E7E96}" srcOrd="5" destOrd="0" presId="urn:microsoft.com/office/officeart/2005/8/layout/hProcess9"/>
    <dgm:cxn modelId="{8F248218-7360-4F34-8E55-2E8243A05BF2}" type="presParOf" srcId="{A92D0BE9-F9AB-47C4-9E74-B9CC6CA5D7C0}" destId="{B6DC68DE-3320-4748-B153-8822AEEBE634}" srcOrd="6" destOrd="0" presId="urn:microsoft.com/office/officeart/2005/8/layout/hProcess9"/>
    <dgm:cxn modelId="{B03C4DCE-87CA-4607-9E07-FC5CB4E2A205}" type="presParOf" srcId="{A92D0BE9-F9AB-47C4-9E74-B9CC6CA5D7C0}" destId="{613C465E-6D83-4176-949E-9300C7B61DA9}" srcOrd="7" destOrd="0" presId="urn:microsoft.com/office/officeart/2005/8/layout/hProcess9"/>
    <dgm:cxn modelId="{CDAFA80C-B0FC-4873-8A2F-5C9A6D35A1B2}" type="presParOf" srcId="{A92D0BE9-F9AB-47C4-9E74-B9CC6CA5D7C0}" destId="{5DCE52E0-D872-406F-93E0-8B920C07122D}"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76B5E-544A-4F4D-B804-31A8AB9DC0FA}">
      <dsp:nvSpPr>
        <dsp:cNvPr id="0" name=""/>
        <dsp:cNvSpPr/>
      </dsp:nvSpPr>
      <dsp:spPr>
        <a:xfrm>
          <a:off x="1302625" y="408923"/>
          <a:ext cx="4760301" cy="1653189"/>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27BF1-A937-4DA2-A5C8-1143FD117593}">
      <dsp:nvSpPr>
        <dsp:cNvPr id="0" name=""/>
        <dsp:cNvSpPr/>
      </dsp:nvSpPr>
      <dsp:spPr>
        <a:xfrm>
          <a:off x="3228886" y="4457024"/>
          <a:ext cx="922539" cy="590424"/>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25FD9-C49F-4B05-AD4F-074076C88530}">
      <dsp:nvSpPr>
        <dsp:cNvPr id="0" name=""/>
        <dsp:cNvSpPr/>
      </dsp:nvSpPr>
      <dsp:spPr>
        <a:xfrm>
          <a:off x="1187632" y="5135329"/>
          <a:ext cx="5220079" cy="1107046"/>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zh-TW" altLang="en-US" sz="4800" b="1" kern="1200" dirty="0" smtClean="0">
              <a:solidFill>
                <a:srgbClr val="FF0000"/>
              </a:solidFill>
              <a:latin typeface="標楷體" pitchFamily="65" charset="-120"/>
              <a:ea typeface="標楷體" pitchFamily="65" charset="-120"/>
            </a:rPr>
            <a:t>最佳的預防方法</a:t>
          </a:r>
          <a:endParaRPr lang="zh-TW" altLang="en-US" sz="4800" b="1" kern="1200" dirty="0">
            <a:solidFill>
              <a:srgbClr val="FF0000"/>
            </a:solidFill>
            <a:latin typeface="標楷體" pitchFamily="65" charset="-120"/>
            <a:ea typeface="標楷體" pitchFamily="65" charset="-120"/>
          </a:endParaRPr>
        </a:p>
      </dsp:txBody>
      <dsp:txXfrm>
        <a:off x="1187632" y="5135329"/>
        <a:ext cx="5220079" cy="1107046"/>
      </dsp:txXfrm>
    </dsp:sp>
    <dsp:sp modelId="{A7382C54-420C-417D-920A-4977026AF897}">
      <dsp:nvSpPr>
        <dsp:cNvPr id="0" name=""/>
        <dsp:cNvSpPr/>
      </dsp:nvSpPr>
      <dsp:spPr>
        <a:xfrm>
          <a:off x="3033308" y="2189792"/>
          <a:ext cx="1660570" cy="16605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latin typeface="標楷體" pitchFamily="65" charset="-120"/>
              <a:ea typeface="標楷體" pitchFamily="65" charset="-120"/>
            </a:rPr>
            <a:t>小論文</a:t>
          </a:r>
          <a:endParaRPr lang="zh-TW" altLang="en-US" sz="3500" kern="1200" dirty="0">
            <a:latin typeface="標楷體" pitchFamily="65" charset="-120"/>
            <a:ea typeface="標楷體" pitchFamily="65" charset="-120"/>
          </a:endParaRPr>
        </a:p>
      </dsp:txBody>
      <dsp:txXfrm>
        <a:off x="3276493" y="2432977"/>
        <a:ext cx="1174200" cy="1174200"/>
      </dsp:txXfrm>
    </dsp:sp>
    <dsp:sp modelId="{BB58390E-BC90-4F44-B769-25C6A8C263ED}">
      <dsp:nvSpPr>
        <dsp:cNvPr id="0" name=""/>
        <dsp:cNvSpPr/>
      </dsp:nvSpPr>
      <dsp:spPr>
        <a:xfrm>
          <a:off x="1845077" y="943995"/>
          <a:ext cx="1660570" cy="1660570"/>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latin typeface="標楷體" pitchFamily="65" charset="-120"/>
              <a:ea typeface="標楷體" pitchFamily="65" charset="-120"/>
            </a:rPr>
            <a:t>農損</a:t>
          </a:r>
          <a:endParaRPr lang="zh-TW" altLang="en-US" sz="3500" kern="1200" dirty="0">
            <a:latin typeface="標楷體" pitchFamily="65" charset="-120"/>
            <a:ea typeface="標楷體" pitchFamily="65" charset="-120"/>
          </a:endParaRPr>
        </a:p>
      </dsp:txBody>
      <dsp:txXfrm>
        <a:off x="2088262" y="1187180"/>
        <a:ext cx="1174200" cy="1174200"/>
      </dsp:txXfrm>
    </dsp:sp>
    <dsp:sp modelId="{E1127991-E3F1-4ECA-993D-FE2F1B8ACA4A}">
      <dsp:nvSpPr>
        <dsp:cNvPr id="0" name=""/>
        <dsp:cNvSpPr/>
      </dsp:nvSpPr>
      <dsp:spPr>
        <a:xfrm>
          <a:off x="3563888" y="564908"/>
          <a:ext cx="1660570" cy="166057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latin typeface="標楷體" pitchFamily="65" charset="-120"/>
              <a:ea typeface="標楷體" pitchFamily="65" charset="-120"/>
            </a:rPr>
            <a:t>颱風</a:t>
          </a:r>
          <a:endParaRPr lang="zh-TW" altLang="en-US" sz="3500" kern="1200" dirty="0">
            <a:latin typeface="標楷體" pitchFamily="65" charset="-120"/>
            <a:ea typeface="標楷體" pitchFamily="65" charset="-120"/>
          </a:endParaRPr>
        </a:p>
      </dsp:txBody>
      <dsp:txXfrm>
        <a:off x="3807073" y="808093"/>
        <a:ext cx="1174200" cy="1174200"/>
      </dsp:txXfrm>
    </dsp:sp>
    <dsp:sp modelId="{F38015CE-E43F-4B56-8637-310E8703D549}">
      <dsp:nvSpPr>
        <dsp:cNvPr id="0" name=""/>
        <dsp:cNvSpPr/>
      </dsp:nvSpPr>
      <dsp:spPr>
        <a:xfrm>
          <a:off x="1107046" y="205964"/>
          <a:ext cx="5166218" cy="4132974"/>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8856A-6FC9-41D6-98AA-FC9BB3CC220A}">
      <dsp:nvSpPr>
        <dsp:cNvPr id="0" name=""/>
        <dsp:cNvSpPr/>
      </dsp:nvSpPr>
      <dsp:spPr>
        <a:xfrm>
          <a:off x="755596" y="0"/>
          <a:ext cx="7772400" cy="512834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26B55-E50A-4A3B-B57A-ADBEBB97550C}">
      <dsp:nvSpPr>
        <dsp:cNvPr id="0" name=""/>
        <dsp:cNvSpPr/>
      </dsp:nvSpPr>
      <dsp:spPr>
        <a:xfrm>
          <a:off x="5236" y="1538503"/>
          <a:ext cx="1468040" cy="20513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研究</a:t>
          </a:r>
          <a:endParaRPr lang="en-US" altLang="zh-TW" sz="2600" kern="1200" dirty="0" smtClean="0">
            <a:latin typeface="標楷體" pitchFamily="65" charset="-120"/>
            <a:ea typeface="標楷體" pitchFamily="65" charset="-120"/>
          </a:endParaRPr>
        </a:p>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動機</a:t>
          </a:r>
          <a:endParaRPr lang="zh-TW" altLang="en-US" sz="2600" kern="1200" dirty="0">
            <a:latin typeface="標楷體" pitchFamily="65" charset="-120"/>
            <a:ea typeface="標楷體" pitchFamily="65" charset="-120"/>
          </a:endParaRPr>
        </a:p>
      </dsp:txBody>
      <dsp:txXfrm>
        <a:off x="76900" y="1610167"/>
        <a:ext cx="1324712" cy="1908009"/>
      </dsp:txXfrm>
    </dsp:sp>
    <dsp:sp modelId="{4B53B43F-7F03-4751-A3C1-94C2B0F92740}">
      <dsp:nvSpPr>
        <dsp:cNvPr id="0" name=""/>
        <dsp:cNvSpPr/>
      </dsp:nvSpPr>
      <dsp:spPr>
        <a:xfrm>
          <a:off x="1717950" y="1538503"/>
          <a:ext cx="1468040" cy="205133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研究</a:t>
          </a:r>
          <a:endParaRPr lang="en-US" altLang="zh-TW" sz="2600" kern="1200" dirty="0" smtClean="0">
            <a:latin typeface="標楷體" pitchFamily="65" charset="-120"/>
            <a:ea typeface="標楷體" pitchFamily="65" charset="-120"/>
          </a:endParaRPr>
        </a:p>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問題</a:t>
          </a:r>
          <a:endParaRPr lang="zh-TW" altLang="en-US" sz="2600" kern="1200" dirty="0">
            <a:latin typeface="標楷體" pitchFamily="65" charset="-120"/>
            <a:ea typeface="標楷體" pitchFamily="65" charset="-120"/>
          </a:endParaRPr>
        </a:p>
      </dsp:txBody>
      <dsp:txXfrm>
        <a:off x="1789614" y="1610167"/>
        <a:ext cx="1324712" cy="1908009"/>
      </dsp:txXfrm>
    </dsp:sp>
    <dsp:sp modelId="{15B13191-BA79-411A-8F4E-C9C83C058B91}">
      <dsp:nvSpPr>
        <dsp:cNvPr id="0" name=""/>
        <dsp:cNvSpPr/>
      </dsp:nvSpPr>
      <dsp:spPr>
        <a:xfrm>
          <a:off x="3430664" y="1538503"/>
          <a:ext cx="2282671" cy="205133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研究方法</a:t>
          </a:r>
          <a:endParaRPr lang="zh-TW" altLang="en-US" sz="2600" kern="1200" dirty="0">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kern="1200" dirty="0" smtClean="0">
              <a:latin typeface="標楷體" pitchFamily="65" charset="-120"/>
              <a:ea typeface="標楷體" pitchFamily="65" charset="-120"/>
            </a:rPr>
            <a:t>文獻探討</a:t>
          </a:r>
          <a:endParaRPr lang="zh-TW" altLang="en-US" sz="2600" kern="1200" dirty="0">
            <a:latin typeface="標楷體" pitchFamily="65" charset="-120"/>
            <a:ea typeface="標楷體" pitchFamily="65" charset="-120"/>
          </a:endParaRPr>
        </a:p>
        <a:p>
          <a:pPr marL="228600" lvl="1" indent="-228600" algn="l" defTabSz="1155700">
            <a:lnSpc>
              <a:spcPct val="90000"/>
            </a:lnSpc>
            <a:spcBef>
              <a:spcPct val="0"/>
            </a:spcBef>
            <a:spcAft>
              <a:spcPct val="15000"/>
            </a:spcAft>
            <a:buChar char="••"/>
          </a:pPr>
          <a:r>
            <a:rPr lang="zh-TW" altLang="en-US" sz="2600" kern="1200" dirty="0" smtClean="0">
              <a:latin typeface="標楷體" pitchFamily="65" charset="-120"/>
              <a:ea typeface="標楷體" pitchFamily="65" charset="-120"/>
            </a:rPr>
            <a:t>專家訪談</a:t>
          </a:r>
          <a:endParaRPr lang="zh-TW" altLang="en-US" sz="2600" kern="1200" dirty="0">
            <a:latin typeface="標楷體" pitchFamily="65" charset="-120"/>
            <a:ea typeface="標楷體" pitchFamily="65" charset="-120"/>
          </a:endParaRPr>
        </a:p>
      </dsp:txBody>
      <dsp:txXfrm>
        <a:off x="3530802" y="1638641"/>
        <a:ext cx="2082395" cy="1851061"/>
      </dsp:txXfrm>
    </dsp:sp>
    <dsp:sp modelId="{B6DC68DE-3320-4748-B153-8822AEEBE634}">
      <dsp:nvSpPr>
        <dsp:cNvPr id="0" name=""/>
        <dsp:cNvSpPr/>
      </dsp:nvSpPr>
      <dsp:spPr>
        <a:xfrm>
          <a:off x="5958008" y="1538503"/>
          <a:ext cx="1468040" cy="205133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討論</a:t>
          </a:r>
          <a:endParaRPr lang="en-US" altLang="zh-TW" sz="2600" kern="1200" dirty="0" smtClean="0">
            <a:latin typeface="標楷體" pitchFamily="65" charset="-120"/>
            <a:ea typeface="標楷體" pitchFamily="65" charset="-120"/>
          </a:endParaRPr>
        </a:p>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分析</a:t>
          </a:r>
          <a:endParaRPr lang="en-US" altLang="zh-TW" sz="2600" kern="1200" dirty="0" smtClean="0">
            <a:latin typeface="標楷體" pitchFamily="65" charset="-120"/>
            <a:ea typeface="標楷體" pitchFamily="65" charset="-120"/>
          </a:endParaRPr>
        </a:p>
      </dsp:txBody>
      <dsp:txXfrm>
        <a:off x="6029672" y="1610167"/>
        <a:ext cx="1324712" cy="1908009"/>
      </dsp:txXfrm>
    </dsp:sp>
    <dsp:sp modelId="{5DCE52E0-D872-406F-93E0-8B920C07122D}">
      <dsp:nvSpPr>
        <dsp:cNvPr id="0" name=""/>
        <dsp:cNvSpPr/>
      </dsp:nvSpPr>
      <dsp:spPr>
        <a:xfrm>
          <a:off x="7670723" y="1538503"/>
          <a:ext cx="1468040" cy="205133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kern="1200" dirty="0" smtClean="0">
              <a:latin typeface="標楷體" pitchFamily="65" charset="-120"/>
              <a:ea typeface="標楷體" pitchFamily="65" charset="-120"/>
            </a:rPr>
            <a:t>結論</a:t>
          </a:r>
          <a:endParaRPr lang="en-US" altLang="zh-TW" sz="2600" kern="1200" dirty="0" smtClean="0">
            <a:latin typeface="標楷體" pitchFamily="65" charset="-120"/>
            <a:ea typeface="標楷體" pitchFamily="65" charset="-120"/>
          </a:endParaRPr>
        </a:p>
      </dsp:txBody>
      <dsp:txXfrm>
        <a:off x="7742387" y="1610167"/>
        <a:ext cx="1324712" cy="1908009"/>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4C1023-0A4F-491F-9C44-F093B3ACB513}" type="datetimeFigureOut">
              <a:rPr lang="zh-TW" altLang="en-US" smtClean="0"/>
              <a:t>2019/10/31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1AB383-F33E-4560-BD16-53E80A670FEB}" type="slidenum">
              <a:rPr lang="zh-TW" altLang="en-US" smtClean="0"/>
              <a:t>‹#›</a:t>
            </a:fld>
            <a:endParaRPr lang="zh-TW" altLang="en-US"/>
          </a:p>
        </p:txBody>
      </p:sp>
    </p:spTree>
    <p:extLst>
      <p:ext uri="{BB962C8B-B14F-4D97-AF65-F5344CB8AC3E}">
        <p14:creationId xmlns:p14="http://schemas.microsoft.com/office/powerpoint/2010/main" val="2391547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米塔颱風對於花蓮災害損失的影響</a:t>
            </a:r>
            <a:r>
              <a:rPr lang="en-US" altLang="zh-TW" dirty="0" smtClean="0"/>
              <a:t>:</a:t>
            </a:r>
            <a:r>
              <a:rPr lang="zh-TW" altLang="en-US" dirty="0" smtClean="0"/>
              <a:t>「損失最為慘重的作物是香蕉，其次是木瓜、食用玉米、硬質玉米和其他蔬菜等，這次的颱風造成了花蓮受害面積</a:t>
            </a:r>
            <a:r>
              <a:rPr lang="en-US" altLang="zh-TW" dirty="0" smtClean="0"/>
              <a:t>3</a:t>
            </a:r>
            <a:r>
              <a:rPr lang="zh-TW" altLang="en-US" dirty="0" smtClean="0"/>
              <a:t>公頃、被害程度</a:t>
            </a:r>
            <a:r>
              <a:rPr lang="en-US" altLang="zh-TW" dirty="0" smtClean="0"/>
              <a:t>22%</a:t>
            </a:r>
            <a:r>
              <a:rPr lang="zh-TW" altLang="en-US" dirty="0" smtClean="0"/>
              <a:t>、無收穫面積</a:t>
            </a:r>
            <a:r>
              <a:rPr lang="en-US" altLang="zh-TW" dirty="0" smtClean="0"/>
              <a:t>0.68</a:t>
            </a:r>
            <a:r>
              <a:rPr lang="zh-TW" altLang="en-US" dirty="0" smtClean="0"/>
              <a:t>公頃、損失金額</a:t>
            </a:r>
            <a:r>
              <a:rPr lang="en-US" altLang="zh-TW" dirty="0" smtClean="0"/>
              <a:t>17</a:t>
            </a:r>
            <a:r>
              <a:rPr lang="zh-TW" altLang="en-US" dirty="0" smtClean="0"/>
              <a:t>萬</a:t>
            </a:r>
            <a:r>
              <a:rPr lang="en-US" altLang="zh-TW" dirty="0" smtClean="0"/>
              <a:t>3000</a:t>
            </a:r>
            <a:r>
              <a:rPr lang="zh-TW" altLang="en-US" dirty="0" smtClean="0"/>
              <a:t>元。」</a:t>
            </a:r>
          </a:p>
          <a:p>
            <a:endParaRPr lang="zh-TW" altLang="en-US" dirty="0"/>
          </a:p>
        </p:txBody>
      </p:sp>
      <p:sp>
        <p:nvSpPr>
          <p:cNvPr id="4" name="投影片編號版面配置區 3"/>
          <p:cNvSpPr>
            <a:spLocks noGrp="1"/>
          </p:cNvSpPr>
          <p:nvPr>
            <p:ph type="sldNum" sz="quarter" idx="10"/>
          </p:nvPr>
        </p:nvSpPr>
        <p:spPr/>
        <p:txBody>
          <a:bodyPr/>
          <a:lstStyle/>
          <a:p>
            <a:fld id="{781AB383-F33E-4560-BD16-53E80A670FEB}" type="slidenum">
              <a:rPr lang="zh-TW" altLang="en-US" smtClean="0"/>
              <a:t>10</a:t>
            </a:fld>
            <a:endParaRPr lang="zh-TW" altLang="en-US"/>
          </a:p>
        </p:txBody>
      </p:sp>
    </p:spTree>
    <p:extLst>
      <p:ext uri="{BB962C8B-B14F-4D97-AF65-F5344CB8AC3E}">
        <p14:creationId xmlns:p14="http://schemas.microsoft.com/office/powerpoint/2010/main" val="270912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經過這一次的訪談，我們發現大部分農民在遇到颱風後都</a:t>
            </a:r>
            <a:r>
              <a:rPr lang="zh-TW" altLang="en-US" sz="1200" dirty="0" smtClean="0"/>
              <a:t>會</a:t>
            </a:r>
            <a:r>
              <a:rPr lang="zh-TW" altLang="zh-TW" sz="1200" dirty="0" smtClean="0"/>
              <a:t>有著極大的損失，即使有做了預防措施，可是還是擋不住大自然的力量，花了許多時間和心血培育出來的作物，就這樣毀於一旦。</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dirty="0" smtClean="0"/>
              <a:t>在這幾個簡短的問題中，我們也更深入的了解到了颱風對於農民們會造成</a:t>
            </a:r>
            <a:r>
              <a:rPr lang="zh-TW" altLang="en-US" dirty="0" smtClean="0"/>
              <a:t>極</a:t>
            </a:r>
            <a:r>
              <a:rPr lang="zh-TW" altLang="zh-TW" dirty="0" smtClean="0"/>
              <a:t>大的威脅</a:t>
            </a:r>
            <a:r>
              <a:rPr lang="zh-TW" altLang="en-US" dirty="0" smtClean="0"/>
              <a:t>。</a:t>
            </a:r>
            <a:endParaRPr lang="zh-TW" altLang="zh-TW" dirty="0" smtClean="0"/>
          </a:p>
          <a:p>
            <a:endParaRPr lang="zh-TW" altLang="en-US" dirty="0"/>
          </a:p>
        </p:txBody>
      </p:sp>
      <p:sp>
        <p:nvSpPr>
          <p:cNvPr id="4" name="投影片編號版面配置區 3"/>
          <p:cNvSpPr>
            <a:spLocks noGrp="1"/>
          </p:cNvSpPr>
          <p:nvPr>
            <p:ph type="sldNum" sz="quarter" idx="10"/>
          </p:nvPr>
        </p:nvSpPr>
        <p:spPr/>
        <p:txBody>
          <a:bodyPr/>
          <a:lstStyle/>
          <a:p>
            <a:fld id="{781AB383-F33E-4560-BD16-53E80A670FEB}" type="slidenum">
              <a:rPr lang="zh-TW" altLang="en-US" smtClean="0"/>
              <a:t>13</a:t>
            </a:fld>
            <a:endParaRPr lang="zh-TW" altLang="en-US"/>
          </a:p>
        </p:txBody>
      </p:sp>
    </p:spTree>
    <p:extLst>
      <p:ext uri="{BB962C8B-B14F-4D97-AF65-F5344CB8AC3E}">
        <p14:creationId xmlns:p14="http://schemas.microsoft.com/office/powerpoint/2010/main" val="150059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26554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333403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85380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679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298632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222347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322651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215565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225802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144850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C52E259-262F-43FF-8EEE-A585910BD965}" type="datetimeFigureOut">
              <a:rPr lang="zh-TW" altLang="en-US" smtClean="0"/>
              <a:t>2019/10/31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143847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2E259-262F-43FF-8EEE-A585910BD965}" type="datetimeFigureOut">
              <a:rPr lang="zh-TW" altLang="en-US" smtClean="0"/>
              <a:t>2019/10/31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FF09C-1BC0-403F-BBFE-CE701A782A0F}" type="slidenum">
              <a:rPr lang="zh-TW" altLang="en-US" smtClean="0"/>
              <a:t>‹#›</a:t>
            </a:fld>
            <a:endParaRPr lang="zh-TW" altLang="en-US"/>
          </a:p>
        </p:txBody>
      </p:sp>
    </p:spTree>
    <p:extLst>
      <p:ext uri="{BB962C8B-B14F-4D97-AF65-F5344CB8AC3E}">
        <p14:creationId xmlns:p14="http://schemas.microsoft.com/office/powerpoint/2010/main" val="22280548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tw.news.yahoo.com/6-153127091.html"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fa.gov.tw/cht/index.php?code=list&amp;ids=716&amp;fbclid=IwAR1f1UF8vt-JjkrZY6b4FTosLaae0YEI_3qugcroYDsgNJ8fOsJUlgE8_c8"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cwb.gov.tw/V8/C/K/Encyclopedia/typhoon/index.html?fbclid=IwAR2jseWIsgOHI36jxihGtYJmUndjGBSwkbm2BpqVRhLKKpy2F7C1o8AN1V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cwb.gov.tw/V8/C/K/astronomy_day.html" TargetMode="External"/><Relationship Id="rId4" Type="http://schemas.openxmlformats.org/officeDocument/2006/relationships/hyperlink" Target="https://zh.wikipedia.org/wiki/%E9%A2%A8%E7%9C%BC?fbclid=IwAR0ba5F04wLD0PhVhYk4X7NdvgvCCCwphN7rjXqfUcVwOQyAkH82eeFt4AA#/media/File:Hurricane-zh-hant.sv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cw.com.tw/article/article.action?id=509651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graysc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13429" y="476672"/>
            <a:ext cx="9054950" cy="1800200"/>
          </a:xfrm>
        </p:spPr>
        <p:style>
          <a:lnRef idx="2">
            <a:schemeClr val="accent3"/>
          </a:lnRef>
          <a:fillRef idx="1">
            <a:schemeClr val="lt1"/>
          </a:fillRef>
          <a:effectRef idx="0">
            <a:schemeClr val="accent3"/>
          </a:effectRef>
          <a:fontRef idx="minor">
            <a:schemeClr val="dk1"/>
          </a:fontRef>
        </p:style>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zh-TW" altLang="en-US" sz="6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itchFamily="65" charset="-120"/>
                <a:ea typeface="標楷體" pitchFamily="65" charset="-120"/>
              </a:rPr>
              <a:t>米塔颱風對花蓮農業損害</a:t>
            </a:r>
            <a:r>
              <a:rPr lang="en-US" altLang="zh-TW" sz="6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itchFamily="65" charset="-120"/>
                <a:ea typeface="標楷體" pitchFamily="65" charset="-120"/>
              </a:rPr>
              <a:t/>
            </a:r>
            <a:br>
              <a:rPr lang="en-US" altLang="zh-TW" sz="6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itchFamily="65" charset="-120"/>
                <a:ea typeface="標楷體" pitchFamily="65" charset="-120"/>
              </a:rPr>
            </a:br>
            <a:r>
              <a:rPr lang="zh-TW" altLang="en-US" sz="6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itchFamily="65" charset="-120"/>
                <a:ea typeface="標楷體" pitchFamily="65" charset="-120"/>
              </a:rPr>
              <a:t>及影響之探討</a:t>
            </a:r>
            <a:endParaRPr lang="zh-TW" altLang="en-US" sz="6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標楷體" pitchFamily="65" charset="-120"/>
              <a:ea typeface="標楷體" pitchFamily="65" charset="-120"/>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21606"/>
            <a:ext cx="2766646" cy="3036394"/>
          </a:xfrm>
          <a:prstGeom prst="rect">
            <a:avLst/>
          </a:prstGeom>
        </p:spPr>
      </p:pic>
      <p:sp>
        <p:nvSpPr>
          <p:cNvPr id="7" name="橢圓形圖說文字 6"/>
          <p:cNvSpPr/>
          <p:nvPr/>
        </p:nvSpPr>
        <p:spPr>
          <a:xfrm>
            <a:off x="7020272" y="3717031"/>
            <a:ext cx="2123728" cy="1368153"/>
          </a:xfrm>
          <a:prstGeom prst="wedgeEllipseCallout">
            <a:avLst>
              <a:gd name="adj1" fmla="val -73619"/>
              <a:gd name="adj2" fmla="val 4896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sz="2400" dirty="0" smtClean="0">
                <a:latin typeface="標楷體" pitchFamily="65" charset="-120"/>
                <a:ea typeface="標楷體" pitchFamily="65" charset="-120"/>
              </a:rPr>
              <a:t>七年級</a:t>
            </a:r>
            <a:endParaRPr lang="en-US" altLang="zh-TW" sz="2400" dirty="0" smtClean="0">
              <a:latin typeface="標楷體" pitchFamily="65" charset="-120"/>
              <a:ea typeface="標楷體" pitchFamily="65" charset="-120"/>
            </a:endParaRPr>
          </a:p>
          <a:p>
            <a:pPr algn="ctr"/>
            <a:r>
              <a:rPr lang="zh-TW" altLang="en-US" sz="2400" dirty="0">
                <a:latin typeface="標楷體" pitchFamily="65" charset="-120"/>
                <a:ea typeface="標楷體" pitchFamily="65" charset="-120"/>
              </a:rPr>
              <a:t>風速小子</a:t>
            </a:r>
          </a:p>
        </p:txBody>
      </p:sp>
    </p:spTree>
    <p:extLst>
      <p:ext uri="{BB962C8B-B14F-4D97-AF65-F5344CB8AC3E}">
        <p14:creationId xmlns:p14="http://schemas.microsoft.com/office/powerpoint/2010/main" val="2274685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normAutofit/>
          </a:bodyPr>
          <a:lstStyle/>
          <a:p>
            <a:pPr lvl="0"/>
            <a:r>
              <a:rPr lang="zh-TW" altLang="zh-TW" dirty="0" smtClean="0">
                <a:latin typeface="標楷體" pitchFamily="65" charset="-120"/>
                <a:ea typeface="標楷體" pitchFamily="65" charset="-120"/>
              </a:rPr>
              <a:t>米</a:t>
            </a:r>
            <a:r>
              <a:rPr lang="zh-TW" altLang="zh-TW" dirty="0">
                <a:latin typeface="標楷體" pitchFamily="65" charset="-120"/>
                <a:ea typeface="標楷體" pitchFamily="65" charset="-120"/>
              </a:rPr>
              <a:t>塔颱風對花蓮的</a:t>
            </a:r>
            <a:r>
              <a:rPr lang="zh-TW" altLang="zh-TW" dirty="0" smtClean="0">
                <a:latin typeface="標楷體" pitchFamily="65" charset="-120"/>
                <a:ea typeface="標楷體" pitchFamily="65" charset="-120"/>
              </a:rPr>
              <a:t>影響</a:t>
            </a:r>
            <a:endParaRPr lang="zh-TW" altLang="en-US" dirty="0">
              <a:latin typeface="標楷體" pitchFamily="65" charset="-12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965876924"/>
              </p:ext>
            </p:extLst>
          </p:nvPr>
        </p:nvGraphicFramePr>
        <p:xfrm>
          <a:off x="179512" y="1933718"/>
          <a:ext cx="8784977" cy="4431199"/>
        </p:xfrm>
        <a:graphic>
          <a:graphicData uri="http://schemas.openxmlformats.org/drawingml/2006/table">
            <a:tbl>
              <a:tblPr firstRow="1" firstCol="1" bandRow="1">
                <a:tableStyleId>{5C22544A-7EE6-4342-B048-85BDC9FD1C3A}</a:tableStyleId>
              </a:tblPr>
              <a:tblGrid>
                <a:gridCol w="1253296"/>
                <a:gridCol w="1228560"/>
                <a:gridCol w="1575780"/>
                <a:gridCol w="1575780"/>
                <a:gridCol w="1723281"/>
                <a:gridCol w="1428280"/>
              </a:tblGrid>
              <a:tr h="967154">
                <a:tc>
                  <a:txBody>
                    <a:bodyPr/>
                    <a:lstStyle/>
                    <a:p>
                      <a:pPr>
                        <a:spcAft>
                          <a:spcPts val="0"/>
                        </a:spcAft>
                      </a:pPr>
                      <a:r>
                        <a:rPr lang="zh-TW" sz="2000" kern="0" dirty="0">
                          <a:effectLst/>
                          <a:latin typeface="標楷體" pitchFamily="65" charset="-120"/>
                          <a:ea typeface="標楷體" pitchFamily="65" charset="-120"/>
                        </a:rPr>
                        <a:t>被害縣市</a:t>
                      </a:r>
                      <a:endParaRPr lang="zh-TW" sz="2000" kern="100" dirty="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a:effectLst/>
                          <a:latin typeface="標楷體" pitchFamily="65" charset="-120"/>
                          <a:ea typeface="標楷體" pitchFamily="65" charset="-120"/>
                        </a:rPr>
                        <a:t>被害項目</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r" latinLnBrk="1">
                        <a:spcAft>
                          <a:spcPts val="0"/>
                        </a:spcAft>
                      </a:pPr>
                      <a:r>
                        <a:rPr lang="zh-TW" sz="2000" kern="0">
                          <a:effectLst/>
                          <a:latin typeface="標楷體" pitchFamily="65" charset="-120"/>
                          <a:ea typeface="標楷體" pitchFamily="65" charset="-120"/>
                        </a:rPr>
                        <a:t>被害面積</a:t>
                      </a: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endParaRPr>
                    </a:p>
                    <a:p>
                      <a:pPr algn="r" latinLnBrk="1">
                        <a:spcAft>
                          <a:spcPts val="0"/>
                        </a:spcAft>
                      </a:pPr>
                      <a:r>
                        <a:rPr lang="en-US" sz="2000" kern="0">
                          <a:effectLst/>
                          <a:latin typeface="標楷體" pitchFamily="65" charset="-120"/>
                          <a:ea typeface="標楷體" pitchFamily="65" charset="-120"/>
                        </a:rPr>
                        <a:t>  (</a:t>
                      </a:r>
                      <a:r>
                        <a:rPr lang="zh-TW" sz="2000" kern="0">
                          <a:effectLst/>
                          <a:latin typeface="標楷體" pitchFamily="65" charset="-120"/>
                          <a:ea typeface="標楷體" pitchFamily="65" charset="-120"/>
                        </a:rPr>
                        <a:t>公頃</a:t>
                      </a: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r" latinLnBrk="1">
                        <a:spcAft>
                          <a:spcPts val="0"/>
                        </a:spcAft>
                      </a:pPr>
                      <a:r>
                        <a:rPr lang="zh-TW" sz="2000" kern="0">
                          <a:effectLst/>
                          <a:latin typeface="標楷體" pitchFamily="65" charset="-120"/>
                          <a:ea typeface="標楷體" pitchFamily="65" charset="-120"/>
                        </a:rPr>
                        <a:t>被害程度</a:t>
                      </a: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endParaRPr>
                    </a:p>
                    <a:p>
                      <a:pPr algn="r" latinLnBrk="1">
                        <a:spcAft>
                          <a:spcPts val="0"/>
                        </a:spcAft>
                      </a:pP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r">
                        <a:spcAft>
                          <a:spcPts val="0"/>
                        </a:spcAft>
                      </a:pPr>
                      <a:r>
                        <a:rPr lang="zh-TW" sz="2000" kern="0">
                          <a:effectLst/>
                          <a:latin typeface="標楷體" pitchFamily="65" charset="-120"/>
                          <a:ea typeface="標楷體" pitchFamily="65" charset="-120"/>
                        </a:rPr>
                        <a:t>換算無收穫面積</a:t>
                      </a:r>
                      <a:endParaRPr lang="zh-TW" sz="2000" kern="100">
                        <a:effectLst/>
                        <a:latin typeface="標楷體" pitchFamily="65" charset="-120"/>
                        <a:ea typeface="標楷體" pitchFamily="65" charset="-120"/>
                      </a:endParaRPr>
                    </a:p>
                    <a:p>
                      <a:pPr algn="r" latinLnBrk="1">
                        <a:spcAft>
                          <a:spcPts val="0"/>
                        </a:spcAft>
                      </a:pPr>
                      <a:r>
                        <a:rPr lang="en-US" sz="2000" kern="0">
                          <a:effectLst/>
                          <a:latin typeface="標楷體" pitchFamily="65" charset="-120"/>
                          <a:ea typeface="標楷體" pitchFamily="65" charset="-120"/>
                        </a:rPr>
                        <a:t>(</a:t>
                      </a:r>
                      <a:r>
                        <a:rPr lang="zh-TW" sz="2000" kern="0">
                          <a:effectLst/>
                          <a:latin typeface="標楷體" pitchFamily="65" charset="-120"/>
                          <a:ea typeface="標楷體" pitchFamily="65" charset="-120"/>
                        </a:rPr>
                        <a:t>公頃</a:t>
                      </a: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r" latinLnBrk="1">
                        <a:spcAft>
                          <a:spcPts val="0"/>
                        </a:spcAft>
                      </a:pPr>
                      <a:r>
                        <a:rPr lang="zh-TW" sz="2000" kern="0">
                          <a:effectLst/>
                          <a:latin typeface="標楷體" pitchFamily="65" charset="-120"/>
                          <a:ea typeface="標楷體" pitchFamily="65" charset="-120"/>
                        </a:rPr>
                        <a:t>損失金額</a:t>
                      </a: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endParaRPr>
                    </a:p>
                    <a:p>
                      <a:pPr algn="r" latinLnBrk="1">
                        <a:spcAft>
                          <a:spcPts val="0"/>
                        </a:spcAft>
                      </a:pPr>
                      <a:r>
                        <a:rPr lang="en-US" sz="2000" kern="0">
                          <a:effectLst/>
                          <a:latin typeface="標楷體" pitchFamily="65" charset="-120"/>
                          <a:ea typeface="標楷體" pitchFamily="65" charset="-120"/>
                        </a:rPr>
                        <a:t>(</a:t>
                      </a:r>
                      <a:r>
                        <a:rPr lang="zh-TW" sz="2000" kern="0">
                          <a:effectLst/>
                          <a:latin typeface="標楷體" pitchFamily="65" charset="-120"/>
                          <a:ea typeface="標楷體" pitchFamily="65" charset="-120"/>
                        </a:rPr>
                        <a:t>千元</a:t>
                      </a:r>
                      <a:r>
                        <a:rPr lang="en-US"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r>
              <a:tr h="570889">
                <a:tc>
                  <a:txBody>
                    <a:bodyPr/>
                    <a:lstStyle/>
                    <a:p>
                      <a:pPr>
                        <a:spcAft>
                          <a:spcPts val="0"/>
                        </a:spcAft>
                      </a:pPr>
                      <a:r>
                        <a:rPr lang="zh-TW" sz="2000" kern="0">
                          <a:effectLst/>
                          <a:latin typeface="標楷體" pitchFamily="65" charset="-120"/>
                          <a:ea typeface="標楷體" pitchFamily="65" charset="-120"/>
                        </a:rPr>
                        <a:t>花蓮縣小計</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dirty="0">
                          <a:effectLst/>
                          <a:latin typeface="標楷體" pitchFamily="65" charset="-120"/>
                          <a:ea typeface="標楷體" pitchFamily="65" charset="-120"/>
                        </a:rPr>
                        <a:t>　</a:t>
                      </a:r>
                      <a:endParaRPr lang="zh-TW" sz="20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b="1" kern="0" dirty="0">
                          <a:solidFill>
                            <a:srgbClr val="FF0000"/>
                          </a:solidFill>
                          <a:effectLst/>
                          <a:latin typeface="標楷體" pitchFamily="65" charset="-120"/>
                          <a:ea typeface="標楷體" pitchFamily="65" charset="-120"/>
                        </a:rPr>
                        <a:t>3</a:t>
                      </a:r>
                      <a:endParaRPr lang="zh-TW" sz="3600" b="1" kern="100" dirty="0">
                        <a:solidFill>
                          <a:srgbClr val="FF0000"/>
                        </a:solidFill>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b="1" kern="0" dirty="0">
                          <a:solidFill>
                            <a:srgbClr val="FF0000"/>
                          </a:solidFill>
                          <a:effectLst/>
                          <a:latin typeface="標楷體" pitchFamily="65" charset="-120"/>
                          <a:ea typeface="標楷體" pitchFamily="65" charset="-120"/>
                        </a:rPr>
                        <a:t>22</a:t>
                      </a:r>
                      <a:endParaRPr lang="zh-TW" sz="3600" b="1" kern="100" dirty="0">
                        <a:solidFill>
                          <a:srgbClr val="FF0000"/>
                        </a:solidFill>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b="1" kern="0" dirty="0">
                          <a:solidFill>
                            <a:srgbClr val="FF0000"/>
                          </a:solidFill>
                          <a:effectLst/>
                          <a:latin typeface="標楷體" pitchFamily="65" charset="-120"/>
                          <a:ea typeface="標楷體" pitchFamily="65" charset="-120"/>
                        </a:rPr>
                        <a:t>0.68</a:t>
                      </a:r>
                      <a:endParaRPr lang="zh-TW" sz="3600" b="1" kern="100" dirty="0">
                        <a:solidFill>
                          <a:srgbClr val="FF0000"/>
                        </a:solidFill>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b="1" kern="0" dirty="0">
                          <a:solidFill>
                            <a:srgbClr val="FF0000"/>
                          </a:solidFill>
                          <a:effectLst/>
                          <a:latin typeface="標楷體" pitchFamily="65" charset="-120"/>
                          <a:ea typeface="標楷體" pitchFamily="65" charset="-120"/>
                        </a:rPr>
                        <a:t>173</a:t>
                      </a:r>
                      <a:endParaRPr lang="zh-TW" sz="3600" b="1" kern="100" dirty="0">
                        <a:solidFill>
                          <a:srgbClr val="FF0000"/>
                        </a:solidFill>
                        <a:effectLst/>
                        <a:latin typeface="標楷體" pitchFamily="65" charset="-120"/>
                        <a:ea typeface="標楷體" pitchFamily="65" charset="-120"/>
                        <a:cs typeface="Times New Roman"/>
                      </a:endParaRPr>
                    </a:p>
                  </a:txBody>
                  <a:tcPr marL="17780" marR="17780" marT="0" marB="0" anchor="ctr"/>
                </a:tc>
              </a:tr>
              <a:tr h="570889">
                <a:tc>
                  <a:txBody>
                    <a:bodyPr/>
                    <a:lstStyle/>
                    <a:p>
                      <a:pPr>
                        <a:spcAft>
                          <a:spcPts val="0"/>
                        </a:spcAft>
                      </a:pPr>
                      <a:r>
                        <a:rPr lang="zh-TW"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a:effectLst/>
                          <a:latin typeface="標楷體" pitchFamily="65" charset="-120"/>
                          <a:ea typeface="標楷體" pitchFamily="65" charset="-120"/>
                        </a:rPr>
                        <a:t>香蕉</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1</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26</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0.27</a:t>
                      </a:r>
                      <a:endParaRPr lang="zh-TW" sz="36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85</a:t>
                      </a:r>
                      <a:endParaRPr lang="zh-TW" sz="3600" kern="100">
                        <a:effectLst/>
                        <a:latin typeface="標楷體" pitchFamily="65" charset="-120"/>
                        <a:ea typeface="標楷體" pitchFamily="65" charset="-120"/>
                        <a:cs typeface="Times New Roman"/>
                      </a:endParaRPr>
                    </a:p>
                  </a:txBody>
                  <a:tcPr marL="17780" marR="17780" marT="0" marB="0" anchor="ctr"/>
                </a:tc>
              </a:tr>
              <a:tr h="570889">
                <a:tc>
                  <a:txBody>
                    <a:bodyPr/>
                    <a:lstStyle/>
                    <a:p>
                      <a:pPr>
                        <a:spcAft>
                          <a:spcPts val="0"/>
                        </a:spcAft>
                      </a:pPr>
                      <a:r>
                        <a:rPr lang="zh-TW"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a:effectLst/>
                          <a:latin typeface="標楷體" pitchFamily="65" charset="-120"/>
                          <a:ea typeface="標楷體" pitchFamily="65" charset="-120"/>
                        </a:rPr>
                        <a:t>木瓜</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0.5</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22</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0.11</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60</a:t>
                      </a:r>
                      <a:endParaRPr lang="zh-TW" sz="3600" kern="100">
                        <a:effectLst/>
                        <a:latin typeface="標楷體" pitchFamily="65" charset="-120"/>
                        <a:ea typeface="標楷體" pitchFamily="65" charset="-120"/>
                        <a:cs typeface="Times New Roman"/>
                      </a:endParaRPr>
                    </a:p>
                  </a:txBody>
                  <a:tcPr marL="17780" marR="17780" marT="0" marB="0" anchor="ctr"/>
                </a:tc>
              </a:tr>
              <a:tr h="570889">
                <a:tc>
                  <a:txBody>
                    <a:bodyPr/>
                    <a:lstStyle/>
                    <a:p>
                      <a:pPr>
                        <a:spcAft>
                          <a:spcPts val="0"/>
                        </a:spcAft>
                      </a:pPr>
                      <a:r>
                        <a:rPr lang="zh-TW"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a:effectLst/>
                          <a:latin typeface="標楷體" pitchFamily="65" charset="-120"/>
                          <a:ea typeface="標楷體" pitchFamily="65" charset="-120"/>
                        </a:rPr>
                        <a:t>食用玉米</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1</a:t>
                      </a:r>
                      <a:endParaRPr lang="zh-TW" sz="36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18</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0.27</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27</a:t>
                      </a:r>
                      <a:endParaRPr lang="zh-TW" sz="3600" kern="100">
                        <a:effectLst/>
                        <a:latin typeface="標楷體" pitchFamily="65" charset="-120"/>
                        <a:ea typeface="標楷體" pitchFamily="65" charset="-120"/>
                        <a:cs typeface="Times New Roman"/>
                      </a:endParaRPr>
                    </a:p>
                  </a:txBody>
                  <a:tcPr marL="17780" marR="17780" marT="0" marB="0" anchor="ctr"/>
                </a:tc>
              </a:tr>
              <a:tr h="570889">
                <a:tc>
                  <a:txBody>
                    <a:bodyPr/>
                    <a:lstStyle/>
                    <a:p>
                      <a:pPr>
                        <a:spcAft>
                          <a:spcPts val="0"/>
                        </a:spcAft>
                      </a:pPr>
                      <a:r>
                        <a:rPr lang="zh-TW" sz="2000" kern="0">
                          <a:effectLst/>
                          <a:latin typeface="標楷體" pitchFamily="65" charset="-120"/>
                          <a:ea typeface="標楷體" pitchFamily="65" charset="-120"/>
                        </a:rPr>
                        <a:t>　</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a:effectLst/>
                          <a:latin typeface="標楷體" pitchFamily="65" charset="-120"/>
                          <a:ea typeface="標楷體" pitchFamily="65" charset="-120"/>
                        </a:rPr>
                        <a:t>硬質玉米</a:t>
                      </a:r>
                      <a:endParaRPr lang="zh-TW" sz="20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0.1</a:t>
                      </a:r>
                      <a:endParaRPr lang="zh-TW" sz="36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30</a:t>
                      </a:r>
                      <a:endParaRPr lang="zh-TW" sz="36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0.03</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a:effectLst/>
                          <a:latin typeface="標楷體" pitchFamily="65" charset="-120"/>
                          <a:ea typeface="標楷體" pitchFamily="65" charset="-120"/>
                        </a:rPr>
                        <a:t>2</a:t>
                      </a:r>
                      <a:endParaRPr lang="zh-TW" sz="3600" kern="100" dirty="0">
                        <a:effectLst/>
                        <a:latin typeface="標楷體" pitchFamily="65" charset="-120"/>
                        <a:ea typeface="標楷體" pitchFamily="65" charset="-120"/>
                        <a:cs typeface="Times New Roman"/>
                      </a:endParaRPr>
                    </a:p>
                  </a:txBody>
                  <a:tcPr marL="17780" marR="17780" marT="0" marB="0" anchor="ctr"/>
                </a:tc>
              </a:tr>
              <a:tr h="570889">
                <a:tc>
                  <a:txBody>
                    <a:bodyPr/>
                    <a:lstStyle/>
                    <a:p>
                      <a:pPr>
                        <a:spcAft>
                          <a:spcPts val="0"/>
                        </a:spcAft>
                      </a:pPr>
                      <a:r>
                        <a:rPr lang="zh-TW" sz="2000" kern="0" dirty="0">
                          <a:effectLst/>
                          <a:latin typeface="標楷體" pitchFamily="65" charset="-120"/>
                          <a:ea typeface="標楷體" pitchFamily="65" charset="-120"/>
                        </a:rPr>
                        <a:t>　</a:t>
                      </a:r>
                      <a:endParaRPr lang="zh-TW" sz="2000" kern="100" dirty="0">
                        <a:effectLst/>
                        <a:latin typeface="標楷體" pitchFamily="65" charset="-120"/>
                        <a:ea typeface="標楷體" pitchFamily="65" charset="-120"/>
                        <a:cs typeface="Times New Roman"/>
                      </a:endParaRPr>
                    </a:p>
                  </a:txBody>
                  <a:tcPr marL="17780" marR="17780" marT="0" marB="0" anchor="ctr"/>
                </a:tc>
                <a:tc>
                  <a:txBody>
                    <a:bodyPr/>
                    <a:lstStyle/>
                    <a:p>
                      <a:pPr>
                        <a:spcAft>
                          <a:spcPts val="0"/>
                        </a:spcAft>
                      </a:pPr>
                      <a:r>
                        <a:rPr lang="zh-TW" sz="2000" kern="0" dirty="0">
                          <a:effectLst/>
                          <a:latin typeface="標楷體" pitchFamily="65" charset="-120"/>
                          <a:ea typeface="標楷體" pitchFamily="65" charset="-120"/>
                        </a:rPr>
                        <a:t>其他蔬菜</a:t>
                      </a:r>
                      <a:endParaRPr lang="zh-TW" sz="20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a:effectLst/>
                          <a:latin typeface="標楷體" pitchFamily="65" charset="-120"/>
                          <a:ea typeface="標楷體" pitchFamily="65" charset="-120"/>
                        </a:rPr>
                        <a:t>0.02</a:t>
                      </a:r>
                      <a:endParaRPr lang="zh-TW" sz="3600" kern="10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smtClean="0">
                          <a:effectLst/>
                          <a:latin typeface="標楷體" pitchFamily="65" charset="-120"/>
                          <a:ea typeface="標楷體" pitchFamily="65" charset="-120"/>
                        </a:rPr>
                        <a:t>0</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smtClean="0">
                          <a:effectLst/>
                          <a:latin typeface="標楷體" pitchFamily="65" charset="-120"/>
                          <a:ea typeface="標楷體" pitchFamily="65" charset="-120"/>
                        </a:rPr>
                        <a:t>0</a:t>
                      </a:r>
                      <a:endParaRPr lang="zh-TW" sz="3600" kern="100" dirty="0">
                        <a:effectLst/>
                        <a:latin typeface="標楷體" pitchFamily="65" charset="-120"/>
                        <a:ea typeface="標楷體" pitchFamily="65" charset="-120"/>
                        <a:cs typeface="Times New Roman"/>
                      </a:endParaRPr>
                    </a:p>
                  </a:txBody>
                  <a:tcPr marL="17780" marR="17780" marT="0" marB="0" anchor="ctr"/>
                </a:tc>
                <a:tc>
                  <a:txBody>
                    <a:bodyPr/>
                    <a:lstStyle/>
                    <a:p>
                      <a:pPr algn="ctr">
                        <a:spcAft>
                          <a:spcPts val="0"/>
                        </a:spcAft>
                      </a:pPr>
                      <a:r>
                        <a:rPr lang="en-US" sz="3600" kern="0" dirty="0" smtClean="0">
                          <a:effectLst/>
                          <a:latin typeface="標楷體" pitchFamily="65" charset="-120"/>
                          <a:ea typeface="標楷體" pitchFamily="65" charset="-120"/>
                        </a:rPr>
                        <a:t>0       </a:t>
                      </a:r>
                      <a:endParaRPr lang="zh-TW" sz="3600" kern="100" dirty="0">
                        <a:effectLst/>
                        <a:latin typeface="標楷體" pitchFamily="65" charset="-120"/>
                        <a:ea typeface="標楷體" pitchFamily="65" charset="-120"/>
                        <a:cs typeface="Times New Roman"/>
                      </a:endParaRPr>
                    </a:p>
                  </a:txBody>
                  <a:tcPr marL="17780" marR="17780" marT="0" marB="0" anchor="ctr"/>
                </a:tc>
              </a:tr>
            </a:tbl>
          </a:graphicData>
        </a:graphic>
      </p:graphicFrame>
      <p:sp>
        <p:nvSpPr>
          <p:cNvPr id="7" name="Rectangle 1"/>
          <p:cNvSpPr>
            <a:spLocks noChangeArrowheads="1"/>
          </p:cNvSpPr>
          <p:nvPr/>
        </p:nvSpPr>
        <p:spPr bwMode="auto">
          <a:xfrm>
            <a:off x="180987" y="1344648"/>
            <a:ext cx="48013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表三</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花蓮縣米塔颱風災害損失數據如下</a:t>
            </a:r>
            <a:endParaRPr kumimoji="1" lang="zh-TW" altLang="en-US" sz="1100" b="0" i="0" u="none" strike="noStrike" cap="none" normalizeH="0" baseline="0" dirty="0" smtClean="0">
              <a:ln>
                <a:noFill/>
              </a:ln>
              <a:solidFill>
                <a:schemeClr val="tx1"/>
              </a:solidFill>
              <a:effectLst/>
              <a:latin typeface="標楷體" pitchFamily="65" charset="-120"/>
              <a:ea typeface="標楷體" pitchFamily="65" charset="-120"/>
              <a:cs typeface="新細明體" pitchFamily="18" charset="-120"/>
            </a:endParaRPr>
          </a:p>
        </p:txBody>
      </p:sp>
      <p:sp>
        <p:nvSpPr>
          <p:cNvPr id="3" name="文字方塊 2"/>
          <p:cNvSpPr txBox="1"/>
          <p:nvPr/>
        </p:nvSpPr>
        <p:spPr>
          <a:xfrm>
            <a:off x="3707904" y="6535965"/>
            <a:ext cx="5378395" cy="369332"/>
          </a:xfrm>
          <a:prstGeom prst="rect">
            <a:avLst/>
          </a:prstGeom>
          <a:noFill/>
        </p:spPr>
        <p:txBody>
          <a:bodyPr wrap="none" rtlCol="0">
            <a:spAutoFit/>
          </a:bodyPr>
          <a:lstStyle/>
          <a:p>
            <a:r>
              <a:rPr kumimoji="1" lang="zh-TW" altLang="en-US" dirty="0">
                <a:latin typeface="標楷體" pitchFamily="65" charset="-120"/>
                <a:ea typeface="標楷體" pitchFamily="65" charset="-120"/>
                <a:cs typeface="Times New Roman" pitchFamily="18" charset="0"/>
              </a:rPr>
              <a:t> 資料來源</a:t>
            </a:r>
            <a:r>
              <a:rPr kumimoji="1" lang="en-US" altLang="zh-TW" dirty="0">
                <a:latin typeface="標楷體" pitchFamily="65" charset="-120"/>
                <a:ea typeface="標楷體" pitchFamily="65" charset="-120"/>
                <a:cs typeface="Times New Roman" pitchFamily="18" charset="0"/>
              </a:rPr>
              <a:t>:</a:t>
            </a:r>
            <a:r>
              <a:rPr kumimoji="1" lang="zh-TW" altLang="en-US" dirty="0">
                <a:latin typeface="標楷體" pitchFamily="65" charset="-120"/>
                <a:ea typeface="標楷體" pitchFamily="65" charset="-120"/>
                <a:cs typeface="Times New Roman" pitchFamily="18" charset="0"/>
              </a:rPr>
              <a:t>部分資料參考農糧署全球資訊網</a:t>
            </a:r>
            <a:r>
              <a:rPr kumimoji="1" lang="en-US" altLang="zh-TW" dirty="0">
                <a:latin typeface="標楷體" pitchFamily="65" charset="-120"/>
                <a:ea typeface="標楷體" pitchFamily="65" charset="-120"/>
                <a:cs typeface="Times New Roman" pitchFamily="18" charset="0"/>
              </a:rPr>
              <a:t>(108</a:t>
            </a:r>
            <a:r>
              <a:rPr kumimoji="1" lang="zh-TW" altLang="en-US" dirty="0">
                <a:latin typeface="標楷體" pitchFamily="65" charset="-120"/>
                <a:ea typeface="標楷體" pitchFamily="65" charset="-120"/>
                <a:cs typeface="Times New Roman" pitchFamily="18" charset="0"/>
              </a:rPr>
              <a:t>年</a:t>
            </a:r>
            <a:r>
              <a:rPr kumimoji="1" lang="en-US" altLang="zh-TW" dirty="0">
                <a:latin typeface="標楷體" pitchFamily="65" charset="-120"/>
                <a:ea typeface="標楷體" pitchFamily="65" charset="-120"/>
                <a:cs typeface="Times New Roman" pitchFamily="18" charset="0"/>
              </a:rPr>
              <a:t>)</a:t>
            </a: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2232656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內容版面配置區 3"/>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4509120"/>
          </a:xfrm>
          <a:prstGeom prst="rect">
            <a:avLst/>
          </a:prstGeom>
        </p:spPr>
      </p:pic>
      <p:sp>
        <p:nvSpPr>
          <p:cNvPr id="6" name="標題 5"/>
          <p:cNvSpPr>
            <a:spLocks noGrp="1"/>
          </p:cNvSpPr>
          <p:nvPr>
            <p:ph type="title"/>
          </p:nvPr>
        </p:nvSpPr>
        <p:spPr/>
        <p:txBody>
          <a:bodyPr>
            <a:normAutofit/>
          </a:bodyPr>
          <a:lstStyle/>
          <a:p>
            <a:r>
              <a:rPr lang="zh-TW" altLang="en-US" b="1" dirty="0">
                <a:solidFill>
                  <a:srgbClr val="FFFF00"/>
                </a:solidFill>
                <a:latin typeface="標楷體" pitchFamily="65" charset="-120"/>
                <a:ea typeface="標楷體" pitchFamily="65" charset="-120"/>
              </a:rPr>
              <a:t>四、實地訪談結果 </a:t>
            </a:r>
          </a:p>
        </p:txBody>
      </p:sp>
      <p:sp>
        <p:nvSpPr>
          <p:cNvPr id="8" name="文字方塊 7"/>
          <p:cNvSpPr txBox="1"/>
          <p:nvPr/>
        </p:nvSpPr>
        <p:spPr>
          <a:xfrm>
            <a:off x="251520" y="4509120"/>
            <a:ext cx="2492990" cy="369332"/>
          </a:xfrm>
          <a:prstGeom prst="rect">
            <a:avLst/>
          </a:prstGeom>
          <a:noFill/>
        </p:spPr>
        <p:txBody>
          <a:bodyPr wrap="none" rtlCol="0">
            <a:spAutoFit/>
          </a:bodyPr>
          <a:lstStyle/>
          <a:p>
            <a:r>
              <a:rPr lang="zh-TW" altLang="zh-TW" b="1" dirty="0">
                <a:latin typeface="標楷體" pitchFamily="65" charset="-120"/>
                <a:ea typeface="標楷體" pitchFamily="65" charset="-120"/>
              </a:rPr>
              <a:t>壽豐鄉香蕉樹幾乎全</a:t>
            </a:r>
            <a:r>
              <a:rPr lang="zh-TW" altLang="zh-TW" b="1" dirty="0" smtClean="0">
                <a:latin typeface="標楷體" pitchFamily="65" charset="-120"/>
                <a:ea typeface="標楷體" pitchFamily="65" charset="-120"/>
              </a:rPr>
              <a:t>倒</a:t>
            </a:r>
            <a:endParaRPr lang="zh-TW" altLang="en-US" b="1" dirty="0">
              <a:latin typeface="標楷體" pitchFamily="65" charset="-120"/>
              <a:ea typeface="標楷體" pitchFamily="65" charset="-120"/>
            </a:endParaRPr>
          </a:p>
        </p:txBody>
      </p:sp>
      <p:sp>
        <p:nvSpPr>
          <p:cNvPr id="9" name="內容版面配置區 1"/>
          <p:cNvSpPr>
            <a:spLocks noGrp="1"/>
          </p:cNvSpPr>
          <p:nvPr>
            <p:ph idx="1"/>
          </p:nvPr>
        </p:nvSpPr>
        <p:spPr>
          <a:xfrm>
            <a:off x="1730862" y="4882900"/>
            <a:ext cx="7408333" cy="1800200"/>
          </a:xfrm>
        </p:spPr>
        <p:txBody>
          <a:bodyPr>
            <a:normAutofit/>
          </a:bodyPr>
          <a:lstStyle/>
          <a:p>
            <a:r>
              <a:rPr lang="zh-TW" altLang="en-US" sz="2800" dirty="0" smtClean="0">
                <a:latin typeface="標楷體" pitchFamily="65" charset="-120"/>
                <a:ea typeface="標楷體" pitchFamily="65" charset="-120"/>
              </a:rPr>
              <a:t>本</a:t>
            </a:r>
            <a:r>
              <a:rPr lang="zh-TW" altLang="en-US" sz="2800" dirty="0">
                <a:latin typeface="標楷體" pitchFamily="65" charset="-120"/>
                <a:ea typeface="標楷體" pitchFamily="65" charset="-120"/>
              </a:rPr>
              <a:t>小組成員於 </a:t>
            </a:r>
            <a:r>
              <a:rPr lang="en-US" altLang="zh-TW" sz="2800" b="1" dirty="0">
                <a:solidFill>
                  <a:srgbClr val="FF0000"/>
                </a:solidFill>
                <a:latin typeface="標楷體" pitchFamily="65" charset="-120"/>
                <a:ea typeface="標楷體" pitchFamily="65" charset="-120"/>
              </a:rPr>
              <a:t>2019 </a:t>
            </a:r>
            <a:r>
              <a:rPr lang="zh-TW" altLang="en-US" sz="2800" b="1" dirty="0">
                <a:solidFill>
                  <a:srgbClr val="FF0000"/>
                </a:solidFill>
                <a:latin typeface="標楷體" pitchFamily="65" charset="-120"/>
                <a:ea typeface="標楷體" pitchFamily="65" charset="-120"/>
              </a:rPr>
              <a:t>年 </a:t>
            </a:r>
            <a:r>
              <a:rPr lang="en-US" altLang="zh-TW" sz="2800" b="1" dirty="0">
                <a:solidFill>
                  <a:srgbClr val="FF0000"/>
                </a:solidFill>
                <a:latin typeface="標楷體" pitchFamily="65" charset="-120"/>
                <a:ea typeface="標楷體" pitchFamily="65" charset="-120"/>
              </a:rPr>
              <a:t>10 </a:t>
            </a:r>
            <a:r>
              <a:rPr lang="zh-TW" altLang="en-US" sz="2800" b="1" dirty="0">
                <a:solidFill>
                  <a:srgbClr val="FF0000"/>
                </a:solidFill>
                <a:latin typeface="標楷體" pitchFamily="65" charset="-120"/>
                <a:ea typeface="標楷體" pitchFamily="65" charset="-120"/>
              </a:rPr>
              <a:t>月 </a:t>
            </a:r>
            <a:r>
              <a:rPr lang="en-US" altLang="zh-TW" sz="2800" b="1" dirty="0">
                <a:solidFill>
                  <a:srgbClr val="FF0000"/>
                </a:solidFill>
                <a:latin typeface="標楷體" pitchFamily="65" charset="-120"/>
                <a:ea typeface="標楷體" pitchFamily="65" charset="-120"/>
              </a:rPr>
              <a:t>2 </a:t>
            </a:r>
            <a:r>
              <a:rPr lang="zh-TW" altLang="en-US" sz="2800" b="1" dirty="0">
                <a:solidFill>
                  <a:srgbClr val="FF0000"/>
                </a:solidFill>
                <a:latin typeface="標楷體" pitchFamily="65" charset="-120"/>
                <a:ea typeface="標楷體" pitchFamily="65" charset="-120"/>
              </a:rPr>
              <a:t>日</a:t>
            </a:r>
            <a:r>
              <a:rPr lang="zh-TW" altLang="en-US" sz="2800" dirty="0">
                <a:latin typeface="標楷體" pitchFamily="65" charset="-120"/>
                <a:ea typeface="標楷體" pitchFamily="65" charset="-120"/>
              </a:rPr>
              <a:t>，與壽豐鄉當地 </a:t>
            </a:r>
            <a:r>
              <a:rPr lang="en-US" altLang="zh-TW" sz="2800" dirty="0">
                <a:latin typeface="標楷體" pitchFamily="65" charset="-120"/>
                <a:ea typeface="標楷體" pitchFamily="65" charset="-120"/>
              </a:rPr>
              <a:t>2 </a:t>
            </a:r>
            <a:r>
              <a:rPr lang="zh-TW" altLang="en-US" sz="2800" dirty="0">
                <a:latin typeface="標楷體" pitchFamily="65" charset="-120"/>
                <a:ea typeface="標楷體" pitchFamily="65" charset="-120"/>
              </a:rPr>
              <a:t>位農夫進行訪談，</a:t>
            </a:r>
            <a:r>
              <a:rPr lang="zh-TW" altLang="en-US" sz="2800" dirty="0" smtClean="0">
                <a:latin typeface="標楷體" pitchFamily="65" charset="-120"/>
                <a:ea typeface="標楷體" pitchFamily="65" charset="-120"/>
              </a:rPr>
              <a:t>以了解</a:t>
            </a:r>
            <a:r>
              <a:rPr lang="zh-TW" altLang="en-US" sz="2800" dirty="0">
                <a:latin typeface="標楷體" pitchFamily="65" charset="-120"/>
                <a:ea typeface="標楷體" pitchFamily="65" charset="-120"/>
              </a:rPr>
              <a:t>農民對颱風所造成的影響及心得，心中看法與未來因應措施，訪談</a:t>
            </a:r>
            <a:r>
              <a:rPr lang="zh-TW" altLang="en-US" sz="2800" dirty="0" smtClean="0">
                <a:latin typeface="標楷體" pitchFamily="65" charset="-120"/>
                <a:ea typeface="標楷體" pitchFamily="65" charset="-120"/>
              </a:rPr>
              <a:t>結果整理</a:t>
            </a:r>
            <a:r>
              <a:rPr lang="zh-TW" altLang="en-US" sz="2800" dirty="0">
                <a:latin typeface="標楷體" pitchFamily="65" charset="-120"/>
                <a:ea typeface="標楷體" pitchFamily="65" charset="-120"/>
              </a:rPr>
              <a:t>如下：</a:t>
            </a:r>
          </a:p>
        </p:txBody>
      </p:sp>
    </p:spTree>
    <p:extLst>
      <p:ext uri="{BB962C8B-B14F-4D97-AF65-F5344CB8AC3E}">
        <p14:creationId xmlns:p14="http://schemas.microsoft.com/office/powerpoint/2010/main" val="305859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457200" y="4516"/>
            <a:ext cx="8229600" cy="1143000"/>
          </a:xfrm>
        </p:spPr>
        <p:txBody>
          <a:bodyPr/>
          <a:lstStyle/>
          <a:p>
            <a:pPr algn="l"/>
            <a:r>
              <a:rPr lang="zh-TW" altLang="en-US" dirty="0">
                <a:latin typeface="標楷體" pitchFamily="65" charset="-120"/>
                <a:ea typeface="標楷體" pitchFamily="65" charset="-120"/>
              </a:rPr>
              <a:t>訪談</a:t>
            </a:r>
            <a:r>
              <a:rPr lang="zh-TW" altLang="en-US" dirty="0" smtClean="0">
                <a:latin typeface="標楷體" pitchFamily="65" charset="-120"/>
                <a:ea typeface="標楷體" pitchFamily="65" charset="-120"/>
              </a:rPr>
              <a:t>對象簡介：</a:t>
            </a:r>
            <a:endParaRPr lang="zh-TW" altLang="en-US" dirty="0">
              <a:latin typeface="標楷體" pitchFamily="65" charset="-120"/>
              <a:ea typeface="標楷體"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602132491"/>
              </p:ext>
            </p:extLst>
          </p:nvPr>
        </p:nvGraphicFramePr>
        <p:xfrm>
          <a:off x="431540" y="1052736"/>
          <a:ext cx="8280920" cy="5636223"/>
        </p:xfrm>
        <a:graphic>
          <a:graphicData uri="http://schemas.openxmlformats.org/drawingml/2006/table">
            <a:tbl>
              <a:tblPr firstRow="1" bandRow="1">
                <a:tableStyleId>{93296810-A885-4BE3-A3E7-6D5BEEA58F35}</a:tableStyleId>
              </a:tblPr>
              <a:tblGrid>
                <a:gridCol w="4140460"/>
                <a:gridCol w="4140460"/>
              </a:tblGrid>
              <a:tr h="2327589">
                <a:tc>
                  <a:txBody>
                    <a:bodyPr/>
                    <a:lstStyle/>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800" b="1" kern="1200" dirty="0" smtClean="0">
                          <a:solidFill>
                            <a:schemeClr val="lt1"/>
                          </a:solidFill>
                          <a:effectLst/>
                          <a:latin typeface="標楷體" pitchFamily="65" charset="-120"/>
                          <a:ea typeface="標楷體" pitchFamily="65" charset="-120"/>
                          <a:cs typeface="+mn-cs"/>
                        </a:rPr>
                        <a:t>溪口香草園有機農場莊先生</a:t>
                      </a:r>
                      <a:endParaRPr lang="en-US" altLang="zh-TW" sz="1800" b="1" kern="1200" dirty="0" smtClean="0">
                        <a:solidFill>
                          <a:schemeClr val="lt1"/>
                        </a:solidFill>
                        <a:effectLst/>
                        <a:latin typeface="標楷體" pitchFamily="65" charset="-120"/>
                        <a:ea typeface="標楷體" pitchFamily="65" charset="-120"/>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800" b="1" kern="1200" dirty="0" smtClean="0">
                          <a:solidFill>
                            <a:schemeClr val="lt1"/>
                          </a:solidFill>
                          <a:effectLst/>
                          <a:latin typeface="標楷體" pitchFamily="65" charset="-120"/>
                          <a:ea typeface="標楷體" pitchFamily="65" charset="-120"/>
                          <a:cs typeface="+mn-cs"/>
                        </a:rPr>
                        <a:t>穎川果園陳先生</a:t>
                      </a:r>
                      <a:endParaRPr lang="en-US" altLang="zh-TW" sz="1800" b="1" kern="1200" dirty="0" smtClean="0">
                        <a:solidFill>
                          <a:schemeClr val="lt1"/>
                        </a:solidFill>
                        <a:effectLst/>
                        <a:latin typeface="標楷體" pitchFamily="65" charset="-120"/>
                        <a:ea typeface="標楷體" pitchFamily="65" charset="-120"/>
                        <a:cs typeface="+mn-cs"/>
                      </a:endParaRPr>
                    </a:p>
                  </a:txBody>
                  <a:tcPr/>
                </a:tc>
              </a:tr>
              <a:tr h="89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kern="1200" dirty="0" smtClean="0">
                          <a:solidFill>
                            <a:schemeClr val="dk1"/>
                          </a:solidFill>
                          <a:effectLst/>
                          <a:latin typeface="標楷體" pitchFamily="65" charset="-120"/>
                          <a:ea typeface="標楷體" pitchFamily="65" charset="-120"/>
                          <a:cs typeface="+mn-cs"/>
                        </a:rPr>
                        <a:t>種植</a:t>
                      </a:r>
                      <a:r>
                        <a:rPr lang="en-US" altLang="zh-TW" sz="2200" kern="1200" dirty="0" smtClean="0">
                          <a:solidFill>
                            <a:schemeClr val="dk1"/>
                          </a:solidFill>
                          <a:effectLst/>
                          <a:latin typeface="標楷體" pitchFamily="65" charset="-120"/>
                          <a:ea typeface="標楷體" pitchFamily="65" charset="-120"/>
                          <a:cs typeface="+mn-cs"/>
                        </a:rPr>
                        <a:t>:</a:t>
                      </a:r>
                      <a:r>
                        <a:rPr lang="zh-TW" altLang="zh-TW" sz="2200" kern="1200" dirty="0" smtClean="0">
                          <a:solidFill>
                            <a:schemeClr val="dk1"/>
                          </a:solidFill>
                          <a:effectLst/>
                          <a:latin typeface="標楷體" pitchFamily="65" charset="-120"/>
                          <a:ea typeface="標楷體" pitchFamily="65" charset="-120"/>
                          <a:cs typeface="+mn-cs"/>
                        </a:rPr>
                        <a:t>羊奶頭、玉米、蔬菜、狗尾草</a:t>
                      </a:r>
                      <a:endParaRPr lang="zh-TW" altLang="en-US" sz="22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dirty="0" smtClean="0">
                          <a:latin typeface="標楷體" pitchFamily="65" charset="-120"/>
                          <a:ea typeface="標楷體" pitchFamily="65" charset="-120"/>
                        </a:rPr>
                        <a:t>種植</a:t>
                      </a:r>
                      <a:r>
                        <a:rPr lang="en-US" altLang="zh-TW" sz="2200" dirty="0" smtClean="0">
                          <a:latin typeface="標楷體" pitchFamily="65" charset="-120"/>
                          <a:ea typeface="標楷體" pitchFamily="65" charset="-120"/>
                        </a:rPr>
                        <a:t>:</a:t>
                      </a:r>
                      <a:r>
                        <a:rPr lang="zh-TW" altLang="zh-TW" sz="2200" kern="1200" dirty="0" smtClean="0">
                          <a:solidFill>
                            <a:schemeClr val="dk1"/>
                          </a:solidFill>
                          <a:effectLst/>
                          <a:latin typeface="標楷體" pitchFamily="65" charset="-120"/>
                          <a:ea typeface="標楷體" pitchFamily="65" charset="-120"/>
                          <a:cs typeface="+mn-cs"/>
                        </a:rPr>
                        <a:t>香蕉、酪梨、黃金果、芭樂、木瓜、紅文旦</a:t>
                      </a:r>
                      <a:endParaRPr lang="zh-TW" altLang="en-US" sz="2200" dirty="0" smtClean="0">
                        <a:latin typeface="標楷體" pitchFamily="65" charset="-120"/>
                        <a:ea typeface="標楷體" pitchFamily="65" charset="-120"/>
                      </a:endParaRPr>
                    </a:p>
                  </a:txBody>
                  <a:tcPr/>
                </a:tc>
              </a:tr>
              <a:tr h="808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kern="1200" dirty="0" smtClean="0">
                          <a:solidFill>
                            <a:schemeClr val="dk1"/>
                          </a:solidFill>
                          <a:effectLst/>
                          <a:latin typeface="標楷體" pitchFamily="65" charset="-120"/>
                          <a:ea typeface="標楷體" pitchFamily="65" charset="-120"/>
                          <a:cs typeface="+mn-cs"/>
                        </a:rPr>
                        <a:t>家裡前面正方形平地</a:t>
                      </a:r>
                      <a:r>
                        <a:rPr lang="en-US" altLang="zh-TW" sz="2200" kern="1200" dirty="0" smtClean="0">
                          <a:solidFill>
                            <a:schemeClr val="dk1"/>
                          </a:solidFill>
                          <a:effectLst/>
                          <a:latin typeface="標楷體" pitchFamily="65" charset="-120"/>
                          <a:ea typeface="標楷體" pitchFamily="65" charset="-120"/>
                          <a:cs typeface="+mn-cs"/>
                        </a:rPr>
                        <a:t>0.64</a:t>
                      </a:r>
                      <a:r>
                        <a:rPr lang="zh-TW" altLang="zh-TW" sz="2200" kern="1200" dirty="0" smtClean="0">
                          <a:solidFill>
                            <a:schemeClr val="dk1"/>
                          </a:solidFill>
                          <a:effectLst/>
                          <a:latin typeface="標楷體" pitchFamily="65" charset="-120"/>
                          <a:ea typeface="標楷體" pitchFamily="65" charset="-120"/>
                          <a:cs typeface="+mn-cs"/>
                        </a:rPr>
                        <a:t>公頃</a:t>
                      </a:r>
                      <a:endParaRPr lang="zh-TW" altLang="en-US" sz="2200" dirty="0">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kern="1200" dirty="0" smtClean="0">
                          <a:solidFill>
                            <a:schemeClr val="dk1"/>
                          </a:solidFill>
                          <a:effectLst/>
                          <a:latin typeface="標楷體" pitchFamily="65" charset="-120"/>
                          <a:ea typeface="標楷體" pitchFamily="65" charset="-120"/>
                          <a:cs typeface="+mn-cs"/>
                        </a:rPr>
                        <a:t>砂石混雜地</a:t>
                      </a:r>
                      <a:r>
                        <a:rPr lang="en-US" altLang="zh-TW" sz="2200" kern="1200" dirty="0" smtClean="0">
                          <a:solidFill>
                            <a:schemeClr val="dk1"/>
                          </a:solidFill>
                          <a:effectLst/>
                          <a:latin typeface="標楷體" pitchFamily="65" charset="-120"/>
                          <a:ea typeface="標楷體" pitchFamily="65" charset="-120"/>
                          <a:cs typeface="+mn-cs"/>
                        </a:rPr>
                        <a:t>5</a:t>
                      </a:r>
                      <a:r>
                        <a:rPr lang="zh-TW" altLang="zh-TW" sz="2200" kern="1200" dirty="0" smtClean="0">
                          <a:solidFill>
                            <a:schemeClr val="dk1"/>
                          </a:solidFill>
                          <a:effectLst/>
                          <a:latin typeface="標楷體" pitchFamily="65" charset="-120"/>
                          <a:ea typeface="標楷體" pitchFamily="65" charset="-120"/>
                          <a:cs typeface="+mn-cs"/>
                        </a:rPr>
                        <a:t>分半</a:t>
                      </a:r>
                      <a:endParaRPr lang="zh-TW" altLang="en-US" sz="2200" dirty="0" smtClean="0">
                        <a:latin typeface="標楷體" pitchFamily="65" charset="-120"/>
                        <a:ea typeface="標楷體" pitchFamily="65" charset="-120"/>
                      </a:endParaRPr>
                    </a:p>
                  </a:txBody>
                  <a:tcPr/>
                </a:tc>
              </a:tr>
              <a:tr h="997538">
                <a:tc>
                  <a:txBody>
                    <a:bodyPr/>
                    <a:lstStyle/>
                    <a:p>
                      <a:r>
                        <a:rPr lang="zh-TW" altLang="zh-TW" sz="2800" b="1" kern="1200" dirty="0" smtClean="0">
                          <a:solidFill>
                            <a:srgbClr val="FF0000"/>
                          </a:solidFill>
                          <a:effectLst/>
                          <a:latin typeface="標楷體" pitchFamily="65" charset="-120"/>
                          <a:ea typeface="標楷體" pitchFamily="65" charset="-120"/>
                          <a:cs typeface="+mn-cs"/>
                        </a:rPr>
                        <a:t>大雨太大，蔬菜全軍覆沒！</a:t>
                      </a:r>
                    </a:p>
                    <a:p>
                      <a:r>
                        <a:rPr lang="zh-TW" altLang="zh-TW" sz="2800" b="1" kern="1200" dirty="0" smtClean="0">
                          <a:solidFill>
                            <a:srgbClr val="FF0000"/>
                          </a:solidFill>
                          <a:effectLst/>
                          <a:latin typeface="標楷體" pitchFamily="65" charset="-120"/>
                          <a:ea typeface="標楷體" pitchFamily="65" charset="-120"/>
                          <a:cs typeface="+mn-cs"/>
                        </a:rPr>
                        <a:t>玉米全倒！</a:t>
                      </a:r>
                      <a:endParaRPr lang="zh-TW" altLang="en-US" sz="2800" b="1" dirty="0" smtClean="0">
                        <a:solidFill>
                          <a:srgbClr val="FF0000"/>
                        </a:solidFill>
                        <a:latin typeface="標楷體" pitchFamily="65" charset="-120"/>
                        <a:ea typeface="標楷體" pitchFamily="65" charset="-120"/>
                      </a:endParaRPr>
                    </a:p>
                    <a:p>
                      <a:endParaRPr lang="zh-TW" altLang="en-US" sz="2800" b="1" dirty="0">
                        <a:solidFill>
                          <a:srgbClr val="FF0000"/>
                        </a:solidFill>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800" b="1" kern="1200" dirty="0" smtClean="0">
                          <a:solidFill>
                            <a:srgbClr val="FF0000"/>
                          </a:solidFill>
                          <a:effectLst/>
                          <a:latin typeface="標楷體" pitchFamily="65" charset="-120"/>
                          <a:ea typeface="標楷體" pitchFamily="65" charset="-120"/>
                          <a:cs typeface="+mn-cs"/>
                        </a:rPr>
                        <a:t>香蕉</a:t>
                      </a:r>
                      <a:r>
                        <a:rPr lang="zh-TW" altLang="en-US" sz="2800" b="1" kern="1200" dirty="0" smtClean="0">
                          <a:solidFill>
                            <a:srgbClr val="FF0000"/>
                          </a:solidFill>
                          <a:effectLst/>
                          <a:latin typeface="標楷體" pitchFamily="65" charset="-120"/>
                          <a:ea typeface="標楷體" pitchFamily="65" charset="-120"/>
                          <a:cs typeface="+mn-cs"/>
                        </a:rPr>
                        <a:t>和</a:t>
                      </a:r>
                      <a:r>
                        <a:rPr lang="zh-TW" altLang="zh-TW" sz="2800" b="1" kern="1200" dirty="0" smtClean="0">
                          <a:solidFill>
                            <a:srgbClr val="FF0000"/>
                          </a:solidFill>
                          <a:effectLst/>
                          <a:latin typeface="標楷體" pitchFamily="65" charset="-120"/>
                          <a:ea typeface="標楷體" pitchFamily="65" charset="-120"/>
                          <a:cs typeface="+mn-cs"/>
                        </a:rPr>
                        <a:t>木瓜全倒</a:t>
                      </a:r>
                      <a:r>
                        <a:rPr lang="zh-TW" altLang="en-US" sz="2800" b="1" kern="1200" dirty="0" smtClean="0">
                          <a:solidFill>
                            <a:srgbClr val="FF0000"/>
                          </a:solidFill>
                          <a:effectLst/>
                          <a:latin typeface="標楷體" pitchFamily="65" charset="-120"/>
                          <a:ea typeface="標楷體" pitchFamily="65" charset="-120"/>
                          <a:cs typeface="+mn-cs"/>
                        </a:rPr>
                        <a:t>，</a:t>
                      </a:r>
                      <a:r>
                        <a:rPr lang="en-US" altLang="zh-TW" sz="2800" b="1" kern="1200" dirty="0" smtClean="0">
                          <a:solidFill>
                            <a:srgbClr val="FF0000"/>
                          </a:solidFill>
                          <a:effectLst/>
                          <a:latin typeface="標楷體" pitchFamily="65" charset="-120"/>
                          <a:ea typeface="標楷體" pitchFamily="65" charset="-120"/>
                          <a:cs typeface="+mn-cs"/>
                        </a:rPr>
                        <a:t>10</a:t>
                      </a:r>
                      <a:r>
                        <a:rPr lang="zh-TW" altLang="zh-TW" sz="2800" b="1" kern="1200" dirty="0" smtClean="0">
                          <a:solidFill>
                            <a:srgbClr val="FF0000"/>
                          </a:solidFill>
                          <a:effectLst/>
                          <a:latin typeface="標楷體" pitchFamily="65" charset="-120"/>
                          <a:ea typeface="標楷體" pitchFamily="65" charset="-120"/>
                          <a:cs typeface="+mn-cs"/>
                        </a:rPr>
                        <a:t>顆紅文旦大約掉一半！</a:t>
                      </a:r>
                      <a:endParaRPr lang="zh-TW" altLang="en-US" sz="2800" b="1" dirty="0" smtClean="0">
                        <a:solidFill>
                          <a:srgbClr val="FF0000"/>
                        </a:solidFill>
                        <a:latin typeface="標楷體" pitchFamily="65" charset="-120"/>
                        <a:ea typeface="標楷體" pitchFamily="65" charset="-120"/>
                      </a:endParaRPr>
                    </a:p>
                  </a:txBody>
                  <a:tcPr/>
                </a:tc>
              </a:tr>
            </a:tbl>
          </a:graphicData>
        </a:graphic>
      </p:graphicFrame>
      <p:pic>
        <p:nvPicPr>
          <p:cNvPr id="11" name="內容版面配置區 5"/>
          <p:cNvPicPr>
            <a:picLocks/>
          </p:cNvPicPr>
          <p:nvPr/>
        </p:nvPicPr>
        <p:blipFill rotWithShape="1">
          <a:blip r:embed="rId3" cstate="print">
            <a:extLst>
              <a:ext uri="{28A0092B-C50C-407E-A947-70E740481C1C}">
                <a14:useLocalDpi xmlns:a14="http://schemas.microsoft.com/office/drawing/2010/main" val="0"/>
              </a:ext>
            </a:extLst>
          </a:blip>
          <a:srcRect l="15121" t="13256" r="21371" b="16488"/>
          <a:stretch/>
        </p:blipFill>
        <p:spPr bwMode="auto">
          <a:xfrm>
            <a:off x="1187624" y="1350165"/>
            <a:ext cx="2376264" cy="1872208"/>
          </a:xfrm>
          <a:prstGeom prst="rect">
            <a:avLst/>
          </a:prstGeom>
          <a:ln>
            <a:noFill/>
          </a:ln>
          <a:extLst>
            <a:ext uri="{53640926-AAD7-44D8-BBD7-CCE9431645EC}">
              <a14:shadowObscured xmlns:a14="http://schemas.microsoft.com/office/drawing/2010/main"/>
            </a:ext>
          </a:extLst>
        </p:spPr>
      </p:pic>
      <p:pic>
        <p:nvPicPr>
          <p:cNvPr id="12" name="圖片 11"/>
          <p:cNvPicPr/>
          <p:nvPr/>
        </p:nvPicPr>
        <p:blipFill rotWithShape="1">
          <a:blip r:embed="rId4" cstate="print">
            <a:extLst>
              <a:ext uri="{28A0092B-C50C-407E-A947-70E740481C1C}">
                <a14:useLocalDpi xmlns:a14="http://schemas.microsoft.com/office/drawing/2010/main" val="0"/>
              </a:ext>
            </a:extLst>
          </a:blip>
          <a:srcRect l="11592" r="11483" b="23715"/>
          <a:stretch/>
        </p:blipFill>
        <p:spPr bwMode="auto">
          <a:xfrm>
            <a:off x="5436096" y="1332289"/>
            <a:ext cx="2107232" cy="1793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3698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4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17291" r="18959"/>
          <a:stretch/>
        </p:blipFill>
        <p:spPr>
          <a:xfrm rot="5400000">
            <a:off x="3518650" y="3609516"/>
            <a:ext cx="3477394" cy="3068289"/>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492" y="2678460"/>
            <a:ext cx="2360842" cy="4197052"/>
          </a:xfrm>
          <a:prstGeom prst="rect">
            <a:avLst/>
          </a:prstGeom>
        </p:spPr>
      </p:pic>
      <p:sp>
        <p:nvSpPr>
          <p:cNvPr id="8" name="文字方塊 7"/>
          <p:cNvSpPr txBox="1"/>
          <p:nvPr/>
        </p:nvSpPr>
        <p:spPr>
          <a:xfrm>
            <a:off x="10666" y="116632"/>
            <a:ext cx="8593781" cy="2308324"/>
          </a:xfrm>
          <a:prstGeom prst="rect">
            <a:avLst/>
          </a:prstGeom>
          <a:noFill/>
        </p:spPr>
        <p:txBody>
          <a:bodyPr wrap="square" rtlCol="0">
            <a:spAutoFit/>
          </a:bodyPr>
          <a:lstStyle/>
          <a:p>
            <a:r>
              <a:rPr lang="zh-TW" altLang="zh-TW" sz="3600" dirty="0">
                <a:latin typeface="標楷體" pitchFamily="65" charset="-120"/>
                <a:ea typeface="標楷體" pitchFamily="65" charset="-120"/>
              </a:rPr>
              <a:t>大部分農民在遇到颱風後都</a:t>
            </a:r>
            <a:r>
              <a:rPr lang="zh-TW" altLang="en-US" sz="3600" dirty="0">
                <a:latin typeface="標楷體" pitchFamily="65" charset="-120"/>
                <a:ea typeface="標楷體" pitchFamily="65" charset="-120"/>
              </a:rPr>
              <a:t>會</a:t>
            </a:r>
            <a:r>
              <a:rPr lang="zh-TW" altLang="zh-TW" sz="3600" dirty="0">
                <a:latin typeface="標楷體" pitchFamily="65" charset="-120"/>
                <a:ea typeface="標楷體" pitchFamily="65" charset="-120"/>
              </a:rPr>
              <a:t>有著極大的損失，</a:t>
            </a:r>
            <a:r>
              <a:rPr lang="zh-TW" altLang="zh-TW" sz="3600" b="1" u="sng" dirty="0">
                <a:solidFill>
                  <a:srgbClr val="FF0000"/>
                </a:solidFill>
                <a:latin typeface="標楷體" pitchFamily="65" charset="-120"/>
                <a:ea typeface="標楷體" pitchFamily="65" charset="-120"/>
              </a:rPr>
              <a:t>即使有做了預防措施，可是還是擋不住大自然的力量</a:t>
            </a:r>
            <a:r>
              <a:rPr lang="zh-TW" altLang="zh-TW" sz="3600" dirty="0">
                <a:latin typeface="標楷體" pitchFamily="65" charset="-120"/>
                <a:ea typeface="標楷體" pitchFamily="65" charset="-120"/>
              </a:rPr>
              <a:t>，花了許多時間和心血培育出來的作物，就這樣毀於一旦。</a:t>
            </a:r>
            <a:endParaRPr lang="zh-TW" altLang="en-US" sz="3600" dirty="0">
              <a:latin typeface="標楷體" pitchFamily="65" charset="-120"/>
              <a:ea typeface="標楷體" pitchFamily="65" charset="-120"/>
            </a:endParaRPr>
          </a:p>
        </p:txBody>
      </p:sp>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1775"/>
            <a:ext cx="3723202" cy="2480584"/>
          </a:xfrm>
          <a:prstGeom prst="rect">
            <a:avLst/>
          </a:prstGeom>
        </p:spPr>
      </p:pic>
    </p:spTree>
    <p:extLst>
      <p:ext uri="{BB962C8B-B14F-4D97-AF65-F5344CB8AC3E}">
        <p14:creationId xmlns:p14="http://schemas.microsoft.com/office/powerpoint/2010/main" val="93863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1"/>
          <p:cNvSpPr txBox="1">
            <a:spLocks/>
          </p:cNvSpPr>
          <p:nvPr/>
        </p:nvSpPr>
        <p:spPr>
          <a:xfrm>
            <a:off x="3203848" y="1336676"/>
            <a:ext cx="59401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b="1" dirty="0" smtClean="0">
                <a:solidFill>
                  <a:srgbClr val="FF0000"/>
                </a:solidFill>
                <a:latin typeface="標楷體" pitchFamily="65" charset="-120"/>
                <a:ea typeface="標楷體" pitchFamily="65" charset="-120"/>
              </a:rPr>
              <a:t>農作物防災建議</a:t>
            </a:r>
            <a:endParaRPr lang="zh-TW" altLang="en-US" sz="4800" b="1" dirty="0">
              <a:solidFill>
                <a:srgbClr val="FF0000"/>
              </a:solidFill>
              <a:latin typeface="標楷體" pitchFamily="65" charset="-120"/>
              <a:ea typeface="標楷體" pitchFamily="65" charset="-120"/>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36676"/>
            <a:ext cx="3017898" cy="5188667"/>
          </a:xfrm>
          <a:prstGeom prst="rect">
            <a:avLst/>
          </a:prstGeom>
        </p:spPr>
      </p:pic>
    </p:spTree>
    <p:extLst>
      <p:ext uri="{BB962C8B-B14F-4D97-AF65-F5344CB8AC3E}">
        <p14:creationId xmlns:p14="http://schemas.microsoft.com/office/powerpoint/2010/main" val="3400981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圖片 29"/>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960" l="0" r="100000">
                        <a14:foregroundMark x1="17400" y1="8574" x2="18619" y2="29242"/>
                        <a14:foregroundMark x1="13879" y1="41606" x2="48477" y2="55325"/>
                        <a14:foregroundMark x1="11510" y1="49007" x2="29519" y2="60018"/>
                        <a14:foregroundMark x1="19838" y1="74639" x2="19228" y2="89621"/>
                        <a14:foregroundMark x1="10291" y1="88448" x2="23494" y2="68141"/>
                        <a14:foregroundMark x1="75694" y1="86552" x2="96209" y2="86462"/>
                        <a14:foregroundMark x1="94922" y1="55054" x2="73053" y2="55144"/>
                        <a14:foregroundMark x1="79012" y1="27166" x2="94313" y2="27708"/>
                        <a14:backgroundMark x1="6906" y1="5144" x2="6906" y2="5144"/>
                        <a14:backgroundMark x1="25999" y1="5415" x2="25999" y2="5415"/>
                        <a14:backgroundMark x1="35206" y1="5505" x2="35206" y2="5505"/>
                        <a14:backgroundMark x1="50643" y1="9386" x2="37644" y2="6318"/>
                        <a14:backgroundMark x1="31347" y1="10199" x2="45633" y2="8213"/>
                        <a14:backgroundMark x1="32092" y1="11011" x2="40149" y2="12365"/>
                        <a14:backgroundMark x1="43128" y1="11643" x2="45565" y2="12455"/>
                        <a14:backgroundMark x1="45633" y1="12455" x2="45633" y2="12455"/>
                        <a14:backgroundMark x1="51726" y1="11643" x2="63778" y2="11011"/>
                        <a14:backgroundMark x1="65944" y1="10830" x2="65944" y2="10830"/>
                        <a14:backgroundMark x1="67773" y1="11913" x2="73189" y2="3881"/>
                        <a14:backgroundMark x1="99052" y1="7130" x2="86324" y2="451"/>
                        <a14:backgroundMark x1="33243" y1="4693" x2="6703" y2="3791"/>
                        <a14:backgroundMark x1="6703" y1="3791" x2="6703" y2="3791"/>
                        <a14:backgroundMark x1="3385" y1="3249" x2="2776" y2="11101"/>
                      </a14:backgroundRemoval>
                    </a14:imgEffect>
                  </a14:imgLayer>
                </a14:imgProps>
              </a:ext>
              <a:ext uri="{28A0092B-C50C-407E-A947-70E740481C1C}">
                <a14:useLocalDpi xmlns:a14="http://schemas.microsoft.com/office/drawing/2010/main" val="0"/>
              </a:ext>
            </a:extLst>
          </a:blip>
          <a:srcRect l="5597" t="3495" r="70981" b="72393"/>
          <a:stretch/>
        </p:blipFill>
        <p:spPr>
          <a:xfrm>
            <a:off x="1521057" y="696038"/>
            <a:ext cx="1944216" cy="1501379"/>
          </a:xfrm>
          <a:prstGeom prst="ellipse">
            <a:avLst/>
          </a:prstGeom>
        </p:spPr>
      </p:pic>
      <p:pic>
        <p:nvPicPr>
          <p:cNvPr id="32" name="圖片 31">
            <a:extLst>
              <a:ext uri="{FF2B5EF4-FFF2-40B4-BE49-F238E27FC236}">
                <a16:creationId xmlns:a16="http://schemas.microsoft.com/office/drawing/2014/main" xmlns="" id="{917C45A6-BEDE-4C8B-975E-E60C2BC4540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960" l="0" r="100000">
                        <a14:foregroundMark x1="17400" y1="8574" x2="18619" y2="29242"/>
                        <a14:foregroundMark x1="13879" y1="41606" x2="48477" y2="55325"/>
                        <a14:foregroundMark x1="11510" y1="49007" x2="29519" y2="60018"/>
                        <a14:foregroundMark x1="19838" y1="74639" x2="19228" y2="89621"/>
                        <a14:foregroundMark x1="10291" y1="88448" x2="23494" y2="68141"/>
                        <a14:foregroundMark x1="75694" y1="86552" x2="96209" y2="86462"/>
                        <a14:foregroundMark x1="94922" y1="55054" x2="73053" y2="55144"/>
                        <a14:foregroundMark x1="79012" y1="27166" x2="94313" y2="27708"/>
                        <a14:backgroundMark x1="6906" y1="5144" x2="6906" y2="5144"/>
                        <a14:backgroundMark x1="25999" y1="5415" x2="25999" y2="5415"/>
                        <a14:backgroundMark x1="35206" y1="5505" x2="35206" y2="5505"/>
                        <a14:backgroundMark x1="50643" y1="9386" x2="37644" y2="6318"/>
                        <a14:backgroundMark x1="31347" y1="10199" x2="45633" y2="8213"/>
                        <a14:backgroundMark x1="32092" y1="11011" x2="40149" y2="12365"/>
                        <a14:backgroundMark x1="43128" y1="11643" x2="45565" y2="12455"/>
                        <a14:backgroundMark x1="45633" y1="12455" x2="45633" y2="12455"/>
                        <a14:backgroundMark x1="51726" y1="11643" x2="63778" y2="11011"/>
                        <a14:backgroundMark x1="65944" y1="10830" x2="65944" y2="10830"/>
                        <a14:backgroundMark x1="67773" y1="11913" x2="73189" y2="3881"/>
                        <a14:backgroundMark x1="99052" y1="7130" x2="86324" y2="451"/>
                        <a14:backgroundMark x1="33243" y1="4693" x2="6703" y2="3791"/>
                        <a14:backgroundMark x1="6703" y1="3791" x2="6703" y2="3791"/>
                        <a14:backgroundMark x1="3385" y1="3249" x2="2776" y2="11101"/>
                      </a14:backgroundRemoval>
                    </a14:imgEffect>
                  </a14:imgLayer>
                </a14:imgProps>
              </a:ext>
              <a:ext uri="{28A0092B-C50C-407E-A947-70E740481C1C}">
                <a14:useLocalDpi xmlns:a14="http://schemas.microsoft.com/office/drawing/2010/main" val="0"/>
              </a:ext>
            </a:extLst>
          </a:blip>
          <a:srcRect l="6415" t="65844" r="69295" b="12357"/>
          <a:stretch/>
        </p:blipFill>
        <p:spPr>
          <a:xfrm>
            <a:off x="1756360" y="4505053"/>
            <a:ext cx="2016225" cy="1357364"/>
          </a:xfrm>
          <a:prstGeom prst="ellipse">
            <a:avLst/>
          </a:prstGeom>
        </p:spPr>
      </p:pic>
      <p:pic>
        <p:nvPicPr>
          <p:cNvPr id="31" name="圖片 30">
            <a:extLst>
              <a:ext uri="{FF2B5EF4-FFF2-40B4-BE49-F238E27FC236}">
                <a16:creationId xmlns:a16="http://schemas.microsoft.com/office/drawing/2014/main" xmlns="" id="{493A1913-6E14-43FF-ACD3-D5355370D5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960" l="0" r="100000">
                        <a14:foregroundMark x1="17400" y1="8574" x2="18619" y2="29242"/>
                        <a14:foregroundMark x1="13879" y1="41606" x2="48477" y2="55325"/>
                        <a14:foregroundMark x1="11510" y1="49007" x2="29519" y2="60018"/>
                        <a14:foregroundMark x1="19838" y1="74639" x2="19228" y2="89621"/>
                        <a14:foregroundMark x1="10291" y1="88448" x2="23494" y2="68141"/>
                        <a14:foregroundMark x1="75694" y1="86552" x2="96209" y2="86462"/>
                        <a14:foregroundMark x1="94922" y1="55054" x2="73053" y2="55144"/>
                        <a14:foregroundMark x1="79012" y1="27166" x2="94313" y2="27708"/>
                        <a14:backgroundMark x1="6906" y1="5144" x2="6906" y2="5144"/>
                        <a14:backgroundMark x1="25999" y1="5415" x2="25999" y2="5415"/>
                        <a14:backgroundMark x1="35206" y1="5505" x2="35206" y2="5505"/>
                        <a14:backgroundMark x1="50643" y1="9386" x2="37644" y2="6318"/>
                        <a14:backgroundMark x1="31347" y1="10199" x2="45633" y2="8213"/>
                        <a14:backgroundMark x1="32092" y1="11011" x2="40149" y2="12365"/>
                        <a14:backgroundMark x1="43128" y1="11643" x2="45565" y2="12455"/>
                        <a14:backgroundMark x1="45633" y1="12455" x2="45633" y2="12455"/>
                        <a14:backgroundMark x1="51726" y1="11643" x2="63778" y2="11011"/>
                        <a14:backgroundMark x1="65944" y1="10830" x2="65944" y2="10830"/>
                        <a14:backgroundMark x1="67773" y1="11913" x2="73189" y2="3881"/>
                        <a14:backgroundMark x1="99052" y1="7130" x2="86324" y2="451"/>
                        <a14:backgroundMark x1="33243" y1="4693" x2="6703" y2="3791"/>
                        <a14:backgroundMark x1="6703" y1="3791" x2="6703" y2="3791"/>
                        <a14:backgroundMark x1="3385" y1="3249" x2="2776" y2="11101"/>
                      </a14:backgroundRemoval>
                    </a14:imgEffect>
                  </a14:imgLayer>
                </a14:imgProps>
              </a:ext>
              <a:ext uri="{28A0092B-C50C-407E-A947-70E740481C1C}">
                <a14:useLocalDpi xmlns:a14="http://schemas.microsoft.com/office/drawing/2010/main" val="0"/>
              </a:ext>
            </a:extLst>
          </a:blip>
          <a:srcRect l="2838" t="35838" r="72503" b="42364"/>
          <a:stretch/>
        </p:blipFill>
        <p:spPr>
          <a:xfrm>
            <a:off x="1460037" y="2588653"/>
            <a:ext cx="2046795" cy="1357364"/>
          </a:xfrm>
          <a:prstGeom prst="ellipse">
            <a:avLst/>
          </a:prstGeom>
        </p:spPr>
      </p:pic>
      <p:grpSp>
        <p:nvGrpSpPr>
          <p:cNvPr id="6" name="群組 5">
            <a:extLst>
              <a:ext uri="{FF2B5EF4-FFF2-40B4-BE49-F238E27FC236}">
                <a16:creationId xmlns:a16="http://schemas.microsoft.com/office/drawing/2014/main" xmlns="" id="{AA30CEAA-8E89-42D0-BED3-E037A0C3047E}"/>
              </a:ext>
            </a:extLst>
          </p:cNvPr>
          <p:cNvGrpSpPr/>
          <p:nvPr/>
        </p:nvGrpSpPr>
        <p:grpSpPr>
          <a:xfrm>
            <a:off x="611742" y="5240802"/>
            <a:ext cx="3160843" cy="918078"/>
            <a:chOff x="574642" y="1200788"/>
            <a:chExt cx="2350560" cy="854170"/>
          </a:xfrm>
        </p:grpSpPr>
        <p:sp>
          <p:nvSpPr>
            <p:cNvPr id="7" name="圓角矩形 19">
              <a:extLst>
                <a:ext uri="{FF2B5EF4-FFF2-40B4-BE49-F238E27FC236}">
                  <a16:creationId xmlns:a16="http://schemas.microsoft.com/office/drawing/2014/main" xmlns="" id="{2C9A290A-A193-4B58-A8CB-AD9EDC6AC9C5}"/>
                </a:ext>
              </a:extLst>
            </p:cNvPr>
            <p:cNvSpPr/>
            <p:nvPr/>
          </p:nvSpPr>
          <p:spPr>
            <a:xfrm>
              <a:off x="574642" y="1630363"/>
              <a:ext cx="2350560" cy="424595"/>
            </a:xfrm>
            <a:prstGeom prst="roundRect">
              <a:avLst/>
            </a:prstGeom>
            <a:solidFill>
              <a:srgbClr val="EDF8C9"/>
            </a:solidFill>
            <a:ln w="76200">
              <a:solidFill>
                <a:srgbClr val="FFCC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ndara"/>
                <a:ea typeface="標楷體" panose="03000509000000000000" pitchFamily="65" charset="-120"/>
              </a:endParaRPr>
            </a:p>
          </p:txBody>
        </p:sp>
        <p:sp>
          <p:nvSpPr>
            <p:cNvPr id="8" name="橢圓形圖說文字 20">
              <a:extLst>
                <a:ext uri="{FF2B5EF4-FFF2-40B4-BE49-F238E27FC236}">
                  <a16:creationId xmlns:a16="http://schemas.microsoft.com/office/drawing/2014/main" xmlns="" id="{633719AE-002A-4422-B6B1-C600326A7E28}"/>
                </a:ext>
              </a:extLst>
            </p:cNvPr>
            <p:cNvSpPr/>
            <p:nvPr/>
          </p:nvSpPr>
          <p:spPr>
            <a:xfrm>
              <a:off x="991665" y="1200788"/>
              <a:ext cx="653952" cy="720080"/>
            </a:xfrm>
            <a:prstGeom prst="wedgeEllipseCallout">
              <a:avLst>
                <a:gd name="adj1" fmla="val 39636"/>
                <a:gd name="adj2" fmla="val 50406"/>
              </a:avLst>
            </a:prstGeom>
            <a:solidFill>
              <a:srgbClr val="FFCC66"/>
            </a:solidFill>
            <a:ln>
              <a:solidFill>
                <a:srgbClr val="FFCC66"/>
              </a:solidFill>
            </a:ln>
            <a:effectLst>
              <a:softEdge rad="31750"/>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4584D3"/>
                  </a:solidFill>
                  <a:latin typeface="微軟正黑體" panose="020B0604030504040204" pitchFamily="34" charset="-120"/>
                  <a:ea typeface="微軟正黑體" panose="020B0604030504040204" pitchFamily="34" charset="-120"/>
                </a:rPr>
                <a:t>通</a:t>
              </a:r>
            </a:p>
          </p:txBody>
        </p:sp>
        <p:sp>
          <p:nvSpPr>
            <p:cNvPr id="9" name="文字方塊 8">
              <a:extLst>
                <a:ext uri="{FF2B5EF4-FFF2-40B4-BE49-F238E27FC236}">
                  <a16:creationId xmlns:a16="http://schemas.microsoft.com/office/drawing/2014/main" xmlns="" id="{C900A3D7-FA5E-47D6-A34B-87A2E5777702}"/>
                </a:ext>
              </a:extLst>
            </p:cNvPr>
            <p:cNvSpPr txBox="1"/>
            <p:nvPr/>
          </p:nvSpPr>
          <p:spPr>
            <a:xfrm>
              <a:off x="772270" y="1711335"/>
              <a:ext cx="2053774" cy="343623"/>
            </a:xfrm>
            <a:prstGeom prst="rect">
              <a:avLst/>
            </a:prstGeom>
            <a:noFill/>
          </p:spPr>
          <p:txBody>
            <a:bodyPr wrap="square" rtlCol="0">
              <a:spAutoFit/>
            </a:bodyPr>
            <a:lstStyle/>
            <a:p>
              <a:r>
                <a:rPr lang="zh-TW" altLang="en-US" b="1" dirty="0">
                  <a:solidFill>
                    <a:prstClr val="black"/>
                  </a:solidFill>
                  <a:latin typeface="微軟正黑體" panose="020B0604030504040204" pitchFamily="34" charset="-120"/>
                  <a:ea typeface="微軟正黑體" panose="020B0604030504040204" pitchFamily="34" charset="-120"/>
                </a:rPr>
                <a:t>疏                 排水溝及檢修</a:t>
              </a:r>
            </a:p>
          </p:txBody>
        </p:sp>
      </p:grpSp>
      <p:grpSp>
        <p:nvGrpSpPr>
          <p:cNvPr id="10" name="群組 9">
            <a:extLst>
              <a:ext uri="{FF2B5EF4-FFF2-40B4-BE49-F238E27FC236}">
                <a16:creationId xmlns:a16="http://schemas.microsoft.com/office/drawing/2014/main" xmlns="" id="{59BB27F3-43E3-493D-9F9F-E2704D51249C}"/>
              </a:ext>
            </a:extLst>
          </p:cNvPr>
          <p:cNvGrpSpPr/>
          <p:nvPr/>
        </p:nvGrpSpPr>
        <p:grpSpPr>
          <a:xfrm>
            <a:off x="619439" y="1449468"/>
            <a:ext cx="2970173" cy="993723"/>
            <a:chOff x="467544" y="1163145"/>
            <a:chExt cx="2208769" cy="924549"/>
          </a:xfrm>
        </p:grpSpPr>
        <p:sp>
          <p:nvSpPr>
            <p:cNvPr id="11" name="圓角矩形 19">
              <a:extLst>
                <a:ext uri="{FF2B5EF4-FFF2-40B4-BE49-F238E27FC236}">
                  <a16:creationId xmlns:a16="http://schemas.microsoft.com/office/drawing/2014/main" xmlns="" id="{84260309-44C7-4972-B2E0-11B033FCD808}"/>
                </a:ext>
              </a:extLst>
            </p:cNvPr>
            <p:cNvSpPr/>
            <p:nvPr/>
          </p:nvSpPr>
          <p:spPr>
            <a:xfrm>
              <a:off x="467544" y="1630363"/>
              <a:ext cx="2208769" cy="457331"/>
            </a:xfrm>
            <a:prstGeom prst="roundRect">
              <a:avLst/>
            </a:prstGeom>
            <a:solidFill>
              <a:srgbClr val="EDF8C9"/>
            </a:solidFill>
            <a:ln w="76200">
              <a:solidFill>
                <a:srgbClr val="FFCC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ndara"/>
                <a:ea typeface="標楷體" panose="03000509000000000000" pitchFamily="65" charset="-120"/>
              </a:endParaRPr>
            </a:p>
          </p:txBody>
        </p:sp>
        <p:sp>
          <p:nvSpPr>
            <p:cNvPr id="12" name="橢圓形圖說文字 20">
              <a:extLst>
                <a:ext uri="{FF2B5EF4-FFF2-40B4-BE49-F238E27FC236}">
                  <a16:creationId xmlns:a16="http://schemas.microsoft.com/office/drawing/2014/main" xmlns="" id="{F37E73FD-5E85-4E4F-8F47-2B29FF02AC31}"/>
                </a:ext>
              </a:extLst>
            </p:cNvPr>
            <p:cNvSpPr/>
            <p:nvPr/>
          </p:nvSpPr>
          <p:spPr>
            <a:xfrm>
              <a:off x="553598" y="1163145"/>
              <a:ext cx="569802" cy="720080"/>
            </a:xfrm>
            <a:prstGeom prst="wedgeEllipseCallout">
              <a:avLst>
                <a:gd name="adj1" fmla="val 39636"/>
                <a:gd name="adj2" fmla="val 50406"/>
              </a:avLst>
            </a:prstGeom>
            <a:solidFill>
              <a:srgbClr val="FFCC66"/>
            </a:solidFill>
            <a:ln>
              <a:solidFill>
                <a:srgbClr val="FFCC66"/>
              </a:solidFill>
            </a:ln>
            <a:effectLst>
              <a:softEdge rad="31750"/>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4584D3"/>
                  </a:solidFill>
                  <a:latin typeface="微軟正黑體" panose="020B0604030504040204" pitchFamily="34" charset="-120"/>
                  <a:ea typeface="微軟正黑體" panose="020B0604030504040204" pitchFamily="34" charset="-120"/>
                </a:rPr>
                <a:t>固</a:t>
              </a:r>
            </a:p>
          </p:txBody>
        </p:sp>
        <p:sp>
          <p:nvSpPr>
            <p:cNvPr id="13" name="文字方塊 12">
              <a:extLst>
                <a:ext uri="{FF2B5EF4-FFF2-40B4-BE49-F238E27FC236}">
                  <a16:creationId xmlns:a16="http://schemas.microsoft.com/office/drawing/2014/main" xmlns="" id="{03BC9B9A-E90B-4E5A-84FB-B741ED71A4CC}"/>
                </a:ext>
              </a:extLst>
            </p:cNvPr>
            <p:cNvSpPr txBox="1"/>
            <p:nvPr/>
          </p:nvSpPr>
          <p:spPr>
            <a:xfrm>
              <a:off x="1107127" y="1704607"/>
              <a:ext cx="1507627" cy="343623"/>
            </a:xfrm>
            <a:prstGeom prst="rect">
              <a:avLst/>
            </a:prstGeom>
            <a:noFill/>
          </p:spPr>
          <p:txBody>
            <a:bodyPr wrap="square" rtlCol="0">
              <a:spAutoFit/>
            </a:bodyPr>
            <a:lstStyle/>
            <a:p>
              <a:r>
                <a:rPr lang="zh-TW" altLang="en-US" b="1" dirty="0">
                  <a:solidFill>
                    <a:prstClr val="black"/>
                  </a:solidFill>
                  <a:latin typeface="微軟正黑體" panose="020B0604030504040204" pitchFamily="34" charset="-120"/>
                  <a:ea typeface="微軟正黑體" panose="020B0604030504040204" pitchFamily="34" charset="-120"/>
                </a:rPr>
                <a:t>立支架並固定枝條</a:t>
              </a:r>
            </a:p>
          </p:txBody>
        </p:sp>
      </p:grpSp>
      <p:pic>
        <p:nvPicPr>
          <p:cNvPr id="35" name="圖片 34">
            <a:extLst>
              <a:ext uri="{FF2B5EF4-FFF2-40B4-BE49-F238E27FC236}">
                <a16:creationId xmlns:a16="http://schemas.microsoft.com/office/drawing/2014/main" xmlns="" id="{09C539D3-7FFD-44DB-A8C2-D97F1D7444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960" l="0" r="100000">
                        <a14:foregroundMark x1="17400" y1="8574" x2="18619" y2="29242"/>
                        <a14:foregroundMark x1="13879" y1="41606" x2="48477" y2="55325"/>
                        <a14:foregroundMark x1="11510" y1="49007" x2="29519" y2="60018"/>
                        <a14:foregroundMark x1="19838" y1="74639" x2="19228" y2="89621"/>
                        <a14:foregroundMark x1="10291" y1="88448" x2="23494" y2="68141"/>
                        <a14:foregroundMark x1="75694" y1="86552" x2="96209" y2="86462"/>
                        <a14:foregroundMark x1="94922" y1="55054" x2="73053" y2="55144"/>
                        <a14:foregroundMark x1="79012" y1="27166" x2="94313" y2="27708"/>
                        <a14:backgroundMark x1="6906" y1="5144" x2="6906" y2="5144"/>
                        <a14:backgroundMark x1="25999" y1="5415" x2="25999" y2="5415"/>
                        <a14:backgroundMark x1="35206" y1="5505" x2="35206" y2="5505"/>
                        <a14:backgroundMark x1="50643" y1="9386" x2="37644" y2="6318"/>
                        <a14:backgroundMark x1="31347" y1="10199" x2="45633" y2="8213"/>
                        <a14:backgroundMark x1="32092" y1="11011" x2="40149" y2="12365"/>
                        <a14:backgroundMark x1="43128" y1="11643" x2="45565" y2="12455"/>
                        <a14:backgroundMark x1="45633" y1="12455" x2="45633" y2="12455"/>
                        <a14:backgroundMark x1="51726" y1="11643" x2="63778" y2="11011"/>
                        <a14:backgroundMark x1="65944" y1="10830" x2="65944" y2="10830"/>
                        <a14:backgroundMark x1="67773" y1="11913" x2="73189" y2="3881"/>
                        <a14:backgroundMark x1="99052" y1="7130" x2="86324" y2="451"/>
                        <a14:backgroundMark x1="33243" y1="4693" x2="6703" y2="3791"/>
                        <a14:backgroundMark x1="6703" y1="3791" x2="6703" y2="3791"/>
                        <a14:backgroundMark x1="3385" y1="3249" x2="2776" y2="11101"/>
                      </a14:backgroundRemoval>
                    </a14:imgEffect>
                  </a14:imgLayer>
                </a14:imgProps>
              </a:ext>
              <a:ext uri="{28A0092B-C50C-407E-A947-70E740481C1C}">
                <a14:useLocalDpi xmlns:a14="http://schemas.microsoft.com/office/drawing/2010/main" val="0"/>
              </a:ext>
            </a:extLst>
          </a:blip>
          <a:srcRect l="72948" t="66040" r="2763" b="12162"/>
          <a:stretch/>
        </p:blipFill>
        <p:spPr>
          <a:xfrm>
            <a:off x="6602092" y="4490152"/>
            <a:ext cx="2016225" cy="1357364"/>
          </a:xfrm>
          <a:prstGeom prst="ellipse">
            <a:avLst/>
          </a:prstGeom>
        </p:spPr>
      </p:pic>
      <p:grpSp>
        <p:nvGrpSpPr>
          <p:cNvPr id="14" name="群組 13">
            <a:extLst>
              <a:ext uri="{FF2B5EF4-FFF2-40B4-BE49-F238E27FC236}">
                <a16:creationId xmlns:a16="http://schemas.microsoft.com/office/drawing/2014/main" xmlns="" id="{8C662A76-53E1-4EC3-8ED8-CFAAE154DB4A}"/>
              </a:ext>
            </a:extLst>
          </p:cNvPr>
          <p:cNvGrpSpPr/>
          <p:nvPr/>
        </p:nvGrpSpPr>
        <p:grpSpPr>
          <a:xfrm>
            <a:off x="869070" y="3267335"/>
            <a:ext cx="2477671" cy="993723"/>
            <a:chOff x="467545" y="1163145"/>
            <a:chExt cx="1925646" cy="924549"/>
          </a:xfrm>
        </p:grpSpPr>
        <p:sp>
          <p:nvSpPr>
            <p:cNvPr id="15" name="圓角矩形 19">
              <a:extLst>
                <a:ext uri="{FF2B5EF4-FFF2-40B4-BE49-F238E27FC236}">
                  <a16:creationId xmlns:a16="http://schemas.microsoft.com/office/drawing/2014/main" xmlns="" id="{24424B15-9674-4F58-8BFD-51BC1A233D06}"/>
                </a:ext>
              </a:extLst>
            </p:cNvPr>
            <p:cNvSpPr/>
            <p:nvPr/>
          </p:nvSpPr>
          <p:spPr>
            <a:xfrm>
              <a:off x="467545" y="1630363"/>
              <a:ext cx="1925646" cy="457331"/>
            </a:xfrm>
            <a:prstGeom prst="roundRect">
              <a:avLst/>
            </a:prstGeom>
            <a:solidFill>
              <a:srgbClr val="EDF8C9"/>
            </a:solidFill>
            <a:ln w="76200">
              <a:solidFill>
                <a:srgbClr val="FFCC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ndara"/>
                <a:ea typeface="標楷體" panose="03000509000000000000" pitchFamily="65" charset="-120"/>
              </a:endParaRPr>
            </a:p>
          </p:txBody>
        </p:sp>
        <p:sp>
          <p:nvSpPr>
            <p:cNvPr id="16" name="橢圓形圖說文字 20">
              <a:extLst>
                <a:ext uri="{FF2B5EF4-FFF2-40B4-BE49-F238E27FC236}">
                  <a16:creationId xmlns:a16="http://schemas.microsoft.com/office/drawing/2014/main" xmlns="" id="{43C0D493-35B4-495D-ABE3-9E76E5697AB5}"/>
                </a:ext>
              </a:extLst>
            </p:cNvPr>
            <p:cNvSpPr/>
            <p:nvPr/>
          </p:nvSpPr>
          <p:spPr>
            <a:xfrm>
              <a:off x="553598" y="1163145"/>
              <a:ext cx="569802" cy="720080"/>
            </a:xfrm>
            <a:prstGeom prst="wedgeEllipseCallout">
              <a:avLst>
                <a:gd name="adj1" fmla="val 39636"/>
                <a:gd name="adj2" fmla="val 50406"/>
              </a:avLst>
            </a:prstGeom>
            <a:solidFill>
              <a:srgbClr val="FFCC66"/>
            </a:solidFill>
            <a:ln>
              <a:solidFill>
                <a:srgbClr val="FFCC66"/>
              </a:solidFill>
            </a:ln>
            <a:effectLst>
              <a:softEdge rad="31750"/>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4584D3"/>
                  </a:solidFill>
                  <a:latin typeface="微軟正黑體" panose="020B0604030504040204" pitchFamily="34" charset="-120"/>
                  <a:ea typeface="微軟正黑體" panose="020B0604030504040204" pitchFamily="34" charset="-120"/>
                </a:rPr>
                <a:t>壓</a:t>
              </a:r>
            </a:p>
          </p:txBody>
        </p:sp>
        <p:sp>
          <p:nvSpPr>
            <p:cNvPr id="17" name="文字方塊 16">
              <a:extLst>
                <a:ext uri="{FF2B5EF4-FFF2-40B4-BE49-F238E27FC236}">
                  <a16:creationId xmlns:a16="http://schemas.microsoft.com/office/drawing/2014/main" xmlns="" id="{85AC9230-9E17-48B3-ACD7-2A355A2903DC}"/>
                </a:ext>
              </a:extLst>
            </p:cNvPr>
            <p:cNvSpPr txBox="1"/>
            <p:nvPr/>
          </p:nvSpPr>
          <p:spPr>
            <a:xfrm>
              <a:off x="1107128" y="1693237"/>
              <a:ext cx="1261010" cy="343623"/>
            </a:xfrm>
            <a:prstGeom prst="rect">
              <a:avLst/>
            </a:prstGeom>
            <a:noFill/>
          </p:spPr>
          <p:txBody>
            <a:bodyPr wrap="square" rtlCol="0">
              <a:spAutoFit/>
            </a:bodyPr>
            <a:lstStyle/>
            <a:p>
              <a:r>
                <a:rPr lang="zh-TW" altLang="en-US" b="1" dirty="0">
                  <a:solidFill>
                    <a:prstClr val="black"/>
                  </a:solidFill>
                  <a:latin typeface="微軟正黑體" panose="020B0604030504040204" pitchFamily="34" charset="-120"/>
                  <a:ea typeface="微軟正黑體" panose="020B0604030504040204" pitchFamily="34" charset="-120"/>
                </a:rPr>
                <a:t>網室避免吹走</a:t>
              </a:r>
            </a:p>
          </p:txBody>
        </p:sp>
      </p:grpSp>
      <p:grpSp>
        <p:nvGrpSpPr>
          <p:cNvPr id="18" name="群組 17">
            <a:extLst>
              <a:ext uri="{FF2B5EF4-FFF2-40B4-BE49-F238E27FC236}">
                <a16:creationId xmlns:a16="http://schemas.microsoft.com/office/drawing/2014/main" xmlns="" id="{2C4F8011-7771-432A-BA07-258360D471FD}"/>
              </a:ext>
            </a:extLst>
          </p:cNvPr>
          <p:cNvGrpSpPr/>
          <p:nvPr/>
        </p:nvGrpSpPr>
        <p:grpSpPr>
          <a:xfrm>
            <a:off x="5353059" y="1455863"/>
            <a:ext cx="2970173" cy="1006828"/>
            <a:chOff x="467544" y="1163145"/>
            <a:chExt cx="2208769" cy="936742"/>
          </a:xfrm>
        </p:grpSpPr>
        <p:sp>
          <p:nvSpPr>
            <p:cNvPr id="19" name="圓角矩形 19">
              <a:extLst>
                <a:ext uri="{FF2B5EF4-FFF2-40B4-BE49-F238E27FC236}">
                  <a16:creationId xmlns:a16="http://schemas.microsoft.com/office/drawing/2014/main" xmlns="" id="{4669D0D9-21B8-4A4D-955D-5EE895205410}"/>
                </a:ext>
              </a:extLst>
            </p:cNvPr>
            <p:cNvSpPr/>
            <p:nvPr/>
          </p:nvSpPr>
          <p:spPr>
            <a:xfrm>
              <a:off x="467544" y="1630363"/>
              <a:ext cx="2208769" cy="469524"/>
            </a:xfrm>
            <a:prstGeom prst="roundRect">
              <a:avLst/>
            </a:prstGeom>
            <a:solidFill>
              <a:srgbClr val="EDF8C9"/>
            </a:solidFill>
            <a:ln w="76200">
              <a:solidFill>
                <a:srgbClr val="FFCC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Candara"/>
                <a:ea typeface="標楷體" panose="03000509000000000000" pitchFamily="65" charset="-120"/>
              </a:endParaRPr>
            </a:p>
          </p:txBody>
        </p:sp>
        <p:sp>
          <p:nvSpPr>
            <p:cNvPr id="20" name="橢圓形圖說文字 20">
              <a:extLst>
                <a:ext uri="{FF2B5EF4-FFF2-40B4-BE49-F238E27FC236}">
                  <a16:creationId xmlns:a16="http://schemas.microsoft.com/office/drawing/2014/main" xmlns="" id="{A894D40A-9B55-4666-B802-B47E1B86E95D}"/>
                </a:ext>
              </a:extLst>
            </p:cNvPr>
            <p:cNvSpPr/>
            <p:nvPr/>
          </p:nvSpPr>
          <p:spPr>
            <a:xfrm>
              <a:off x="553598" y="1163145"/>
              <a:ext cx="569802" cy="720080"/>
            </a:xfrm>
            <a:prstGeom prst="wedgeEllipseCallout">
              <a:avLst>
                <a:gd name="adj1" fmla="val 39636"/>
                <a:gd name="adj2" fmla="val 50406"/>
              </a:avLst>
            </a:prstGeom>
            <a:solidFill>
              <a:srgbClr val="FFCC66"/>
            </a:solidFill>
            <a:ln>
              <a:solidFill>
                <a:srgbClr val="FFCC66"/>
              </a:solidFill>
            </a:ln>
            <a:effectLst>
              <a:softEdge rad="31750"/>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4584D3"/>
                  </a:solidFill>
                  <a:latin typeface="微軟正黑體" panose="020B0604030504040204" pitchFamily="34" charset="-120"/>
                  <a:ea typeface="微軟正黑體" panose="020B0604030504040204" pitchFamily="34" charset="-120"/>
                </a:rPr>
                <a:t>防</a:t>
              </a:r>
            </a:p>
          </p:txBody>
        </p:sp>
        <p:sp>
          <p:nvSpPr>
            <p:cNvPr id="21" name="文字方塊 20">
              <a:extLst>
                <a:ext uri="{FF2B5EF4-FFF2-40B4-BE49-F238E27FC236}">
                  <a16:creationId xmlns:a16="http://schemas.microsoft.com/office/drawing/2014/main" xmlns="" id="{A721D308-F1FB-4C26-9524-1FED76C455AA}"/>
                </a:ext>
              </a:extLst>
            </p:cNvPr>
            <p:cNvSpPr txBox="1"/>
            <p:nvPr/>
          </p:nvSpPr>
          <p:spPr>
            <a:xfrm>
              <a:off x="1107127" y="1707269"/>
              <a:ext cx="1507627" cy="343622"/>
            </a:xfrm>
            <a:prstGeom prst="rect">
              <a:avLst/>
            </a:prstGeom>
            <a:noFill/>
          </p:spPr>
          <p:txBody>
            <a:bodyPr wrap="square" rtlCol="0">
              <a:spAutoFit/>
            </a:bodyPr>
            <a:lstStyle/>
            <a:p>
              <a:r>
                <a:rPr lang="zh-TW" altLang="en-US" b="1" dirty="0">
                  <a:solidFill>
                    <a:prstClr val="black"/>
                  </a:solidFill>
                  <a:latin typeface="微軟正黑體" panose="020B0604030504040204" pitchFamily="34" charset="-120"/>
                  <a:ea typeface="微軟正黑體" panose="020B0604030504040204" pitchFamily="34" charset="-120"/>
                </a:rPr>
                <a:t>易受風害需矮化</a:t>
              </a:r>
            </a:p>
          </p:txBody>
        </p:sp>
      </p:grpSp>
      <p:pic>
        <p:nvPicPr>
          <p:cNvPr id="34" name="圖片 33">
            <a:extLst>
              <a:ext uri="{FF2B5EF4-FFF2-40B4-BE49-F238E27FC236}">
                <a16:creationId xmlns:a16="http://schemas.microsoft.com/office/drawing/2014/main" xmlns="" id="{C202193F-525D-4E6B-906F-E313B69AE9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960" l="0" r="100000">
                        <a14:foregroundMark x1="17400" y1="8574" x2="18619" y2="29242"/>
                        <a14:foregroundMark x1="13879" y1="41606" x2="48477" y2="55325"/>
                        <a14:foregroundMark x1="11510" y1="49007" x2="29519" y2="60018"/>
                        <a14:foregroundMark x1="19838" y1="74639" x2="19228" y2="89621"/>
                        <a14:foregroundMark x1="10291" y1="88448" x2="23494" y2="68141"/>
                        <a14:foregroundMark x1="75694" y1="86552" x2="96209" y2="86462"/>
                        <a14:foregroundMark x1="94922" y1="55054" x2="73053" y2="55144"/>
                        <a14:foregroundMark x1="79012" y1="27166" x2="94313" y2="27708"/>
                        <a14:backgroundMark x1="6906" y1="5144" x2="6906" y2="5144"/>
                        <a14:backgroundMark x1="25999" y1="5415" x2="25999" y2="5415"/>
                        <a14:backgroundMark x1="35206" y1="5505" x2="35206" y2="5505"/>
                        <a14:backgroundMark x1="50643" y1="9386" x2="37644" y2="6318"/>
                        <a14:backgroundMark x1="31347" y1="10199" x2="45633" y2="8213"/>
                        <a14:backgroundMark x1="32092" y1="11011" x2="40149" y2="12365"/>
                        <a14:backgroundMark x1="43128" y1="11643" x2="45565" y2="12455"/>
                        <a14:backgroundMark x1="45633" y1="12455" x2="45633" y2="12455"/>
                        <a14:backgroundMark x1="51726" y1="11643" x2="63778" y2="11011"/>
                        <a14:backgroundMark x1="65944" y1="10830" x2="65944" y2="10830"/>
                        <a14:backgroundMark x1="67773" y1="11913" x2="73189" y2="3881"/>
                        <a14:backgroundMark x1="99052" y1="7130" x2="86324" y2="451"/>
                        <a14:backgroundMark x1="33243" y1="4693" x2="6703" y2="3791"/>
                        <a14:backgroundMark x1="6703" y1="3791" x2="6703" y2="3791"/>
                        <a14:backgroundMark x1="3385" y1="3249" x2="2776" y2="11101"/>
                      </a14:backgroundRemoval>
                    </a14:imgEffect>
                  </a14:imgLayer>
                </a14:imgProps>
              </a:ext>
              <a:ext uri="{28A0092B-C50C-407E-A947-70E740481C1C}">
                <a14:useLocalDpi xmlns:a14="http://schemas.microsoft.com/office/drawing/2010/main" val="0"/>
              </a:ext>
            </a:extLst>
          </a:blip>
          <a:srcRect l="73691" t="35959" r="1151" b="42243"/>
          <a:stretch/>
        </p:blipFill>
        <p:spPr>
          <a:xfrm>
            <a:off x="6451772" y="2615375"/>
            <a:ext cx="2300944" cy="1495628"/>
          </a:xfrm>
          <a:prstGeom prst="ellipse">
            <a:avLst/>
          </a:prstGeom>
        </p:spPr>
      </p:pic>
      <p:grpSp>
        <p:nvGrpSpPr>
          <p:cNvPr id="22" name="群組 21">
            <a:extLst>
              <a:ext uri="{FF2B5EF4-FFF2-40B4-BE49-F238E27FC236}">
                <a16:creationId xmlns:a16="http://schemas.microsoft.com/office/drawing/2014/main" xmlns="" id="{D2DC71C4-607A-41EC-883F-63D2920923D4}"/>
              </a:ext>
            </a:extLst>
          </p:cNvPr>
          <p:cNvGrpSpPr/>
          <p:nvPr/>
        </p:nvGrpSpPr>
        <p:grpSpPr>
          <a:xfrm>
            <a:off x="5353058" y="3421051"/>
            <a:ext cx="3399658" cy="922909"/>
            <a:chOff x="467546" y="1241222"/>
            <a:chExt cx="2528155" cy="858665"/>
          </a:xfrm>
        </p:grpSpPr>
        <p:sp>
          <p:nvSpPr>
            <p:cNvPr id="23" name="圓角矩形 19">
              <a:extLst>
                <a:ext uri="{FF2B5EF4-FFF2-40B4-BE49-F238E27FC236}">
                  <a16:creationId xmlns:a16="http://schemas.microsoft.com/office/drawing/2014/main" xmlns="" id="{74100BB5-7065-4330-A152-4FBFF773DCFA}"/>
                </a:ext>
              </a:extLst>
            </p:cNvPr>
            <p:cNvSpPr/>
            <p:nvPr/>
          </p:nvSpPr>
          <p:spPr>
            <a:xfrm>
              <a:off x="467546" y="1630363"/>
              <a:ext cx="2208769" cy="469524"/>
            </a:xfrm>
            <a:prstGeom prst="roundRect">
              <a:avLst/>
            </a:prstGeom>
            <a:solidFill>
              <a:srgbClr val="EDF8C9"/>
            </a:solidFill>
            <a:ln w="76200">
              <a:solidFill>
                <a:srgbClr val="FFCC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ndara"/>
                <a:ea typeface="標楷體" panose="03000509000000000000" pitchFamily="65" charset="-120"/>
              </a:endParaRPr>
            </a:p>
          </p:txBody>
        </p:sp>
        <p:sp>
          <p:nvSpPr>
            <p:cNvPr id="24" name="橢圓形圖說文字 20">
              <a:extLst>
                <a:ext uri="{FF2B5EF4-FFF2-40B4-BE49-F238E27FC236}">
                  <a16:creationId xmlns:a16="http://schemas.microsoft.com/office/drawing/2014/main" xmlns="" id="{178075E7-737A-4329-A018-71315A496D0C}"/>
                </a:ext>
              </a:extLst>
            </p:cNvPr>
            <p:cNvSpPr/>
            <p:nvPr/>
          </p:nvSpPr>
          <p:spPr>
            <a:xfrm>
              <a:off x="951544" y="1241222"/>
              <a:ext cx="653952" cy="720080"/>
            </a:xfrm>
            <a:prstGeom prst="wedgeEllipseCallout">
              <a:avLst>
                <a:gd name="adj1" fmla="val 39636"/>
                <a:gd name="adj2" fmla="val 50406"/>
              </a:avLst>
            </a:prstGeom>
            <a:solidFill>
              <a:srgbClr val="FFCC66"/>
            </a:solidFill>
            <a:ln>
              <a:solidFill>
                <a:srgbClr val="FFCC66"/>
              </a:solidFill>
            </a:ln>
            <a:effectLst>
              <a:softEdge rad="31750"/>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4584D3"/>
                  </a:solidFill>
                  <a:latin typeface="微軟正黑體" panose="020B0604030504040204" pitchFamily="34" charset="-120"/>
                  <a:ea typeface="微軟正黑體" panose="020B0604030504040204" pitchFamily="34" charset="-120"/>
                </a:rPr>
                <a:t>定</a:t>
              </a:r>
            </a:p>
          </p:txBody>
        </p:sp>
        <p:sp>
          <p:nvSpPr>
            <p:cNvPr id="25" name="文字方塊 24">
              <a:extLst>
                <a:ext uri="{FF2B5EF4-FFF2-40B4-BE49-F238E27FC236}">
                  <a16:creationId xmlns:a16="http://schemas.microsoft.com/office/drawing/2014/main" xmlns="" id="{640F74C8-7E9B-4587-AB68-9273E8A7B6E5}"/>
                </a:ext>
              </a:extLst>
            </p:cNvPr>
            <p:cNvSpPr txBox="1"/>
            <p:nvPr/>
          </p:nvSpPr>
          <p:spPr>
            <a:xfrm>
              <a:off x="676538" y="1711335"/>
              <a:ext cx="2319163" cy="343623"/>
            </a:xfrm>
            <a:prstGeom prst="rect">
              <a:avLst/>
            </a:prstGeom>
            <a:noFill/>
          </p:spPr>
          <p:txBody>
            <a:bodyPr wrap="square" rtlCol="0">
              <a:spAutoFit/>
            </a:bodyPr>
            <a:lstStyle/>
            <a:p>
              <a:r>
                <a:rPr lang="zh-TW" altLang="en-US" b="1" dirty="0">
                  <a:solidFill>
                    <a:prstClr val="black"/>
                  </a:solidFill>
                  <a:latin typeface="微軟正黑體" panose="020B0604030504040204" pitchFamily="34" charset="-120"/>
                  <a:ea typeface="微軟正黑體" panose="020B0604030504040204" pitchFamily="34" charset="-120"/>
                </a:rPr>
                <a:t>固                   好網室設施</a:t>
              </a:r>
            </a:p>
          </p:txBody>
        </p:sp>
      </p:grpSp>
      <p:grpSp>
        <p:nvGrpSpPr>
          <p:cNvPr id="26" name="群組 25">
            <a:extLst>
              <a:ext uri="{FF2B5EF4-FFF2-40B4-BE49-F238E27FC236}">
                <a16:creationId xmlns:a16="http://schemas.microsoft.com/office/drawing/2014/main" xmlns="" id="{1CF69604-6DE4-4378-9F64-D0427021D5EF}"/>
              </a:ext>
            </a:extLst>
          </p:cNvPr>
          <p:cNvGrpSpPr/>
          <p:nvPr/>
        </p:nvGrpSpPr>
        <p:grpSpPr>
          <a:xfrm>
            <a:off x="5398194" y="5106768"/>
            <a:ext cx="2970174" cy="988201"/>
            <a:chOff x="467546" y="1180475"/>
            <a:chExt cx="2208769" cy="919412"/>
          </a:xfrm>
        </p:grpSpPr>
        <p:sp>
          <p:nvSpPr>
            <p:cNvPr id="27" name="圓角矩形 19">
              <a:extLst>
                <a:ext uri="{FF2B5EF4-FFF2-40B4-BE49-F238E27FC236}">
                  <a16:creationId xmlns:a16="http://schemas.microsoft.com/office/drawing/2014/main" xmlns="" id="{97549F6F-9237-4F83-ADD3-5D204C2151EF}"/>
                </a:ext>
              </a:extLst>
            </p:cNvPr>
            <p:cNvSpPr/>
            <p:nvPr/>
          </p:nvSpPr>
          <p:spPr>
            <a:xfrm>
              <a:off x="467546" y="1630363"/>
              <a:ext cx="2208769" cy="469524"/>
            </a:xfrm>
            <a:prstGeom prst="roundRect">
              <a:avLst/>
            </a:prstGeom>
            <a:solidFill>
              <a:srgbClr val="EDF8C9"/>
            </a:solidFill>
            <a:ln w="76200">
              <a:solidFill>
                <a:srgbClr val="FFCC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ndara"/>
                <a:ea typeface="標楷體" panose="03000509000000000000" pitchFamily="65" charset="-120"/>
              </a:endParaRPr>
            </a:p>
          </p:txBody>
        </p:sp>
        <p:sp>
          <p:nvSpPr>
            <p:cNvPr id="28" name="橢圓形圖說文字 20">
              <a:extLst>
                <a:ext uri="{FF2B5EF4-FFF2-40B4-BE49-F238E27FC236}">
                  <a16:creationId xmlns:a16="http://schemas.microsoft.com/office/drawing/2014/main" xmlns="" id="{16877F5A-D957-40AE-A4E4-36C4411EF57F}"/>
                </a:ext>
              </a:extLst>
            </p:cNvPr>
            <p:cNvSpPr/>
            <p:nvPr/>
          </p:nvSpPr>
          <p:spPr>
            <a:xfrm>
              <a:off x="1003032" y="1180475"/>
              <a:ext cx="653952" cy="720080"/>
            </a:xfrm>
            <a:prstGeom prst="wedgeEllipseCallout">
              <a:avLst>
                <a:gd name="adj1" fmla="val 39636"/>
                <a:gd name="adj2" fmla="val 50406"/>
              </a:avLst>
            </a:prstGeom>
            <a:solidFill>
              <a:srgbClr val="FFCC66"/>
            </a:solidFill>
            <a:ln>
              <a:solidFill>
                <a:srgbClr val="FFCC66"/>
              </a:solidFill>
            </a:ln>
            <a:effectLst>
              <a:softEdge rad="31750"/>
            </a:effectLst>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200" b="1" dirty="0">
                  <a:solidFill>
                    <a:srgbClr val="4584D3"/>
                  </a:solidFill>
                  <a:latin typeface="微軟正黑體" panose="020B0604030504040204" pitchFamily="34" charset="-120"/>
                  <a:ea typeface="微軟正黑體" panose="020B0604030504040204" pitchFamily="34" charset="-120"/>
                </a:rPr>
                <a:t>網</a:t>
              </a:r>
            </a:p>
          </p:txBody>
        </p:sp>
        <p:sp>
          <p:nvSpPr>
            <p:cNvPr id="29" name="文字方塊 28">
              <a:extLst>
                <a:ext uri="{FF2B5EF4-FFF2-40B4-BE49-F238E27FC236}">
                  <a16:creationId xmlns:a16="http://schemas.microsoft.com/office/drawing/2014/main" xmlns="" id="{458226C0-5CBC-4DAB-AF77-5DB48223531F}"/>
                </a:ext>
              </a:extLst>
            </p:cNvPr>
            <p:cNvSpPr txBox="1"/>
            <p:nvPr/>
          </p:nvSpPr>
          <p:spPr>
            <a:xfrm>
              <a:off x="612369" y="1707815"/>
              <a:ext cx="1986466" cy="343623"/>
            </a:xfrm>
            <a:prstGeom prst="rect">
              <a:avLst/>
            </a:prstGeom>
            <a:noFill/>
          </p:spPr>
          <p:txBody>
            <a:bodyPr wrap="square" rtlCol="0">
              <a:spAutoFit/>
            </a:bodyPr>
            <a:lstStyle/>
            <a:p>
              <a:r>
                <a:rPr lang="zh-TW" altLang="en-US" b="1" dirty="0">
                  <a:solidFill>
                    <a:prstClr val="black"/>
                  </a:solidFill>
                  <a:latin typeface="微軟正黑體" panose="020B0604030504040204" pitchFamily="34" charset="-120"/>
                  <a:ea typeface="微軟正黑體" panose="020B0604030504040204" pitchFamily="34" charset="-120"/>
                </a:rPr>
                <a:t>防風               及支架補強</a:t>
              </a:r>
            </a:p>
          </p:txBody>
        </p:sp>
      </p:grpSp>
      <p:pic>
        <p:nvPicPr>
          <p:cNvPr id="33" name="圖片 32">
            <a:extLst>
              <a:ext uri="{FF2B5EF4-FFF2-40B4-BE49-F238E27FC236}">
                <a16:creationId xmlns:a16="http://schemas.microsoft.com/office/drawing/2014/main" xmlns="" id="{CAC31807-2C70-45B5-93FF-627046FA52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960" l="0" r="100000">
                        <a14:foregroundMark x1="17400" y1="8574" x2="18619" y2="29242"/>
                        <a14:foregroundMark x1="13879" y1="41606" x2="48477" y2="55325"/>
                        <a14:foregroundMark x1="11510" y1="49007" x2="29519" y2="60018"/>
                        <a14:foregroundMark x1="19838" y1="74639" x2="19228" y2="89621"/>
                        <a14:foregroundMark x1="10291" y1="88448" x2="23494" y2="68141"/>
                        <a14:foregroundMark x1="75694" y1="86552" x2="96209" y2="86462"/>
                        <a14:foregroundMark x1="94922" y1="55054" x2="73053" y2="55144"/>
                        <a14:foregroundMark x1="79012" y1="27166" x2="94313" y2="27708"/>
                        <a14:backgroundMark x1="6906" y1="5144" x2="6906" y2="5144"/>
                        <a14:backgroundMark x1="25999" y1="5415" x2="25999" y2="5415"/>
                        <a14:backgroundMark x1="35206" y1="5505" x2="35206" y2="5505"/>
                        <a14:backgroundMark x1="50643" y1="9386" x2="37644" y2="6318"/>
                        <a14:backgroundMark x1="31347" y1="10199" x2="45633" y2="8213"/>
                        <a14:backgroundMark x1="32092" y1="11011" x2="40149" y2="12365"/>
                        <a14:backgroundMark x1="43128" y1="11643" x2="45565" y2="12455"/>
                        <a14:backgroundMark x1="45633" y1="12455" x2="45633" y2="12455"/>
                        <a14:backgroundMark x1="51726" y1="11643" x2="63778" y2="11011"/>
                        <a14:backgroundMark x1="65944" y1="10830" x2="65944" y2="10830"/>
                        <a14:backgroundMark x1="67773" y1="11913" x2="73189" y2="3881"/>
                        <a14:backgroundMark x1="99052" y1="7130" x2="86324" y2="451"/>
                        <a14:backgroundMark x1="33243" y1="4693" x2="6703" y2="3791"/>
                        <a14:backgroundMark x1="6703" y1="3791" x2="6703" y2="3791"/>
                        <a14:backgroundMark x1="3385" y1="3249" x2="2776" y2="11101"/>
                      </a14:backgroundRemoval>
                    </a14:imgEffect>
                  </a14:imgLayer>
                </a14:imgProps>
              </a:ext>
              <a:ext uri="{28A0092B-C50C-407E-A947-70E740481C1C}">
                <a14:useLocalDpi xmlns:a14="http://schemas.microsoft.com/office/drawing/2010/main" val="0"/>
              </a:ext>
            </a:extLst>
          </a:blip>
          <a:srcRect l="70706" t="3571" r="2401" b="74458"/>
          <a:stretch/>
        </p:blipFill>
        <p:spPr>
          <a:xfrm>
            <a:off x="6180249" y="589886"/>
            <a:ext cx="2232248" cy="1368152"/>
          </a:xfrm>
          <a:prstGeom prst="ellipse">
            <a:avLst/>
          </a:prstGeom>
        </p:spPr>
      </p:pic>
      <p:sp>
        <p:nvSpPr>
          <p:cNvPr id="2" name="文字方塊 1"/>
          <p:cNvSpPr txBox="1"/>
          <p:nvPr/>
        </p:nvSpPr>
        <p:spPr>
          <a:xfrm>
            <a:off x="6518724" y="6476608"/>
            <a:ext cx="2492990" cy="646331"/>
          </a:xfrm>
          <a:prstGeom prst="rect">
            <a:avLst/>
          </a:prstGeom>
          <a:noFill/>
        </p:spPr>
        <p:txBody>
          <a:bodyPr wrap="none" rtlCol="0">
            <a:spAutoFit/>
          </a:bodyPr>
          <a:lstStyle/>
          <a:p>
            <a:r>
              <a:rPr lang="zh-TW" altLang="en-US" b="1" dirty="0">
                <a:solidFill>
                  <a:schemeClr val="tx2"/>
                </a:solidFill>
                <a:latin typeface="微軟正黑體" pitchFamily="34" charset="-120"/>
                <a:ea typeface="微軟正黑體" pitchFamily="34" charset="-120"/>
              </a:rPr>
              <a:t>引用自</a:t>
            </a:r>
            <a:r>
              <a:rPr lang="zh-TW" altLang="en-US" b="1" dirty="0" smtClean="0">
                <a:solidFill>
                  <a:schemeClr val="tx2"/>
                </a:solidFill>
                <a:latin typeface="微軟正黑體" pitchFamily="34" charset="-120"/>
                <a:ea typeface="微軟正黑體" pitchFamily="34" charset="-120"/>
              </a:rPr>
              <a:t>農業</a:t>
            </a:r>
            <a:r>
              <a:rPr lang="zh-TW" altLang="en-US" b="1" dirty="0">
                <a:solidFill>
                  <a:schemeClr val="tx2"/>
                </a:solidFill>
                <a:latin typeface="微軟正黑體" pitchFamily="34" charset="-120"/>
                <a:ea typeface="微軟正黑體" pitchFamily="34" charset="-120"/>
              </a:rPr>
              <a:t>試驗所報告</a:t>
            </a:r>
            <a:endParaRPr lang="en-US" altLang="zh-TW" b="1" dirty="0">
              <a:solidFill>
                <a:schemeClr val="tx2"/>
              </a:solidFill>
              <a:latin typeface="微軟正黑體" pitchFamily="34" charset="-120"/>
              <a:ea typeface="微軟正黑體" pitchFamily="34" charset="-120"/>
            </a:endParaRPr>
          </a:p>
          <a:p>
            <a:endParaRPr lang="zh-TW" altLang="en-US" dirty="0">
              <a:solidFill>
                <a:schemeClr val="tx2"/>
              </a:solidFill>
            </a:endParaRPr>
          </a:p>
        </p:txBody>
      </p:sp>
    </p:spTree>
    <p:extLst>
      <p:ext uri="{BB962C8B-B14F-4D97-AF65-F5344CB8AC3E}">
        <p14:creationId xmlns:p14="http://schemas.microsoft.com/office/powerpoint/2010/main" val="3391756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內容版面配置區 1"/>
          <p:cNvSpPr>
            <a:spLocks noGrp="1"/>
          </p:cNvSpPr>
          <p:nvPr>
            <p:ph idx="1"/>
          </p:nvPr>
        </p:nvSpPr>
        <p:spPr>
          <a:xfrm>
            <a:off x="539552" y="1209711"/>
            <a:ext cx="4348005" cy="1731367"/>
          </a:xfrm>
        </p:spPr>
        <p:txBody>
          <a:bodyPr>
            <a:noAutofit/>
          </a:bodyPr>
          <a:lstStyle/>
          <a:p>
            <a:pPr marL="514350" indent="-514350">
              <a:buFont typeface="+mj-lt"/>
              <a:buAutoNum type="arabicPeriod"/>
            </a:pPr>
            <a:r>
              <a:rPr lang="zh-TW" altLang="en-US" dirty="0">
                <a:latin typeface="標楷體" pitchFamily="65" charset="-120"/>
                <a:ea typeface="標楷體" pitchFamily="65" charset="-120"/>
              </a:rPr>
              <a:t>農民也會把掉落的水果撿起來，製作成</a:t>
            </a:r>
            <a:r>
              <a:rPr lang="zh-TW" altLang="en-US" b="1" dirty="0">
                <a:solidFill>
                  <a:srgbClr val="FF0000"/>
                </a:solidFill>
                <a:latin typeface="標楷體" pitchFamily="65" charset="-120"/>
                <a:ea typeface="標楷體" pitchFamily="65" charset="-120"/>
              </a:rPr>
              <a:t>酵素</a:t>
            </a:r>
            <a:r>
              <a:rPr lang="zh-TW" altLang="en-US" dirty="0">
                <a:latin typeface="標楷體" pitchFamily="65" charset="-120"/>
                <a:ea typeface="標楷體" pitchFamily="65" charset="-120"/>
              </a:rPr>
              <a:t>用來堆肥</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514350" indent="-514350">
              <a:buFont typeface="+mj-lt"/>
              <a:buAutoNum type="arabicPeriod"/>
            </a:pPr>
            <a:r>
              <a:rPr lang="zh-TW" altLang="zh-TW" dirty="0">
                <a:latin typeface="標楷體" pitchFamily="65" charset="-120"/>
                <a:ea typeface="標楷體" pitchFamily="65" charset="-120"/>
              </a:rPr>
              <a:t>災後農損由鄉公所村里幹事來</a:t>
            </a:r>
            <a:r>
              <a:rPr lang="zh-TW" altLang="zh-TW" b="1" dirty="0">
                <a:solidFill>
                  <a:srgbClr val="FF0000"/>
                </a:solidFill>
                <a:latin typeface="標楷體" pitchFamily="65" charset="-120"/>
                <a:ea typeface="標楷體" pitchFamily="65" charset="-120"/>
              </a:rPr>
              <a:t>現場</a:t>
            </a:r>
            <a:r>
              <a:rPr lang="zh-TW" altLang="zh-TW" dirty="0">
                <a:latin typeface="標楷體" pitchFamily="65" charset="-120"/>
                <a:ea typeface="標楷體" pitchFamily="65" charset="-120"/>
              </a:rPr>
              <a:t>勘查損害情形，給予申請適當的</a:t>
            </a:r>
            <a:r>
              <a:rPr lang="zh-TW" altLang="zh-TW" dirty="0" smtClean="0">
                <a:latin typeface="標楷體" pitchFamily="65" charset="-120"/>
                <a:ea typeface="標楷體" pitchFamily="65" charset="-120"/>
              </a:rPr>
              <a:t>補助</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0" indent="0">
              <a:buNone/>
            </a:pPr>
            <a:r>
              <a:rPr lang="zh-TW" altLang="en-US" dirty="0" smtClean="0">
                <a:latin typeface="標楷體" pitchFamily="65" charset="-120"/>
                <a:ea typeface="標楷體" pitchFamily="65" charset="-120"/>
              </a:rPr>
              <a:t>                                  </a:t>
            </a:r>
            <a:endParaRPr lang="en-US" altLang="zh-TW" dirty="0" smtClean="0">
              <a:latin typeface="標楷體" pitchFamily="65" charset="-120"/>
              <a:ea typeface="標楷體" pitchFamily="65" charset="-12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5" y="1204353"/>
            <a:ext cx="2777044" cy="440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6012160" y="5786680"/>
            <a:ext cx="2084225" cy="369332"/>
          </a:xfrm>
          <a:prstGeom prst="rect">
            <a:avLst/>
          </a:prstGeom>
          <a:noFill/>
        </p:spPr>
        <p:txBody>
          <a:bodyPr wrap="none" rtlCol="0">
            <a:spAutoFit/>
          </a:bodyPr>
          <a:lstStyle/>
          <a:p>
            <a:r>
              <a:rPr lang="zh-TW" altLang="en-US" dirty="0"/>
              <a:t> 黃金果有支架撐住</a:t>
            </a:r>
          </a:p>
        </p:txBody>
      </p:sp>
    </p:spTree>
    <p:extLst>
      <p:ext uri="{BB962C8B-B14F-4D97-AF65-F5344CB8AC3E}">
        <p14:creationId xmlns:p14="http://schemas.microsoft.com/office/powerpoint/2010/main" val="163909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95536" y="764704"/>
            <a:ext cx="8229600" cy="1143000"/>
          </a:xfrm>
        </p:spPr>
        <p:txBody>
          <a:bodyPr>
            <a:noAutofit/>
          </a:bodyPr>
          <a:lstStyle/>
          <a:p>
            <a:pPr marL="0" indent="0"/>
            <a:r>
              <a:rPr lang="zh-TW" altLang="zh-TW" sz="6600" b="1" dirty="0">
                <a:latin typeface="標楷體" pitchFamily="65" charset="-120"/>
                <a:ea typeface="標楷體" pitchFamily="65" charset="-120"/>
              </a:rPr>
              <a:t>肆、</a:t>
            </a:r>
            <a:r>
              <a:rPr lang="zh-TW" altLang="zh-TW" sz="6600" b="1" dirty="0" smtClean="0">
                <a:latin typeface="標楷體" pitchFamily="65" charset="-120"/>
                <a:ea typeface="標楷體" pitchFamily="65" charset="-120"/>
              </a:rPr>
              <a:t>結論</a:t>
            </a:r>
            <a:r>
              <a:rPr lang="en-US" altLang="zh-TW" sz="6600" b="1" dirty="0" smtClean="0">
                <a:latin typeface="標楷體" pitchFamily="65" charset="-120"/>
                <a:ea typeface="標楷體" pitchFamily="65" charset="-120"/>
              </a:rPr>
              <a:t>						</a:t>
            </a:r>
            <a:endParaRPr lang="en-US" altLang="zh-TW" sz="6600" b="1" dirty="0">
              <a:latin typeface="標楷體" pitchFamily="65" charset="-120"/>
              <a:ea typeface="標楷體" pitchFamily="65" charset="-12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464" y="2106362"/>
            <a:ext cx="7164288" cy="4738849"/>
          </a:xfrm>
          <a:prstGeom prst="rect">
            <a:avLst/>
          </a:prstGeom>
        </p:spPr>
      </p:pic>
    </p:spTree>
    <p:extLst>
      <p:ext uri="{BB962C8B-B14F-4D97-AF65-F5344CB8AC3E}">
        <p14:creationId xmlns:p14="http://schemas.microsoft.com/office/powerpoint/2010/main" val="33995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內容版面配置區 5"/>
          <p:cNvSpPr>
            <a:spLocks noGrp="1"/>
          </p:cNvSpPr>
          <p:nvPr>
            <p:ph idx="1"/>
          </p:nvPr>
        </p:nvSpPr>
        <p:spPr>
          <a:xfrm>
            <a:off x="457200" y="2564904"/>
            <a:ext cx="8229600" cy="3561259"/>
          </a:xfrm>
        </p:spPr>
        <p:txBody>
          <a:bodyPr/>
          <a:lstStyle/>
          <a:p>
            <a:pPr marL="0" indent="0">
              <a:buNone/>
            </a:pPr>
            <a:r>
              <a:rPr lang="zh-TW" altLang="en-US" dirty="0">
                <a:latin typeface="標楷體" pitchFamily="65" charset="-120"/>
                <a:ea typeface="標楷體" pitchFamily="65" charset="-120"/>
              </a:rPr>
              <a:t>風災影響如下：</a:t>
            </a:r>
            <a:endParaRPr lang="en-US" altLang="zh-TW" dirty="0">
              <a:latin typeface="標楷體" pitchFamily="65" charset="-120"/>
              <a:ea typeface="標楷體" pitchFamily="65" charset="-120"/>
            </a:endParaRPr>
          </a:p>
          <a:p>
            <a:pPr marL="514350" indent="-514350">
              <a:buFont typeface="+mj-lt"/>
              <a:buAutoNum type="arabicPeriod"/>
            </a:pPr>
            <a:r>
              <a:rPr lang="zh-TW" altLang="en-US" b="1" u="sng" dirty="0" smtClean="0">
                <a:solidFill>
                  <a:srgbClr val="FF0000"/>
                </a:solidFill>
                <a:latin typeface="標楷體" pitchFamily="65" charset="-120"/>
                <a:ea typeface="標楷體" pitchFamily="65" charset="-120"/>
              </a:rPr>
              <a:t>強風</a:t>
            </a:r>
            <a:r>
              <a:rPr lang="zh-TW" altLang="en-US" dirty="0">
                <a:latin typeface="標楷體" pitchFamily="65" charset="-120"/>
                <a:ea typeface="標楷體" pitchFamily="65" charset="-120"/>
              </a:rPr>
              <a:t>：因風的壓力直接</a:t>
            </a:r>
            <a:r>
              <a:rPr lang="zh-TW" altLang="en-US" dirty="0" smtClean="0">
                <a:latin typeface="標楷體" pitchFamily="65" charset="-120"/>
                <a:ea typeface="標楷體" pitchFamily="65" charset="-120"/>
              </a:rPr>
              <a:t>吹壞</a:t>
            </a:r>
            <a:r>
              <a:rPr lang="zh-TW" altLang="en-US" dirty="0">
                <a:latin typeface="標楷體" pitchFamily="65" charset="-120"/>
                <a:ea typeface="標楷體" pitchFamily="65" charset="-120"/>
              </a:rPr>
              <a:t>農作物，如高</a:t>
            </a:r>
            <a:r>
              <a:rPr lang="zh-TW" altLang="en-US" dirty="0" smtClean="0">
                <a:latin typeface="標楷體" pitchFamily="65" charset="-120"/>
                <a:ea typeface="標楷體" pitchFamily="65" charset="-120"/>
              </a:rPr>
              <a:t>莖作物</a:t>
            </a:r>
            <a:r>
              <a:rPr lang="zh-TW" altLang="en-US" dirty="0">
                <a:latin typeface="標楷體" pitchFamily="65" charset="-120"/>
                <a:ea typeface="標楷體" pitchFamily="65" charset="-120"/>
              </a:rPr>
              <a:t>，並</a:t>
            </a:r>
            <a:r>
              <a:rPr lang="zh-TW" altLang="en-US" dirty="0" smtClean="0">
                <a:latin typeface="標楷體" pitchFamily="65" charset="-120"/>
                <a:ea typeface="標楷體" pitchFamily="65" charset="-120"/>
              </a:rPr>
              <a:t>使稻</a:t>
            </a:r>
            <a:r>
              <a:rPr lang="zh-TW" altLang="en-US" dirty="0">
                <a:latin typeface="標楷體" pitchFamily="65" charset="-120"/>
                <a:ea typeface="標楷體" pitchFamily="65" charset="-120"/>
              </a:rPr>
              <a:t>麥脫粒、果實脫落等</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514350" indent="-514350">
              <a:buFont typeface="+mj-lt"/>
              <a:buAutoNum type="arabicPeriod"/>
            </a:pPr>
            <a:r>
              <a:rPr lang="zh-TW" altLang="en-US" b="1" u="sng" dirty="0">
                <a:solidFill>
                  <a:srgbClr val="FF0000"/>
                </a:solidFill>
                <a:latin typeface="標楷體" pitchFamily="65" charset="-120"/>
                <a:ea typeface="標楷體" pitchFamily="65" charset="-120"/>
              </a:rPr>
              <a:t>焚風</a:t>
            </a:r>
            <a:r>
              <a:rPr lang="zh-TW" altLang="en-US" dirty="0">
                <a:latin typeface="標楷體" pitchFamily="65" charset="-120"/>
                <a:ea typeface="標楷體" pitchFamily="65" charset="-120"/>
              </a:rPr>
              <a:t>：使農作物</a:t>
            </a:r>
            <a:r>
              <a:rPr lang="zh-TW" altLang="en-US" dirty="0" smtClean="0">
                <a:latin typeface="標楷體" pitchFamily="65" charset="-120"/>
                <a:ea typeface="標楷體" pitchFamily="65" charset="-120"/>
              </a:rPr>
              <a:t>枯萎。</a:t>
            </a:r>
            <a:endParaRPr lang="en-US" altLang="zh-TW" dirty="0">
              <a:latin typeface="標楷體" pitchFamily="65" charset="-120"/>
              <a:ea typeface="標楷體" pitchFamily="65" charset="-120"/>
            </a:endParaRPr>
          </a:p>
          <a:p>
            <a:pPr marL="514350" indent="-514350">
              <a:buFont typeface="+mj-lt"/>
              <a:buAutoNum type="arabicPeriod"/>
            </a:pPr>
            <a:r>
              <a:rPr lang="zh-TW" altLang="en-US" b="1" u="sng" dirty="0">
                <a:solidFill>
                  <a:srgbClr val="FF0000"/>
                </a:solidFill>
                <a:latin typeface="標楷體" pitchFamily="65" charset="-120"/>
                <a:ea typeface="標楷體" pitchFamily="65" charset="-120"/>
              </a:rPr>
              <a:t>鹽風</a:t>
            </a:r>
            <a:r>
              <a:rPr lang="zh-TW" altLang="en-US" dirty="0">
                <a:latin typeface="標楷體" pitchFamily="65" charset="-120"/>
                <a:ea typeface="標楷體" pitchFamily="65" charset="-120"/>
              </a:rPr>
              <a:t>：海風含有多量鹽分吹到陸上，可使農作物</a:t>
            </a:r>
            <a:r>
              <a:rPr lang="zh-TW" altLang="en-US" dirty="0" smtClean="0">
                <a:latin typeface="標楷體" pitchFamily="65" charset="-120"/>
                <a:ea typeface="標楷體" pitchFamily="65" charset="-120"/>
              </a:rPr>
              <a:t>枯死。</a:t>
            </a:r>
            <a:endParaRPr lang="en-US" altLang="zh-TW" dirty="0" smtClean="0">
              <a:latin typeface="標楷體" pitchFamily="65" charset="-120"/>
              <a:ea typeface="標楷體" pitchFamily="65" charset="-120"/>
            </a:endParaRPr>
          </a:p>
        </p:txBody>
      </p:sp>
      <p:sp>
        <p:nvSpPr>
          <p:cNvPr id="8" name="文字方塊 7"/>
          <p:cNvSpPr txBox="1"/>
          <p:nvPr/>
        </p:nvSpPr>
        <p:spPr>
          <a:xfrm>
            <a:off x="8325" y="692696"/>
            <a:ext cx="8648521" cy="1446550"/>
          </a:xfrm>
          <a:prstGeom prst="rect">
            <a:avLst/>
          </a:prstGeom>
          <a:noFill/>
        </p:spPr>
        <p:txBody>
          <a:bodyPr wrap="none" rtlCol="0">
            <a:spAutoFit/>
          </a:bodyPr>
          <a:lstStyle/>
          <a:p>
            <a:r>
              <a:rPr lang="zh-TW" altLang="en-US" sz="4400" b="1" dirty="0">
                <a:latin typeface="標楷體" pitchFamily="65" charset="-120"/>
                <a:ea typeface="標楷體" pitchFamily="65" charset="-120"/>
              </a:rPr>
              <a:t>颱風的侵襲常會造成</a:t>
            </a:r>
            <a:r>
              <a:rPr lang="zh-TW" altLang="en-US" sz="4400" b="1" u="sng" dirty="0">
                <a:solidFill>
                  <a:srgbClr val="FF0000"/>
                </a:solidFill>
                <a:latin typeface="標楷體" pitchFamily="65" charset="-120"/>
                <a:ea typeface="標楷體" pitchFamily="65" charset="-120"/>
              </a:rPr>
              <a:t>風災</a:t>
            </a:r>
            <a:r>
              <a:rPr lang="zh-TW" altLang="en-US" sz="4400" b="1" dirty="0">
                <a:latin typeface="標楷體" pitchFamily="65" charset="-120"/>
                <a:ea typeface="標楷體" pitchFamily="65" charset="-120"/>
              </a:rPr>
              <a:t>及</a:t>
            </a:r>
            <a:r>
              <a:rPr lang="zh-TW" altLang="en-US" sz="4400" b="1" u="sng" dirty="0">
                <a:solidFill>
                  <a:srgbClr val="FF0000"/>
                </a:solidFill>
                <a:latin typeface="標楷體" pitchFamily="65" charset="-120"/>
                <a:ea typeface="標楷體" pitchFamily="65" charset="-120"/>
              </a:rPr>
              <a:t>水災</a:t>
            </a:r>
            <a:r>
              <a:rPr lang="zh-TW" altLang="en-US" sz="4400" b="1" dirty="0">
                <a:latin typeface="標楷體" pitchFamily="65" charset="-120"/>
                <a:ea typeface="標楷體" pitchFamily="65" charset="-120"/>
              </a:rPr>
              <a:t>。</a:t>
            </a:r>
            <a:endParaRPr lang="en-US" altLang="zh-TW" sz="4400" b="1" dirty="0">
              <a:latin typeface="標楷體" pitchFamily="65" charset="-120"/>
              <a:ea typeface="標楷體" pitchFamily="65" charset="-120"/>
            </a:endParaRPr>
          </a:p>
          <a:p>
            <a:endParaRPr lang="zh-TW" altLang="en-US" sz="4400" b="1" dirty="0">
              <a:latin typeface="標楷體" pitchFamily="65" charset="-120"/>
              <a:ea typeface="標楷體" pitchFamily="65" charset="-120"/>
            </a:endParaRPr>
          </a:p>
        </p:txBody>
      </p:sp>
    </p:spTree>
    <p:extLst>
      <p:ext uri="{BB962C8B-B14F-4D97-AF65-F5344CB8AC3E}">
        <p14:creationId xmlns:p14="http://schemas.microsoft.com/office/powerpoint/2010/main" val="1442726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內容版面配置區 5"/>
          <p:cNvSpPr>
            <a:spLocks noGrp="1"/>
          </p:cNvSpPr>
          <p:nvPr>
            <p:ph idx="1"/>
          </p:nvPr>
        </p:nvSpPr>
        <p:spPr>
          <a:xfrm>
            <a:off x="251520" y="260648"/>
            <a:ext cx="8784976" cy="6342187"/>
          </a:xfrm>
        </p:spPr>
        <p:txBody>
          <a:bodyPr>
            <a:normAutofit fontScale="92500"/>
          </a:bodyPr>
          <a:lstStyle/>
          <a:p>
            <a:pPr marL="0" indent="0">
              <a:buNone/>
            </a:pPr>
            <a:r>
              <a:rPr lang="zh-TW" altLang="en-US" dirty="0" smtClean="0">
                <a:latin typeface="標楷體" pitchFamily="65" charset="-120"/>
                <a:ea typeface="標楷體" pitchFamily="65" charset="-120"/>
              </a:rPr>
              <a:t>水災</a:t>
            </a:r>
            <a:r>
              <a:rPr lang="zh-TW" altLang="en-US" dirty="0">
                <a:latin typeface="標楷體" pitchFamily="65" charset="-120"/>
                <a:ea typeface="標楷體" pitchFamily="65" charset="-120"/>
              </a:rPr>
              <a:t>影響如下</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514350" indent="-514350">
              <a:buFont typeface="+mj-lt"/>
              <a:buAutoNum type="arabicPeriod"/>
            </a:pPr>
            <a:r>
              <a:rPr lang="zh-TW" altLang="en-US" b="1" u="sng" dirty="0" smtClean="0">
                <a:latin typeface="標楷體" pitchFamily="65" charset="-120"/>
                <a:ea typeface="標楷體" pitchFamily="65" charset="-120"/>
              </a:rPr>
              <a:t>巨浪</a:t>
            </a:r>
            <a:r>
              <a:rPr lang="zh-TW" altLang="en-US" b="1" u="sng" dirty="0">
                <a:latin typeface="標楷體" pitchFamily="65" charset="-120"/>
                <a:ea typeface="標楷體" pitchFamily="65" charset="-120"/>
              </a:rPr>
              <a:t>：</a:t>
            </a:r>
            <a:r>
              <a:rPr lang="zh-TW" altLang="en-US" dirty="0">
                <a:latin typeface="標楷體" pitchFamily="65" charset="-120"/>
                <a:ea typeface="標楷體" pitchFamily="65" charset="-120"/>
              </a:rPr>
              <a:t>狂風時必有巨浪發生，颱風所產生的巨浪可高達一、二十</a:t>
            </a:r>
            <a:r>
              <a:rPr lang="zh-TW" altLang="en-US" dirty="0" smtClean="0">
                <a:latin typeface="標楷體" pitchFamily="65" charset="-120"/>
                <a:ea typeface="標楷體" pitchFamily="65" charset="-120"/>
              </a:rPr>
              <a:t>公尺。</a:t>
            </a:r>
            <a:endParaRPr lang="en-US" altLang="zh-TW" dirty="0" smtClean="0">
              <a:latin typeface="標楷體" pitchFamily="65" charset="-120"/>
              <a:ea typeface="標楷體" pitchFamily="65" charset="-120"/>
            </a:endParaRPr>
          </a:p>
          <a:p>
            <a:pPr marL="514350" indent="-514350">
              <a:buFont typeface="+mj-lt"/>
              <a:buAutoNum type="arabicPeriod"/>
            </a:pPr>
            <a:r>
              <a:rPr lang="zh-TW" altLang="en-US" b="1" u="sng" dirty="0">
                <a:latin typeface="標楷體" pitchFamily="65" charset="-120"/>
                <a:ea typeface="標楷體" pitchFamily="65" charset="-120"/>
              </a:rPr>
              <a:t>暴潮：</a:t>
            </a:r>
            <a:r>
              <a:rPr lang="zh-TW" altLang="en-US" dirty="0">
                <a:latin typeface="標楷體" pitchFamily="65" charset="-120"/>
                <a:ea typeface="標楷體" pitchFamily="65" charset="-120"/>
              </a:rPr>
              <a:t>強風</a:t>
            </a:r>
            <a:r>
              <a:rPr lang="zh-TW" altLang="en-US" dirty="0" smtClean="0">
                <a:latin typeface="標楷體" pitchFamily="65" charset="-120"/>
                <a:ea typeface="標楷體" pitchFamily="65" charset="-120"/>
              </a:rPr>
              <a:t>使得</a:t>
            </a:r>
            <a:r>
              <a:rPr lang="zh-TW" altLang="en-US" dirty="0">
                <a:latin typeface="標楷體" pitchFamily="65" charset="-120"/>
                <a:ea typeface="標楷體" pitchFamily="65" charset="-120"/>
              </a:rPr>
              <a:t>海面升高，導致沿海</a:t>
            </a:r>
            <a:r>
              <a:rPr lang="zh-TW" altLang="en-US" dirty="0" smtClean="0">
                <a:latin typeface="標楷體" pitchFamily="65" charset="-120"/>
                <a:ea typeface="標楷體" pitchFamily="65" charset="-120"/>
              </a:rPr>
              <a:t>發生</a:t>
            </a:r>
            <a:r>
              <a:rPr lang="zh-TW" altLang="en-US" sz="3500" b="1" dirty="0">
                <a:solidFill>
                  <a:srgbClr val="FF0000"/>
                </a:solidFill>
                <a:latin typeface="標楷體" pitchFamily="65" charset="-120"/>
                <a:ea typeface="標楷體" pitchFamily="65" charset="-120"/>
              </a:rPr>
              <a:t>海水倒灌。</a:t>
            </a:r>
            <a:endParaRPr lang="en-US" altLang="zh-TW" b="1" dirty="0">
              <a:solidFill>
                <a:srgbClr val="FF0000"/>
              </a:solidFill>
              <a:latin typeface="標楷體" pitchFamily="65" charset="-120"/>
              <a:ea typeface="標楷體" pitchFamily="65" charset="-120"/>
            </a:endParaRPr>
          </a:p>
          <a:p>
            <a:pPr marL="514350" indent="-514350">
              <a:buFont typeface="+mj-lt"/>
              <a:buAutoNum type="arabicPeriod"/>
            </a:pPr>
            <a:r>
              <a:rPr lang="zh-TW" altLang="en-US" b="1" u="sng" dirty="0">
                <a:latin typeface="標楷體" pitchFamily="65" charset="-120"/>
                <a:ea typeface="標楷體" pitchFamily="65" charset="-120"/>
              </a:rPr>
              <a:t>豪雨：</a:t>
            </a:r>
            <a:r>
              <a:rPr lang="zh-TW" altLang="en-US" dirty="0">
                <a:latin typeface="標楷體" pitchFamily="65" charset="-120"/>
                <a:ea typeface="標楷體" pitchFamily="65" charset="-120"/>
              </a:rPr>
              <a:t>摧毀農作物，淹沒農田並使低窪地區淹水</a:t>
            </a:r>
            <a:r>
              <a:rPr lang="zh-TW" altLang="en-US" dirty="0" smtClean="0">
                <a:latin typeface="標楷體" pitchFamily="65" charset="-120"/>
                <a:ea typeface="標楷體" pitchFamily="65" charset="-120"/>
              </a:rPr>
              <a:t>。</a:t>
            </a:r>
            <a:endParaRPr lang="en-US" altLang="zh-TW" dirty="0">
              <a:latin typeface="標楷體" pitchFamily="65" charset="-120"/>
              <a:ea typeface="標楷體" pitchFamily="65" charset="-120"/>
            </a:endParaRPr>
          </a:p>
          <a:p>
            <a:pPr marL="514350" indent="-514350">
              <a:buFont typeface="+mj-lt"/>
              <a:buAutoNum type="arabicPeriod"/>
            </a:pPr>
            <a:r>
              <a:rPr lang="zh-TW" altLang="en-US" b="1" u="sng" dirty="0">
                <a:latin typeface="標楷體" pitchFamily="65" charset="-120"/>
                <a:ea typeface="標楷體" pitchFamily="65" charset="-120"/>
              </a:rPr>
              <a:t>洪水：</a:t>
            </a:r>
            <a:r>
              <a:rPr lang="zh-TW" altLang="en-US" dirty="0">
                <a:latin typeface="標楷體" pitchFamily="65" charset="-120"/>
                <a:ea typeface="標楷體" pitchFamily="65" charset="-120"/>
              </a:rPr>
              <a:t>山區豪雨，常引起河水高漲，河堤破裂而發生水災，沖毀房屋、建築物</a:t>
            </a:r>
            <a:r>
              <a:rPr lang="zh-TW" altLang="en-US" dirty="0" smtClean="0">
                <a:latin typeface="標楷體" pitchFamily="65" charset="-120"/>
                <a:ea typeface="標楷體" pitchFamily="65" charset="-120"/>
              </a:rPr>
              <a:t>，並</a:t>
            </a:r>
            <a:r>
              <a:rPr lang="zh-TW" altLang="en-US" sz="3500" b="1" dirty="0">
                <a:solidFill>
                  <a:srgbClr val="FF0000"/>
                </a:solidFill>
                <a:latin typeface="標楷體" pitchFamily="65" charset="-120"/>
                <a:ea typeface="標楷體" pitchFamily="65" charset="-120"/>
              </a:rPr>
              <a:t>毀損農田</a:t>
            </a:r>
            <a:r>
              <a:rPr lang="zh-TW" altLang="en-US" dirty="0" smtClean="0">
                <a:latin typeface="標楷體" pitchFamily="65" charset="-120"/>
                <a:ea typeface="標楷體" pitchFamily="65" charset="-120"/>
              </a:rPr>
              <a:t>。</a:t>
            </a:r>
            <a:endParaRPr lang="en-US" altLang="zh-TW" dirty="0">
              <a:latin typeface="標楷體" pitchFamily="65" charset="-120"/>
              <a:ea typeface="標楷體" pitchFamily="65" charset="-120"/>
            </a:endParaRPr>
          </a:p>
          <a:p>
            <a:pPr marL="514350" indent="-514350">
              <a:buFont typeface="+mj-lt"/>
              <a:buAutoNum type="arabicPeriod"/>
            </a:pPr>
            <a:r>
              <a:rPr lang="zh-TW" altLang="en-US" b="1" u="sng" dirty="0">
                <a:latin typeface="標楷體" pitchFamily="65" charset="-120"/>
                <a:ea typeface="標楷體" pitchFamily="65" charset="-120"/>
              </a:rPr>
              <a:t>山崩：</a:t>
            </a:r>
            <a:r>
              <a:rPr lang="zh-TW" altLang="en-US" dirty="0">
                <a:latin typeface="標楷體" pitchFamily="65" charset="-120"/>
                <a:ea typeface="標楷體" pitchFamily="65" charset="-120"/>
              </a:rPr>
              <a:t>豪雨沖刷山石，使山石崩裂坍塌，形成</a:t>
            </a:r>
            <a:r>
              <a:rPr lang="zh-TW" altLang="en-US" sz="3500" b="1" dirty="0" smtClean="0">
                <a:solidFill>
                  <a:srgbClr val="FF0000"/>
                </a:solidFill>
                <a:latin typeface="標楷體" pitchFamily="65" charset="-120"/>
                <a:ea typeface="標楷體" pitchFamily="65" charset="-120"/>
              </a:rPr>
              <a:t>土石</a:t>
            </a:r>
            <a:r>
              <a:rPr lang="zh-TW" altLang="en-US" sz="3500" b="1" dirty="0">
                <a:solidFill>
                  <a:srgbClr val="FF0000"/>
                </a:solidFill>
                <a:latin typeface="標楷體" pitchFamily="65" charset="-120"/>
                <a:ea typeface="標楷體" pitchFamily="65" charset="-120"/>
              </a:rPr>
              <a:t>流</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514350" indent="-514350">
              <a:buFont typeface="+mj-lt"/>
              <a:buAutoNum type="arabicPeriod"/>
            </a:pPr>
            <a:r>
              <a:rPr lang="zh-TW" altLang="en-US" b="1" u="sng" dirty="0">
                <a:latin typeface="標楷體" pitchFamily="65" charset="-120"/>
                <a:ea typeface="標楷體" pitchFamily="65" charset="-120"/>
              </a:rPr>
              <a:t>傳染病：</a:t>
            </a:r>
            <a:r>
              <a:rPr lang="zh-TW" altLang="en-US" dirty="0">
                <a:latin typeface="標楷體" pitchFamily="65" charset="-120"/>
                <a:ea typeface="標楷體" pitchFamily="65" charset="-120"/>
              </a:rPr>
              <a:t>颱風水災後容易發生各種傳染病，如痢疾、霍亂。</a:t>
            </a:r>
            <a:endParaRPr lang="en-US" altLang="zh-TW" dirty="0">
              <a:latin typeface="標楷體" pitchFamily="65" charset="-120"/>
              <a:ea typeface="標楷體" pitchFamily="65" charset="-120"/>
            </a:endParaRPr>
          </a:p>
        </p:txBody>
      </p:sp>
    </p:spTree>
    <p:extLst>
      <p:ext uri="{BB962C8B-B14F-4D97-AF65-F5344CB8AC3E}">
        <p14:creationId xmlns:p14="http://schemas.microsoft.com/office/powerpoint/2010/main" val="2401492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p:txBody>
          <a:bodyPr>
            <a:normAutofit/>
          </a:bodyPr>
          <a:lstStyle/>
          <a:p>
            <a:pPr algn="l"/>
            <a:r>
              <a:rPr lang="zh-TW" altLang="en-US" b="1" dirty="0" smtClean="0">
                <a:solidFill>
                  <a:srgbClr val="FF0000"/>
                </a:solidFill>
                <a:latin typeface="標楷體" pitchFamily="65" charset="-120"/>
                <a:ea typeface="標楷體" pitchFamily="65" charset="-120"/>
              </a:rPr>
              <a:t>一、研究動機</a:t>
            </a:r>
            <a:endParaRPr lang="zh-TW" altLang="en-US" b="1" dirty="0">
              <a:solidFill>
                <a:srgbClr val="FF0000"/>
              </a:solidFill>
              <a:latin typeface="標楷體" pitchFamily="65" charset="-120"/>
              <a:ea typeface="標楷體" pitchFamily="65"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415221"/>
            <a:ext cx="3904376" cy="2787005"/>
          </a:xfrm>
          <a:prstGeom prst="rect">
            <a:avLst/>
          </a:prstGeom>
        </p:spPr>
      </p:pic>
      <p:sp>
        <p:nvSpPr>
          <p:cNvPr id="5" name="文字方塊 4"/>
          <p:cNvSpPr txBox="1"/>
          <p:nvPr/>
        </p:nvSpPr>
        <p:spPr>
          <a:xfrm>
            <a:off x="358631" y="5232219"/>
            <a:ext cx="3671796" cy="646331"/>
          </a:xfrm>
          <a:prstGeom prst="rect">
            <a:avLst/>
          </a:prstGeom>
          <a:noFill/>
        </p:spPr>
        <p:txBody>
          <a:bodyPr wrap="square" rtlCol="0">
            <a:spAutoFit/>
          </a:bodyPr>
          <a:lstStyle/>
          <a:p>
            <a:r>
              <a:rPr lang="zh-TW" altLang="en-US" b="1" dirty="0">
                <a:latin typeface="標楷體" pitchFamily="65" charset="-120"/>
                <a:ea typeface="標楷體" pitchFamily="65" charset="-120"/>
              </a:rPr>
              <a:t>豪雨造成的屏東縣農業災害</a:t>
            </a:r>
            <a:r>
              <a:rPr lang="zh-TW" altLang="en-US" b="1" dirty="0" smtClean="0">
                <a:latin typeface="標楷體" pitchFamily="65" charset="-120"/>
                <a:ea typeface="標楷體" pitchFamily="65" charset="-120"/>
              </a:rPr>
              <a:t>損失。</a:t>
            </a:r>
            <a:endParaRPr lang="en-US" altLang="zh-TW" b="1" dirty="0" smtClean="0">
              <a:latin typeface="標楷體" pitchFamily="65" charset="-120"/>
              <a:ea typeface="標楷體" pitchFamily="65" charset="-120"/>
            </a:endParaRPr>
          </a:p>
          <a:p>
            <a:r>
              <a:rPr lang="en-US" altLang="zh-TW" b="1" dirty="0" smtClean="0">
                <a:latin typeface="標楷體" pitchFamily="65" charset="-120"/>
                <a:ea typeface="標楷體" pitchFamily="65" charset="-120"/>
              </a:rPr>
              <a:t>( </a:t>
            </a:r>
            <a:r>
              <a:rPr lang="zh-TW" altLang="en-US" b="1" dirty="0">
                <a:latin typeface="標楷體" pitchFamily="65" charset="-120"/>
                <a:ea typeface="標楷體" pitchFamily="65" charset="-120"/>
              </a:rPr>
              <a:t>互聯網圖片 </a:t>
            </a:r>
            <a:r>
              <a:rPr lang="en-US" altLang="zh-TW" b="1" dirty="0">
                <a:latin typeface="標楷體" pitchFamily="65" charset="-120"/>
                <a:ea typeface="標楷體" pitchFamily="65" charset="-120"/>
              </a:rPr>
              <a:t>)</a:t>
            </a:r>
            <a:endParaRPr lang="zh-TW" altLang="en-US" b="1" dirty="0">
              <a:latin typeface="標楷體" pitchFamily="65" charset="-120"/>
              <a:ea typeface="標楷體" pitchFamily="65"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760" y="2411291"/>
            <a:ext cx="4206800" cy="2787005"/>
          </a:xfrm>
          <a:prstGeom prst="rect">
            <a:avLst/>
          </a:prstGeom>
        </p:spPr>
      </p:pic>
      <p:sp>
        <p:nvSpPr>
          <p:cNvPr id="7" name="文字方塊 6"/>
          <p:cNvSpPr txBox="1"/>
          <p:nvPr/>
        </p:nvSpPr>
        <p:spPr>
          <a:xfrm>
            <a:off x="4361409" y="5229200"/>
            <a:ext cx="5032147" cy="646331"/>
          </a:xfrm>
          <a:prstGeom prst="rect">
            <a:avLst/>
          </a:prstGeom>
          <a:noFill/>
        </p:spPr>
        <p:txBody>
          <a:bodyPr wrap="none" rtlCol="0">
            <a:spAutoFit/>
          </a:bodyPr>
          <a:lstStyle/>
          <a:p>
            <a:r>
              <a:rPr lang="zh-TW" altLang="en-US" b="1" dirty="0">
                <a:latin typeface="標楷體" pitchFamily="65" charset="-120"/>
                <a:ea typeface="標楷體" pitchFamily="65" charset="-120"/>
              </a:rPr>
              <a:t>台東颱風農損高達</a:t>
            </a:r>
            <a:r>
              <a:rPr lang="en-US" altLang="zh-TW" b="1" dirty="0">
                <a:latin typeface="標楷體" pitchFamily="65" charset="-120"/>
                <a:ea typeface="標楷體" pitchFamily="65" charset="-120"/>
              </a:rPr>
              <a:t>6</a:t>
            </a:r>
            <a:r>
              <a:rPr lang="zh-TW" altLang="en-US" b="1" dirty="0">
                <a:latin typeface="標楷體" pitchFamily="65" charset="-120"/>
                <a:ea typeface="標楷體" pitchFamily="65" charset="-120"/>
              </a:rPr>
              <a:t>億，滿地落果農民</a:t>
            </a:r>
            <a:r>
              <a:rPr lang="zh-TW" altLang="en-US" b="1" dirty="0" smtClean="0">
                <a:latin typeface="標楷體" pitchFamily="65" charset="-120"/>
                <a:ea typeface="標楷體" pitchFamily="65" charset="-120"/>
              </a:rPr>
              <a:t>心痛</a:t>
            </a:r>
            <a:r>
              <a:rPr lang="zh-TW" altLang="en-US" b="1" dirty="0">
                <a:latin typeface="標楷體" pitchFamily="65" charset="-120"/>
                <a:ea typeface="標楷體" pitchFamily="65" charset="-120"/>
              </a:rPr>
              <a:t>。</a:t>
            </a:r>
            <a:endParaRPr lang="en-US" altLang="zh-TW" b="1" dirty="0">
              <a:latin typeface="標楷體" pitchFamily="65" charset="-120"/>
              <a:ea typeface="標楷體" pitchFamily="65" charset="-120"/>
            </a:endParaRPr>
          </a:p>
          <a:p>
            <a:r>
              <a:rPr lang="en-US" altLang="zh-TW" b="1" dirty="0">
                <a:latin typeface="標楷體" pitchFamily="65" charset="-120"/>
                <a:ea typeface="標楷體" pitchFamily="65" charset="-120"/>
                <a:hlinkClick r:id="rId6"/>
              </a:rPr>
              <a:t>https://</a:t>
            </a:r>
            <a:r>
              <a:rPr lang="en-US" altLang="zh-TW" b="1" dirty="0" err="1">
                <a:latin typeface="標楷體" pitchFamily="65" charset="-120"/>
                <a:ea typeface="標楷體" pitchFamily="65" charset="-120"/>
                <a:hlinkClick r:id="rId6"/>
              </a:rPr>
              <a:t>tw.news.yahoo.com</a:t>
            </a:r>
            <a:r>
              <a:rPr lang="en-US" altLang="zh-TW" b="1" dirty="0">
                <a:latin typeface="標楷體" pitchFamily="65" charset="-120"/>
                <a:ea typeface="標楷體" pitchFamily="65" charset="-120"/>
                <a:hlinkClick r:id="rId6"/>
              </a:rPr>
              <a:t>/6-</a:t>
            </a:r>
            <a:r>
              <a:rPr lang="en-US" altLang="zh-TW" b="1" dirty="0" err="1">
                <a:latin typeface="標楷體" pitchFamily="65" charset="-120"/>
                <a:ea typeface="標楷體" pitchFamily="65" charset="-120"/>
                <a:hlinkClick r:id="rId6"/>
              </a:rPr>
              <a:t>153127091.html</a:t>
            </a:r>
            <a:endParaRPr lang="zh-TW" altLang="en-US" b="1" dirty="0">
              <a:latin typeface="標楷體" pitchFamily="65" charset="-120"/>
              <a:ea typeface="標楷體" pitchFamily="65" charset="-120"/>
            </a:endParaRPr>
          </a:p>
        </p:txBody>
      </p:sp>
    </p:spTree>
    <p:extLst>
      <p:ext uri="{BB962C8B-B14F-4D97-AF65-F5344CB8AC3E}">
        <p14:creationId xmlns:p14="http://schemas.microsoft.com/office/powerpoint/2010/main" val="1135925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862064"/>
            <a:ext cx="3995936" cy="3995936"/>
          </a:xfrm>
          <a:prstGeom prst="rect">
            <a:avLst/>
          </a:prstGeom>
        </p:spPr>
      </p:pic>
      <p:sp>
        <p:nvSpPr>
          <p:cNvPr id="5" name="矩形 4"/>
          <p:cNvSpPr/>
          <p:nvPr/>
        </p:nvSpPr>
        <p:spPr>
          <a:xfrm>
            <a:off x="7753330" y="2400398"/>
            <a:ext cx="1415772" cy="461665"/>
          </a:xfrm>
          <a:prstGeom prst="rect">
            <a:avLst/>
          </a:prstGeom>
          <a:noFill/>
        </p:spPr>
        <p:txBody>
          <a:bodyPr wrap="none" rtlCol="0">
            <a:spAutoFit/>
          </a:bodyPr>
          <a:lstStyle/>
          <a:p>
            <a:r>
              <a:rPr lang="zh-TW" altLang="en-US" sz="2400" b="1" dirty="0">
                <a:latin typeface="標楷體" pitchFamily="65" charset="-120"/>
                <a:ea typeface="標楷體" pitchFamily="65" charset="-120"/>
              </a:rPr>
              <a:t>累積雨量</a:t>
            </a:r>
          </a:p>
        </p:txBody>
      </p:sp>
      <p:sp>
        <p:nvSpPr>
          <p:cNvPr id="7" name="矩形 6"/>
          <p:cNvSpPr/>
          <p:nvPr/>
        </p:nvSpPr>
        <p:spPr>
          <a:xfrm>
            <a:off x="-17140" y="5834"/>
            <a:ext cx="5734262" cy="1200329"/>
          </a:xfrm>
          <a:prstGeom prst="rect">
            <a:avLst/>
          </a:prstGeom>
        </p:spPr>
        <p:txBody>
          <a:bodyPr wrap="none">
            <a:spAutoFit/>
          </a:bodyPr>
          <a:lstStyle/>
          <a:p>
            <a:r>
              <a:rPr lang="zh-TW" altLang="en-US" sz="7200" b="1" dirty="0">
                <a:effectLst>
                  <a:outerShdw blurRad="38100" dist="38100" dir="2700000" algn="tl">
                    <a:srgbClr val="000000">
                      <a:alpha val="43137"/>
                    </a:srgbClr>
                  </a:outerShdw>
                </a:effectLst>
                <a:latin typeface="標楷體" pitchFamily="65" charset="-120"/>
                <a:ea typeface="標楷體" pitchFamily="65" charset="-120"/>
              </a:rPr>
              <a:t>米塔</a:t>
            </a:r>
            <a:r>
              <a:rPr lang="zh-TW" altLang="en-US" sz="7200" b="1" dirty="0" smtClean="0">
                <a:effectLst>
                  <a:outerShdw blurRad="38100" dist="38100" dir="2700000" algn="tl">
                    <a:srgbClr val="000000">
                      <a:alpha val="43137"/>
                    </a:srgbClr>
                  </a:outerShdw>
                </a:effectLst>
                <a:latin typeface="標楷體" pitchFamily="65" charset="-120"/>
                <a:ea typeface="標楷體" pitchFamily="65" charset="-120"/>
              </a:rPr>
              <a:t>颱風說明</a:t>
            </a:r>
            <a:endParaRPr lang="zh-TW" altLang="en-US" sz="7200" dirty="0">
              <a:latin typeface="標楷體" pitchFamily="65" charset="-120"/>
              <a:ea typeface="標楷體" pitchFamily="65" charset="-120"/>
            </a:endParaRP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30" y="2862064"/>
            <a:ext cx="5182294" cy="3998219"/>
          </a:xfrm>
          <a:prstGeom prst="rect">
            <a:avLst/>
          </a:prstGeom>
        </p:spPr>
      </p:pic>
      <p:sp>
        <p:nvSpPr>
          <p:cNvPr id="9" name="文字方塊 8"/>
          <p:cNvSpPr txBox="1"/>
          <p:nvPr/>
        </p:nvSpPr>
        <p:spPr>
          <a:xfrm>
            <a:off x="-45147" y="2400399"/>
            <a:ext cx="1723549" cy="461665"/>
          </a:xfrm>
          <a:prstGeom prst="rect">
            <a:avLst/>
          </a:prstGeom>
          <a:noFill/>
        </p:spPr>
        <p:txBody>
          <a:bodyPr wrap="none" rtlCol="0">
            <a:spAutoFit/>
          </a:bodyPr>
          <a:lstStyle/>
          <a:p>
            <a:r>
              <a:rPr lang="zh-TW" altLang="en-US" sz="2400" b="1" dirty="0">
                <a:latin typeface="標楷體" pitchFamily="65" charset="-120"/>
                <a:ea typeface="標楷體" pitchFamily="65" charset="-120"/>
              </a:rPr>
              <a:t>颱風動態</a:t>
            </a:r>
            <a:r>
              <a:rPr lang="zh-TW" altLang="en-US" sz="2400" b="1" dirty="0" smtClean="0">
                <a:latin typeface="標楷體" pitchFamily="65" charset="-120"/>
                <a:ea typeface="標楷體" pitchFamily="65" charset="-120"/>
              </a:rPr>
              <a:t>圖</a:t>
            </a:r>
            <a:endParaRPr lang="zh-TW" altLang="en-US" sz="2400" dirty="0">
              <a:latin typeface="標楷體" pitchFamily="65" charset="-120"/>
              <a:ea typeface="標楷體" pitchFamily="65" charset="-120"/>
            </a:endParaRPr>
          </a:p>
        </p:txBody>
      </p:sp>
      <p:sp>
        <p:nvSpPr>
          <p:cNvPr id="10" name="文字方塊 9"/>
          <p:cNvSpPr txBox="1"/>
          <p:nvPr/>
        </p:nvSpPr>
        <p:spPr>
          <a:xfrm>
            <a:off x="14386" y="1385868"/>
            <a:ext cx="9129614" cy="954107"/>
          </a:xfrm>
          <a:prstGeom prst="rect">
            <a:avLst/>
          </a:prstGeom>
          <a:noFill/>
        </p:spPr>
        <p:txBody>
          <a:bodyPr wrap="square" rtlCol="0">
            <a:spAutoFit/>
          </a:bodyPr>
          <a:lstStyle/>
          <a:p>
            <a:r>
              <a:rPr lang="zh-TW" altLang="en-US" sz="2800" b="1" dirty="0">
                <a:solidFill>
                  <a:srgbClr val="002060"/>
                </a:solidFill>
                <a:latin typeface="標楷體" pitchFamily="65" charset="-120"/>
                <a:ea typeface="標楷體" pitchFamily="65" charset="-120"/>
              </a:rPr>
              <a:t>第</a:t>
            </a:r>
            <a:r>
              <a:rPr lang="en-US" altLang="zh-TW" sz="2800" b="1" dirty="0">
                <a:solidFill>
                  <a:srgbClr val="002060"/>
                </a:solidFill>
                <a:latin typeface="標楷體" pitchFamily="65" charset="-120"/>
                <a:ea typeface="標楷體" pitchFamily="65" charset="-120"/>
              </a:rPr>
              <a:t>18</a:t>
            </a:r>
            <a:r>
              <a:rPr lang="zh-TW" altLang="en-US" sz="2800" b="1" dirty="0">
                <a:solidFill>
                  <a:srgbClr val="002060"/>
                </a:solidFill>
                <a:latin typeface="標楷體" pitchFamily="65" charset="-120"/>
                <a:ea typeface="標楷體" pitchFamily="65" charset="-120"/>
              </a:rPr>
              <a:t>號米塔颱風</a:t>
            </a:r>
            <a:r>
              <a:rPr lang="en-US" altLang="zh-TW" sz="2800" b="1" dirty="0">
                <a:solidFill>
                  <a:srgbClr val="002060"/>
                </a:solidFill>
                <a:latin typeface="標楷體" pitchFamily="65" charset="-120"/>
                <a:ea typeface="標楷體" pitchFamily="65" charset="-120"/>
              </a:rPr>
              <a:t>30</a:t>
            </a:r>
            <a:r>
              <a:rPr lang="zh-TW" altLang="en-US" sz="2800" b="1" dirty="0">
                <a:solidFill>
                  <a:srgbClr val="002060"/>
                </a:solidFill>
                <a:latin typeface="標楷體" pitchFamily="65" charset="-120"/>
                <a:ea typeface="標楷體" pitchFamily="65" charset="-120"/>
              </a:rPr>
              <a:t>日</a:t>
            </a:r>
            <a:r>
              <a:rPr lang="en-US" altLang="zh-TW" sz="2800" b="1" dirty="0">
                <a:solidFill>
                  <a:srgbClr val="002060"/>
                </a:solidFill>
                <a:latin typeface="標楷體" pitchFamily="65" charset="-120"/>
                <a:ea typeface="標楷體" pitchFamily="65" charset="-120"/>
              </a:rPr>
              <a:t>13</a:t>
            </a:r>
            <a:r>
              <a:rPr lang="zh-TW" altLang="en-US" sz="2800" b="1" dirty="0">
                <a:solidFill>
                  <a:srgbClr val="002060"/>
                </a:solidFill>
                <a:latin typeface="標楷體" pitchFamily="65" charset="-120"/>
                <a:ea typeface="標楷體" pitchFamily="65" charset="-120"/>
              </a:rPr>
              <a:t>時中心在宜蘭的南南東方約</a:t>
            </a:r>
            <a:r>
              <a:rPr lang="en-US" altLang="zh-TW" sz="2800" b="1" dirty="0">
                <a:solidFill>
                  <a:srgbClr val="002060"/>
                </a:solidFill>
                <a:latin typeface="標楷體" pitchFamily="65" charset="-120"/>
                <a:ea typeface="標楷體" pitchFamily="65" charset="-120"/>
              </a:rPr>
              <a:t>260</a:t>
            </a:r>
            <a:r>
              <a:rPr lang="zh-TW" altLang="en-US" sz="2800" b="1" dirty="0">
                <a:solidFill>
                  <a:srgbClr val="002060"/>
                </a:solidFill>
                <a:latin typeface="標楷體" pitchFamily="65" charset="-120"/>
                <a:ea typeface="標楷體" pitchFamily="65" charset="-120"/>
              </a:rPr>
              <a:t>公里之海面上，以每小時</a:t>
            </a:r>
            <a:r>
              <a:rPr lang="en-US" altLang="zh-TW" sz="2800" b="1" dirty="0">
                <a:solidFill>
                  <a:srgbClr val="002060"/>
                </a:solidFill>
                <a:latin typeface="標楷體" pitchFamily="65" charset="-120"/>
                <a:ea typeface="標楷體" pitchFamily="65" charset="-120"/>
              </a:rPr>
              <a:t>25</a:t>
            </a:r>
            <a:r>
              <a:rPr lang="zh-TW" altLang="en-US" sz="2800" b="1" dirty="0">
                <a:solidFill>
                  <a:srgbClr val="002060"/>
                </a:solidFill>
                <a:latin typeface="標楷體" pitchFamily="65" charset="-120"/>
                <a:ea typeface="標楷體" pitchFamily="65" charset="-120"/>
              </a:rPr>
              <a:t>公里速度，向北北西進行。</a:t>
            </a:r>
          </a:p>
        </p:txBody>
      </p:sp>
    </p:spTree>
    <p:extLst>
      <p:ext uri="{BB962C8B-B14F-4D97-AF65-F5344CB8AC3E}">
        <p14:creationId xmlns:p14="http://schemas.microsoft.com/office/powerpoint/2010/main" val="649546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824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a:xfrm>
            <a:off x="457200" y="692696"/>
            <a:ext cx="8229600" cy="1143000"/>
          </a:xfrm>
        </p:spPr>
        <p:txBody>
          <a:bodyPr>
            <a:normAutofit fontScale="90000"/>
          </a:bodyPr>
          <a:lstStyle/>
          <a:p>
            <a:pPr algn="l"/>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二</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米塔颱風對花蓮的影響</a:t>
            </a:r>
            <a:r>
              <a:rPr lang="en-US" altLang="zh-TW" dirty="0">
                <a:latin typeface="標楷體" pitchFamily="65" charset="-120"/>
                <a:ea typeface="標楷體" pitchFamily="65" charset="-120"/>
              </a:rPr>
              <a:t/>
            </a:r>
            <a:br>
              <a:rPr lang="en-US" altLang="zh-TW" dirty="0">
                <a:latin typeface="標楷體" pitchFamily="65" charset="-120"/>
                <a:ea typeface="標楷體" pitchFamily="65" charset="-120"/>
              </a:rPr>
            </a:br>
            <a:r>
              <a:rPr lang="en-US" altLang="zh-TW" dirty="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2" name="內容版面配置區 1"/>
          <p:cNvSpPr>
            <a:spLocks noGrp="1"/>
          </p:cNvSpPr>
          <p:nvPr>
            <p:ph idx="1"/>
          </p:nvPr>
        </p:nvSpPr>
        <p:spPr>
          <a:xfrm>
            <a:off x="539552" y="1916832"/>
            <a:ext cx="8064896" cy="2376264"/>
          </a:xfrm>
        </p:spPr>
        <p:txBody>
          <a:bodyPr>
            <a:noAutofit/>
          </a:bodyPr>
          <a:lstStyle/>
          <a:p>
            <a:r>
              <a:rPr lang="zh-TW" altLang="en-US" dirty="0" smtClean="0">
                <a:latin typeface="標楷體" pitchFamily="65" charset="-120"/>
                <a:ea typeface="標楷體" pitchFamily="65" charset="-120"/>
              </a:rPr>
              <a:t>米</a:t>
            </a:r>
            <a:r>
              <a:rPr lang="zh-TW" altLang="en-US" dirty="0">
                <a:latin typeface="標楷體" pitchFamily="65" charset="-120"/>
                <a:ea typeface="標楷體" pitchFamily="65" charset="-120"/>
              </a:rPr>
              <a:t>塔颱風對於花蓮災害損失的影響</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a:t>
            </a:r>
            <a:r>
              <a:rPr lang="zh-TW" altLang="en-US" b="1" dirty="0">
                <a:solidFill>
                  <a:srgbClr val="FF0000"/>
                </a:solidFill>
                <a:latin typeface="標楷體" pitchFamily="65" charset="-120"/>
                <a:ea typeface="標楷體" pitchFamily="65" charset="-120"/>
              </a:rPr>
              <a:t>損失最為慘重的作物是香蕉，其次是木瓜、食用玉米、硬質玉米和其他蔬菜等</a:t>
            </a:r>
            <a:r>
              <a:rPr lang="zh-TW" altLang="en-US" dirty="0" smtClean="0">
                <a:latin typeface="標楷體" pitchFamily="65" charset="-120"/>
                <a:ea typeface="標楷體" pitchFamily="65" charset="-120"/>
              </a:rPr>
              <a:t>，米塔颱風</a:t>
            </a:r>
            <a:r>
              <a:rPr lang="zh-TW" altLang="en-US" dirty="0">
                <a:latin typeface="標楷體" pitchFamily="65" charset="-120"/>
                <a:ea typeface="標楷體" pitchFamily="65" charset="-120"/>
              </a:rPr>
              <a:t>造成了花蓮</a:t>
            </a:r>
            <a:r>
              <a:rPr lang="zh-TW" altLang="en-US" b="1" dirty="0">
                <a:solidFill>
                  <a:srgbClr val="FF0000"/>
                </a:solidFill>
                <a:latin typeface="標楷體" pitchFamily="65" charset="-120"/>
                <a:ea typeface="標楷體" pitchFamily="65" charset="-120"/>
              </a:rPr>
              <a:t>受害面積 </a:t>
            </a:r>
            <a:r>
              <a:rPr lang="en-US" altLang="zh-TW" b="1" dirty="0">
                <a:solidFill>
                  <a:srgbClr val="FF0000"/>
                </a:solidFill>
                <a:latin typeface="標楷體" pitchFamily="65" charset="-120"/>
                <a:ea typeface="標楷體" pitchFamily="65" charset="-120"/>
              </a:rPr>
              <a:t>3 </a:t>
            </a:r>
            <a:r>
              <a:rPr lang="zh-TW" altLang="en-US" b="1" dirty="0">
                <a:solidFill>
                  <a:srgbClr val="FF0000"/>
                </a:solidFill>
                <a:latin typeface="標楷體" pitchFamily="65" charset="-120"/>
                <a:ea typeface="標楷體" pitchFamily="65" charset="-120"/>
              </a:rPr>
              <a:t>公頃</a:t>
            </a:r>
            <a:r>
              <a:rPr lang="zh-TW" altLang="en-US" dirty="0">
                <a:latin typeface="標楷體" pitchFamily="65" charset="-120"/>
                <a:ea typeface="標楷體" pitchFamily="65" charset="-120"/>
              </a:rPr>
              <a:t>、被害程度 </a:t>
            </a:r>
            <a:r>
              <a:rPr lang="en-US" altLang="zh-TW" dirty="0">
                <a:latin typeface="標楷體" pitchFamily="65" charset="-120"/>
                <a:ea typeface="標楷體" pitchFamily="65" charset="-120"/>
              </a:rPr>
              <a:t>22%</a:t>
            </a:r>
            <a:r>
              <a:rPr lang="zh-TW" altLang="en-US" dirty="0">
                <a:latin typeface="標楷體" pitchFamily="65" charset="-120"/>
                <a:ea typeface="標楷體" pitchFamily="65" charset="-120"/>
              </a:rPr>
              <a:t>、無收穫面積 </a:t>
            </a:r>
            <a:r>
              <a:rPr lang="en-US" altLang="zh-TW" dirty="0">
                <a:latin typeface="標楷體" pitchFamily="65" charset="-120"/>
                <a:ea typeface="標楷體" pitchFamily="65" charset="-120"/>
              </a:rPr>
              <a:t>0.68 </a:t>
            </a:r>
            <a:r>
              <a:rPr lang="zh-TW" altLang="en-US" dirty="0">
                <a:latin typeface="標楷體" pitchFamily="65" charset="-120"/>
                <a:ea typeface="標楷體" pitchFamily="65" charset="-120"/>
              </a:rPr>
              <a:t>公頃、損失金額 </a:t>
            </a:r>
            <a:r>
              <a:rPr lang="en-US" altLang="zh-TW" dirty="0">
                <a:latin typeface="標楷體" pitchFamily="65" charset="-120"/>
                <a:ea typeface="標楷體" pitchFamily="65" charset="-120"/>
              </a:rPr>
              <a:t>17 </a:t>
            </a:r>
            <a:r>
              <a:rPr lang="zh-TW" altLang="en-US" dirty="0">
                <a:latin typeface="標楷體" pitchFamily="65" charset="-120"/>
                <a:ea typeface="標楷體" pitchFamily="65" charset="-120"/>
              </a:rPr>
              <a:t>萬 </a:t>
            </a:r>
            <a:r>
              <a:rPr lang="en-US" altLang="zh-TW" dirty="0">
                <a:latin typeface="標楷體" pitchFamily="65" charset="-120"/>
                <a:ea typeface="標楷體" pitchFamily="65" charset="-120"/>
              </a:rPr>
              <a:t>3000 </a:t>
            </a:r>
            <a:r>
              <a:rPr lang="zh-TW" altLang="en-US" dirty="0">
                <a:latin typeface="標楷體" pitchFamily="65" charset="-120"/>
                <a:ea typeface="標楷體" pitchFamily="65" charset="-120"/>
              </a:rPr>
              <a:t>元。」</a:t>
            </a:r>
          </a:p>
        </p:txBody>
      </p:sp>
    </p:spTree>
    <p:extLst>
      <p:ext uri="{BB962C8B-B14F-4D97-AF65-F5344CB8AC3E}">
        <p14:creationId xmlns:p14="http://schemas.microsoft.com/office/powerpoint/2010/main" val="94906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p:txBody>
          <a:bodyPr>
            <a:normAutofit/>
          </a:bodyPr>
          <a:lstStyle/>
          <a:p>
            <a:pPr algn="l"/>
            <a:r>
              <a:rPr lang="zh-TW" altLang="en-US" dirty="0" smtClean="0">
                <a:latin typeface="標楷體" pitchFamily="65" charset="-120"/>
                <a:ea typeface="標楷體" pitchFamily="65" charset="-120"/>
              </a:rPr>
              <a:t>建議：</a:t>
            </a:r>
            <a:r>
              <a:rPr lang="en-US" altLang="zh-TW" dirty="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2" name="內容版面配置區 1"/>
          <p:cNvSpPr>
            <a:spLocks noGrp="1"/>
          </p:cNvSpPr>
          <p:nvPr>
            <p:ph idx="1"/>
          </p:nvPr>
        </p:nvSpPr>
        <p:spPr>
          <a:xfrm>
            <a:off x="287524" y="1340768"/>
            <a:ext cx="8568951" cy="4608512"/>
          </a:xfrm>
        </p:spPr>
        <p:txBody>
          <a:bodyPr>
            <a:noAutofit/>
          </a:bodyPr>
          <a:lstStyle/>
          <a:p>
            <a:pPr marL="0" indent="0">
              <a:buNone/>
            </a:pPr>
            <a:r>
              <a:rPr lang="en-US" altLang="zh-TW" b="1" u="sng" dirty="0" smtClean="0">
                <a:solidFill>
                  <a:srgbClr val="FF0000"/>
                </a:solidFill>
                <a:latin typeface="標楷體" pitchFamily="65" charset="-120"/>
                <a:ea typeface="標楷體" pitchFamily="65" charset="-120"/>
              </a:rPr>
              <a:t>(</a:t>
            </a:r>
            <a:r>
              <a:rPr lang="zh-TW" altLang="en-US" b="1" u="sng" dirty="0">
                <a:solidFill>
                  <a:srgbClr val="FF0000"/>
                </a:solidFill>
                <a:latin typeface="標楷體" pitchFamily="65" charset="-120"/>
                <a:ea typeface="標楷體" pitchFamily="65" charset="-120"/>
              </a:rPr>
              <a:t>一</a:t>
            </a:r>
            <a:r>
              <a:rPr lang="en-US" altLang="zh-TW" b="1" u="sng" dirty="0">
                <a:solidFill>
                  <a:srgbClr val="FF0000"/>
                </a:solidFill>
                <a:latin typeface="標楷體" pitchFamily="65" charset="-120"/>
                <a:ea typeface="標楷體" pitchFamily="65" charset="-120"/>
              </a:rPr>
              <a:t>) </a:t>
            </a:r>
            <a:r>
              <a:rPr lang="zh-TW" altLang="en-US" b="1" u="sng" dirty="0">
                <a:solidFill>
                  <a:srgbClr val="FF0000"/>
                </a:solidFill>
                <a:latin typeface="標楷體" pitchFamily="65" charset="-120"/>
                <a:ea typeface="標楷體" pitchFamily="65" charset="-120"/>
              </a:rPr>
              <a:t>架設防風林</a:t>
            </a:r>
            <a:r>
              <a:rPr lang="zh-TW" altLang="en-US" dirty="0">
                <a:latin typeface="標楷體" pitchFamily="65" charset="-120"/>
                <a:ea typeface="標楷體" pitchFamily="65" charset="-120"/>
              </a:rPr>
              <a:t>：在果園周邊面風向設置防風林，如竹子</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marL="0" indent="0">
              <a:buNone/>
            </a:pPr>
            <a:r>
              <a:rPr lang="en-US" altLang="zh-TW" b="1" u="sng" dirty="0" smtClean="0">
                <a:solidFill>
                  <a:srgbClr val="FF0000"/>
                </a:solidFill>
                <a:latin typeface="標楷體" pitchFamily="65" charset="-120"/>
                <a:ea typeface="標楷體" pitchFamily="65" charset="-120"/>
              </a:rPr>
              <a:t>(</a:t>
            </a:r>
            <a:r>
              <a:rPr lang="zh-TW" altLang="en-US" b="1" u="sng" dirty="0">
                <a:solidFill>
                  <a:srgbClr val="FF0000"/>
                </a:solidFill>
                <a:latin typeface="標楷體" pitchFamily="65" charset="-120"/>
                <a:ea typeface="標楷體" pitchFamily="65" charset="-120"/>
              </a:rPr>
              <a:t>二</a:t>
            </a:r>
            <a:r>
              <a:rPr lang="en-US" altLang="zh-TW" b="1" u="sng" dirty="0">
                <a:solidFill>
                  <a:srgbClr val="FF0000"/>
                </a:solidFill>
                <a:latin typeface="標楷體" pitchFamily="65" charset="-120"/>
                <a:ea typeface="標楷體" pitchFamily="65" charset="-120"/>
              </a:rPr>
              <a:t>) </a:t>
            </a:r>
            <a:r>
              <a:rPr lang="zh-TW" altLang="en-US" b="1" u="sng" dirty="0">
                <a:solidFill>
                  <a:srgbClr val="FF0000"/>
                </a:solidFill>
                <a:latin typeface="標楷體" pitchFamily="65" charset="-120"/>
                <a:ea typeface="標楷體" pitchFamily="65" charset="-120"/>
              </a:rPr>
              <a:t>挖渠及填土</a:t>
            </a:r>
            <a:r>
              <a:rPr lang="zh-TW" altLang="en-US" dirty="0">
                <a:latin typeface="標楷體" pitchFamily="65" charset="-120"/>
                <a:ea typeface="標楷體" pitchFamily="65" charset="-120"/>
              </a:rPr>
              <a:t>：在果園低窪處、排水不良果園種植前應填土，做好</a:t>
            </a:r>
            <a:r>
              <a:rPr lang="zh-TW" altLang="en-US" dirty="0" smtClean="0">
                <a:latin typeface="標楷體" pitchFamily="65" charset="-120"/>
                <a:ea typeface="標楷體" pitchFamily="65" charset="-120"/>
              </a:rPr>
              <a:t>暗管</a:t>
            </a:r>
            <a:r>
              <a:rPr lang="zh-TW" altLang="en-US" dirty="0">
                <a:latin typeface="標楷體" pitchFamily="65" charset="-120"/>
                <a:ea typeface="標楷體" pitchFamily="65" charset="-120"/>
              </a:rPr>
              <a:t>等排水設施，使大雨果後，積水容易消退，避免積水。 </a:t>
            </a:r>
            <a:endParaRPr lang="en-US" altLang="zh-TW" dirty="0" smtClean="0">
              <a:latin typeface="標楷體" pitchFamily="65" charset="-120"/>
              <a:ea typeface="標楷體" pitchFamily="65" charset="-120"/>
            </a:endParaRPr>
          </a:p>
          <a:p>
            <a:pPr marL="0" indent="0">
              <a:buNone/>
            </a:pPr>
            <a:r>
              <a:rPr lang="en-US" altLang="zh-TW" b="1" u="sng" dirty="0">
                <a:solidFill>
                  <a:srgbClr val="FF0000"/>
                </a:solidFill>
                <a:latin typeface="標楷體" pitchFamily="65" charset="-120"/>
                <a:ea typeface="標楷體" pitchFamily="65" charset="-120"/>
              </a:rPr>
              <a:t>(</a:t>
            </a:r>
            <a:r>
              <a:rPr lang="zh-TW" altLang="en-US" b="1" u="sng" dirty="0">
                <a:solidFill>
                  <a:srgbClr val="FF0000"/>
                </a:solidFill>
                <a:latin typeface="標楷體" pitchFamily="65" charset="-120"/>
                <a:ea typeface="標楷體" pitchFamily="65" charset="-120"/>
              </a:rPr>
              <a:t>三</a:t>
            </a:r>
            <a:r>
              <a:rPr lang="en-US" altLang="zh-TW" b="1" u="sng" dirty="0">
                <a:solidFill>
                  <a:srgbClr val="FF0000"/>
                </a:solidFill>
                <a:latin typeface="標楷體" pitchFamily="65" charset="-120"/>
                <a:ea typeface="標楷體" pitchFamily="65" charset="-120"/>
              </a:rPr>
              <a:t>) </a:t>
            </a:r>
            <a:r>
              <a:rPr lang="zh-TW" altLang="en-US" b="1" u="sng" dirty="0">
                <a:solidFill>
                  <a:srgbClr val="FF0000"/>
                </a:solidFill>
                <a:latin typeface="標楷體" pitchFamily="65" charset="-120"/>
                <a:ea typeface="標楷體" pitchFamily="65" charset="-120"/>
              </a:rPr>
              <a:t>改良農作物品種</a:t>
            </a:r>
            <a:r>
              <a:rPr lang="zh-TW" altLang="en-US" dirty="0">
                <a:latin typeface="標楷體" pitchFamily="65" charset="-120"/>
                <a:ea typeface="標楷體" pitchFamily="65" charset="-120"/>
              </a:rPr>
              <a:t>，使其作物能具有抗風性，或者摘種植物前，</a:t>
            </a:r>
            <a:r>
              <a:rPr lang="zh-TW" altLang="en-US" dirty="0" smtClean="0">
                <a:latin typeface="標楷體" pitchFamily="65" charset="-120"/>
                <a:ea typeface="標楷體" pitchFamily="65" charset="-120"/>
              </a:rPr>
              <a:t>考慮農作物</a:t>
            </a:r>
            <a:r>
              <a:rPr lang="zh-TW" altLang="en-US" dirty="0">
                <a:latin typeface="標楷體" pitchFamily="65" charset="-120"/>
                <a:ea typeface="標楷體" pitchFamily="65" charset="-120"/>
              </a:rPr>
              <a:t>的成長期限，並配合颱風可能來的位置調整摘種</a:t>
            </a:r>
            <a:r>
              <a:rPr lang="zh-TW" altLang="en-US" dirty="0" smtClean="0">
                <a:latin typeface="標楷體" pitchFamily="65" charset="-120"/>
                <a:ea typeface="標楷體" pitchFamily="65" charset="-120"/>
              </a:rPr>
              <a:t>。</a:t>
            </a:r>
            <a:endParaRPr lang="en-US" altLang="zh-TW" dirty="0">
              <a:latin typeface="標楷體" pitchFamily="65" charset="-120"/>
              <a:ea typeface="標楷體" pitchFamily="65" charset="-120"/>
            </a:endParaRPr>
          </a:p>
          <a:p>
            <a:endParaRPr lang="zh-TW" altLang="en-US" sz="4800" dirty="0">
              <a:latin typeface="標楷體" pitchFamily="65" charset="-120"/>
              <a:ea typeface="標楷體" pitchFamily="65" charset="-120"/>
            </a:endParaRPr>
          </a:p>
        </p:txBody>
      </p:sp>
    </p:spTree>
    <p:extLst>
      <p:ext uri="{BB962C8B-B14F-4D97-AF65-F5344CB8AC3E}">
        <p14:creationId xmlns:p14="http://schemas.microsoft.com/office/powerpoint/2010/main" val="184308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p:txBody>
          <a:bodyPr>
            <a:normAutofit/>
          </a:bodyPr>
          <a:lstStyle/>
          <a:p>
            <a:r>
              <a:rPr lang="zh-TW" altLang="zh-TW" dirty="0">
                <a:latin typeface="標楷體" pitchFamily="65" charset="-120"/>
                <a:ea typeface="標楷體" pitchFamily="65" charset="-120"/>
              </a:rPr>
              <a:t>陸、參考</a:t>
            </a:r>
            <a:r>
              <a:rPr lang="zh-TW" altLang="zh-TW" dirty="0" smtClean="0">
                <a:latin typeface="標楷體" pitchFamily="65" charset="-120"/>
                <a:ea typeface="標楷體" pitchFamily="65" charset="-120"/>
              </a:rPr>
              <a:t>資料</a:t>
            </a:r>
            <a:r>
              <a:rPr lang="en-US" altLang="zh-TW" dirty="0" smtClean="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2" name="內容版面配置區 1"/>
          <p:cNvSpPr>
            <a:spLocks noGrp="1"/>
          </p:cNvSpPr>
          <p:nvPr>
            <p:ph idx="1"/>
          </p:nvPr>
        </p:nvSpPr>
        <p:spPr>
          <a:xfrm>
            <a:off x="872067" y="1700808"/>
            <a:ext cx="7408333" cy="4425355"/>
          </a:xfrm>
        </p:spPr>
        <p:txBody>
          <a:bodyPr>
            <a:normAutofit fontScale="70000" lnSpcReduction="20000"/>
          </a:bodyPr>
          <a:lstStyle/>
          <a:p>
            <a:pPr marL="0" lvl="0" indent="0">
              <a:buNone/>
            </a:pPr>
            <a:r>
              <a:rPr lang="en-US" altLang="zh-TW" dirty="0" smtClean="0">
                <a:latin typeface="標楷體" pitchFamily="65" charset="-120"/>
                <a:ea typeface="標楷體" pitchFamily="65" charset="-120"/>
              </a:rPr>
              <a:t>1.</a:t>
            </a:r>
            <a:r>
              <a:rPr lang="zh-TW" altLang="zh-TW" dirty="0" smtClean="0">
                <a:latin typeface="標楷體" pitchFamily="65" charset="-120"/>
                <a:ea typeface="標楷體" pitchFamily="65" charset="-120"/>
              </a:rPr>
              <a:t>黃靖容</a:t>
            </a:r>
            <a:r>
              <a:rPr lang="zh-TW" altLang="zh-TW" dirty="0">
                <a:latin typeface="標楷體" pitchFamily="65" charset="-120"/>
                <a:ea typeface="標楷體" pitchFamily="65" charset="-120"/>
              </a:rPr>
              <a:t>（</a:t>
            </a:r>
            <a:r>
              <a:rPr lang="en-US" altLang="zh-TW" dirty="0">
                <a:latin typeface="標楷體" pitchFamily="65" charset="-120"/>
                <a:ea typeface="標楷體" pitchFamily="65" charset="-120"/>
              </a:rPr>
              <a:t>2013</a:t>
            </a:r>
            <a:r>
              <a:rPr lang="zh-TW" altLang="zh-TW" dirty="0">
                <a:latin typeface="標楷體" pitchFamily="65" charset="-120"/>
                <a:ea typeface="標楷體" pitchFamily="65" charset="-120"/>
              </a:rPr>
              <a:t>）。梅姬颱風</a:t>
            </a:r>
            <a:r>
              <a:rPr lang="en-US" altLang="zh-TW" dirty="0">
                <a:latin typeface="標楷體" pitchFamily="65" charset="-120"/>
                <a:ea typeface="標楷體" pitchFamily="65" charset="-120"/>
              </a:rPr>
              <a:t>(2010)</a:t>
            </a:r>
            <a:r>
              <a:rPr lang="zh-TW" altLang="zh-TW" dirty="0">
                <a:latin typeface="標楷體" pitchFamily="65" charset="-120"/>
                <a:ea typeface="標楷體" pitchFamily="65" charset="-120"/>
              </a:rPr>
              <a:t>引發局部劇烈降水之數值研究。國防大學理工學院環境資訊及工程學系大氣科學碩士班碩士學位論文</a:t>
            </a:r>
          </a:p>
          <a:p>
            <a:pPr marL="0" lvl="0" indent="0">
              <a:buNone/>
            </a:pPr>
            <a:r>
              <a:rPr lang="en-US" altLang="zh-TW" cap="all" dirty="0" smtClean="0">
                <a:latin typeface="標楷體" pitchFamily="65" charset="-120"/>
                <a:ea typeface="標楷體" pitchFamily="65" charset="-120"/>
              </a:rPr>
              <a:t>2.</a:t>
            </a:r>
            <a:r>
              <a:rPr lang="zh-TW" altLang="zh-TW" cap="all" dirty="0" smtClean="0">
                <a:latin typeface="標楷體" pitchFamily="65" charset="-120"/>
                <a:ea typeface="標楷體" pitchFamily="65" charset="-120"/>
              </a:rPr>
              <a:t>農業</a:t>
            </a:r>
            <a:r>
              <a:rPr lang="zh-TW" altLang="zh-TW" cap="all" dirty="0">
                <a:latin typeface="標楷體" pitchFamily="65" charset="-120"/>
                <a:ea typeface="標楷體" pitchFamily="65" charset="-120"/>
              </a:rPr>
              <a:t>天然災害救助相關法規</a:t>
            </a:r>
            <a:endParaRPr lang="zh-TW" altLang="zh-TW" dirty="0">
              <a:latin typeface="標楷體" pitchFamily="65" charset="-120"/>
              <a:ea typeface="標楷體" pitchFamily="65" charset="-120"/>
            </a:endParaRPr>
          </a:p>
          <a:p>
            <a:pPr marL="0" indent="0">
              <a:buNone/>
            </a:pPr>
            <a:r>
              <a:rPr lang="en-US" altLang="zh-TW" u="sng" dirty="0">
                <a:latin typeface="標楷體" pitchFamily="65" charset="-120"/>
                <a:ea typeface="標楷體" pitchFamily="65" charset="-120"/>
                <a:hlinkClick r:id="rId3"/>
              </a:rPr>
              <a:t>https://www.afa.gov.tw/cht/index.php?code=list&amp;ids=716&amp;fbclid=IwAR1f1UF8vt-JjkrZY6b4FTosLaae0YEI_3qugcroYDsgNJ8fOsJUlgE8_c8</a:t>
            </a:r>
            <a:endParaRPr lang="zh-TW" altLang="zh-TW" dirty="0">
              <a:latin typeface="標楷體" pitchFamily="65" charset="-120"/>
              <a:ea typeface="標楷體" pitchFamily="65" charset="-120"/>
            </a:endParaRPr>
          </a:p>
          <a:p>
            <a:pPr marL="0" lvl="0" indent="0">
              <a:buNone/>
            </a:pPr>
            <a:r>
              <a:rPr lang="en-US" altLang="zh-TW" dirty="0" smtClean="0">
                <a:latin typeface="標楷體" pitchFamily="65" charset="-120"/>
                <a:ea typeface="標楷體" pitchFamily="65" charset="-120"/>
              </a:rPr>
              <a:t>3.</a:t>
            </a:r>
            <a:r>
              <a:rPr lang="zh-TW" altLang="zh-TW" dirty="0" smtClean="0">
                <a:latin typeface="標楷體" pitchFamily="65" charset="-120"/>
                <a:ea typeface="標楷體" pitchFamily="65" charset="-120"/>
              </a:rPr>
              <a:t>颱風</a:t>
            </a:r>
            <a:r>
              <a:rPr lang="zh-TW" altLang="zh-TW" dirty="0">
                <a:latin typeface="標楷體" pitchFamily="65" charset="-120"/>
                <a:ea typeface="標楷體" pitchFamily="65" charset="-120"/>
              </a:rPr>
              <a:t>百問</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交通部中央氣象局</a:t>
            </a:r>
          </a:p>
          <a:p>
            <a:pPr marL="0" indent="0">
              <a:buNone/>
            </a:pPr>
            <a:r>
              <a:rPr lang="en-US" altLang="zh-TW" u="sng" dirty="0">
                <a:latin typeface="標楷體" pitchFamily="65" charset="-120"/>
                <a:ea typeface="標楷體" pitchFamily="65" charset="-120"/>
                <a:hlinkClick r:id="rId4"/>
              </a:rPr>
              <a:t>https://www.cwb.gov.tw/V8/C/K/Encyclopedia/typhoon/index.html?fbclid=IwAR2jseWIsgOHI36jxihGtYJmUndjGBSwkbm2BpqVRhLKKpy2F7C1o8AN1V4</a:t>
            </a:r>
            <a:endParaRPr lang="zh-TW" altLang="zh-TW" dirty="0">
              <a:latin typeface="標楷體" pitchFamily="65" charset="-120"/>
              <a:ea typeface="標楷體" pitchFamily="65" charset="-120"/>
            </a:endParaRPr>
          </a:p>
          <a:p>
            <a:pPr marL="0" indent="0">
              <a:buNone/>
            </a:pPr>
            <a:r>
              <a:rPr lang="en-US" altLang="zh-TW" dirty="0" smtClean="0">
                <a:latin typeface="標楷體" pitchFamily="65" charset="-120"/>
                <a:ea typeface="標楷體" pitchFamily="65" charset="-120"/>
              </a:rPr>
              <a:t>4.</a:t>
            </a:r>
            <a:r>
              <a:rPr lang="zh-TW" altLang="zh-TW" dirty="0" smtClean="0">
                <a:latin typeface="標楷體" pitchFamily="65" charset="-120"/>
                <a:ea typeface="標楷體" pitchFamily="65" charset="-120"/>
              </a:rPr>
              <a:t>曾俊傑</a:t>
            </a:r>
            <a:r>
              <a:rPr lang="en-US" altLang="zh-TW" dirty="0">
                <a:latin typeface="標楷體" pitchFamily="65" charset="-120"/>
                <a:ea typeface="標楷體" pitchFamily="65" charset="-120"/>
              </a:rPr>
              <a:t>(2018) </a:t>
            </a:r>
            <a:r>
              <a:rPr lang="zh-TW" altLang="zh-TW" dirty="0">
                <a:latin typeface="標楷體" pitchFamily="65" charset="-120"/>
                <a:ea typeface="標楷體" pitchFamily="65" charset="-120"/>
              </a:rPr>
              <a:t>臺東農業災損分析及其防災需求探討。臺東農業災損分析及其防災需求</a:t>
            </a:r>
            <a:r>
              <a:rPr lang="zh-TW" altLang="zh-TW" dirty="0" smtClean="0">
                <a:latin typeface="標楷體" pitchFamily="65" charset="-120"/>
                <a:ea typeface="標楷體" pitchFamily="65" charset="-120"/>
              </a:rPr>
              <a:t>探討</a:t>
            </a:r>
          </a:p>
        </p:txBody>
      </p:sp>
    </p:spTree>
    <p:extLst>
      <p:ext uri="{BB962C8B-B14F-4D97-AF65-F5344CB8AC3E}">
        <p14:creationId xmlns:p14="http://schemas.microsoft.com/office/powerpoint/2010/main" val="91237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331640" y="2277097"/>
            <a:ext cx="6167907" cy="280076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rPr>
              <a:t>THE END!!</a:t>
            </a:r>
            <a:endParaRPr lang="en-US" altLang="zh-CN"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endParaRPr>
          </a:p>
          <a:p>
            <a:pPr algn="ctr"/>
            <a:r>
              <a:rPr lang="en-US" altLang="zh-CN"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rPr>
              <a:t>THANK YOU!</a:t>
            </a:r>
            <a:endParaRPr lang="zh-CN" alt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endParaRPr>
          </a:p>
        </p:txBody>
      </p:sp>
    </p:spTree>
    <p:extLst>
      <p:ext uri="{BB962C8B-B14F-4D97-AF65-F5344CB8AC3E}">
        <p14:creationId xmlns:p14="http://schemas.microsoft.com/office/powerpoint/2010/main" val="2484674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346" y="13684"/>
            <a:ext cx="9144000" cy="6858000"/>
          </a:xfrm>
          <a:prstGeom prst="rect">
            <a:avLst/>
          </a:prstGeom>
        </p:spPr>
      </p:pic>
      <p:graphicFrame>
        <p:nvGraphicFramePr>
          <p:cNvPr id="5" name="資料庫圖表 4"/>
          <p:cNvGraphicFramePr/>
          <p:nvPr>
            <p:extLst>
              <p:ext uri="{D42A27DB-BD31-4B8C-83A1-F6EECF244321}">
                <p14:modId xmlns:p14="http://schemas.microsoft.com/office/powerpoint/2010/main" val="1672308151"/>
              </p:ext>
            </p:extLst>
          </p:nvPr>
        </p:nvGraphicFramePr>
        <p:xfrm>
          <a:off x="0" y="404664"/>
          <a:ext cx="7380312" cy="6242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9555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a:xfrm>
            <a:off x="179512" y="2636912"/>
            <a:ext cx="8229600" cy="1143000"/>
          </a:xfrm>
        </p:spPr>
        <p:txBody>
          <a:bodyPr>
            <a:normAutofit/>
          </a:bodyPr>
          <a:lstStyle/>
          <a:p>
            <a:r>
              <a:rPr lang="zh-TW" altLang="en-US" b="1" dirty="0" smtClean="0">
                <a:solidFill>
                  <a:srgbClr val="FF0000"/>
                </a:solidFill>
                <a:latin typeface="標楷體" pitchFamily="65" charset="-120"/>
                <a:ea typeface="標楷體" pitchFamily="65" charset="-120"/>
              </a:rPr>
              <a:t>二、研究目的</a:t>
            </a:r>
            <a:r>
              <a:rPr lang="en-US" altLang="zh-TW" b="1" dirty="0">
                <a:solidFill>
                  <a:srgbClr val="FF0000"/>
                </a:solidFill>
                <a:latin typeface="標楷體" pitchFamily="65" charset="-120"/>
                <a:ea typeface="標楷體" pitchFamily="65" charset="-120"/>
              </a:rPr>
              <a:t>					</a:t>
            </a:r>
            <a:r>
              <a:rPr lang="zh-TW" altLang="en-US" b="1" dirty="0">
                <a:solidFill>
                  <a:srgbClr val="FF0000"/>
                </a:solidFill>
                <a:latin typeface="標楷體" pitchFamily="65" charset="-120"/>
                <a:ea typeface="標楷體" pitchFamily="65" charset="-120"/>
              </a:rPr>
              <a:t> </a:t>
            </a:r>
          </a:p>
        </p:txBody>
      </p:sp>
      <p:sp>
        <p:nvSpPr>
          <p:cNvPr id="2" name="內容版面配置區 1"/>
          <p:cNvSpPr>
            <a:spLocks noGrp="1"/>
          </p:cNvSpPr>
          <p:nvPr>
            <p:ph idx="1"/>
          </p:nvPr>
        </p:nvSpPr>
        <p:spPr>
          <a:xfrm>
            <a:off x="23402" y="4005064"/>
            <a:ext cx="7408333" cy="2376264"/>
          </a:xfrm>
        </p:spPr>
        <p:txBody>
          <a:bodyPr/>
          <a:lstStyle/>
          <a:p>
            <a:pPr lvl="0">
              <a:buFont typeface="Wingdings" pitchFamily="2" charset="2"/>
              <a:buChar char="Ø"/>
            </a:pPr>
            <a:r>
              <a:rPr lang="zh-TW" altLang="zh-TW" sz="3600" b="1" dirty="0" smtClean="0">
                <a:latin typeface="標楷體" pitchFamily="65" charset="-120"/>
                <a:ea typeface="標楷體" pitchFamily="65" charset="-120"/>
              </a:rPr>
              <a:t>探討</a:t>
            </a:r>
            <a:r>
              <a:rPr lang="zh-TW" altLang="zh-TW" sz="3600" b="1" dirty="0">
                <a:latin typeface="標楷體" pitchFamily="65" charset="-120"/>
                <a:ea typeface="標楷體" pitchFamily="65" charset="-120"/>
              </a:rPr>
              <a:t>颱風帶來何種</a:t>
            </a:r>
            <a:r>
              <a:rPr lang="zh-TW" altLang="zh-TW" sz="3600" b="1" dirty="0" smtClean="0">
                <a:latin typeface="標楷體" pitchFamily="65" charset="-120"/>
                <a:ea typeface="標楷體" pitchFamily="65" charset="-120"/>
              </a:rPr>
              <a:t>傷害</a:t>
            </a:r>
            <a:endParaRPr lang="en-US" altLang="zh-TW" sz="3600" b="1" dirty="0" smtClean="0">
              <a:latin typeface="標楷體" pitchFamily="65" charset="-120"/>
              <a:ea typeface="標楷體" pitchFamily="65" charset="-120"/>
            </a:endParaRPr>
          </a:p>
          <a:p>
            <a:pPr lvl="0">
              <a:buFont typeface="Wingdings" pitchFamily="2" charset="2"/>
              <a:buChar char="Ø"/>
            </a:pPr>
            <a:r>
              <a:rPr lang="zh-TW" altLang="en-US" sz="3600" b="1" dirty="0">
                <a:latin typeface="標楷體" pitchFamily="65" charset="-120"/>
                <a:ea typeface="標楷體" pitchFamily="65" charset="-120"/>
              </a:rPr>
              <a:t>探討</a:t>
            </a:r>
            <a:r>
              <a:rPr lang="zh-TW" altLang="en-US" sz="3600" b="1" dirty="0" smtClean="0">
                <a:latin typeface="標楷體" pitchFamily="65" charset="-120"/>
                <a:ea typeface="標楷體" pitchFamily="65" charset="-120"/>
              </a:rPr>
              <a:t>米</a:t>
            </a:r>
            <a:r>
              <a:rPr lang="zh-TW" altLang="en-US" sz="3600" b="1" dirty="0">
                <a:latin typeface="標楷體" pitchFamily="65" charset="-120"/>
                <a:ea typeface="標楷體" pitchFamily="65" charset="-120"/>
              </a:rPr>
              <a:t>塔</a:t>
            </a:r>
            <a:r>
              <a:rPr lang="zh-TW" altLang="zh-TW" sz="3600" b="1" dirty="0" smtClean="0">
                <a:latin typeface="標楷體" pitchFamily="65" charset="-120"/>
                <a:ea typeface="標楷體" pitchFamily="65" charset="-120"/>
              </a:rPr>
              <a:t>颱風</a:t>
            </a:r>
            <a:r>
              <a:rPr lang="zh-TW" altLang="en-US" sz="3600" b="1" dirty="0" smtClean="0">
                <a:latin typeface="標楷體" pitchFamily="65" charset="-120"/>
                <a:ea typeface="標楷體" pitchFamily="65" charset="-120"/>
              </a:rPr>
              <a:t>帶給花蓮之</a:t>
            </a:r>
            <a:r>
              <a:rPr lang="zh-TW" altLang="zh-TW" sz="3600" b="1" dirty="0" smtClean="0">
                <a:latin typeface="標楷體" pitchFamily="65" charset="-120"/>
                <a:ea typeface="標楷體" pitchFamily="65" charset="-120"/>
              </a:rPr>
              <a:t>農損</a:t>
            </a:r>
            <a:endParaRPr lang="en-US" altLang="zh-TW" sz="3600" b="1" dirty="0" smtClean="0">
              <a:latin typeface="標楷體" pitchFamily="65" charset="-120"/>
              <a:ea typeface="標楷體" pitchFamily="65" charset="-120"/>
            </a:endParaRPr>
          </a:p>
          <a:p>
            <a:pPr lvl="0">
              <a:buFont typeface="Wingdings" pitchFamily="2" charset="2"/>
              <a:buChar char="Ø"/>
            </a:pPr>
            <a:r>
              <a:rPr lang="zh-TW" altLang="zh-TW" sz="3600" b="1" dirty="0" smtClean="0">
                <a:latin typeface="標楷體" pitchFamily="65" charset="-120"/>
                <a:ea typeface="標楷體" pitchFamily="65" charset="-120"/>
              </a:rPr>
              <a:t>了解</a:t>
            </a:r>
            <a:r>
              <a:rPr lang="zh-TW" altLang="zh-TW" sz="3600" b="1" dirty="0">
                <a:latin typeface="標楷體" pitchFamily="65" charset="-120"/>
                <a:ea typeface="標楷體" pitchFamily="65" charset="-120"/>
              </a:rPr>
              <a:t>農民對颱風預防的方法</a:t>
            </a:r>
          </a:p>
          <a:p>
            <a:endParaRPr lang="zh-TW" altLang="en-US" b="1" dirty="0">
              <a:latin typeface="標楷體" pitchFamily="65" charset="-120"/>
              <a:ea typeface="標楷體" pitchFamily="65" charset="-120"/>
            </a:endParaRPr>
          </a:p>
        </p:txBody>
      </p:sp>
    </p:spTree>
    <p:extLst>
      <p:ext uri="{BB962C8B-B14F-4D97-AF65-F5344CB8AC3E}">
        <p14:creationId xmlns:p14="http://schemas.microsoft.com/office/powerpoint/2010/main" val="178843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壹●前言</a:t>
            </a:r>
            <a:r>
              <a:rPr lang="en-US" altLang="zh-TW" dirty="0"/>
              <a:t>						</a:t>
            </a:r>
            <a:r>
              <a:rPr lang="zh-TW" altLang="en-US" dirty="0"/>
              <a:t> </a:t>
            </a:r>
          </a:p>
        </p:txBody>
      </p:sp>
      <p:pic>
        <p:nvPicPr>
          <p:cNvPr id="5"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內容版面配置區 1"/>
          <p:cNvSpPr>
            <a:spLocks noGrp="1"/>
          </p:cNvSpPr>
          <p:nvPr>
            <p:ph idx="1"/>
          </p:nvPr>
        </p:nvSpPr>
        <p:spPr>
          <a:xfrm>
            <a:off x="359532" y="1196752"/>
            <a:ext cx="8424935" cy="3921299"/>
          </a:xfrm>
        </p:spPr>
        <p:txBody>
          <a:bodyPr>
            <a:normAutofit/>
          </a:bodyPr>
          <a:lstStyle/>
          <a:p>
            <a:r>
              <a:rPr lang="zh-TW" altLang="en-US" sz="4400" b="1" dirty="0" smtClean="0">
                <a:solidFill>
                  <a:srgbClr val="FF0000"/>
                </a:solidFill>
                <a:latin typeface="標楷體" pitchFamily="65" charset="-120"/>
                <a:ea typeface="標楷體" pitchFamily="65" charset="-120"/>
              </a:rPr>
              <a:t>三、研究過程</a:t>
            </a:r>
            <a:endParaRPr lang="en-US" altLang="zh-TW" sz="4400" b="1" dirty="0" smtClean="0">
              <a:solidFill>
                <a:srgbClr val="FF0000"/>
              </a:solidFill>
              <a:latin typeface="標楷體" pitchFamily="65" charset="-120"/>
              <a:ea typeface="標楷體" pitchFamily="65" charset="-120"/>
            </a:endParaRPr>
          </a:p>
          <a:p>
            <a:endParaRPr lang="en-US" altLang="zh-TW" sz="4400" dirty="0">
              <a:latin typeface="標楷體" pitchFamily="65" charset="-120"/>
              <a:ea typeface="標楷體" pitchFamily="65" charset="-120"/>
            </a:endParaRPr>
          </a:p>
          <a:p>
            <a:pPr marL="0" indent="0">
              <a:buNone/>
            </a:pPr>
            <a:endParaRPr lang="en-US" altLang="zh-TW" sz="4400" dirty="0" smtClean="0">
              <a:latin typeface="標楷體" pitchFamily="65" charset="-120"/>
              <a:ea typeface="標楷體" pitchFamily="65" charset="-120"/>
            </a:endParaRPr>
          </a:p>
          <a:p>
            <a:endParaRPr lang="en-US" altLang="zh-TW" sz="4400" dirty="0">
              <a:latin typeface="標楷體" pitchFamily="65" charset="-120"/>
              <a:ea typeface="標楷體" pitchFamily="65" charset="-120"/>
            </a:endParaRPr>
          </a:p>
          <a:p>
            <a:endParaRPr lang="en-US" altLang="zh-TW" sz="4400" dirty="0" smtClean="0">
              <a:latin typeface="標楷體" pitchFamily="65" charset="-120"/>
              <a:ea typeface="標楷體" pitchFamily="65" charset="-120"/>
            </a:endParaRPr>
          </a:p>
          <a:p>
            <a:pPr marL="0" indent="0">
              <a:buNone/>
            </a:pPr>
            <a:endParaRPr lang="zh-TW" altLang="en-US" sz="4400" dirty="0">
              <a:latin typeface="標楷體" pitchFamily="65" charset="-120"/>
              <a:ea typeface="標楷體" pitchFamily="65" charset="-120"/>
            </a:endParaRPr>
          </a:p>
        </p:txBody>
      </p:sp>
      <p:graphicFrame>
        <p:nvGraphicFramePr>
          <p:cNvPr id="19" name="資料庫圖表 18"/>
          <p:cNvGraphicFramePr/>
          <p:nvPr>
            <p:extLst>
              <p:ext uri="{D42A27DB-BD31-4B8C-83A1-F6EECF244321}">
                <p14:modId xmlns:p14="http://schemas.microsoft.com/office/powerpoint/2010/main" val="3385528113"/>
              </p:ext>
            </p:extLst>
          </p:nvPr>
        </p:nvGraphicFramePr>
        <p:xfrm>
          <a:off x="10790" y="1556792"/>
          <a:ext cx="9144000"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6510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p:txBody>
          <a:bodyPr>
            <a:normAutofit/>
          </a:bodyPr>
          <a:lstStyle/>
          <a:p>
            <a:r>
              <a:rPr lang="zh-TW" altLang="en-US" b="1" dirty="0">
                <a:latin typeface="標楷體" pitchFamily="65" charset="-120"/>
                <a:ea typeface="標楷體" pitchFamily="65" charset="-120"/>
              </a:rPr>
              <a:t>一、颱風</a:t>
            </a:r>
            <a:r>
              <a:rPr lang="zh-TW" altLang="en-US" b="1" dirty="0" smtClean="0">
                <a:latin typeface="標楷體" pitchFamily="65" charset="-120"/>
                <a:ea typeface="標楷體" pitchFamily="65" charset="-120"/>
              </a:rPr>
              <a:t>形成</a:t>
            </a:r>
            <a:r>
              <a:rPr lang="en-US" altLang="zh-TW" dirty="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2" name="內容版面配置區 1"/>
          <p:cNvSpPr>
            <a:spLocks noGrp="1"/>
          </p:cNvSpPr>
          <p:nvPr>
            <p:ph idx="1"/>
          </p:nvPr>
        </p:nvSpPr>
        <p:spPr>
          <a:xfrm>
            <a:off x="395536" y="1412776"/>
            <a:ext cx="8229600" cy="1180728"/>
          </a:xfrm>
          <a:ln>
            <a:solidFill>
              <a:schemeClr val="bg1"/>
            </a:solidFill>
          </a:ln>
        </p:spPr>
        <p:txBody>
          <a:bodyPr>
            <a:normAutofit fontScale="55000" lnSpcReduction="20000"/>
          </a:bodyPr>
          <a:lstStyle/>
          <a:p>
            <a:pPr marL="0" indent="0">
              <a:buNone/>
            </a:pPr>
            <a:r>
              <a:rPr lang="zh-TW" altLang="zh-TW" sz="6600" b="1" dirty="0" smtClean="0">
                <a:solidFill>
                  <a:srgbClr val="002060"/>
                </a:solidFill>
                <a:latin typeface="標楷體" pitchFamily="65" charset="-120"/>
                <a:ea typeface="標楷體" pitchFamily="65" charset="-120"/>
              </a:rPr>
              <a:t>颱風</a:t>
            </a:r>
            <a:r>
              <a:rPr lang="zh-TW" altLang="zh-TW" sz="6600" b="1" dirty="0">
                <a:solidFill>
                  <a:srgbClr val="002060"/>
                </a:solidFill>
                <a:latin typeface="標楷體" pitchFamily="65" charset="-120"/>
                <a:ea typeface="標楷體" pitchFamily="65" charset="-120"/>
              </a:rPr>
              <a:t>是一種劇烈的熱帶氣旋，而熱帶氣旋就是熱帶海洋上發生的低氣壓。</a:t>
            </a:r>
            <a:endParaRPr lang="zh-TW" altLang="en-US" sz="6600" b="1" dirty="0">
              <a:solidFill>
                <a:srgbClr val="002060"/>
              </a:solidFill>
              <a:latin typeface="標楷體" pitchFamily="65" charset="-120"/>
              <a:ea typeface="標楷體" pitchFamily="65" charset="-120"/>
            </a:endParaRPr>
          </a:p>
          <a:p>
            <a:pPr marL="0" indent="0">
              <a:buNone/>
            </a:pPr>
            <a:endParaRPr lang="en-US" altLang="zh-TW" sz="6600" dirty="0">
              <a:solidFill>
                <a:srgbClr val="002060"/>
              </a:solidFill>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64903"/>
            <a:ext cx="7596187"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383359" y="6308661"/>
            <a:ext cx="5760641" cy="584775"/>
          </a:xfrm>
          <a:prstGeom prst="rect">
            <a:avLst/>
          </a:prstGeom>
          <a:noFill/>
        </p:spPr>
        <p:txBody>
          <a:bodyPr wrap="square" lIns="91440" tIns="45720" rIns="91440" bIns="45720">
            <a:spAutoFit/>
          </a:bodyPr>
          <a:lstStyle/>
          <a:p>
            <a:pPr algn="ctr"/>
            <a:endParaRPr lang="en-US" altLang="zh-TW" sz="1600" dirty="0" smtClean="0">
              <a:hlinkClick r:id="rId4"/>
            </a:endParaRPr>
          </a:p>
          <a:p>
            <a:pPr algn="ctr"/>
            <a:r>
              <a:rPr lang="zh-TW" altLang="en-US" sz="1600" dirty="0" smtClean="0">
                <a:hlinkClick r:id="rId4"/>
              </a:rPr>
              <a:t>圖片網址</a:t>
            </a:r>
            <a:r>
              <a:rPr lang="en-US" altLang="zh-TW" sz="1600" dirty="0" smtClean="0">
                <a:hlinkClick r:id="rId5"/>
              </a:rPr>
              <a:t>https</a:t>
            </a:r>
            <a:r>
              <a:rPr lang="en-US" altLang="zh-TW" sz="1600" dirty="0">
                <a:hlinkClick r:id="rId5"/>
              </a:rPr>
              <a:t>://www.cwb.gov.tw/V8/C/K/astronomy_day.html</a:t>
            </a:r>
            <a:endParaRPr lang="zh-TW" alt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4066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內容版面配置區 1"/>
          <p:cNvSpPr>
            <a:spLocks noGrp="1"/>
          </p:cNvSpPr>
          <p:nvPr>
            <p:ph idx="1"/>
          </p:nvPr>
        </p:nvSpPr>
        <p:spPr>
          <a:xfrm>
            <a:off x="457200" y="1169193"/>
            <a:ext cx="8229600" cy="4525963"/>
          </a:xfrm>
        </p:spPr>
        <p:txBody>
          <a:bodyPr>
            <a:normAutofit/>
          </a:bodyPr>
          <a:lstStyle/>
          <a:p>
            <a:pPr marL="0" indent="0">
              <a:buNone/>
            </a:pPr>
            <a:r>
              <a:rPr lang="zh-TW" altLang="en-US" sz="3600" dirty="0">
                <a:latin typeface="標楷體" pitchFamily="65" charset="-120"/>
                <a:ea typeface="標楷體" pitchFamily="65" charset="-120"/>
              </a:rPr>
              <a:t>當近地面最大風速到達或超過</a:t>
            </a:r>
            <a:r>
              <a:rPr lang="zh-TW" altLang="en-US" sz="3600" b="1" u="sng" dirty="0">
                <a:solidFill>
                  <a:srgbClr val="FF0000"/>
                </a:solidFill>
                <a:latin typeface="標楷體" pitchFamily="65" charset="-120"/>
                <a:ea typeface="標楷體" pitchFamily="65" charset="-120"/>
              </a:rPr>
              <a:t>每小時 </a:t>
            </a:r>
            <a:r>
              <a:rPr lang="en-US" altLang="zh-TW" sz="3600" b="1" u="sng" dirty="0">
                <a:solidFill>
                  <a:srgbClr val="FF0000"/>
                </a:solidFill>
                <a:latin typeface="標楷體" pitchFamily="65" charset="-120"/>
                <a:ea typeface="標楷體" pitchFamily="65" charset="-120"/>
              </a:rPr>
              <a:t>62 </a:t>
            </a:r>
            <a:r>
              <a:rPr lang="zh-TW" altLang="en-US" sz="3600" b="1" u="sng" dirty="0">
                <a:solidFill>
                  <a:srgbClr val="FF0000"/>
                </a:solidFill>
                <a:latin typeface="標楷體" pitchFamily="65" charset="-120"/>
                <a:ea typeface="標楷體" pitchFamily="65" charset="-120"/>
              </a:rPr>
              <a:t>公里</a:t>
            </a:r>
            <a:r>
              <a:rPr lang="zh-TW" altLang="en-US" sz="3600" dirty="0">
                <a:latin typeface="標楷體" pitchFamily="65" charset="-120"/>
                <a:ea typeface="標楷體" pitchFamily="65" charset="-120"/>
              </a:rPr>
              <a:t>或</a:t>
            </a:r>
            <a:r>
              <a:rPr lang="zh-TW" altLang="en-US" sz="3600" b="1" u="sng" dirty="0">
                <a:solidFill>
                  <a:srgbClr val="FF0000"/>
                </a:solidFill>
                <a:latin typeface="標楷體" pitchFamily="65" charset="-120"/>
                <a:ea typeface="標楷體" pitchFamily="65" charset="-120"/>
              </a:rPr>
              <a:t>每秒 </a:t>
            </a:r>
            <a:r>
              <a:rPr lang="en-US" altLang="zh-TW" sz="3600" b="1" u="sng" dirty="0">
                <a:solidFill>
                  <a:srgbClr val="FF0000"/>
                </a:solidFill>
                <a:latin typeface="標楷體" pitchFamily="65" charset="-120"/>
                <a:ea typeface="標楷體" pitchFamily="65" charset="-120"/>
              </a:rPr>
              <a:t>17.2 </a:t>
            </a:r>
            <a:r>
              <a:rPr lang="zh-TW" altLang="en-US" sz="3600" b="1" u="sng" dirty="0">
                <a:solidFill>
                  <a:srgbClr val="FF0000"/>
                </a:solidFill>
                <a:latin typeface="標楷體" pitchFamily="65" charset="-120"/>
                <a:ea typeface="標楷體" pitchFamily="65" charset="-120"/>
              </a:rPr>
              <a:t>公尺</a:t>
            </a:r>
            <a:r>
              <a:rPr lang="zh-TW" altLang="en-US" sz="3600" dirty="0">
                <a:latin typeface="標楷體" pitchFamily="65" charset="-120"/>
                <a:ea typeface="標楷體" pitchFamily="65" charset="-120"/>
              </a:rPr>
              <a:t>時，我們就稱它為颱風</a:t>
            </a:r>
            <a:r>
              <a:rPr lang="zh-TW" altLang="en-US" sz="3600" dirty="0" smtClean="0">
                <a:latin typeface="標楷體" pitchFamily="65" charset="-120"/>
                <a:ea typeface="標楷體" pitchFamily="65" charset="-120"/>
              </a:rPr>
              <a:t>。</a:t>
            </a:r>
            <a:endParaRPr lang="zh-TW" altLang="en-US" sz="3600" dirty="0">
              <a:latin typeface="標楷體" pitchFamily="65" charset="-120"/>
              <a:ea typeface="標楷體" pitchFamily="65"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564904"/>
            <a:ext cx="5292080" cy="3634171"/>
          </a:xfrm>
          <a:prstGeom prst="rect">
            <a:avLst/>
          </a:prstGeom>
        </p:spPr>
      </p:pic>
      <p:sp>
        <p:nvSpPr>
          <p:cNvPr id="3" name="文字方塊 2"/>
          <p:cNvSpPr txBox="1"/>
          <p:nvPr/>
        </p:nvSpPr>
        <p:spPr>
          <a:xfrm>
            <a:off x="3222180" y="6412686"/>
            <a:ext cx="5651162" cy="369332"/>
          </a:xfrm>
          <a:prstGeom prst="rect">
            <a:avLst/>
          </a:prstGeom>
          <a:noFill/>
        </p:spPr>
        <p:txBody>
          <a:bodyPr wrap="none" rtlCol="0">
            <a:spAutoFit/>
          </a:bodyPr>
          <a:lstStyle/>
          <a:p>
            <a:r>
              <a:rPr lang="en-US" altLang="zh-TW" dirty="0">
                <a:hlinkClick r:id="rId4"/>
              </a:rPr>
              <a:t>https://</a:t>
            </a:r>
            <a:r>
              <a:rPr lang="en-US" altLang="zh-TW" dirty="0" err="1">
                <a:hlinkClick r:id="rId4"/>
              </a:rPr>
              <a:t>www.cw.com.tw</a:t>
            </a:r>
            <a:r>
              <a:rPr lang="en-US" altLang="zh-TW" dirty="0">
                <a:hlinkClick r:id="rId4"/>
              </a:rPr>
              <a:t>/article/</a:t>
            </a:r>
            <a:r>
              <a:rPr lang="en-US" altLang="zh-TW" dirty="0" err="1">
                <a:hlinkClick r:id="rId4"/>
              </a:rPr>
              <a:t>article.action?id</a:t>
            </a:r>
            <a:r>
              <a:rPr lang="en-US" altLang="zh-TW" dirty="0">
                <a:hlinkClick r:id="rId4"/>
              </a:rPr>
              <a:t>=5096513</a:t>
            </a:r>
            <a:endParaRPr lang="zh-TW" altLang="en-US" dirty="0"/>
          </a:p>
        </p:txBody>
      </p:sp>
    </p:spTree>
    <p:extLst>
      <p:ext uri="{BB962C8B-B14F-4D97-AF65-F5344CB8AC3E}">
        <p14:creationId xmlns:p14="http://schemas.microsoft.com/office/powerpoint/2010/main" val="3451985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標題 2"/>
          <p:cNvSpPr>
            <a:spLocks noGrp="1"/>
          </p:cNvSpPr>
          <p:nvPr>
            <p:ph type="title"/>
          </p:nvPr>
        </p:nvSpPr>
        <p:spPr>
          <a:xfrm>
            <a:off x="457200" y="404664"/>
            <a:ext cx="8229600" cy="1143000"/>
          </a:xfrm>
        </p:spPr>
        <p:txBody>
          <a:bodyPr>
            <a:normAutofit/>
          </a:bodyPr>
          <a:lstStyle/>
          <a:p>
            <a:r>
              <a:rPr lang="zh-TW" altLang="en-US" dirty="0">
                <a:latin typeface="標楷體" pitchFamily="65" charset="-120"/>
                <a:ea typeface="標楷體" pitchFamily="65" charset="-120"/>
              </a:rPr>
              <a:t>二、颱風對農業的</a:t>
            </a:r>
            <a:r>
              <a:rPr lang="zh-TW" altLang="en-US" dirty="0" smtClean="0">
                <a:latin typeface="標楷體" pitchFamily="65" charset="-120"/>
                <a:ea typeface="標楷體" pitchFamily="65" charset="-120"/>
              </a:rPr>
              <a:t>影響</a:t>
            </a:r>
            <a:r>
              <a:rPr lang="zh-TW" altLang="en-US" dirty="0">
                <a:latin typeface="標楷體" pitchFamily="65" charset="-120"/>
                <a:ea typeface="標楷體" pitchFamily="65" charset="-120"/>
              </a:rPr>
              <a:t>		</a:t>
            </a:r>
          </a:p>
        </p:txBody>
      </p:sp>
      <p:sp>
        <p:nvSpPr>
          <p:cNvPr id="2" name="內容版面配置區 1"/>
          <p:cNvSpPr>
            <a:spLocks noGrp="1"/>
          </p:cNvSpPr>
          <p:nvPr>
            <p:ph idx="1"/>
          </p:nvPr>
        </p:nvSpPr>
        <p:spPr>
          <a:xfrm>
            <a:off x="611560" y="1700808"/>
            <a:ext cx="8136904" cy="4353347"/>
          </a:xfrm>
        </p:spPr>
        <p:txBody>
          <a:bodyPr>
            <a:normAutofit/>
          </a:bodyPr>
          <a:lstStyle/>
          <a:p>
            <a:pPr marL="0" indent="0">
              <a:buNone/>
            </a:pPr>
            <a:r>
              <a:rPr lang="en-US" altLang="zh-TW" b="1" dirty="0" smtClean="0">
                <a:solidFill>
                  <a:srgbClr val="FF0000"/>
                </a:solidFill>
                <a:latin typeface="標楷體" pitchFamily="65" charset="-120"/>
                <a:ea typeface="標楷體" pitchFamily="65" charset="-120"/>
              </a:rPr>
              <a:t>(</a:t>
            </a:r>
            <a:r>
              <a:rPr lang="zh-TW" altLang="en-US" b="1" dirty="0">
                <a:solidFill>
                  <a:srgbClr val="FF0000"/>
                </a:solidFill>
                <a:latin typeface="標楷體" pitchFamily="65" charset="-120"/>
                <a:ea typeface="標楷體" pitchFamily="65" charset="-120"/>
              </a:rPr>
              <a:t>一</a:t>
            </a:r>
            <a:r>
              <a:rPr lang="en-US" altLang="zh-TW" b="1" dirty="0">
                <a:solidFill>
                  <a:srgbClr val="FF0000"/>
                </a:solidFill>
                <a:latin typeface="標楷體" pitchFamily="65" charset="-120"/>
                <a:ea typeface="標楷體" pitchFamily="65" charset="-120"/>
              </a:rPr>
              <a:t>)</a:t>
            </a:r>
            <a:r>
              <a:rPr lang="zh-TW" altLang="en-US" b="1" dirty="0" smtClean="0">
                <a:solidFill>
                  <a:srgbClr val="FF0000"/>
                </a:solidFill>
                <a:latin typeface="標楷體" pitchFamily="65" charset="-120"/>
                <a:ea typeface="標楷體" pitchFamily="65" charset="-120"/>
              </a:rPr>
              <a:t>水災</a:t>
            </a:r>
            <a:endParaRPr lang="en-US" altLang="zh-TW" b="1" dirty="0" smtClean="0">
              <a:solidFill>
                <a:srgbClr val="FF0000"/>
              </a:solidFill>
              <a:latin typeface="標楷體" pitchFamily="65" charset="-120"/>
              <a:ea typeface="標楷體" pitchFamily="65" charset="-120"/>
            </a:endParaRPr>
          </a:p>
          <a:p>
            <a:pPr marL="0" indent="0">
              <a:buNone/>
            </a:pPr>
            <a:r>
              <a:rPr lang="zh-TW" altLang="en-US" dirty="0" smtClean="0">
                <a:latin typeface="標楷體" pitchFamily="65" charset="-120"/>
                <a:ea typeface="標楷體" pitchFamily="65" charset="-120"/>
              </a:rPr>
              <a:t>颱風</a:t>
            </a:r>
            <a:r>
              <a:rPr lang="zh-TW" altLang="en-US" dirty="0">
                <a:latin typeface="標楷體" pitchFamily="65" charset="-120"/>
                <a:ea typeface="標楷體" pitchFamily="65" charset="-120"/>
              </a:rPr>
              <a:t>帶來了豪雨及洪水，會淹沒農田、毀損作物</a:t>
            </a:r>
            <a:r>
              <a:rPr lang="zh-TW" altLang="en-US" dirty="0" smtClean="0">
                <a:latin typeface="標楷體" pitchFamily="65" charset="-120"/>
                <a:ea typeface="標楷體" pitchFamily="65" charset="-120"/>
              </a:rPr>
              <a:t>及建築物</a:t>
            </a:r>
            <a:r>
              <a:rPr lang="zh-TW" altLang="en-US" dirty="0">
                <a:latin typeface="標楷體" pitchFamily="65" charset="-120"/>
                <a:ea typeface="標楷體" pitchFamily="65" charset="-120"/>
              </a:rPr>
              <a:t>，並造成低</a:t>
            </a:r>
            <a:r>
              <a:rPr lang="zh-TW" altLang="en-US" dirty="0" smtClean="0">
                <a:latin typeface="標楷體" pitchFamily="65" charset="-120"/>
                <a:ea typeface="標楷體" pitchFamily="65" charset="-120"/>
              </a:rPr>
              <a:t>漥地區的淹水。</a:t>
            </a:r>
            <a:endParaRPr lang="en-US" altLang="zh-TW" dirty="0" smtClean="0">
              <a:latin typeface="標楷體" pitchFamily="65" charset="-120"/>
              <a:ea typeface="標楷體" pitchFamily="65" charset="-120"/>
            </a:endParaRPr>
          </a:p>
          <a:p>
            <a:pPr marL="0" indent="0">
              <a:buNone/>
            </a:pPr>
            <a:r>
              <a:rPr lang="en-US" altLang="zh-TW" b="1" dirty="0" smtClean="0">
                <a:solidFill>
                  <a:srgbClr val="FF0000"/>
                </a:solidFill>
                <a:latin typeface="標楷體" pitchFamily="65" charset="-120"/>
                <a:ea typeface="標楷體" pitchFamily="65" charset="-120"/>
              </a:rPr>
              <a:t>(</a:t>
            </a:r>
            <a:r>
              <a:rPr lang="zh-TW" altLang="en-US" b="1" dirty="0">
                <a:solidFill>
                  <a:srgbClr val="FF0000"/>
                </a:solidFill>
                <a:latin typeface="標楷體" pitchFamily="65" charset="-120"/>
                <a:ea typeface="標楷體" pitchFamily="65" charset="-120"/>
              </a:rPr>
              <a:t>二</a:t>
            </a:r>
            <a:r>
              <a:rPr lang="en-US" altLang="zh-TW" b="1" dirty="0">
                <a:solidFill>
                  <a:srgbClr val="FF0000"/>
                </a:solidFill>
                <a:latin typeface="標楷體" pitchFamily="65" charset="-120"/>
                <a:ea typeface="標楷體" pitchFamily="65" charset="-120"/>
              </a:rPr>
              <a:t>)</a:t>
            </a:r>
            <a:r>
              <a:rPr lang="zh-TW" altLang="en-US" b="1" dirty="0">
                <a:solidFill>
                  <a:srgbClr val="FF0000"/>
                </a:solidFill>
                <a:latin typeface="標楷體" pitchFamily="65" charset="-120"/>
                <a:ea typeface="標楷體" pitchFamily="65" charset="-120"/>
              </a:rPr>
              <a:t>風災</a:t>
            </a:r>
            <a:endParaRPr lang="en-US" altLang="zh-TW" b="1" dirty="0">
              <a:solidFill>
                <a:srgbClr val="FF0000"/>
              </a:solidFill>
              <a:latin typeface="標楷體" pitchFamily="65" charset="-120"/>
              <a:ea typeface="標楷體" pitchFamily="65" charset="-120"/>
            </a:endParaRPr>
          </a:p>
          <a:p>
            <a:pPr marL="0" indent="0">
              <a:buNone/>
            </a:pPr>
            <a:r>
              <a:rPr lang="zh-TW" altLang="en-US" dirty="0" smtClean="0">
                <a:latin typeface="標楷體" pitchFamily="65" charset="-120"/>
                <a:ea typeface="標楷體" pitchFamily="65" charset="-120"/>
              </a:rPr>
              <a:t>颱風</a:t>
            </a:r>
            <a:r>
              <a:rPr lang="zh-TW" altLang="en-US" dirty="0">
                <a:latin typeface="標楷體" pitchFamily="65" charset="-120"/>
                <a:ea typeface="標楷體" pitchFamily="65" charset="-120"/>
              </a:rPr>
              <a:t>來前所造成</a:t>
            </a:r>
            <a:r>
              <a:rPr lang="zh-TW" altLang="en-US" dirty="0" smtClean="0">
                <a:latin typeface="標楷體" pitchFamily="65" charset="-120"/>
                <a:ea typeface="標楷體" pitchFamily="65" charset="-120"/>
              </a:rPr>
              <a:t>的，</a:t>
            </a:r>
            <a:r>
              <a:rPr lang="zh-TW" altLang="en-US" dirty="0">
                <a:latin typeface="標楷體" pitchFamily="65" charset="-120"/>
                <a:ea typeface="標楷體" pitchFamily="65" charset="-120"/>
              </a:rPr>
              <a:t>會使農作物在短時間內枯萎</a:t>
            </a:r>
            <a:r>
              <a:rPr lang="zh-TW" altLang="en-US" dirty="0" smtClean="0">
                <a:latin typeface="標楷體" pitchFamily="65" charset="-120"/>
                <a:ea typeface="標楷體" pitchFamily="65" charset="-120"/>
              </a:rPr>
              <a:t>，有時</a:t>
            </a:r>
            <a:r>
              <a:rPr lang="zh-TW" altLang="en-US" dirty="0">
                <a:latin typeface="標楷體" pitchFamily="65" charset="-120"/>
                <a:ea typeface="標楷體" pitchFamily="65" charset="-120"/>
              </a:rPr>
              <a:t>可</a:t>
            </a:r>
            <a:r>
              <a:rPr lang="zh-TW" altLang="en-US" dirty="0" smtClean="0">
                <a:latin typeface="標楷體" pitchFamily="65" charset="-120"/>
                <a:ea typeface="標楷體" pitchFamily="65" charset="-120"/>
              </a:rPr>
              <a:t>導致電路漏電、吹</a:t>
            </a:r>
            <a:r>
              <a:rPr lang="zh-TW" altLang="en-US" dirty="0">
                <a:latin typeface="標楷體" pitchFamily="65" charset="-120"/>
                <a:ea typeface="標楷體" pitchFamily="65" charset="-120"/>
              </a:rPr>
              <a:t>毀</a:t>
            </a:r>
            <a:r>
              <a:rPr lang="zh-TW" altLang="en-US" dirty="0" smtClean="0">
                <a:latin typeface="標楷體" pitchFamily="65" charset="-120"/>
                <a:ea typeface="標楷體" pitchFamily="65" charset="-120"/>
              </a:rPr>
              <a:t>房屋建築物</a:t>
            </a:r>
            <a:r>
              <a:rPr lang="zh-TW" altLang="en-US" dirty="0">
                <a:latin typeface="標楷體" pitchFamily="65" charset="-120"/>
                <a:ea typeface="標楷體" pitchFamily="65" charset="-120"/>
              </a:rPr>
              <a:t>、電訊及電力</a:t>
            </a:r>
            <a:r>
              <a:rPr lang="zh-TW" altLang="en-US" dirty="0" smtClean="0">
                <a:latin typeface="標楷體" pitchFamily="65" charset="-120"/>
                <a:ea typeface="標楷體" pitchFamily="65" charset="-120"/>
              </a:rPr>
              <a:t>線路、使</a:t>
            </a:r>
            <a:r>
              <a:rPr lang="zh-TW" altLang="en-US" dirty="0">
                <a:latin typeface="標楷體" pitchFamily="65" charset="-120"/>
                <a:ea typeface="標楷體" pitchFamily="65" charset="-120"/>
              </a:rPr>
              <a:t>稻麥脫粒、果實脫落</a:t>
            </a:r>
            <a:r>
              <a:rPr lang="zh-TW" altLang="en-US" dirty="0" smtClean="0">
                <a:latin typeface="標楷體" pitchFamily="65" charset="-120"/>
                <a:ea typeface="標楷體" pitchFamily="65" charset="-120"/>
              </a:rPr>
              <a:t>等。</a:t>
            </a:r>
            <a:endParaRPr lang="en-US" altLang="zh-TW" dirty="0" smtClean="0">
              <a:latin typeface="標楷體" pitchFamily="65" charset="-120"/>
              <a:ea typeface="標楷體" pitchFamily="65" charset="-120"/>
            </a:endParaRPr>
          </a:p>
          <a:p>
            <a:pPr marL="0" indent="0">
              <a:buNone/>
            </a:pPr>
            <a:endParaRPr lang="en-US" altLang="zh-TW" dirty="0">
              <a:latin typeface="標楷體" pitchFamily="65" charset="-120"/>
              <a:ea typeface="標楷體" pitchFamily="65" charset="-120"/>
            </a:endParaRPr>
          </a:p>
          <a:p>
            <a:pPr marL="0" indent="0">
              <a:buNone/>
            </a:pP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2093194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內容版面配置區 1"/>
          <p:cNvSpPr txBox="1">
            <a:spLocks/>
          </p:cNvSpPr>
          <p:nvPr/>
        </p:nvSpPr>
        <p:spPr>
          <a:xfrm>
            <a:off x="555932" y="1741458"/>
            <a:ext cx="7992887"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TW" dirty="0" smtClean="0">
                <a:latin typeface="標楷體" pitchFamily="65" charset="-120"/>
                <a:ea typeface="標楷體" pitchFamily="65" charset="-120"/>
              </a:rPr>
              <a:t>108 </a:t>
            </a:r>
            <a:r>
              <a:rPr lang="zh-TW" altLang="en-US" dirty="0" smtClean="0">
                <a:latin typeface="標楷體" pitchFamily="65" charset="-120"/>
                <a:ea typeface="標楷體" pitchFamily="65" charset="-120"/>
              </a:rPr>
              <a:t>年颱風侵襲次數和情形</a:t>
            </a:r>
            <a:r>
              <a:rPr lang="zh-TW" altLang="en-US" dirty="0" smtClean="0">
                <a:latin typeface="新細明體"/>
                <a:ea typeface="新細明體"/>
              </a:rPr>
              <a:t>，</a:t>
            </a:r>
            <a:r>
              <a:rPr lang="zh-TW" altLang="en-US" dirty="0" smtClean="0">
                <a:latin typeface="標楷體" pitchFamily="65" charset="-120"/>
                <a:ea typeface="標楷體" pitchFamily="65" charset="-120"/>
              </a:rPr>
              <a:t>目前 </a:t>
            </a:r>
            <a:r>
              <a:rPr lang="en-US" altLang="zh-TW" dirty="0" smtClean="0">
                <a:latin typeface="標楷體" pitchFamily="65" charset="-120"/>
                <a:ea typeface="標楷體" pitchFamily="65" charset="-120"/>
              </a:rPr>
              <a:t>108 </a:t>
            </a:r>
            <a:r>
              <a:rPr lang="zh-TW" altLang="en-US" dirty="0" smtClean="0">
                <a:latin typeface="標楷體" pitchFamily="65" charset="-120"/>
                <a:ea typeface="標楷體" pitchFamily="65" charset="-120"/>
              </a:rPr>
              <a:t>年共有 </a:t>
            </a:r>
            <a:r>
              <a:rPr lang="en-US" altLang="zh-TW" b="1" dirty="0" smtClean="0">
                <a:solidFill>
                  <a:srgbClr val="FF0000"/>
                </a:solidFill>
                <a:latin typeface="標楷體" pitchFamily="65" charset="-120"/>
                <a:ea typeface="標楷體" pitchFamily="65" charset="-120"/>
              </a:rPr>
              <a:t>4 </a:t>
            </a:r>
            <a:r>
              <a:rPr lang="zh-TW" altLang="en-US" b="1" dirty="0" smtClean="0">
                <a:solidFill>
                  <a:srgbClr val="FF0000"/>
                </a:solidFill>
                <a:latin typeface="標楷體" pitchFamily="65" charset="-120"/>
                <a:ea typeface="標楷體" pitchFamily="65" charset="-120"/>
              </a:rPr>
              <a:t>次</a:t>
            </a:r>
            <a:r>
              <a:rPr lang="zh-TW" altLang="en-US" dirty="0" smtClean="0">
                <a:latin typeface="標楷體" pitchFamily="65" charset="-120"/>
                <a:ea typeface="標楷體" pitchFamily="65" charset="-120"/>
              </a:rPr>
              <a:t>颱風侵襲台灣，而最多颱風的月份是</a:t>
            </a:r>
            <a:r>
              <a:rPr lang="zh-TW" altLang="en-US" b="1" dirty="0" smtClean="0">
                <a:solidFill>
                  <a:srgbClr val="FF0000"/>
                </a:solidFill>
                <a:latin typeface="標楷體" pitchFamily="65" charset="-120"/>
                <a:ea typeface="標楷體" pitchFamily="65" charset="-120"/>
              </a:rPr>
              <a:t> </a:t>
            </a:r>
            <a:r>
              <a:rPr lang="en-US" altLang="zh-TW" b="1" dirty="0" smtClean="0">
                <a:solidFill>
                  <a:srgbClr val="FF0000"/>
                </a:solidFill>
                <a:latin typeface="標楷體" pitchFamily="65" charset="-120"/>
                <a:ea typeface="標楷體" pitchFamily="65" charset="-120"/>
              </a:rPr>
              <a:t>7 </a:t>
            </a:r>
            <a:r>
              <a:rPr lang="zh-TW" altLang="en-US" b="1" dirty="0" smtClean="0">
                <a:solidFill>
                  <a:srgbClr val="FF0000"/>
                </a:solidFill>
                <a:latin typeface="標楷體" pitchFamily="65" charset="-120"/>
                <a:ea typeface="標楷體" pitchFamily="65" charset="-120"/>
              </a:rPr>
              <a:t>月</a:t>
            </a:r>
            <a:r>
              <a:rPr lang="zh-TW" altLang="en-US" dirty="0" smtClean="0">
                <a:latin typeface="標楷體" pitchFamily="65" charset="-120"/>
                <a:ea typeface="標楷體" pitchFamily="65" charset="-120"/>
              </a:rPr>
              <a:t>，曾受到 </a:t>
            </a:r>
            <a:r>
              <a:rPr lang="en-US" altLang="zh-TW" b="1" dirty="0" smtClean="0">
                <a:solidFill>
                  <a:srgbClr val="FF0000"/>
                </a:solidFill>
                <a:latin typeface="標楷體" pitchFamily="65" charset="-120"/>
                <a:ea typeface="標楷體" pitchFamily="65" charset="-120"/>
              </a:rPr>
              <a:t>2 </a:t>
            </a:r>
            <a:r>
              <a:rPr lang="zh-TW" altLang="en-US" b="1" dirty="0" smtClean="0">
                <a:solidFill>
                  <a:srgbClr val="FF0000"/>
                </a:solidFill>
                <a:latin typeface="標楷體" pitchFamily="65" charset="-120"/>
                <a:ea typeface="標楷體" pitchFamily="65" charset="-120"/>
              </a:rPr>
              <a:t>次颱風侵襲</a:t>
            </a:r>
            <a:r>
              <a:rPr lang="zh-TW" altLang="en-US" dirty="0" smtClean="0">
                <a:latin typeface="標楷體" pitchFamily="65" charset="-120"/>
                <a:ea typeface="標楷體" pitchFamily="65" charset="-120"/>
              </a:rPr>
              <a:t>，分別是</a:t>
            </a:r>
            <a:r>
              <a:rPr lang="zh-TW" altLang="en-US" b="1" dirty="0" smtClean="0">
                <a:solidFill>
                  <a:srgbClr val="FF0000"/>
                </a:solidFill>
                <a:latin typeface="標楷體" pitchFamily="65" charset="-120"/>
                <a:ea typeface="標楷體" pitchFamily="65" charset="-120"/>
              </a:rPr>
              <a:t>丹娜絲、利奇馬</a:t>
            </a:r>
            <a:r>
              <a:rPr lang="zh-TW" altLang="en-US" dirty="0" smtClean="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6" name="文字方塊 5"/>
          <p:cNvSpPr txBox="1"/>
          <p:nvPr/>
        </p:nvSpPr>
        <p:spPr>
          <a:xfrm>
            <a:off x="539552" y="3933056"/>
            <a:ext cx="5378395" cy="369332"/>
          </a:xfrm>
          <a:prstGeom prst="rect">
            <a:avLst/>
          </a:prstGeom>
          <a:noFill/>
        </p:spPr>
        <p:txBody>
          <a:bodyPr wrap="none" rtlCol="0">
            <a:spAutoFit/>
          </a:bodyPr>
          <a:lstStyle/>
          <a:p>
            <a:r>
              <a:rPr lang="zh-TW" altLang="en-US" b="1" dirty="0">
                <a:latin typeface="標楷體" pitchFamily="65" charset="-120"/>
                <a:ea typeface="標楷體" pitchFamily="65" charset="-120"/>
              </a:rPr>
              <a:t>（表一</a:t>
            </a:r>
            <a:r>
              <a:rPr lang="zh-TW" altLang="en-US" b="1" dirty="0" smtClean="0">
                <a:latin typeface="標楷體" pitchFamily="65" charset="-120"/>
                <a:ea typeface="標楷體" pitchFamily="65" charset="-120"/>
              </a:rPr>
              <a:t>）</a:t>
            </a:r>
            <a:r>
              <a:rPr lang="en-US" altLang="zh-TW" b="1" dirty="0" smtClean="0">
                <a:latin typeface="標楷體" pitchFamily="65" charset="-120"/>
                <a:ea typeface="標楷體" pitchFamily="65" charset="-120"/>
              </a:rPr>
              <a:t>108</a:t>
            </a:r>
            <a:r>
              <a:rPr lang="zh-TW" altLang="en-US" b="1" dirty="0" smtClean="0">
                <a:latin typeface="標楷體" pitchFamily="65" charset="-120"/>
                <a:ea typeface="標楷體" pitchFamily="65" charset="-120"/>
              </a:rPr>
              <a:t>年</a:t>
            </a:r>
            <a:r>
              <a:rPr lang="zh-TW" altLang="en-US" b="1" dirty="0">
                <a:latin typeface="標楷體" pitchFamily="65" charset="-120"/>
                <a:ea typeface="標楷體" pitchFamily="65" charset="-120"/>
              </a:rPr>
              <a:t>颱風的不同侵襲次數的總月分和</a:t>
            </a:r>
            <a:r>
              <a:rPr lang="zh-TW" altLang="en-US" b="1" dirty="0" smtClean="0">
                <a:latin typeface="標楷體" pitchFamily="65" charset="-120"/>
                <a:ea typeface="標楷體" pitchFamily="65" charset="-120"/>
              </a:rPr>
              <a:t>情形</a:t>
            </a:r>
            <a:endParaRPr lang="en-US" altLang="zh-TW" b="1" dirty="0">
              <a:latin typeface="標楷體" pitchFamily="65" charset="-120"/>
              <a:ea typeface="標楷體" pitchFamily="65"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616288744"/>
              </p:ext>
            </p:extLst>
          </p:nvPr>
        </p:nvGraphicFramePr>
        <p:xfrm>
          <a:off x="467546" y="4509120"/>
          <a:ext cx="8064892" cy="1800200"/>
        </p:xfrm>
        <a:graphic>
          <a:graphicData uri="http://schemas.openxmlformats.org/drawingml/2006/table">
            <a:tbl>
              <a:tblPr firstRow="1" bandRow="1">
                <a:tableStyleId>{93296810-A885-4BE3-A3E7-6D5BEEA58F35}</a:tableStyleId>
              </a:tblPr>
              <a:tblGrid>
                <a:gridCol w="809573"/>
                <a:gridCol w="656771"/>
                <a:gridCol w="733172"/>
                <a:gridCol w="733172"/>
                <a:gridCol w="733172"/>
                <a:gridCol w="733172"/>
                <a:gridCol w="733172"/>
                <a:gridCol w="733172"/>
                <a:gridCol w="733172"/>
                <a:gridCol w="733172"/>
                <a:gridCol w="733172"/>
              </a:tblGrid>
              <a:tr h="654618">
                <a:tc>
                  <a:txBody>
                    <a:bodyPr/>
                    <a:lstStyle/>
                    <a:p>
                      <a:pPr algn="ctr"/>
                      <a:r>
                        <a:rPr lang="zh-TW" altLang="en-US" sz="2400" dirty="0" smtClean="0">
                          <a:latin typeface="標楷體" pitchFamily="65" charset="-120"/>
                          <a:ea typeface="標楷體" pitchFamily="65" charset="-120"/>
                        </a:rPr>
                        <a:t>月份</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1</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2</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3</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4</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5</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6</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7</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8</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9</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10</a:t>
                      </a:r>
                      <a:endParaRPr lang="zh-TW" altLang="en-US" sz="2400" dirty="0">
                        <a:latin typeface="標楷體" pitchFamily="65" charset="-120"/>
                        <a:ea typeface="標楷體" pitchFamily="65" charset="-120"/>
                      </a:endParaRPr>
                    </a:p>
                  </a:txBody>
                  <a:tcPr anchor="ctr"/>
                </a:tc>
              </a:tr>
              <a:tr h="1145582">
                <a:tc>
                  <a:txBody>
                    <a:bodyPr/>
                    <a:lstStyle/>
                    <a:p>
                      <a:pPr algn="ctr"/>
                      <a:r>
                        <a:rPr lang="zh-TW" altLang="en-US" sz="2400" dirty="0" smtClean="0">
                          <a:latin typeface="標楷體" pitchFamily="65" charset="-120"/>
                          <a:ea typeface="標楷體" pitchFamily="65" charset="-120"/>
                        </a:rPr>
                        <a:t>襲擊次數</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2</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1</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1</a:t>
                      </a:r>
                      <a:endParaRPr lang="zh-TW" altLang="en-US" sz="2400" dirty="0">
                        <a:latin typeface="標楷體" pitchFamily="65" charset="-120"/>
                        <a:ea typeface="標楷體" pitchFamily="65" charset="-120"/>
                      </a:endParaRPr>
                    </a:p>
                  </a:txBody>
                  <a:tcPr anchor="ctr"/>
                </a:tc>
                <a:tc>
                  <a:txBody>
                    <a:bodyPr/>
                    <a:lstStyle/>
                    <a:p>
                      <a:pPr algn="ctr"/>
                      <a:r>
                        <a:rPr lang="en-US" altLang="zh-TW" sz="2400" dirty="0" smtClean="0">
                          <a:latin typeface="標楷體" pitchFamily="65" charset="-120"/>
                          <a:ea typeface="標楷體" pitchFamily="65" charset="-120"/>
                        </a:rPr>
                        <a:t>0</a:t>
                      </a:r>
                      <a:endParaRPr lang="zh-TW" altLang="en-US" sz="2400" dirty="0">
                        <a:latin typeface="標楷體" pitchFamily="65" charset="-120"/>
                        <a:ea typeface="標楷體" pitchFamily="65" charset="-120"/>
                      </a:endParaRPr>
                    </a:p>
                  </a:txBody>
                  <a:tcPr anchor="ctr"/>
                </a:tc>
              </a:tr>
            </a:tbl>
          </a:graphicData>
        </a:graphic>
      </p:graphicFrame>
      <p:sp>
        <p:nvSpPr>
          <p:cNvPr id="8" name="標題 2"/>
          <p:cNvSpPr>
            <a:spLocks noGrp="1"/>
          </p:cNvSpPr>
          <p:nvPr>
            <p:ph type="title"/>
          </p:nvPr>
        </p:nvSpPr>
        <p:spPr>
          <a:xfrm>
            <a:off x="457200" y="836712"/>
            <a:ext cx="8229600" cy="648072"/>
          </a:xfrm>
        </p:spPr>
        <p:txBody>
          <a:bodyPr>
            <a:normAutofit fontScale="90000"/>
          </a:bodyPr>
          <a:lstStyle/>
          <a:p>
            <a:r>
              <a:rPr lang="zh-TW" altLang="en-US" dirty="0">
                <a:latin typeface="標楷體" pitchFamily="65" charset="-120"/>
                <a:ea typeface="標楷體" pitchFamily="65" charset="-120"/>
              </a:rPr>
              <a:t>三</a:t>
            </a:r>
            <a:r>
              <a:rPr lang="zh-TW" altLang="en-US" dirty="0" smtClean="0">
                <a:latin typeface="標楷體" pitchFamily="65" charset="-120"/>
                <a:ea typeface="標楷體" pitchFamily="65" charset="-120"/>
              </a:rPr>
              <a:t>、</a:t>
            </a:r>
            <a:r>
              <a:rPr lang="en-US" altLang="zh-TW" dirty="0" smtClean="0">
                <a:latin typeface="標楷體" pitchFamily="65" charset="-120"/>
                <a:ea typeface="標楷體" pitchFamily="65" charset="-120"/>
              </a:rPr>
              <a:t>108</a:t>
            </a:r>
            <a:r>
              <a:rPr lang="zh-TW" altLang="en-US" dirty="0" smtClean="0">
                <a:latin typeface="標楷體" pitchFamily="65" charset="-120"/>
                <a:ea typeface="標楷體" pitchFamily="65" charset="-120"/>
              </a:rPr>
              <a:t>年</a:t>
            </a:r>
            <a:r>
              <a:rPr lang="zh-TW" altLang="en-US" dirty="0">
                <a:latin typeface="標楷體" pitchFamily="65" charset="-120"/>
                <a:ea typeface="標楷體" pitchFamily="65" charset="-120"/>
              </a:rPr>
              <a:t>颱風的統計</a:t>
            </a:r>
            <a:r>
              <a:rPr lang="zh-TW" altLang="en-US" dirty="0" smtClean="0">
                <a:latin typeface="標楷體" pitchFamily="65" charset="-120"/>
                <a:ea typeface="標楷體" pitchFamily="65" charset="-120"/>
              </a:rPr>
              <a:t>資料</a:t>
            </a:r>
            <a:r>
              <a:rPr lang="en-US" altLang="zh-TW" dirty="0" smtClean="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2" name="文字方塊 1"/>
          <p:cNvSpPr txBox="1"/>
          <p:nvPr/>
        </p:nvSpPr>
        <p:spPr>
          <a:xfrm>
            <a:off x="4086668" y="6334780"/>
            <a:ext cx="5038559" cy="523220"/>
          </a:xfrm>
          <a:prstGeom prst="rect">
            <a:avLst/>
          </a:prstGeom>
          <a:noFill/>
        </p:spPr>
        <p:txBody>
          <a:bodyPr wrap="none" rtlCol="0">
            <a:spAutoFit/>
          </a:bodyPr>
          <a:lstStyle/>
          <a:p>
            <a:r>
              <a:rPr lang="zh-TW" altLang="zh-TW" sz="1400" dirty="0"/>
              <a:t>資料來源：中央氣象局（交通部中央氣象局官方網站，</a:t>
            </a:r>
            <a:r>
              <a:rPr lang="en-US" altLang="zh-TW" sz="1400" dirty="0"/>
              <a:t>2019</a:t>
            </a:r>
            <a:r>
              <a:rPr lang="zh-TW" altLang="zh-TW" sz="1400" dirty="0"/>
              <a:t>）</a:t>
            </a:r>
          </a:p>
          <a:p>
            <a:endParaRPr lang="zh-TW" altLang="en-US" sz="1400" dirty="0"/>
          </a:p>
        </p:txBody>
      </p:sp>
    </p:spTree>
    <p:extLst>
      <p:ext uri="{BB962C8B-B14F-4D97-AF65-F5344CB8AC3E}">
        <p14:creationId xmlns:p14="http://schemas.microsoft.com/office/powerpoint/2010/main" val="4007994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802</TotalTime>
  <Words>1336</Words>
  <Application>Microsoft Office PowerPoint</Application>
  <PresentationFormat>如螢幕大小 (4:3)</PresentationFormat>
  <Paragraphs>202</Paragraphs>
  <Slides>24</Slides>
  <Notes>2</Notes>
  <HiddenSlides>0</HiddenSlides>
  <MMClips>0</MMClips>
  <ScaleCrop>false</ScaleCrop>
  <HeadingPairs>
    <vt:vector size="4" baseType="variant">
      <vt:variant>
        <vt:lpstr>佈景主題</vt:lpstr>
      </vt:variant>
      <vt:variant>
        <vt:i4>1</vt:i4>
      </vt:variant>
      <vt:variant>
        <vt:lpstr>投影片標題</vt:lpstr>
      </vt:variant>
      <vt:variant>
        <vt:i4>24</vt:i4>
      </vt:variant>
    </vt:vector>
  </HeadingPairs>
  <TitlesOfParts>
    <vt:vector size="25" baseType="lpstr">
      <vt:lpstr>Office 佈景主題</vt:lpstr>
      <vt:lpstr>米塔颱風對花蓮農業損害 及影響之探討</vt:lpstr>
      <vt:lpstr>一、研究動機</vt:lpstr>
      <vt:lpstr>PowerPoint 簡報</vt:lpstr>
      <vt:lpstr>二、研究目的      </vt:lpstr>
      <vt:lpstr>壹●前言       </vt:lpstr>
      <vt:lpstr>一、颱風形成     </vt:lpstr>
      <vt:lpstr>PowerPoint 簡報</vt:lpstr>
      <vt:lpstr>二、颱風對農業的影響  </vt:lpstr>
      <vt:lpstr>三、108年颱風的統計資料    </vt:lpstr>
      <vt:lpstr>米塔颱風對花蓮的影響</vt:lpstr>
      <vt:lpstr>四、實地訪談結果 </vt:lpstr>
      <vt:lpstr>訪談對象簡介：</vt:lpstr>
      <vt:lpstr>PowerPoint 簡報</vt:lpstr>
      <vt:lpstr>PowerPoint 簡報</vt:lpstr>
      <vt:lpstr>PowerPoint 簡報</vt:lpstr>
      <vt:lpstr>PowerPoint 簡報</vt:lpstr>
      <vt:lpstr>肆、結論      </vt:lpstr>
      <vt:lpstr>PowerPoint 簡報</vt:lpstr>
      <vt:lpstr>PowerPoint 簡報</vt:lpstr>
      <vt:lpstr>PowerPoint 簡報</vt:lpstr>
      <vt:lpstr>(二) 米塔颱風對花蓮的影響      </vt:lpstr>
      <vt:lpstr>建議：      </vt:lpstr>
      <vt:lpstr>陸、參考資料     </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米塔颱風對花蓮農業損害 及影響之探討</dc:title>
  <dc:creator>USER</dc:creator>
  <cp:lastModifiedBy>user</cp:lastModifiedBy>
  <cp:revision>72</cp:revision>
  <dcterms:created xsi:type="dcterms:W3CDTF">2019-10-09T06:36:08Z</dcterms:created>
  <dcterms:modified xsi:type="dcterms:W3CDTF">2019-10-31T09:52:16Z</dcterms:modified>
</cp:coreProperties>
</file>