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68" r:id="rId14"/>
    <p:sldId id="279" r:id="rId15"/>
    <p:sldId id="280" r:id="rId16"/>
    <p:sldId id="281" r:id="rId17"/>
    <p:sldId id="282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PMingLiu" panose="02020500000000000000" pitchFamily="18" charset="-120"/>
      <p:regular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標楷體" panose="03000509000000000000" pitchFamily="65" charset="-12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84578FD-9C8F-4982-B69F-CF1C3A3D97E8}">
  <a:tblStyle styleId="{584578FD-9C8F-4982-B69F-CF1C3A3D9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2179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6446fcb2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6446fcb2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6446fcb284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446fcb2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446fcb28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6446fcb284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2" name="Google Shape;6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3" name="Google Shape;613;p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0" name="Google Shape;6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1" name="Google Shape;651;p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8" name="Google Shape;68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9" name="Google Shape;689;p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/>
          <p:nvPr/>
        </p:nvSpPr>
        <p:spPr>
          <a:xfrm>
            <a:off x="0" y="6048375"/>
            <a:ext cx="2762250" cy="809625"/>
          </a:xfrm>
          <a:custGeom>
            <a:avLst/>
            <a:gdLst/>
            <a:ahLst/>
            <a:cxnLst/>
            <a:rect l="l" t="t" r="r" b="b"/>
            <a:pathLst>
              <a:path w="1740" h="510" extrusionOk="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2590800" y="4705350"/>
            <a:ext cx="6400800" cy="2152650"/>
          </a:xfrm>
          <a:custGeom>
            <a:avLst/>
            <a:gdLst/>
            <a:ahLst/>
            <a:cxnLst/>
            <a:rect l="l" t="t" r="r" b="b"/>
            <a:pathLst>
              <a:path w="4032" h="1356" extrusionOk="0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4400550" y="781050"/>
            <a:ext cx="4743450" cy="5048250"/>
          </a:xfrm>
          <a:custGeom>
            <a:avLst/>
            <a:gdLst/>
            <a:ahLst/>
            <a:cxnLst/>
            <a:rect l="l" t="t" r="r" b="b"/>
            <a:pathLst>
              <a:path w="2988" h="3180" extrusionOk="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4800600" y="0"/>
            <a:ext cx="3276600" cy="2409825"/>
          </a:xfrm>
          <a:custGeom>
            <a:avLst/>
            <a:gdLst/>
            <a:ahLst/>
            <a:cxnLst/>
            <a:rect l="l" t="t" r="r" b="b"/>
            <a:pathLst>
              <a:path w="2064" h="1518" extrusionOk="0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0" y="0"/>
            <a:ext cx="6583362" cy="7267575"/>
          </a:xfrm>
          <a:custGeom>
            <a:avLst/>
            <a:gdLst/>
            <a:ahLst/>
            <a:cxnLst/>
            <a:rect l="l" t="t" r="r" b="b"/>
            <a:pathLst>
              <a:path w="4014" h="4455" extrusionOk="0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0" y="0"/>
            <a:ext cx="6372225" cy="7072312"/>
          </a:xfrm>
          <a:custGeom>
            <a:avLst/>
            <a:gdLst/>
            <a:ahLst/>
            <a:cxnLst/>
            <a:rect l="l" t="t" r="r" b="b"/>
            <a:pathLst>
              <a:path w="4014" h="4455" extrusionOk="0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EFCE8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Google Shape;48;p2"/>
          <p:cNvCxnSpPr/>
          <p:nvPr/>
        </p:nvCxnSpPr>
        <p:spPr>
          <a:xfrm>
            <a:off x="250825" y="1587"/>
            <a:ext cx="0" cy="601503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cxnSp>
        <p:nvCxnSpPr>
          <p:cNvPr id="49" name="Google Shape;49;p2"/>
          <p:cNvCxnSpPr/>
          <p:nvPr/>
        </p:nvCxnSpPr>
        <p:spPr>
          <a:xfrm>
            <a:off x="1293812" y="1587"/>
            <a:ext cx="0" cy="6207125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cxnSp>
        <p:nvCxnSpPr>
          <p:cNvPr id="50" name="Google Shape;50;p2"/>
          <p:cNvCxnSpPr/>
          <p:nvPr/>
        </p:nvCxnSpPr>
        <p:spPr>
          <a:xfrm>
            <a:off x="2338387" y="1587"/>
            <a:ext cx="0" cy="618331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cxnSp>
        <p:nvCxnSpPr>
          <p:cNvPr id="51" name="Google Shape;51;p2"/>
          <p:cNvCxnSpPr/>
          <p:nvPr/>
        </p:nvCxnSpPr>
        <p:spPr>
          <a:xfrm>
            <a:off x="3382962" y="1587"/>
            <a:ext cx="0" cy="5972175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cxnSp>
        <p:nvCxnSpPr>
          <p:cNvPr id="52" name="Google Shape;52;p2"/>
          <p:cNvCxnSpPr/>
          <p:nvPr/>
        </p:nvCxnSpPr>
        <p:spPr>
          <a:xfrm>
            <a:off x="4427537" y="1587"/>
            <a:ext cx="0" cy="544988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cxnSp>
        <p:nvCxnSpPr>
          <p:cNvPr id="53" name="Google Shape;53;p2"/>
          <p:cNvCxnSpPr/>
          <p:nvPr/>
        </p:nvCxnSpPr>
        <p:spPr>
          <a:xfrm>
            <a:off x="2913062" y="-2654300"/>
            <a:ext cx="0" cy="5813425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cxnSp>
        <p:nvCxnSpPr>
          <p:cNvPr id="54" name="Google Shape;54;p2"/>
          <p:cNvCxnSpPr/>
          <p:nvPr/>
        </p:nvCxnSpPr>
        <p:spPr>
          <a:xfrm>
            <a:off x="3006725" y="-1682750"/>
            <a:ext cx="0" cy="600075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cxnSp>
        <p:nvCxnSpPr>
          <p:cNvPr id="55" name="Google Shape;55;p2"/>
          <p:cNvCxnSpPr/>
          <p:nvPr/>
        </p:nvCxnSpPr>
        <p:spPr>
          <a:xfrm>
            <a:off x="3011487" y="-622300"/>
            <a:ext cx="0" cy="6010275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cxnSp>
        <p:nvCxnSpPr>
          <p:cNvPr id="56" name="Google Shape;56;p2"/>
          <p:cNvCxnSpPr/>
          <p:nvPr/>
        </p:nvCxnSpPr>
        <p:spPr>
          <a:xfrm>
            <a:off x="2907506" y="548481"/>
            <a:ext cx="0" cy="580231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cxnSp>
        <p:nvCxnSpPr>
          <p:cNvPr id="57" name="Google Shape;57;p2"/>
          <p:cNvCxnSpPr/>
          <p:nvPr/>
        </p:nvCxnSpPr>
        <p:spPr>
          <a:xfrm>
            <a:off x="2666206" y="1854993"/>
            <a:ext cx="0" cy="531971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cxnSp>
        <p:nvCxnSpPr>
          <p:cNvPr id="58" name="Google Shape;58;p2"/>
          <p:cNvCxnSpPr/>
          <p:nvPr/>
        </p:nvCxnSpPr>
        <p:spPr>
          <a:xfrm>
            <a:off x="2115343" y="3472656"/>
            <a:ext cx="0" cy="421798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sp>
        <p:nvSpPr>
          <p:cNvPr id="59" name="Google Shape;59;p2"/>
          <p:cNvSpPr/>
          <p:nvPr/>
        </p:nvSpPr>
        <p:spPr>
          <a:xfrm>
            <a:off x="2362200" y="277812"/>
            <a:ext cx="1012825" cy="1025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85750" y="2427287"/>
            <a:ext cx="1012825" cy="1025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0" y="271462"/>
            <a:ext cx="250825" cy="1025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331912" y="1587"/>
            <a:ext cx="1012825" cy="234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2365375" y="4541837"/>
            <a:ext cx="1009650" cy="1033462"/>
          </a:xfrm>
          <a:custGeom>
            <a:avLst/>
            <a:gdLst/>
            <a:ahLst/>
            <a:cxnLst/>
            <a:rect l="l" t="t" r="r" b="b"/>
            <a:pathLst>
              <a:path w="636" h="651" extrusionOk="0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803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285750" y="2435225"/>
            <a:ext cx="1012825" cy="1025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333375" y="5084762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dt" idx="10"/>
          </p:nvPr>
        </p:nvSpPr>
        <p:spPr>
          <a:xfrm>
            <a:off x="457200" y="6407150"/>
            <a:ext cx="21336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ftr" idx="11"/>
          </p:nvPr>
        </p:nvSpPr>
        <p:spPr>
          <a:xfrm>
            <a:off x="3124200" y="6407150"/>
            <a:ext cx="28956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ldNum" idx="12"/>
          </p:nvPr>
        </p:nvSpPr>
        <p:spPr>
          <a:xfrm>
            <a:off x="6553200" y="6407150"/>
            <a:ext cx="21336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333375" y="4714875"/>
            <a:ext cx="1303337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L/O/G/O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2"/>
          <p:cNvGrpSpPr/>
          <p:nvPr/>
        </p:nvGrpSpPr>
        <p:grpSpPr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71" name="Google Shape;71;p2"/>
            <p:cNvSpPr/>
            <p:nvPr/>
          </p:nvSpPr>
          <p:spPr>
            <a:xfrm>
              <a:off x="5088" y="0"/>
              <a:ext cx="672" cy="702"/>
            </a:xfrm>
            <a:custGeom>
              <a:avLst/>
              <a:gdLst/>
              <a:ahLst/>
              <a:cxnLst/>
              <a:rect l="l" t="t" r="r" b="b"/>
              <a:pathLst>
                <a:path w="672" h="720" extrusionOk="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602" y="3496"/>
              <a:ext cx="164" cy="824"/>
            </a:xfrm>
            <a:custGeom>
              <a:avLst/>
              <a:gdLst/>
              <a:ahLst/>
              <a:cxnLst/>
              <a:rect l="l" t="t" r="r" b="b"/>
              <a:pathLst>
                <a:path w="212" h="824" extrusionOk="0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/>
          <p:nvPr/>
        </p:nvSpPr>
        <p:spPr>
          <a:xfrm>
            <a:off x="5495925" y="1333500"/>
            <a:ext cx="660400" cy="1025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2"/>
          <p:cNvCxnSpPr/>
          <p:nvPr/>
        </p:nvCxnSpPr>
        <p:spPr>
          <a:xfrm>
            <a:off x="5480050" y="1587"/>
            <a:ext cx="0" cy="4238625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48235"/>
              </a:schemeClr>
            </a:outerShdw>
          </a:effectLst>
        </p:spPr>
      </p:cxnSp>
      <p:sp>
        <p:nvSpPr>
          <p:cNvPr id="75" name="Google Shape;75;p2"/>
          <p:cNvSpPr/>
          <p:nvPr/>
        </p:nvSpPr>
        <p:spPr>
          <a:xfrm>
            <a:off x="4457700" y="3495675"/>
            <a:ext cx="1012825" cy="1025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>
            <a:spLocks noGrp="1"/>
          </p:cNvSpPr>
          <p:nvPr>
            <p:ph type="ctrTitle"/>
          </p:nvPr>
        </p:nvSpPr>
        <p:spPr>
          <a:xfrm>
            <a:off x="333375" y="1884362"/>
            <a:ext cx="8229600" cy="14700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2">
            <a:alphaModFix/>
          </a:blip>
          <a:srcRect l="22409" t="16374" b="27485"/>
          <a:stretch/>
        </p:blipFill>
        <p:spPr>
          <a:xfrm rot="360000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457200" y="325437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object on top, text on bottom" type="objOverTx">
  <p:cSld name="OBJECT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457200" y="325437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9525"/>
            <a:ext cx="9156700" cy="6872287"/>
          </a:xfrm>
          <a:custGeom>
            <a:avLst/>
            <a:gdLst/>
            <a:ahLst/>
            <a:cxnLst/>
            <a:rect l="l" t="t" r="r" b="b"/>
            <a:pathLst>
              <a:path w="5768" h="4329" extrusionOk="0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>
            <a:gsLst>
              <a:gs pos="0">
                <a:srgbClr val="FDF58D">
                  <a:alpha val="68235"/>
                </a:srgbClr>
              </a:gs>
              <a:gs pos="100000">
                <a:srgbClr val="FFFFFC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4762" y="5500687"/>
            <a:ext cx="1441450" cy="1358900"/>
          </a:xfrm>
          <a:custGeom>
            <a:avLst/>
            <a:gdLst/>
            <a:ahLst/>
            <a:cxnLst/>
            <a:rect l="l" t="t" r="r" b="b"/>
            <a:pathLst>
              <a:path w="1089" h="1100" extrusionOk="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527050" y="0"/>
            <a:ext cx="0" cy="5910262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13" name="Google Shape;13;p1"/>
          <p:cNvCxnSpPr/>
          <p:nvPr/>
        </p:nvCxnSpPr>
        <p:spPr>
          <a:xfrm>
            <a:off x="1677987" y="0"/>
            <a:ext cx="0" cy="6832600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14" name="Google Shape;14;p1"/>
          <p:cNvCxnSpPr/>
          <p:nvPr/>
        </p:nvCxnSpPr>
        <p:spPr>
          <a:xfrm>
            <a:off x="2830512" y="0"/>
            <a:ext cx="0" cy="6861175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15" name="Google Shape;15;p1"/>
          <p:cNvCxnSpPr/>
          <p:nvPr/>
        </p:nvCxnSpPr>
        <p:spPr>
          <a:xfrm>
            <a:off x="3983037" y="0"/>
            <a:ext cx="0" cy="6875462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16" name="Google Shape;16;p1"/>
          <p:cNvCxnSpPr/>
          <p:nvPr/>
        </p:nvCxnSpPr>
        <p:spPr>
          <a:xfrm>
            <a:off x="5133975" y="388937"/>
            <a:ext cx="0" cy="6486525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17" name="Google Shape;17;p1"/>
          <p:cNvCxnSpPr/>
          <p:nvPr/>
        </p:nvCxnSpPr>
        <p:spPr>
          <a:xfrm>
            <a:off x="6286500" y="619125"/>
            <a:ext cx="0" cy="6256337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18" name="Google Shape;18;p1"/>
          <p:cNvCxnSpPr/>
          <p:nvPr/>
        </p:nvCxnSpPr>
        <p:spPr>
          <a:xfrm>
            <a:off x="7439025" y="773112"/>
            <a:ext cx="0" cy="6102350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19" name="Google Shape;19;p1"/>
          <p:cNvCxnSpPr/>
          <p:nvPr/>
        </p:nvCxnSpPr>
        <p:spPr>
          <a:xfrm>
            <a:off x="8591550" y="900112"/>
            <a:ext cx="0" cy="5975350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20" name="Google Shape;20;p1"/>
          <p:cNvCxnSpPr/>
          <p:nvPr/>
        </p:nvCxnSpPr>
        <p:spPr>
          <a:xfrm>
            <a:off x="2595562" y="-2176462"/>
            <a:ext cx="0" cy="5191125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21" name="Google Shape;21;p1"/>
          <p:cNvCxnSpPr/>
          <p:nvPr/>
        </p:nvCxnSpPr>
        <p:spPr>
          <a:xfrm>
            <a:off x="4578350" y="-3036887"/>
            <a:ext cx="0" cy="9156700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22" name="Google Shape;22;p1"/>
          <p:cNvCxnSpPr/>
          <p:nvPr/>
        </p:nvCxnSpPr>
        <p:spPr>
          <a:xfrm>
            <a:off x="4578350" y="-1912937"/>
            <a:ext cx="0" cy="9156700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23" name="Google Shape;23;p1"/>
          <p:cNvCxnSpPr/>
          <p:nvPr/>
        </p:nvCxnSpPr>
        <p:spPr>
          <a:xfrm>
            <a:off x="4579937" y="-788987"/>
            <a:ext cx="0" cy="9153525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24" name="Google Shape;24;p1"/>
          <p:cNvCxnSpPr/>
          <p:nvPr/>
        </p:nvCxnSpPr>
        <p:spPr>
          <a:xfrm>
            <a:off x="4579937" y="334962"/>
            <a:ext cx="0" cy="9153525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cxnSp>
        <p:nvCxnSpPr>
          <p:cNvPr id="25" name="Google Shape;25;p1"/>
          <p:cNvCxnSpPr/>
          <p:nvPr/>
        </p:nvCxnSpPr>
        <p:spPr>
          <a:xfrm>
            <a:off x="4905375" y="1824037"/>
            <a:ext cx="0" cy="8423275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8235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2700000">
              <a:schemeClr val="accent2">
                <a:alpha val="33333"/>
              </a:schemeClr>
            </a:outerShdw>
          </a:effectLst>
        </p:spPr>
      </p:cxnSp>
      <p:sp>
        <p:nvSpPr>
          <p:cNvPr id="26" name="Google Shape;26;p1"/>
          <p:cNvSpPr/>
          <p:nvPr/>
        </p:nvSpPr>
        <p:spPr>
          <a:xfrm>
            <a:off x="4005262" y="2692400"/>
            <a:ext cx="1128712" cy="10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7459662" y="4937125"/>
            <a:ext cx="1120775" cy="10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549275" y="3808412"/>
            <a:ext cx="1128712" cy="10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6307137" y="6064250"/>
            <a:ext cx="1128712" cy="796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2846387" y="0"/>
            <a:ext cx="1128712" cy="4048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2852737" y="4938712"/>
            <a:ext cx="1120775" cy="10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6300787" y="1566862"/>
            <a:ext cx="1120775" cy="10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/>
            <a:rect l="l" t="t" r="r" b="b"/>
            <a:pathLst>
              <a:path w="3130" h="453" extrusionOk="0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 txBox="1">
            <a:spLocks noGrp="1"/>
          </p:cNvSpPr>
          <p:nvPr>
            <p:ph type="title"/>
          </p:nvPr>
        </p:nvSpPr>
        <p:spPr>
          <a:xfrm>
            <a:off x="457200" y="325437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8">
            <a:alphaModFix/>
          </a:blip>
          <a:srcRect l="22409" t="16374" b="27485"/>
          <a:stretch/>
        </p:blipFill>
        <p:spPr>
          <a:xfrm rot="780000">
            <a:off x="6629400" y="-381000"/>
            <a:ext cx="2417762" cy="199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40000" flipH="1">
            <a:off x="49212" y="5726112"/>
            <a:ext cx="1223962" cy="1371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ctrTitle"/>
          </p:nvPr>
        </p:nvSpPr>
        <p:spPr>
          <a:xfrm>
            <a:off x="247400" y="1847787"/>
            <a:ext cx="8229600" cy="147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/>
              <a:t>好酒相見</a:t>
            </a:r>
            <a:endParaRPr/>
          </a:p>
        </p:txBody>
      </p:sp>
      <p:sp>
        <p:nvSpPr>
          <p:cNvPr id="106" name="Google Shape;106;p8"/>
          <p:cNvSpPr txBox="1"/>
          <p:nvPr/>
        </p:nvSpPr>
        <p:spPr>
          <a:xfrm>
            <a:off x="-112850" y="3429000"/>
            <a:ext cx="36312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劉芝睿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鍾嬡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余采蓁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457200" y="486106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rgbClr val="CC0000"/>
                </a:solidFill>
                <a:latin typeface="BiauKai"/>
                <a:ea typeface="BiauKai"/>
                <a:cs typeface="BiauKai"/>
                <a:sym typeface="BiauKai"/>
              </a:rPr>
              <a:t>九、臺灣原住民的釀酒文化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88" name="Google Shape;28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BiauKai"/>
                <a:ea typeface="BiauKai"/>
                <a:cs typeface="BiauKai"/>
                <a:sym typeface="BiauKai"/>
              </a:rPr>
              <a:t>(二) 不同種族的文化</a:t>
            </a:r>
            <a:endParaRPr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2000">
              <a:latin typeface="PMingLiu"/>
              <a:ea typeface="PMingLiu"/>
              <a:cs typeface="PMingLiu"/>
              <a:sym typeface="PMingLiu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latin typeface="BiauKai"/>
              <a:ea typeface="BiauKai"/>
              <a:cs typeface="BiauKai"/>
              <a:sym typeface="BiauKai"/>
            </a:endParaRPr>
          </a:p>
        </p:txBody>
      </p:sp>
      <p:grpSp>
        <p:nvGrpSpPr>
          <p:cNvPr id="289" name="Google Shape;289;p17"/>
          <p:cNvGrpSpPr/>
          <p:nvPr/>
        </p:nvGrpSpPr>
        <p:grpSpPr>
          <a:xfrm>
            <a:off x="3680142" y="2409889"/>
            <a:ext cx="5391656" cy="4063871"/>
            <a:chOff x="352171" y="64"/>
            <a:chExt cx="5391656" cy="4063871"/>
          </a:xfrm>
        </p:grpSpPr>
        <p:sp>
          <p:nvSpPr>
            <p:cNvPr id="290" name="Google Shape;290;p17"/>
            <p:cNvSpPr/>
            <p:nvPr/>
          </p:nvSpPr>
          <p:spPr>
            <a:xfrm rot="2561600">
              <a:off x="1930133" y="2842888"/>
              <a:ext cx="617111" cy="576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CA4C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1" name="Google Shape;291;p17"/>
            <p:cNvSpPr/>
            <p:nvPr/>
          </p:nvSpPr>
          <p:spPr>
            <a:xfrm>
              <a:off x="2011903" y="2003171"/>
              <a:ext cx="685829" cy="576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CA4C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2" name="Google Shape;292;p17"/>
            <p:cNvSpPr/>
            <p:nvPr/>
          </p:nvSpPr>
          <p:spPr>
            <a:xfrm rot="-2561600">
              <a:off x="1930133" y="1163454"/>
              <a:ext cx="617111" cy="576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CA4C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3" name="Google Shape;293;p17"/>
            <p:cNvSpPr/>
            <p:nvPr/>
          </p:nvSpPr>
          <p:spPr>
            <a:xfrm>
              <a:off x="352171" y="1055687"/>
              <a:ext cx="1952625" cy="195262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23995" r="-23995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2310238" y="64"/>
              <a:ext cx="1171575" cy="1171575"/>
            </a:xfrm>
            <a:prstGeom prst="ellipse">
              <a:avLst/>
            </a:prstGeom>
            <a:solidFill>
              <a:srgbClr val="FD6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7"/>
            <p:cNvSpPr txBox="1"/>
            <p:nvPr/>
          </p:nvSpPr>
          <p:spPr>
            <a:xfrm>
              <a:off x="2481811" y="171637"/>
              <a:ext cx="828429" cy="828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BiauKai"/>
                  <a:ea typeface="BiauKai"/>
                  <a:cs typeface="BiauKai"/>
                  <a:sym typeface="BiauKai"/>
                </a:rPr>
                <a:t>泰雅族</a:t>
              </a:r>
              <a:endParaRPr sz="2100" b="0" i="0" u="none" strike="noStrike" cap="none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3598971" y="64"/>
              <a:ext cx="1757362" cy="1171575"/>
            </a:xfrm>
            <a:prstGeom prst="rect">
              <a:avLst/>
            </a:prstGeom>
            <a:noFill/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7"/>
            <p:cNvSpPr txBox="1"/>
            <p:nvPr/>
          </p:nvSpPr>
          <p:spPr>
            <a:xfrm>
              <a:off x="3598971" y="64"/>
              <a:ext cx="1757362" cy="1171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rPr>
                <a:t> </a:t>
              </a: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請求祖靈庇佑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697733" y="1446212"/>
              <a:ext cx="1171575" cy="1171575"/>
            </a:xfrm>
            <a:prstGeom prst="ellipse">
              <a:avLst/>
            </a:prstGeom>
            <a:solidFill>
              <a:srgbClr val="FD6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7"/>
            <p:cNvSpPr txBox="1"/>
            <p:nvPr/>
          </p:nvSpPr>
          <p:spPr>
            <a:xfrm>
              <a:off x="2869306" y="1617785"/>
              <a:ext cx="828429" cy="828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BiauKai"/>
                  <a:ea typeface="BiauKai"/>
                  <a:cs typeface="BiauKai"/>
                  <a:sym typeface="BiauKai"/>
                </a:rPr>
                <a:t>賽夏族</a:t>
              </a:r>
              <a:endParaRPr sz="2100" b="0" i="0" u="none" strike="noStrike" cap="none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3986465" y="1446212"/>
              <a:ext cx="1757362" cy="1171575"/>
            </a:xfrm>
            <a:prstGeom prst="rect">
              <a:avLst/>
            </a:prstGeom>
            <a:noFill/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7"/>
            <p:cNvSpPr txBox="1"/>
            <p:nvPr/>
          </p:nvSpPr>
          <p:spPr>
            <a:xfrm>
              <a:off x="3986465" y="1446212"/>
              <a:ext cx="1757362" cy="1171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rPr>
                <a:t>連杯叫愛若蜜</a:t>
              </a:r>
              <a:endParaRPr sz="2400" b="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2310238" y="2892335"/>
              <a:ext cx="1171500" cy="1171500"/>
            </a:xfrm>
            <a:prstGeom prst="ellipse">
              <a:avLst/>
            </a:prstGeom>
            <a:solidFill>
              <a:srgbClr val="FD6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7"/>
            <p:cNvSpPr txBox="1"/>
            <p:nvPr/>
          </p:nvSpPr>
          <p:spPr>
            <a:xfrm>
              <a:off x="2424204" y="3008300"/>
              <a:ext cx="1057500" cy="82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BiauKai"/>
                  <a:ea typeface="BiauKai"/>
                  <a:cs typeface="BiauKai"/>
                  <a:sym typeface="BiauKai"/>
                </a:rPr>
                <a:t>排灣族</a:t>
              </a:r>
              <a:endParaRPr sz="2100" b="0" i="0" u="none" strike="noStrike" cap="none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BiauKai"/>
                  <a:ea typeface="BiauKai"/>
                  <a:cs typeface="BiauKai"/>
                  <a:sym typeface="BiauKai"/>
                </a:rPr>
                <a:t>魯凱族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3598971" y="2892360"/>
              <a:ext cx="1757362" cy="1171575"/>
            </a:xfrm>
            <a:prstGeom prst="rect">
              <a:avLst/>
            </a:prstGeom>
            <a:noFill/>
            <a:ln w="9525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7"/>
            <p:cNvSpPr txBox="1"/>
            <p:nvPr/>
          </p:nvSpPr>
          <p:spPr>
            <a:xfrm>
              <a:off x="3598971" y="2892360"/>
              <a:ext cx="1757362" cy="1171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rPr>
                <a:t>喜歡與朋連杯共飲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242299" y="2666339"/>
            <a:ext cx="2870771" cy="1859623"/>
          </a:xfrm>
          <a:prstGeom prst="wedgeRoundRectCallout">
            <a:avLst>
              <a:gd name="adj1" fmla="val 67402"/>
              <a:gd name="adj2" fmla="val 33056"/>
              <a:gd name="adj3" fmla="val 16667"/>
            </a:avLst>
          </a:prstGeom>
          <a:gradFill>
            <a:gsLst>
              <a:gs pos="0">
                <a:srgbClr val="FF8989"/>
              </a:gs>
              <a:gs pos="35000">
                <a:srgbClr val="FFAAAB"/>
              </a:gs>
              <a:gs pos="100000">
                <a:srgbClr val="FFDBDB"/>
              </a:gs>
            </a:gsLst>
            <a:lin ang="16200000" scaled="0"/>
          </a:gradFill>
          <a:ln w="9525" cap="flat" cmpd="sng">
            <a:solidFill>
              <a:srgbClr val="FC5A5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特別的釀酒法: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口嚼酒(姑待酒)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婚禮、生子、祭儀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17"/>
          <p:cNvPicPr preferRelativeResize="0"/>
          <p:nvPr/>
        </p:nvPicPr>
        <p:blipFill rotWithShape="1">
          <a:blip r:embed="rId4">
            <a:alphaModFix/>
          </a:blip>
          <a:srcRect l="-1650" t="2950" r="1649" b="-2950"/>
          <a:stretch/>
        </p:blipFill>
        <p:spPr>
          <a:xfrm>
            <a:off x="6" y="5322394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>
            <a:spLocks noGrp="1"/>
          </p:cNvSpPr>
          <p:nvPr>
            <p:ph type="title"/>
          </p:nvPr>
        </p:nvSpPr>
        <p:spPr>
          <a:xfrm>
            <a:off x="198600" y="607057"/>
            <a:ext cx="8945400" cy="5006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400" b="0" dirty="0">
              <a:solidFill>
                <a:schemeClr val="dk1"/>
              </a:solidFill>
              <a:highlight>
                <a:srgbClr val="FFFFFF"/>
              </a:highlight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TW" altLang="en-US" sz="3600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十、</a:t>
            </a:r>
            <a:r>
              <a:rPr lang="en-US" sz="3600" dirty="0" err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酒麴</a:t>
            </a:r>
            <a:endParaRPr sz="2400" dirty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 dirty="0">
              <a:solidFill>
                <a:srgbClr val="CC0000"/>
              </a:solidFill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800" b="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1.是多種微生物的複合，是釀酒發酵的原動力。</a:t>
            </a:r>
            <a:br>
              <a:rPr lang="en-US" sz="2800" b="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</a:br>
            <a:r>
              <a:rPr lang="en-US" sz="2800" b="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2.</a:t>
            </a:r>
            <a:r>
              <a:rPr lang="en-US" sz="2800" b="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有很強的糖化澱粉的能力</a:t>
            </a:r>
            <a:r>
              <a:rPr lang="en-US" sz="2000" b="0" dirty="0">
                <a:solidFill>
                  <a:schemeClr val="dk1"/>
                </a:solidFill>
                <a:latin typeface="新細明體" panose="02020500000000000000" charset="-120"/>
                <a:ea typeface="新細明體" panose="02020500000000000000" charset="-120"/>
                <a:cs typeface="新細明體" panose="02020500000000000000" charset="-120"/>
                <a:sym typeface="新細明體" panose="02020500000000000000" charset="-120"/>
              </a:rPr>
              <a:t/>
            </a:r>
            <a:br>
              <a:rPr lang="en-US" sz="2000" b="0" dirty="0">
                <a:solidFill>
                  <a:schemeClr val="dk1"/>
                </a:solidFill>
                <a:latin typeface="新細明體" panose="02020500000000000000" charset="-120"/>
                <a:ea typeface="新細明體" panose="02020500000000000000" charset="-120"/>
                <a:cs typeface="新細明體" panose="02020500000000000000" charset="-120"/>
                <a:sym typeface="新細明體" panose="02020500000000000000" charset="-120"/>
              </a:rPr>
            </a:br>
            <a:endParaRPr sz="1100" b="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800" b="0" dirty="0">
              <a:solidFill>
                <a:schemeClr val="dk1"/>
              </a:solidFill>
              <a:highlight>
                <a:srgbClr val="FFFFFF"/>
              </a:highlight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 panose="020B0604020202020204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98052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/>
          <p:nvPr/>
        </p:nvSpPr>
        <p:spPr>
          <a:xfrm>
            <a:off x="0" y="1221650"/>
            <a:ext cx="9008700" cy="5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zh-TW" altLang="en-US" sz="3600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十一、</a:t>
            </a:r>
            <a:r>
              <a:rPr lang="en-US" sz="3600" b="1" i="0" u="none" strike="noStrike" cap="none" dirty="0" err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釀酒酵母</a:t>
            </a:r>
            <a:endParaRPr sz="3600" b="1" i="0" u="none" strike="noStrike" cap="none" dirty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2400" b="1" dirty="0">
              <a:solidFill>
                <a:srgbClr val="CC0000"/>
              </a:solidFill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marR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釀酒酵母又稱為麵包酵母或是啤酒酵母，出芽酵母</a:t>
            </a: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:</a:t>
            </a:r>
          </a:p>
          <a:p>
            <a:pPr marL="0" marR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1.在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生物學的分類上是真核生物中的菌物界，用途除了製作麵包和饅頭以外</a:t>
            </a:r>
          </a:p>
          <a:p>
            <a:pPr marL="0" marR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2.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還可以用來釀酒，釀酒酵母的形狀為卵形，</a:t>
            </a: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直徑只有5-10微米</a:t>
            </a:r>
            <a:endParaRPr lang="en-US" sz="2800" b="0" i="0" u="none" strike="noStrike" cap="none" dirty="0" err="1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marR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3.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繁殖方式釋出牙方式進行無性生殖,</a:t>
            </a: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或是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形成孢子的形式進行有性生殖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361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/>
          <p:nvPr/>
        </p:nvSpPr>
        <p:spPr>
          <a:xfrm>
            <a:off x="2514600" y="2252662"/>
            <a:ext cx="2743200" cy="274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3657600" y="2786062"/>
            <a:ext cx="1619250" cy="1619250"/>
          </a:xfrm>
          <a:prstGeom prst="ellipse">
            <a:avLst/>
          </a:prstGeom>
          <a:solidFill>
            <a:srgbClr val="DCDCDC">
              <a:alpha val="4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20"/>
          <p:cNvCxnSpPr>
            <a:endCxn id="325" idx="2"/>
          </p:cNvCxnSpPr>
          <p:nvPr/>
        </p:nvCxnSpPr>
        <p:spPr>
          <a:xfrm>
            <a:off x="3322875" y="2775862"/>
            <a:ext cx="972900" cy="848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20"/>
          <p:cNvCxnSpPr>
            <a:endCxn id="325" idx="1"/>
          </p:cNvCxnSpPr>
          <p:nvPr/>
        </p:nvCxnSpPr>
        <p:spPr>
          <a:xfrm>
            <a:off x="3844896" y="1982008"/>
            <a:ext cx="582000" cy="13257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20"/>
          <p:cNvCxnSpPr>
            <a:endCxn id="328" idx="7"/>
          </p:cNvCxnSpPr>
          <p:nvPr/>
        </p:nvCxnSpPr>
        <p:spPr>
          <a:xfrm flipH="1">
            <a:off x="4007328" y="4061472"/>
            <a:ext cx="534900" cy="10839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20"/>
          <p:cNvCxnSpPr>
            <a:endCxn id="330" idx="1"/>
          </p:cNvCxnSpPr>
          <p:nvPr/>
        </p:nvCxnSpPr>
        <p:spPr>
          <a:xfrm rot="10800000" flipH="1">
            <a:off x="5029288" y="3765496"/>
            <a:ext cx="358500" cy="1065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" name="Google Shape;331;p20"/>
          <p:cNvCxnSpPr>
            <a:stCxn id="325" idx="0"/>
            <a:endCxn id="332" idx="0"/>
          </p:cNvCxnSpPr>
          <p:nvPr/>
        </p:nvCxnSpPr>
        <p:spPr>
          <a:xfrm rot="10800000" flipH="1">
            <a:off x="4743450" y="2098987"/>
            <a:ext cx="61800" cy="1077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5" name="Google Shape;325;p20"/>
          <p:cNvSpPr/>
          <p:nvPr/>
        </p:nvSpPr>
        <p:spPr>
          <a:xfrm>
            <a:off x="4295775" y="3176587"/>
            <a:ext cx="895350" cy="895350"/>
          </a:xfrm>
          <a:prstGeom prst="ellipse">
            <a:avLst/>
          </a:prstGeom>
          <a:solidFill>
            <a:srgbClr val="C0C0C0">
              <a:alpha val="4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0"/>
          <p:cNvSpPr txBox="1">
            <a:spLocks noGrp="1"/>
          </p:cNvSpPr>
          <p:nvPr>
            <p:ph type="title"/>
          </p:nvPr>
        </p:nvSpPr>
        <p:spPr>
          <a:xfrm>
            <a:off x="8914" y="-174275"/>
            <a:ext cx="8229600" cy="927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3600">
                <a:solidFill>
                  <a:srgbClr val="CC0000"/>
                </a:solidFill>
                <a:latin typeface="BiauKai"/>
                <a:ea typeface="BiauKai"/>
                <a:cs typeface="BiauKai"/>
                <a:sym typeface="BiauKai"/>
              </a:rPr>
              <a:t>十二、血液中的酒精濃度</a:t>
            </a:r>
            <a:endParaRPr sz="3600">
              <a:solidFill>
                <a:srgbClr val="CC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grpSp>
        <p:nvGrpSpPr>
          <p:cNvPr id="334" name="Google Shape;334;p20"/>
          <p:cNvGrpSpPr/>
          <p:nvPr/>
        </p:nvGrpSpPr>
        <p:grpSpPr>
          <a:xfrm>
            <a:off x="3135193" y="888735"/>
            <a:ext cx="1278004" cy="1484516"/>
            <a:chOff x="2064" y="1008"/>
            <a:chExt cx="805" cy="935"/>
          </a:xfrm>
        </p:grpSpPr>
        <p:sp>
          <p:nvSpPr>
            <p:cNvPr id="335" name="Google Shape;335;p20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" name="Google Shape;336;p20"/>
            <p:cNvGrpSpPr/>
            <p:nvPr/>
          </p:nvGrpSpPr>
          <p:grpSpPr>
            <a:xfrm>
              <a:off x="2086" y="1031"/>
              <a:ext cx="778" cy="912"/>
              <a:chOff x="3975" y="1593"/>
              <a:chExt cx="1066" cy="1249"/>
            </a:xfrm>
          </p:grpSpPr>
          <p:pic>
            <p:nvPicPr>
              <p:cNvPr id="337" name="Google Shape;337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8" name="Google Shape;338;p20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4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9" name="Google Shape;339;p20"/>
              <p:cNvPicPr preferRelativeResize="0"/>
              <p:nvPr/>
            </p:nvPicPr>
            <p:blipFill rotWithShape="1">
              <a:blip r:embed="rId4">
                <a:alphaModFix/>
              </a:blip>
              <a:srcRect t="14285"/>
              <a:stretch/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40" name="Google Shape;340;p20"/>
              <p:cNvGrpSpPr/>
              <p:nvPr/>
            </p:nvGrpSpPr>
            <p:grpSpPr>
              <a:xfrm rot="7020000">
                <a:off x="4191" y="2094"/>
                <a:ext cx="861" cy="501"/>
                <a:chOff x="2528" y="909"/>
                <a:chExt cx="938" cy="622"/>
              </a:xfrm>
            </p:grpSpPr>
            <p:grpSp>
              <p:nvGrpSpPr>
                <p:cNvPr id="341" name="Google Shape;341;p20"/>
                <p:cNvGrpSpPr/>
                <p:nvPr/>
              </p:nvGrpSpPr>
              <p:grpSpPr>
                <a:xfrm>
                  <a:off x="2528" y="978"/>
                  <a:ext cx="753" cy="365"/>
                  <a:chOff x="1559" y="2458"/>
                  <a:chExt cx="1133" cy="551"/>
                </a:xfrm>
              </p:grpSpPr>
              <p:sp>
                <p:nvSpPr>
                  <p:cNvPr id="342" name="Google Shape;342;p20"/>
                  <p:cNvSpPr/>
                  <p:nvPr/>
                </p:nvSpPr>
                <p:spPr>
                  <a:xfrm rot="5220000">
                    <a:off x="1859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3" name="Google Shape;343;p20"/>
                  <p:cNvSpPr/>
                  <p:nvPr/>
                </p:nvSpPr>
                <p:spPr>
                  <a:xfrm rot="6060000">
                    <a:off x="1995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4" name="Google Shape;344;p20"/>
                  <p:cNvSpPr/>
                  <p:nvPr/>
                </p:nvSpPr>
                <p:spPr>
                  <a:xfrm rot="6360000">
                    <a:off x="2071" y="229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5" name="Google Shape;345;p20"/>
                  <p:cNvSpPr/>
                  <p:nvPr/>
                </p:nvSpPr>
                <p:spPr>
                  <a:xfrm rot="6900000">
                    <a:off x="2161" y="232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46" name="Google Shape;346;p20"/>
                <p:cNvGrpSpPr/>
                <p:nvPr/>
              </p:nvGrpSpPr>
              <p:grpSpPr>
                <a:xfrm rot="1320000">
                  <a:off x="2672" y="1037"/>
                  <a:ext cx="753" cy="367"/>
                  <a:chOff x="1559" y="2458"/>
                  <a:chExt cx="1133" cy="551"/>
                </a:xfrm>
              </p:grpSpPr>
              <p:sp>
                <p:nvSpPr>
                  <p:cNvPr id="347" name="Google Shape;347;p20"/>
                  <p:cNvSpPr/>
                  <p:nvPr/>
                </p:nvSpPr>
                <p:spPr>
                  <a:xfrm rot="5220000">
                    <a:off x="1859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8" name="Google Shape;348;p20"/>
                  <p:cNvSpPr/>
                  <p:nvPr/>
                </p:nvSpPr>
                <p:spPr>
                  <a:xfrm rot="6060000">
                    <a:off x="1995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9" name="Google Shape;349;p20"/>
                  <p:cNvSpPr/>
                  <p:nvPr/>
                </p:nvSpPr>
                <p:spPr>
                  <a:xfrm rot="6360000">
                    <a:off x="2071" y="229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0" name="Google Shape;350;p20"/>
                  <p:cNvSpPr/>
                  <p:nvPr/>
                </p:nvSpPr>
                <p:spPr>
                  <a:xfrm rot="6900000">
                    <a:off x="2161" y="232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51" name="Google Shape;351;p20"/>
            <p:cNvGrpSpPr/>
            <p:nvPr/>
          </p:nvGrpSpPr>
          <p:grpSpPr>
            <a:xfrm rot="7020000">
              <a:off x="2322" y="1405"/>
              <a:ext cx="554" cy="324"/>
              <a:chOff x="2528" y="909"/>
              <a:chExt cx="938" cy="622"/>
            </a:xfrm>
          </p:grpSpPr>
          <p:grpSp>
            <p:nvGrpSpPr>
              <p:cNvPr id="352" name="Google Shape;352;p20"/>
              <p:cNvGrpSpPr/>
              <p:nvPr/>
            </p:nvGrpSpPr>
            <p:grpSpPr>
              <a:xfrm>
                <a:off x="2528" y="978"/>
                <a:ext cx="753" cy="365"/>
                <a:chOff x="1559" y="2458"/>
                <a:chExt cx="1133" cy="551"/>
              </a:xfrm>
            </p:grpSpPr>
            <p:sp>
              <p:nvSpPr>
                <p:cNvPr id="353" name="Google Shape;353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Google Shape;355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7" name="Google Shape;357;p20"/>
              <p:cNvGrpSpPr/>
              <p:nvPr/>
            </p:nvGrpSpPr>
            <p:grpSpPr>
              <a:xfrm rot="1320000">
                <a:off x="2672" y="1037"/>
                <a:ext cx="753" cy="367"/>
                <a:chOff x="1559" y="2458"/>
                <a:chExt cx="1133" cy="551"/>
              </a:xfrm>
            </p:grpSpPr>
            <p:sp>
              <p:nvSpPr>
                <p:cNvPr id="358" name="Google Shape;358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Google Shape;359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62" name="Google Shape;362;p20"/>
            <p:cNvSpPr txBox="1"/>
            <p:nvPr/>
          </p:nvSpPr>
          <p:spPr>
            <a:xfrm>
              <a:off x="2126" y="1181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0.01-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0.29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20"/>
          <p:cNvGrpSpPr/>
          <p:nvPr/>
        </p:nvGrpSpPr>
        <p:grpSpPr>
          <a:xfrm>
            <a:off x="2388900" y="1749651"/>
            <a:ext cx="1278004" cy="1484516"/>
            <a:chOff x="2064" y="1008"/>
            <a:chExt cx="805" cy="935"/>
          </a:xfrm>
        </p:grpSpPr>
        <p:sp>
          <p:nvSpPr>
            <p:cNvPr id="364" name="Google Shape;364;p20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" name="Google Shape;365;p20"/>
            <p:cNvGrpSpPr/>
            <p:nvPr/>
          </p:nvGrpSpPr>
          <p:grpSpPr>
            <a:xfrm>
              <a:off x="2086" y="1031"/>
              <a:ext cx="778" cy="912"/>
              <a:chOff x="3975" y="1593"/>
              <a:chExt cx="1066" cy="1249"/>
            </a:xfrm>
          </p:grpSpPr>
          <p:pic>
            <p:nvPicPr>
              <p:cNvPr id="366" name="Google Shape;366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7" name="Google Shape;367;p20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4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8" name="Google Shape;368;p20"/>
              <p:cNvPicPr preferRelativeResize="0"/>
              <p:nvPr/>
            </p:nvPicPr>
            <p:blipFill rotWithShape="1">
              <a:blip r:embed="rId4">
                <a:alphaModFix/>
              </a:blip>
              <a:srcRect t="14285"/>
              <a:stretch/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69" name="Google Shape;369;p20"/>
              <p:cNvGrpSpPr/>
              <p:nvPr/>
            </p:nvGrpSpPr>
            <p:grpSpPr>
              <a:xfrm rot="7020000">
                <a:off x="4191" y="2094"/>
                <a:ext cx="861" cy="501"/>
                <a:chOff x="2528" y="909"/>
                <a:chExt cx="938" cy="622"/>
              </a:xfrm>
            </p:grpSpPr>
            <p:grpSp>
              <p:nvGrpSpPr>
                <p:cNvPr id="370" name="Google Shape;370;p20"/>
                <p:cNvGrpSpPr/>
                <p:nvPr/>
              </p:nvGrpSpPr>
              <p:grpSpPr>
                <a:xfrm>
                  <a:off x="2528" y="978"/>
                  <a:ext cx="753" cy="365"/>
                  <a:chOff x="1559" y="2458"/>
                  <a:chExt cx="1133" cy="551"/>
                </a:xfrm>
              </p:grpSpPr>
              <p:sp>
                <p:nvSpPr>
                  <p:cNvPr id="371" name="Google Shape;371;p20"/>
                  <p:cNvSpPr/>
                  <p:nvPr/>
                </p:nvSpPr>
                <p:spPr>
                  <a:xfrm rot="5220000">
                    <a:off x="1859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2" name="Google Shape;372;p20"/>
                  <p:cNvSpPr/>
                  <p:nvPr/>
                </p:nvSpPr>
                <p:spPr>
                  <a:xfrm rot="6060000">
                    <a:off x="1995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3" name="Google Shape;373;p20"/>
                  <p:cNvSpPr/>
                  <p:nvPr/>
                </p:nvSpPr>
                <p:spPr>
                  <a:xfrm rot="6360000">
                    <a:off x="2071" y="229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4" name="Google Shape;374;p20"/>
                  <p:cNvSpPr/>
                  <p:nvPr/>
                </p:nvSpPr>
                <p:spPr>
                  <a:xfrm rot="6900000">
                    <a:off x="2161" y="232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75" name="Google Shape;375;p20"/>
                <p:cNvGrpSpPr/>
                <p:nvPr/>
              </p:nvGrpSpPr>
              <p:grpSpPr>
                <a:xfrm rot="1320000">
                  <a:off x="2672" y="1037"/>
                  <a:ext cx="753" cy="367"/>
                  <a:chOff x="1559" y="2458"/>
                  <a:chExt cx="1133" cy="551"/>
                </a:xfrm>
              </p:grpSpPr>
              <p:sp>
                <p:nvSpPr>
                  <p:cNvPr id="376" name="Google Shape;376;p20"/>
                  <p:cNvSpPr/>
                  <p:nvPr/>
                </p:nvSpPr>
                <p:spPr>
                  <a:xfrm rot="5220000">
                    <a:off x="1859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" name="Google Shape;377;p20"/>
                  <p:cNvSpPr/>
                  <p:nvPr/>
                </p:nvSpPr>
                <p:spPr>
                  <a:xfrm rot="6060000">
                    <a:off x="1995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" name="Google Shape;378;p20"/>
                  <p:cNvSpPr/>
                  <p:nvPr/>
                </p:nvSpPr>
                <p:spPr>
                  <a:xfrm rot="6360000">
                    <a:off x="2071" y="229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" name="Google Shape;379;p20"/>
                  <p:cNvSpPr/>
                  <p:nvPr/>
                </p:nvSpPr>
                <p:spPr>
                  <a:xfrm rot="6900000">
                    <a:off x="2161" y="232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80" name="Google Shape;380;p20"/>
            <p:cNvGrpSpPr/>
            <p:nvPr/>
          </p:nvGrpSpPr>
          <p:grpSpPr>
            <a:xfrm rot="7020000">
              <a:off x="2322" y="1405"/>
              <a:ext cx="554" cy="324"/>
              <a:chOff x="2528" y="909"/>
              <a:chExt cx="938" cy="622"/>
            </a:xfrm>
          </p:grpSpPr>
          <p:grpSp>
            <p:nvGrpSpPr>
              <p:cNvPr id="381" name="Google Shape;381;p20"/>
              <p:cNvGrpSpPr/>
              <p:nvPr/>
            </p:nvGrpSpPr>
            <p:grpSpPr>
              <a:xfrm>
                <a:off x="2528" y="978"/>
                <a:ext cx="753" cy="365"/>
                <a:chOff x="1559" y="2458"/>
                <a:chExt cx="1133" cy="551"/>
              </a:xfrm>
            </p:grpSpPr>
            <p:sp>
              <p:nvSpPr>
                <p:cNvPr id="382" name="Google Shape;382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86" name="Google Shape;386;p20"/>
              <p:cNvGrpSpPr/>
              <p:nvPr/>
            </p:nvGrpSpPr>
            <p:grpSpPr>
              <a:xfrm rot="1320000">
                <a:off x="2672" y="1037"/>
                <a:ext cx="753" cy="367"/>
                <a:chOff x="1559" y="2458"/>
                <a:chExt cx="1133" cy="551"/>
              </a:xfrm>
            </p:grpSpPr>
            <p:sp>
              <p:nvSpPr>
                <p:cNvPr id="387" name="Google Shape;387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91" name="Google Shape;391;p20"/>
            <p:cNvSpPr txBox="1"/>
            <p:nvPr/>
          </p:nvSpPr>
          <p:spPr>
            <a:xfrm>
              <a:off x="2126" y="1187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0.03-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0.059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20"/>
          <p:cNvGrpSpPr/>
          <p:nvPr/>
        </p:nvGrpSpPr>
        <p:grpSpPr>
          <a:xfrm>
            <a:off x="3051336" y="4949800"/>
            <a:ext cx="1278004" cy="1484516"/>
            <a:chOff x="2064" y="1008"/>
            <a:chExt cx="805" cy="935"/>
          </a:xfrm>
        </p:grpSpPr>
        <p:sp>
          <p:nvSpPr>
            <p:cNvPr id="393" name="Google Shape;393;p20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0"/>
            <p:cNvGrpSpPr/>
            <p:nvPr/>
          </p:nvGrpSpPr>
          <p:grpSpPr>
            <a:xfrm>
              <a:off x="2086" y="1031"/>
              <a:ext cx="778" cy="912"/>
              <a:chOff x="3975" y="1593"/>
              <a:chExt cx="1066" cy="1249"/>
            </a:xfrm>
          </p:grpSpPr>
          <p:pic>
            <p:nvPicPr>
              <p:cNvPr id="395" name="Google Shape;395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8" name="Google Shape;328;p20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4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6" name="Google Shape;396;p20"/>
              <p:cNvPicPr preferRelativeResize="0"/>
              <p:nvPr/>
            </p:nvPicPr>
            <p:blipFill rotWithShape="1">
              <a:blip r:embed="rId4">
                <a:alphaModFix/>
              </a:blip>
              <a:srcRect t="14285"/>
              <a:stretch/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97" name="Google Shape;397;p20"/>
              <p:cNvGrpSpPr/>
              <p:nvPr/>
            </p:nvGrpSpPr>
            <p:grpSpPr>
              <a:xfrm rot="7020000">
                <a:off x="4191" y="2094"/>
                <a:ext cx="861" cy="501"/>
                <a:chOff x="2528" y="909"/>
                <a:chExt cx="938" cy="622"/>
              </a:xfrm>
            </p:grpSpPr>
            <p:grpSp>
              <p:nvGrpSpPr>
                <p:cNvPr id="398" name="Google Shape;398;p20"/>
                <p:cNvGrpSpPr/>
                <p:nvPr/>
              </p:nvGrpSpPr>
              <p:grpSpPr>
                <a:xfrm>
                  <a:off x="2528" y="978"/>
                  <a:ext cx="753" cy="365"/>
                  <a:chOff x="1559" y="2458"/>
                  <a:chExt cx="1133" cy="551"/>
                </a:xfrm>
              </p:grpSpPr>
              <p:sp>
                <p:nvSpPr>
                  <p:cNvPr id="399" name="Google Shape;399;p20"/>
                  <p:cNvSpPr/>
                  <p:nvPr/>
                </p:nvSpPr>
                <p:spPr>
                  <a:xfrm rot="5220000">
                    <a:off x="1859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" name="Google Shape;400;p20"/>
                  <p:cNvSpPr/>
                  <p:nvPr/>
                </p:nvSpPr>
                <p:spPr>
                  <a:xfrm rot="6060000">
                    <a:off x="1995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" name="Google Shape;401;p20"/>
                  <p:cNvSpPr/>
                  <p:nvPr/>
                </p:nvSpPr>
                <p:spPr>
                  <a:xfrm rot="6360000">
                    <a:off x="2071" y="229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" name="Google Shape;402;p20"/>
                  <p:cNvSpPr/>
                  <p:nvPr/>
                </p:nvSpPr>
                <p:spPr>
                  <a:xfrm rot="6900000">
                    <a:off x="2161" y="232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03" name="Google Shape;403;p20"/>
                <p:cNvGrpSpPr/>
                <p:nvPr/>
              </p:nvGrpSpPr>
              <p:grpSpPr>
                <a:xfrm rot="1320000">
                  <a:off x="2672" y="1037"/>
                  <a:ext cx="753" cy="367"/>
                  <a:chOff x="1559" y="2458"/>
                  <a:chExt cx="1133" cy="551"/>
                </a:xfrm>
              </p:grpSpPr>
              <p:sp>
                <p:nvSpPr>
                  <p:cNvPr id="404" name="Google Shape;404;p20"/>
                  <p:cNvSpPr/>
                  <p:nvPr/>
                </p:nvSpPr>
                <p:spPr>
                  <a:xfrm rot="5220000">
                    <a:off x="1859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" name="Google Shape;405;p20"/>
                  <p:cNvSpPr/>
                  <p:nvPr/>
                </p:nvSpPr>
                <p:spPr>
                  <a:xfrm rot="6060000">
                    <a:off x="1995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" name="Google Shape;406;p20"/>
                  <p:cNvSpPr/>
                  <p:nvPr/>
                </p:nvSpPr>
                <p:spPr>
                  <a:xfrm rot="6360000">
                    <a:off x="2071" y="229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" name="Google Shape;407;p20"/>
                  <p:cNvSpPr/>
                  <p:nvPr/>
                </p:nvSpPr>
                <p:spPr>
                  <a:xfrm rot="6900000">
                    <a:off x="2161" y="232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408" name="Google Shape;408;p20"/>
            <p:cNvGrpSpPr/>
            <p:nvPr/>
          </p:nvGrpSpPr>
          <p:grpSpPr>
            <a:xfrm rot="7020000">
              <a:off x="2322" y="1405"/>
              <a:ext cx="554" cy="324"/>
              <a:chOff x="2528" y="909"/>
              <a:chExt cx="938" cy="622"/>
            </a:xfrm>
          </p:grpSpPr>
          <p:grpSp>
            <p:nvGrpSpPr>
              <p:cNvPr id="409" name="Google Shape;409;p20"/>
              <p:cNvGrpSpPr/>
              <p:nvPr/>
            </p:nvGrpSpPr>
            <p:grpSpPr>
              <a:xfrm>
                <a:off x="2528" y="978"/>
                <a:ext cx="753" cy="365"/>
                <a:chOff x="1559" y="2458"/>
                <a:chExt cx="1133" cy="551"/>
              </a:xfrm>
            </p:grpSpPr>
            <p:sp>
              <p:nvSpPr>
                <p:cNvPr id="410" name="Google Shape;410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4" name="Google Shape;414;p20"/>
              <p:cNvGrpSpPr/>
              <p:nvPr/>
            </p:nvGrpSpPr>
            <p:grpSpPr>
              <a:xfrm rot="1320000">
                <a:off x="2672" y="1037"/>
                <a:ext cx="753" cy="367"/>
                <a:chOff x="1559" y="2458"/>
                <a:chExt cx="1133" cy="551"/>
              </a:xfrm>
            </p:grpSpPr>
            <p:sp>
              <p:nvSpPr>
                <p:cNvPr id="415" name="Google Shape;415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19" name="Google Shape;419;p20"/>
            <p:cNvSpPr txBox="1"/>
            <p:nvPr/>
          </p:nvSpPr>
          <p:spPr>
            <a:xfrm>
              <a:off x="2124" y="1223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0.1-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0.19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20"/>
          <p:cNvGrpSpPr/>
          <p:nvPr/>
        </p:nvGrpSpPr>
        <p:grpSpPr>
          <a:xfrm>
            <a:off x="5342429" y="3344724"/>
            <a:ext cx="1278004" cy="1484516"/>
            <a:chOff x="2064" y="1008"/>
            <a:chExt cx="805" cy="935"/>
          </a:xfrm>
        </p:grpSpPr>
        <p:sp>
          <p:nvSpPr>
            <p:cNvPr id="421" name="Google Shape;421;p20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2" name="Google Shape;422;p20"/>
            <p:cNvGrpSpPr/>
            <p:nvPr/>
          </p:nvGrpSpPr>
          <p:grpSpPr>
            <a:xfrm>
              <a:off x="2086" y="1031"/>
              <a:ext cx="778" cy="912"/>
              <a:chOff x="3975" y="1593"/>
              <a:chExt cx="1066" cy="1249"/>
            </a:xfrm>
          </p:grpSpPr>
          <p:pic>
            <p:nvPicPr>
              <p:cNvPr id="423" name="Google Shape;423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4" name="Google Shape;424;p20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lt2">
                  <a:alpha val="4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0" name="Google Shape;330;p20"/>
              <p:cNvPicPr preferRelativeResize="0"/>
              <p:nvPr/>
            </p:nvPicPr>
            <p:blipFill rotWithShape="1">
              <a:blip r:embed="rId4">
                <a:alphaModFix/>
              </a:blip>
              <a:srcRect t="14285"/>
              <a:stretch/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25" name="Google Shape;425;p20"/>
              <p:cNvGrpSpPr/>
              <p:nvPr/>
            </p:nvGrpSpPr>
            <p:grpSpPr>
              <a:xfrm rot="7020000">
                <a:off x="4191" y="2094"/>
                <a:ext cx="861" cy="501"/>
                <a:chOff x="2528" y="909"/>
                <a:chExt cx="938" cy="622"/>
              </a:xfrm>
            </p:grpSpPr>
            <p:grpSp>
              <p:nvGrpSpPr>
                <p:cNvPr id="426" name="Google Shape;426;p20"/>
                <p:cNvGrpSpPr/>
                <p:nvPr/>
              </p:nvGrpSpPr>
              <p:grpSpPr>
                <a:xfrm>
                  <a:off x="2528" y="978"/>
                  <a:ext cx="753" cy="365"/>
                  <a:chOff x="1559" y="2458"/>
                  <a:chExt cx="1133" cy="551"/>
                </a:xfrm>
              </p:grpSpPr>
              <p:sp>
                <p:nvSpPr>
                  <p:cNvPr id="427" name="Google Shape;427;p20"/>
                  <p:cNvSpPr/>
                  <p:nvPr/>
                </p:nvSpPr>
                <p:spPr>
                  <a:xfrm rot="5220000">
                    <a:off x="1859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20"/>
                  <p:cNvSpPr/>
                  <p:nvPr/>
                </p:nvSpPr>
                <p:spPr>
                  <a:xfrm rot="6060000">
                    <a:off x="1995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20"/>
                  <p:cNvSpPr/>
                  <p:nvPr/>
                </p:nvSpPr>
                <p:spPr>
                  <a:xfrm rot="6360000">
                    <a:off x="2071" y="229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20"/>
                  <p:cNvSpPr/>
                  <p:nvPr/>
                </p:nvSpPr>
                <p:spPr>
                  <a:xfrm rot="6900000">
                    <a:off x="2161" y="232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31" name="Google Shape;431;p20"/>
                <p:cNvGrpSpPr/>
                <p:nvPr/>
              </p:nvGrpSpPr>
              <p:grpSpPr>
                <a:xfrm rot="1320000">
                  <a:off x="2672" y="1037"/>
                  <a:ext cx="753" cy="367"/>
                  <a:chOff x="1559" y="2458"/>
                  <a:chExt cx="1133" cy="551"/>
                </a:xfrm>
              </p:grpSpPr>
              <p:sp>
                <p:nvSpPr>
                  <p:cNvPr id="432" name="Google Shape;432;p20"/>
                  <p:cNvSpPr/>
                  <p:nvPr/>
                </p:nvSpPr>
                <p:spPr>
                  <a:xfrm rot="5220000">
                    <a:off x="1859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p20"/>
                  <p:cNvSpPr/>
                  <p:nvPr/>
                </p:nvSpPr>
                <p:spPr>
                  <a:xfrm rot="6060000">
                    <a:off x="1995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434;p20"/>
                  <p:cNvSpPr/>
                  <p:nvPr/>
                </p:nvSpPr>
                <p:spPr>
                  <a:xfrm rot="6360000">
                    <a:off x="2071" y="229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p20"/>
                  <p:cNvSpPr/>
                  <p:nvPr/>
                </p:nvSpPr>
                <p:spPr>
                  <a:xfrm rot="6900000">
                    <a:off x="2161" y="232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436" name="Google Shape;436;p20"/>
            <p:cNvGrpSpPr/>
            <p:nvPr/>
          </p:nvGrpSpPr>
          <p:grpSpPr>
            <a:xfrm rot="7020000">
              <a:off x="2322" y="1405"/>
              <a:ext cx="554" cy="324"/>
              <a:chOff x="2528" y="909"/>
              <a:chExt cx="938" cy="622"/>
            </a:xfrm>
          </p:grpSpPr>
          <p:grpSp>
            <p:nvGrpSpPr>
              <p:cNvPr id="437" name="Google Shape;437;p20"/>
              <p:cNvGrpSpPr/>
              <p:nvPr/>
            </p:nvGrpSpPr>
            <p:grpSpPr>
              <a:xfrm>
                <a:off x="2528" y="978"/>
                <a:ext cx="753" cy="365"/>
                <a:chOff x="1559" y="2458"/>
                <a:chExt cx="1133" cy="551"/>
              </a:xfrm>
            </p:grpSpPr>
            <p:sp>
              <p:nvSpPr>
                <p:cNvPr id="438" name="Google Shape;438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2" name="Google Shape;442;p20"/>
              <p:cNvGrpSpPr/>
              <p:nvPr/>
            </p:nvGrpSpPr>
            <p:grpSpPr>
              <a:xfrm rot="1320000">
                <a:off x="2672" y="1037"/>
                <a:ext cx="753" cy="367"/>
                <a:chOff x="1559" y="2458"/>
                <a:chExt cx="1133" cy="551"/>
              </a:xfrm>
            </p:grpSpPr>
            <p:sp>
              <p:nvSpPr>
                <p:cNvPr id="443" name="Google Shape;443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47" name="Google Shape;447;p20"/>
            <p:cNvSpPr txBox="1"/>
            <p:nvPr/>
          </p:nvSpPr>
          <p:spPr>
            <a:xfrm>
              <a:off x="2164" y="1170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0.3-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0.39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20"/>
          <p:cNvGrpSpPr/>
          <p:nvPr/>
        </p:nvGrpSpPr>
        <p:grpSpPr>
          <a:xfrm>
            <a:off x="4283980" y="1091412"/>
            <a:ext cx="1278004" cy="1484516"/>
            <a:chOff x="2064" y="1008"/>
            <a:chExt cx="805" cy="935"/>
          </a:xfrm>
        </p:grpSpPr>
        <p:sp>
          <p:nvSpPr>
            <p:cNvPr id="449" name="Google Shape;449;p20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20"/>
            <p:cNvGrpSpPr/>
            <p:nvPr/>
          </p:nvGrpSpPr>
          <p:grpSpPr>
            <a:xfrm>
              <a:off x="2086" y="1031"/>
              <a:ext cx="778" cy="912"/>
              <a:chOff x="3975" y="1593"/>
              <a:chExt cx="1066" cy="1249"/>
            </a:xfrm>
          </p:grpSpPr>
          <p:pic>
            <p:nvPicPr>
              <p:cNvPr id="451" name="Google Shape;451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2" name="Google Shape;452;p20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4823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3" name="Google Shape;453;p20"/>
              <p:cNvPicPr preferRelativeResize="0"/>
              <p:nvPr/>
            </p:nvPicPr>
            <p:blipFill rotWithShape="1">
              <a:blip r:embed="rId4">
                <a:alphaModFix/>
              </a:blip>
              <a:srcRect t="14285"/>
              <a:stretch/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54" name="Google Shape;454;p20"/>
              <p:cNvGrpSpPr/>
              <p:nvPr/>
            </p:nvGrpSpPr>
            <p:grpSpPr>
              <a:xfrm rot="7020000">
                <a:off x="4191" y="2094"/>
                <a:ext cx="861" cy="501"/>
                <a:chOff x="2528" y="909"/>
                <a:chExt cx="938" cy="622"/>
              </a:xfrm>
            </p:grpSpPr>
            <p:grpSp>
              <p:nvGrpSpPr>
                <p:cNvPr id="455" name="Google Shape;455;p20"/>
                <p:cNvGrpSpPr/>
                <p:nvPr/>
              </p:nvGrpSpPr>
              <p:grpSpPr>
                <a:xfrm>
                  <a:off x="2528" y="978"/>
                  <a:ext cx="753" cy="365"/>
                  <a:chOff x="1559" y="2458"/>
                  <a:chExt cx="1133" cy="551"/>
                </a:xfrm>
              </p:grpSpPr>
              <p:sp>
                <p:nvSpPr>
                  <p:cNvPr id="456" name="Google Shape;456;p20"/>
                  <p:cNvSpPr/>
                  <p:nvPr/>
                </p:nvSpPr>
                <p:spPr>
                  <a:xfrm rot="5220000">
                    <a:off x="1859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7" name="Google Shape;457;p20"/>
                  <p:cNvSpPr/>
                  <p:nvPr/>
                </p:nvSpPr>
                <p:spPr>
                  <a:xfrm rot="6060000">
                    <a:off x="1995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8" name="Google Shape;458;p20"/>
                  <p:cNvSpPr/>
                  <p:nvPr/>
                </p:nvSpPr>
                <p:spPr>
                  <a:xfrm rot="6360000">
                    <a:off x="2071" y="229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9" name="Google Shape;459;p20"/>
                  <p:cNvSpPr/>
                  <p:nvPr/>
                </p:nvSpPr>
                <p:spPr>
                  <a:xfrm rot="6900000">
                    <a:off x="2161" y="232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60" name="Google Shape;460;p20"/>
                <p:cNvGrpSpPr/>
                <p:nvPr/>
              </p:nvGrpSpPr>
              <p:grpSpPr>
                <a:xfrm rot="1320000">
                  <a:off x="2672" y="1037"/>
                  <a:ext cx="753" cy="367"/>
                  <a:chOff x="1559" y="2458"/>
                  <a:chExt cx="1133" cy="551"/>
                </a:xfrm>
              </p:grpSpPr>
              <p:sp>
                <p:nvSpPr>
                  <p:cNvPr id="461" name="Google Shape;461;p20"/>
                  <p:cNvSpPr/>
                  <p:nvPr/>
                </p:nvSpPr>
                <p:spPr>
                  <a:xfrm rot="5220000">
                    <a:off x="1859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2" name="Google Shape;462;p20"/>
                  <p:cNvSpPr/>
                  <p:nvPr/>
                </p:nvSpPr>
                <p:spPr>
                  <a:xfrm rot="6060000">
                    <a:off x="1995" y="2273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3" name="Google Shape;463;p20"/>
                  <p:cNvSpPr/>
                  <p:nvPr/>
                </p:nvSpPr>
                <p:spPr>
                  <a:xfrm rot="6360000">
                    <a:off x="2071" y="229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4" name="Google Shape;464;p20"/>
                  <p:cNvSpPr/>
                  <p:nvPr/>
                </p:nvSpPr>
                <p:spPr>
                  <a:xfrm rot="6900000">
                    <a:off x="2161" y="2325"/>
                    <a:ext cx="227" cy="816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465" name="Google Shape;465;p20"/>
            <p:cNvGrpSpPr/>
            <p:nvPr/>
          </p:nvGrpSpPr>
          <p:grpSpPr>
            <a:xfrm rot="7020000">
              <a:off x="2322" y="1405"/>
              <a:ext cx="554" cy="324"/>
              <a:chOff x="2528" y="909"/>
              <a:chExt cx="938" cy="622"/>
            </a:xfrm>
          </p:grpSpPr>
          <p:grpSp>
            <p:nvGrpSpPr>
              <p:cNvPr id="466" name="Google Shape;466;p20"/>
              <p:cNvGrpSpPr/>
              <p:nvPr/>
            </p:nvGrpSpPr>
            <p:grpSpPr>
              <a:xfrm>
                <a:off x="2528" y="978"/>
                <a:ext cx="753" cy="365"/>
                <a:chOff x="1559" y="2458"/>
                <a:chExt cx="1133" cy="551"/>
              </a:xfrm>
            </p:grpSpPr>
            <p:sp>
              <p:nvSpPr>
                <p:cNvPr id="467" name="Google Shape;467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1" name="Google Shape;471;p20"/>
              <p:cNvGrpSpPr/>
              <p:nvPr/>
            </p:nvGrpSpPr>
            <p:grpSpPr>
              <a:xfrm rot="1320000">
                <a:off x="2672" y="1037"/>
                <a:ext cx="753" cy="367"/>
                <a:chOff x="1559" y="2458"/>
                <a:chExt cx="1133" cy="551"/>
              </a:xfrm>
            </p:grpSpPr>
            <p:sp>
              <p:nvSpPr>
                <p:cNvPr id="472" name="Google Shape;472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75" name="Google Shape;475;p20"/>
            <p:cNvSpPr txBox="1"/>
            <p:nvPr/>
          </p:nvSpPr>
          <p:spPr>
            <a:xfrm>
              <a:off x="2242" y="1272"/>
              <a:ext cx="379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&gt;0.5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20"/>
          <p:cNvGrpSpPr/>
          <p:nvPr/>
        </p:nvGrpSpPr>
        <p:grpSpPr>
          <a:xfrm rot="4980000" flipH="1">
            <a:off x="4196370" y="3418329"/>
            <a:ext cx="1190676" cy="991378"/>
            <a:chOff x="1795" y="1076"/>
            <a:chExt cx="360" cy="300"/>
          </a:xfrm>
        </p:grpSpPr>
        <p:pic>
          <p:nvPicPr>
            <p:cNvPr id="477" name="Google Shape;47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20"/>
            <p:cNvSpPr/>
            <p:nvPr/>
          </p:nvSpPr>
          <p:spPr>
            <a:xfrm flipH="1">
              <a:off x="1962" y="1124"/>
              <a:ext cx="173" cy="172"/>
            </a:xfrm>
            <a:prstGeom prst="ellipse">
              <a:avLst/>
            </a:prstGeom>
            <a:gradFill>
              <a:gsLst>
                <a:gs pos="0">
                  <a:srgbClr val="5A5A5A"/>
                </a:gs>
                <a:gs pos="50000">
                  <a:srgbClr val="808080">
                    <a:alpha val="48235"/>
                  </a:srgbClr>
                </a:gs>
                <a:gs pos="100000">
                  <a:srgbClr val="5A5A5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" name="Google Shape;479;p20"/>
            <p:cNvGrpSpPr/>
            <p:nvPr/>
          </p:nvGrpSpPr>
          <p:grpSpPr>
            <a:xfrm rot="-9480000" flipH="1">
              <a:off x="1973" y="1224"/>
              <a:ext cx="159" cy="94"/>
              <a:chOff x="2528" y="909"/>
              <a:chExt cx="938" cy="622"/>
            </a:xfrm>
          </p:grpSpPr>
          <p:grpSp>
            <p:nvGrpSpPr>
              <p:cNvPr id="480" name="Google Shape;480;p20"/>
              <p:cNvGrpSpPr/>
              <p:nvPr/>
            </p:nvGrpSpPr>
            <p:grpSpPr>
              <a:xfrm>
                <a:off x="2528" y="978"/>
                <a:ext cx="753" cy="365"/>
                <a:chOff x="1559" y="2458"/>
                <a:chExt cx="1133" cy="551"/>
              </a:xfrm>
            </p:grpSpPr>
            <p:sp>
              <p:nvSpPr>
                <p:cNvPr id="481" name="Google Shape;481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5" name="Google Shape;485;p20"/>
              <p:cNvGrpSpPr/>
              <p:nvPr/>
            </p:nvGrpSpPr>
            <p:grpSpPr>
              <a:xfrm rot="1320000">
                <a:off x="2672" y="1037"/>
                <a:ext cx="753" cy="367"/>
                <a:chOff x="1559" y="2458"/>
                <a:chExt cx="1133" cy="551"/>
              </a:xfrm>
            </p:grpSpPr>
            <p:sp>
              <p:nvSpPr>
                <p:cNvPr id="486" name="Google Shape;486;p20"/>
                <p:cNvSpPr/>
                <p:nvPr/>
              </p:nvSpPr>
              <p:spPr>
                <a:xfrm rot="5220000">
                  <a:off x="1859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20"/>
                <p:cNvSpPr/>
                <p:nvPr/>
              </p:nvSpPr>
              <p:spPr>
                <a:xfrm rot="6060000">
                  <a:off x="1995" y="2273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20"/>
                <p:cNvSpPr/>
                <p:nvPr/>
              </p:nvSpPr>
              <p:spPr>
                <a:xfrm rot="6360000">
                  <a:off x="2071" y="229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20"/>
                <p:cNvSpPr/>
                <p:nvPr/>
              </p:nvSpPr>
              <p:spPr>
                <a:xfrm rot="6900000">
                  <a:off x="2161" y="2325"/>
                  <a:ext cx="227" cy="816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490" name="Google Shape;490;p20"/>
            <p:cNvCxnSpPr/>
            <p:nvPr/>
          </p:nvCxnSpPr>
          <p:spPr>
            <a:xfrm flipH="1">
              <a:off x="1795" y="1076"/>
              <a:ext cx="300" cy="300"/>
            </a:xfrm>
            <a:prstGeom prst="curvedConnector2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sm" len="sm"/>
            </a:ln>
          </p:spPr>
        </p:cxnSp>
        <p:pic>
          <p:nvPicPr>
            <p:cNvPr id="491" name="Google Shape;491;p20"/>
            <p:cNvPicPr preferRelativeResize="0"/>
            <p:nvPr/>
          </p:nvPicPr>
          <p:blipFill rotWithShape="1">
            <a:blip r:embed="rId4">
              <a:alphaModFix/>
            </a:blip>
            <a:srcRect t="23739"/>
            <a:stretch/>
          </p:blipFill>
          <p:spPr>
            <a:xfrm rot="2580000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2" name="Google Shape;492;p20"/>
          <p:cNvSpPr/>
          <p:nvPr/>
        </p:nvSpPr>
        <p:spPr>
          <a:xfrm>
            <a:off x="5576397" y="1126213"/>
            <a:ext cx="2971609" cy="5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5807" y="0"/>
                </a:moveTo>
                <a:close/>
              </a:path>
              <a:path w="120000" h="120000" fill="none" extrusionOk="0">
                <a:moveTo>
                  <a:pt x="25807" y="-18970"/>
                </a:moveTo>
                <a:lnTo>
                  <a:pt x="8078" y="-10085"/>
                </a:lnTo>
                <a:lnTo>
                  <a:pt x="8078" y="-1308"/>
                </a:lnTo>
              </a:path>
            </a:pathLst>
          </a:custGeom>
          <a:noFill/>
          <a:ln w="952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000" b="0" i="0" u="none" strike="noStrike" cap="none">
                <a:solidFill>
                  <a:srgbClr val="222222"/>
                </a:solidFill>
                <a:latin typeface="PMingLiu"/>
                <a:ea typeface="PMingLiu"/>
                <a:cs typeface="PMingLiu"/>
                <a:sym typeface="PMingLiu"/>
              </a:rPr>
              <a:t>高風險中毒、致死可能</a:t>
            </a:r>
            <a:endParaRPr sz="2000" b="0" i="0" u="none" strike="noStrike" cap="none">
              <a:solidFill>
                <a:srgbClr val="222222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rgbClr val="222222"/>
                </a:solidFill>
                <a:latin typeface="PMingLiu"/>
                <a:ea typeface="PMingLiu"/>
                <a:cs typeface="PMingLiu"/>
                <a:sym typeface="PMingLiu"/>
              </a:rPr>
              <a:t>.有致死可能的高風險</a:t>
            </a:r>
            <a:endParaRPr sz="2000" b="0" i="0" u="none" strike="noStrike" cap="none">
              <a:solidFill>
                <a:srgbClr val="222222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493" name="Google Shape;493;p20"/>
          <p:cNvSpPr/>
          <p:nvPr/>
        </p:nvSpPr>
        <p:spPr>
          <a:xfrm>
            <a:off x="6654926" y="2144537"/>
            <a:ext cx="2219674" cy="68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9173" y="0"/>
                </a:moveTo>
                <a:close/>
              </a:path>
              <a:path w="120000" h="120000" fill="none" extrusionOk="0">
                <a:moveTo>
                  <a:pt x="29173" y="-15509"/>
                </a:moveTo>
                <a:lnTo>
                  <a:pt x="7555" y="-1308"/>
                </a:lnTo>
                <a:lnTo>
                  <a:pt x="7555" y="-1308"/>
                </a:lnTo>
              </a:path>
            </a:pathLst>
          </a:custGeom>
          <a:noFill/>
          <a:ln w="9525" cap="flat" cmpd="sng">
            <a:solidFill>
              <a:srgbClr val="8E7C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000" b="0" i="0" u="none" strike="noStrike" cap="none">
                <a:solidFill>
                  <a:srgbClr val="222222"/>
                </a:solidFill>
                <a:latin typeface="PMingLiu"/>
                <a:ea typeface="PMingLiu"/>
                <a:cs typeface="PMingLiu"/>
                <a:sym typeface="PMingLiu"/>
              </a:rPr>
              <a:t>失去行為能力、昏迷、可能致死</a:t>
            </a:r>
            <a:endParaRPr sz="2000" b="0" i="0" u="none" strike="noStrike" cap="none">
              <a:solidFill>
                <a:srgbClr val="222222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>
                <a:solidFill>
                  <a:srgbClr val="222222"/>
                </a:solidFill>
                <a:latin typeface="PMingLiu"/>
                <a:ea typeface="PMingLiu"/>
                <a:cs typeface="PMingLiu"/>
                <a:sym typeface="PMingLiu"/>
              </a:rPr>
              <a:t>.呼吸、心率</a:t>
            </a:r>
            <a:endParaRPr sz="2000" b="0" i="0" u="none" strike="noStrike" cap="none">
              <a:solidFill>
                <a:srgbClr val="222222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22222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494" name="Google Shape;494;p20"/>
          <p:cNvSpPr/>
          <p:nvPr/>
        </p:nvSpPr>
        <p:spPr>
          <a:xfrm>
            <a:off x="878067" y="687283"/>
            <a:ext cx="2473748" cy="68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5542" y="0"/>
                </a:moveTo>
                <a:close/>
              </a:path>
              <a:path w="120000" h="120000" fill="none" extrusionOk="0">
                <a:moveTo>
                  <a:pt x="25542" y="32400"/>
                </a:moveTo>
                <a:lnTo>
                  <a:pt x="6811" y="29767"/>
                </a:lnTo>
                <a:lnTo>
                  <a:pt x="6811" y="27160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1.個體平均感覺正常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特殊試驗可探測到些微效應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0"/>
          <p:cNvSpPr/>
          <p:nvPr/>
        </p:nvSpPr>
        <p:spPr>
          <a:xfrm>
            <a:off x="113127" y="1700465"/>
            <a:ext cx="2443777" cy="139000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271" y="0"/>
                </a:moveTo>
                <a:close/>
              </a:path>
              <a:path w="120000" h="120000" fill="none" extrusionOk="0">
                <a:moveTo>
                  <a:pt x="-9271" y="34853"/>
                </a:moveTo>
                <a:lnTo>
                  <a:pt x="6811" y="30826"/>
                </a:lnTo>
                <a:lnTo>
                  <a:pt x="6811" y="27160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愉快感、鬆弛、快樂、多語、抑制力下降</a:t>
            </a:r>
            <a:endParaRPr sz="2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2.對專注力造成引響</a:t>
            </a:r>
            <a:endParaRPr sz="2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0"/>
          <p:cNvSpPr/>
          <p:nvPr/>
        </p:nvSpPr>
        <p:spPr>
          <a:xfrm>
            <a:off x="-17222" y="3556486"/>
            <a:ext cx="2704477" cy="94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39772" y="0"/>
                </a:moveTo>
                <a:close/>
              </a:path>
              <a:path w="120000" h="120000" fill="none" extrusionOk="0">
                <a:moveTo>
                  <a:pt x="39772" y="45490"/>
                </a:moveTo>
                <a:lnTo>
                  <a:pt x="7555" y="27228"/>
                </a:lnTo>
                <a:lnTo>
                  <a:pt x="7555" y="27228"/>
                </a:lnTo>
              </a:path>
            </a:pathLst>
          </a:cu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222222"/>
                </a:solidFill>
                <a:latin typeface="PMingLiu"/>
                <a:ea typeface="PMingLiu"/>
                <a:cs typeface="PMingLiu"/>
                <a:sym typeface="PMingLiu"/>
              </a:rPr>
              <a:t>1.感覺變得麻木、外向</a:t>
            </a:r>
            <a:endParaRPr sz="2000" b="0" i="0" u="none" strike="noStrike" cap="none">
              <a:solidFill>
                <a:srgbClr val="222222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222222"/>
                </a:solidFill>
                <a:latin typeface="PMingLiu"/>
                <a:ea typeface="PMingLiu"/>
                <a:cs typeface="PMingLiu"/>
                <a:sym typeface="PMingLiu"/>
              </a:rPr>
              <a:t>2.推理、深度感知、周邊視覺、炫光視覺恢復、深度感知</a:t>
            </a:r>
            <a:endParaRPr sz="2000" b="0" i="0" u="none" strike="noStrike" cap="none">
              <a:solidFill>
                <a:srgbClr val="222222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0"/>
          <p:cNvSpPr/>
          <p:nvPr/>
        </p:nvSpPr>
        <p:spPr>
          <a:xfrm>
            <a:off x="5129408" y="289225"/>
            <a:ext cx="95400" cy="741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8" name="Google Shape;498;p20"/>
          <p:cNvGrpSpPr/>
          <p:nvPr/>
        </p:nvGrpSpPr>
        <p:grpSpPr>
          <a:xfrm>
            <a:off x="2689577" y="3381225"/>
            <a:ext cx="1299465" cy="1493267"/>
            <a:chOff x="2064" y="1008"/>
            <a:chExt cx="820" cy="940"/>
          </a:xfrm>
        </p:grpSpPr>
        <p:sp>
          <p:nvSpPr>
            <p:cNvPr id="499" name="Google Shape;499;p20"/>
            <p:cNvSpPr/>
            <p:nvPr/>
          </p:nvSpPr>
          <p:spPr>
            <a:xfrm>
              <a:off x="2064" y="1008"/>
              <a:ext cx="600" cy="600"/>
            </a:xfrm>
            <a:prstGeom prst="ellipse">
              <a:avLst/>
            </a:prstGeom>
            <a:solidFill>
              <a:srgbClr val="EAEAEA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0" name="Google Shape;500;p20"/>
            <p:cNvGrpSpPr/>
            <p:nvPr/>
          </p:nvGrpSpPr>
          <p:grpSpPr>
            <a:xfrm>
              <a:off x="2086" y="1031"/>
              <a:ext cx="798" cy="917"/>
              <a:chOff x="3975" y="1593"/>
              <a:chExt cx="1089" cy="1257"/>
            </a:xfrm>
          </p:grpSpPr>
          <p:pic>
            <p:nvPicPr>
              <p:cNvPr id="501" name="Google Shape;501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2" name="Google Shape;502;p20"/>
              <p:cNvSpPr/>
              <p:nvPr/>
            </p:nvSpPr>
            <p:spPr>
              <a:xfrm>
                <a:off x="3975" y="1593"/>
                <a:ext cx="900" cy="900"/>
              </a:xfrm>
              <a:prstGeom prst="ellipse">
                <a:avLst/>
              </a:prstGeom>
              <a:solidFill>
                <a:srgbClr val="666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03" name="Google Shape;503;p20"/>
              <p:cNvPicPr preferRelativeResize="0"/>
              <p:nvPr/>
            </p:nvPicPr>
            <p:blipFill rotWithShape="1">
              <a:blip r:embed="rId4">
                <a:alphaModFix/>
              </a:blip>
              <a:srcRect t="14287"/>
              <a:stretch/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04" name="Google Shape;504;p20"/>
              <p:cNvGrpSpPr/>
              <p:nvPr/>
            </p:nvGrpSpPr>
            <p:grpSpPr>
              <a:xfrm rot="7020021">
                <a:off x="4179" y="2091"/>
                <a:ext cx="924" cy="478"/>
                <a:chOff x="2472" y="912"/>
                <a:chExt cx="1006" cy="593"/>
              </a:xfrm>
            </p:grpSpPr>
            <p:grpSp>
              <p:nvGrpSpPr>
                <p:cNvPr id="505" name="Google Shape;505;p20"/>
                <p:cNvGrpSpPr/>
                <p:nvPr/>
              </p:nvGrpSpPr>
              <p:grpSpPr>
                <a:xfrm>
                  <a:off x="2472" y="1005"/>
                  <a:ext cx="834" cy="302"/>
                  <a:chOff x="1474" y="2498"/>
                  <a:chExt cx="1254" cy="455"/>
                </a:xfrm>
              </p:grpSpPr>
              <p:sp>
                <p:nvSpPr>
                  <p:cNvPr id="506" name="Google Shape;506;p20"/>
                  <p:cNvSpPr/>
                  <p:nvPr/>
                </p:nvSpPr>
                <p:spPr>
                  <a:xfrm rot="5400000">
                    <a:off x="1774" y="2246"/>
                    <a:ext cx="300" cy="900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20"/>
                  <p:cNvSpPr/>
                  <p:nvPr/>
                </p:nvSpPr>
                <p:spPr>
                  <a:xfrm rot="5400000">
                    <a:off x="1931" y="2173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8" name="Google Shape;508;p20"/>
                  <p:cNvSpPr/>
                  <p:nvPr/>
                </p:nvSpPr>
                <p:spPr>
                  <a:xfrm rot="5400000">
                    <a:off x="2008" y="2232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9" name="Google Shape;509;p20"/>
                  <p:cNvSpPr/>
                  <p:nvPr/>
                </p:nvSpPr>
                <p:spPr>
                  <a:xfrm rot="5400000">
                    <a:off x="2242" y="2467"/>
                    <a:ext cx="300" cy="671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0" name="Google Shape;510;p20"/>
                <p:cNvGrpSpPr/>
                <p:nvPr/>
              </p:nvGrpSpPr>
              <p:grpSpPr>
                <a:xfrm rot="1320187">
                  <a:off x="2618" y="1058"/>
                  <a:ext cx="834" cy="303"/>
                  <a:chOff x="1474" y="2498"/>
                  <a:chExt cx="1254" cy="455"/>
                </a:xfrm>
              </p:grpSpPr>
              <p:sp>
                <p:nvSpPr>
                  <p:cNvPr id="511" name="Google Shape;511;p20"/>
                  <p:cNvSpPr/>
                  <p:nvPr/>
                </p:nvSpPr>
                <p:spPr>
                  <a:xfrm rot="5400000">
                    <a:off x="1774" y="2246"/>
                    <a:ext cx="300" cy="900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" name="Google Shape;512;p20"/>
                  <p:cNvSpPr/>
                  <p:nvPr/>
                </p:nvSpPr>
                <p:spPr>
                  <a:xfrm rot="5400000">
                    <a:off x="1931" y="2173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p20"/>
                  <p:cNvSpPr/>
                  <p:nvPr/>
                </p:nvSpPr>
                <p:spPr>
                  <a:xfrm rot="5400000">
                    <a:off x="2008" y="2232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20"/>
                  <p:cNvSpPr/>
                  <p:nvPr/>
                </p:nvSpPr>
                <p:spPr>
                  <a:xfrm rot="5400000">
                    <a:off x="2242" y="2467"/>
                    <a:ext cx="300" cy="671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515" name="Google Shape;515;p20"/>
            <p:cNvGrpSpPr/>
            <p:nvPr/>
          </p:nvGrpSpPr>
          <p:grpSpPr>
            <a:xfrm rot="7019956">
              <a:off x="2314" y="1404"/>
              <a:ext cx="594" cy="309"/>
              <a:chOff x="2472" y="912"/>
              <a:chExt cx="1006" cy="593"/>
            </a:xfrm>
          </p:grpSpPr>
          <p:grpSp>
            <p:nvGrpSpPr>
              <p:cNvPr id="516" name="Google Shape;516;p20"/>
              <p:cNvGrpSpPr/>
              <p:nvPr/>
            </p:nvGrpSpPr>
            <p:grpSpPr>
              <a:xfrm>
                <a:off x="2472" y="1005"/>
                <a:ext cx="834" cy="302"/>
                <a:chOff x="1474" y="2498"/>
                <a:chExt cx="1254" cy="455"/>
              </a:xfrm>
            </p:grpSpPr>
            <p:sp>
              <p:nvSpPr>
                <p:cNvPr id="517" name="Google Shape;517;p20"/>
                <p:cNvSpPr/>
                <p:nvPr/>
              </p:nvSpPr>
              <p:spPr>
                <a:xfrm rot="5400000">
                  <a:off x="1774" y="2246"/>
                  <a:ext cx="300" cy="900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20"/>
                <p:cNvSpPr/>
                <p:nvPr/>
              </p:nvSpPr>
              <p:spPr>
                <a:xfrm rot="5400000">
                  <a:off x="1931" y="2173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20"/>
                <p:cNvSpPr/>
                <p:nvPr/>
              </p:nvSpPr>
              <p:spPr>
                <a:xfrm rot="5400000">
                  <a:off x="2008" y="2232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20"/>
                <p:cNvSpPr/>
                <p:nvPr/>
              </p:nvSpPr>
              <p:spPr>
                <a:xfrm rot="5400000">
                  <a:off x="2242" y="2467"/>
                  <a:ext cx="300" cy="671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1" name="Google Shape;521;p20"/>
              <p:cNvGrpSpPr/>
              <p:nvPr/>
            </p:nvGrpSpPr>
            <p:grpSpPr>
              <a:xfrm rot="1320187">
                <a:off x="2618" y="1058"/>
                <a:ext cx="834" cy="303"/>
                <a:chOff x="1474" y="2498"/>
                <a:chExt cx="1254" cy="455"/>
              </a:xfrm>
            </p:grpSpPr>
            <p:sp>
              <p:nvSpPr>
                <p:cNvPr id="522" name="Google Shape;522;p20"/>
                <p:cNvSpPr/>
                <p:nvPr/>
              </p:nvSpPr>
              <p:spPr>
                <a:xfrm rot="5400000">
                  <a:off x="1774" y="2246"/>
                  <a:ext cx="300" cy="900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20"/>
                <p:cNvSpPr/>
                <p:nvPr/>
              </p:nvSpPr>
              <p:spPr>
                <a:xfrm rot="5400000">
                  <a:off x="1931" y="2173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20"/>
                <p:cNvSpPr/>
                <p:nvPr/>
              </p:nvSpPr>
              <p:spPr>
                <a:xfrm rot="5400000">
                  <a:off x="2008" y="2232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20"/>
                <p:cNvSpPr/>
                <p:nvPr/>
              </p:nvSpPr>
              <p:spPr>
                <a:xfrm rot="5400000">
                  <a:off x="2242" y="2467"/>
                  <a:ext cx="300" cy="671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26" name="Google Shape;526;p20"/>
            <p:cNvSpPr txBox="1"/>
            <p:nvPr/>
          </p:nvSpPr>
          <p:spPr>
            <a:xfrm>
              <a:off x="2143" y="1154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0.06-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0.09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27" name="Google Shape;527;p20"/>
          <p:cNvCxnSpPr>
            <a:stCxn id="325" idx="3"/>
            <a:endCxn id="526" idx="3"/>
          </p:cNvCxnSpPr>
          <p:nvPr/>
        </p:nvCxnSpPr>
        <p:spPr>
          <a:xfrm flipH="1">
            <a:off x="3766296" y="3940816"/>
            <a:ext cx="66060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8" name="Google Shape;528;p20"/>
          <p:cNvGrpSpPr/>
          <p:nvPr/>
        </p:nvGrpSpPr>
        <p:grpSpPr>
          <a:xfrm>
            <a:off x="5445621" y="2064131"/>
            <a:ext cx="1299465" cy="1493267"/>
            <a:chOff x="2064" y="1008"/>
            <a:chExt cx="820" cy="940"/>
          </a:xfrm>
        </p:grpSpPr>
        <p:sp>
          <p:nvSpPr>
            <p:cNvPr id="529" name="Google Shape;529;p20"/>
            <p:cNvSpPr/>
            <p:nvPr/>
          </p:nvSpPr>
          <p:spPr>
            <a:xfrm>
              <a:off x="2064" y="1008"/>
              <a:ext cx="600" cy="600"/>
            </a:xfrm>
            <a:prstGeom prst="ellipse">
              <a:avLst/>
            </a:prstGeom>
            <a:solidFill>
              <a:srgbClr val="EAEAEA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0" name="Google Shape;530;p20"/>
            <p:cNvGrpSpPr/>
            <p:nvPr/>
          </p:nvGrpSpPr>
          <p:grpSpPr>
            <a:xfrm>
              <a:off x="2086" y="1031"/>
              <a:ext cx="798" cy="917"/>
              <a:chOff x="3975" y="1593"/>
              <a:chExt cx="1089" cy="1257"/>
            </a:xfrm>
          </p:grpSpPr>
          <p:pic>
            <p:nvPicPr>
              <p:cNvPr id="531" name="Google Shape;531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2" name="Google Shape;532;p20"/>
              <p:cNvSpPr/>
              <p:nvPr/>
            </p:nvSpPr>
            <p:spPr>
              <a:xfrm>
                <a:off x="3975" y="1593"/>
                <a:ext cx="900" cy="900"/>
              </a:xfrm>
              <a:prstGeom prst="ellipse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3" name="Google Shape;533;p20"/>
              <p:cNvPicPr preferRelativeResize="0"/>
              <p:nvPr/>
            </p:nvPicPr>
            <p:blipFill rotWithShape="1">
              <a:blip r:embed="rId4">
                <a:alphaModFix/>
              </a:blip>
              <a:srcRect t="14287"/>
              <a:stretch/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34" name="Google Shape;534;p20"/>
              <p:cNvGrpSpPr/>
              <p:nvPr/>
            </p:nvGrpSpPr>
            <p:grpSpPr>
              <a:xfrm rot="7020021">
                <a:off x="4179" y="2091"/>
                <a:ext cx="924" cy="478"/>
                <a:chOff x="2472" y="912"/>
                <a:chExt cx="1006" cy="593"/>
              </a:xfrm>
            </p:grpSpPr>
            <p:grpSp>
              <p:nvGrpSpPr>
                <p:cNvPr id="535" name="Google Shape;535;p20"/>
                <p:cNvGrpSpPr/>
                <p:nvPr/>
              </p:nvGrpSpPr>
              <p:grpSpPr>
                <a:xfrm>
                  <a:off x="2472" y="1005"/>
                  <a:ext cx="834" cy="302"/>
                  <a:chOff x="1474" y="2498"/>
                  <a:chExt cx="1254" cy="455"/>
                </a:xfrm>
              </p:grpSpPr>
              <p:sp>
                <p:nvSpPr>
                  <p:cNvPr id="536" name="Google Shape;536;p20"/>
                  <p:cNvSpPr/>
                  <p:nvPr/>
                </p:nvSpPr>
                <p:spPr>
                  <a:xfrm rot="5400000">
                    <a:off x="1774" y="2246"/>
                    <a:ext cx="300" cy="900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7" name="Google Shape;537;p20"/>
                  <p:cNvSpPr/>
                  <p:nvPr/>
                </p:nvSpPr>
                <p:spPr>
                  <a:xfrm rot="5400000">
                    <a:off x="1931" y="2173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8" name="Google Shape;538;p20"/>
                  <p:cNvSpPr/>
                  <p:nvPr/>
                </p:nvSpPr>
                <p:spPr>
                  <a:xfrm rot="5400000">
                    <a:off x="2008" y="2232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9" name="Google Shape;539;p20"/>
                  <p:cNvSpPr/>
                  <p:nvPr/>
                </p:nvSpPr>
                <p:spPr>
                  <a:xfrm rot="5400000">
                    <a:off x="2242" y="2467"/>
                    <a:ext cx="300" cy="671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40" name="Google Shape;540;p20"/>
                <p:cNvGrpSpPr/>
                <p:nvPr/>
              </p:nvGrpSpPr>
              <p:grpSpPr>
                <a:xfrm rot="1320187">
                  <a:off x="2618" y="1058"/>
                  <a:ext cx="834" cy="303"/>
                  <a:chOff x="1474" y="2498"/>
                  <a:chExt cx="1254" cy="455"/>
                </a:xfrm>
              </p:grpSpPr>
              <p:sp>
                <p:nvSpPr>
                  <p:cNvPr id="541" name="Google Shape;541;p20"/>
                  <p:cNvSpPr/>
                  <p:nvPr/>
                </p:nvSpPr>
                <p:spPr>
                  <a:xfrm rot="5400000">
                    <a:off x="1774" y="2246"/>
                    <a:ext cx="300" cy="900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20"/>
                  <p:cNvSpPr/>
                  <p:nvPr/>
                </p:nvSpPr>
                <p:spPr>
                  <a:xfrm rot="5400000">
                    <a:off x="1931" y="2173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20"/>
                  <p:cNvSpPr/>
                  <p:nvPr/>
                </p:nvSpPr>
                <p:spPr>
                  <a:xfrm rot="5400000">
                    <a:off x="2008" y="2232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20"/>
                  <p:cNvSpPr/>
                  <p:nvPr/>
                </p:nvSpPr>
                <p:spPr>
                  <a:xfrm rot="5400000">
                    <a:off x="2242" y="2467"/>
                    <a:ext cx="300" cy="671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545" name="Google Shape;545;p20"/>
            <p:cNvGrpSpPr/>
            <p:nvPr/>
          </p:nvGrpSpPr>
          <p:grpSpPr>
            <a:xfrm rot="7019956">
              <a:off x="2314" y="1404"/>
              <a:ext cx="594" cy="309"/>
              <a:chOff x="2472" y="912"/>
              <a:chExt cx="1006" cy="593"/>
            </a:xfrm>
          </p:grpSpPr>
          <p:grpSp>
            <p:nvGrpSpPr>
              <p:cNvPr id="546" name="Google Shape;546;p20"/>
              <p:cNvGrpSpPr/>
              <p:nvPr/>
            </p:nvGrpSpPr>
            <p:grpSpPr>
              <a:xfrm>
                <a:off x="2472" y="1005"/>
                <a:ext cx="834" cy="302"/>
                <a:chOff x="1474" y="2498"/>
                <a:chExt cx="1254" cy="455"/>
              </a:xfrm>
            </p:grpSpPr>
            <p:sp>
              <p:nvSpPr>
                <p:cNvPr id="547" name="Google Shape;547;p20"/>
                <p:cNvSpPr/>
                <p:nvPr/>
              </p:nvSpPr>
              <p:spPr>
                <a:xfrm rot="5400000">
                  <a:off x="1774" y="2246"/>
                  <a:ext cx="300" cy="900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20"/>
                <p:cNvSpPr/>
                <p:nvPr/>
              </p:nvSpPr>
              <p:spPr>
                <a:xfrm rot="5400000">
                  <a:off x="1931" y="2173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20"/>
                <p:cNvSpPr/>
                <p:nvPr/>
              </p:nvSpPr>
              <p:spPr>
                <a:xfrm rot="5400000">
                  <a:off x="2008" y="2232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20"/>
                <p:cNvSpPr/>
                <p:nvPr/>
              </p:nvSpPr>
              <p:spPr>
                <a:xfrm rot="5400000">
                  <a:off x="2242" y="2467"/>
                  <a:ext cx="300" cy="671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1" name="Google Shape;551;p20"/>
              <p:cNvGrpSpPr/>
              <p:nvPr/>
            </p:nvGrpSpPr>
            <p:grpSpPr>
              <a:xfrm rot="1320187">
                <a:off x="2618" y="1058"/>
                <a:ext cx="834" cy="303"/>
                <a:chOff x="1474" y="2498"/>
                <a:chExt cx="1254" cy="455"/>
              </a:xfrm>
            </p:grpSpPr>
            <p:sp>
              <p:nvSpPr>
                <p:cNvPr id="552" name="Google Shape;552;p20"/>
                <p:cNvSpPr/>
                <p:nvPr/>
              </p:nvSpPr>
              <p:spPr>
                <a:xfrm rot="5400000">
                  <a:off x="1774" y="2246"/>
                  <a:ext cx="300" cy="900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20"/>
                <p:cNvSpPr/>
                <p:nvPr/>
              </p:nvSpPr>
              <p:spPr>
                <a:xfrm rot="5400000">
                  <a:off x="1931" y="2173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20"/>
                <p:cNvSpPr/>
                <p:nvPr/>
              </p:nvSpPr>
              <p:spPr>
                <a:xfrm rot="5400000">
                  <a:off x="2008" y="2232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20"/>
                <p:cNvSpPr/>
                <p:nvPr/>
              </p:nvSpPr>
              <p:spPr>
                <a:xfrm rot="5400000">
                  <a:off x="2242" y="2467"/>
                  <a:ext cx="300" cy="671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56" name="Google Shape;556;p20"/>
            <p:cNvSpPr txBox="1"/>
            <p:nvPr/>
          </p:nvSpPr>
          <p:spPr>
            <a:xfrm>
              <a:off x="2143" y="1183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0.4-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20"/>
          <p:cNvSpPr/>
          <p:nvPr/>
        </p:nvSpPr>
        <p:spPr>
          <a:xfrm>
            <a:off x="6463648" y="3520971"/>
            <a:ext cx="2745665" cy="46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9173" y="0"/>
                </a:moveTo>
                <a:close/>
              </a:path>
              <a:path w="120000" h="120000" fill="none" extrusionOk="0">
                <a:moveTo>
                  <a:pt x="29173" y="-15509"/>
                </a:moveTo>
                <a:lnTo>
                  <a:pt x="7555" y="-1308"/>
                </a:lnTo>
                <a:lnTo>
                  <a:pt x="7555" y="-1308"/>
                </a:lnTo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000" b="0" i="0" u="none" strike="noStrike" cap="none">
                <a:solidFill>
                  <a:srgbClr val="222222"/>
                </a:solidFill>
                <a:latin typeface="PMingLiu"/>
                <a:ea typeface="PMingLiu"/>
                <a:cs typeface="PMingLiu"/>
                <a:sym typeface="PMingLiu"/>
              </a:rPr>
              <a:t>不省人事、可能致死</a:t>
            </a:r>
            <a:endParaRPr sz="2000" b="0" i="0" u="none" strike="noStrike" cap="none">
              <a:solidFill>
                <a:srgbClr val="222222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000" b="0" i="0" u="none" strike="noStrike" cap="none">
                <a:solidFill>
                  <a:srgbClr val="222222"/>
                </a:solidFill>
                <a:latin typeface="PMingLiu"/>
                <a:ea typeface="PMingLiu"/>
                <a:cs typeface="PMingLiu"/>
                <a:sym typeface="PMingLiu"/>
              </a:rPr>
              <a:t>肺換氣不足平衡失調心跳過緩</a:t>
            </a:r>
            <a:endParaRPr sz="2000" b="0" i="0" u="none" strike="noStrike" cap="none">
              <a:solidFill>
                <a:srgbClr val="222222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grpSp>
        <p:nvGrpSpPr>
          <p:cNvPr id="558" name="Google Shape;558;p20"/>
          <p:cNvGrpSpPr/>
          <p:nvPr/>
        </p:nvGrpSpPr>
        <p:grpSpPr>
          <a:xfrm>
            <a:off x="4734387" y="4582946"/>
            <a:ext cx="1299465" cy="1493267"/>
            <a:chOff x="2064" y="1008"/>
            <a:chExt cx="820" cy="940"/>
          </a:xfrm>
        </p:grpSpPr>
        <p:sp>
          <p:nvSpPr>
            <p:cNvPr id="559" name="Google Shape;559;p20"/>
            <p:cNvSpPr/>
            <p:nvPr/>
          </p:nvSpPr>
          <p:spPr>
            <a:xfrm>
              <a:off x="2064" y="1008"/>
              <a:ext cx="600" cy="600"/>
            </a:xfrm>
            <a:prstGeom prst="ellipse">
              <a:avLst/>
            </a:prstGeom>
            <a:solidFill>
              <a:srgbClr val="EAEAEA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0" name="Google Shape;560;p20"/>
            <p:cNvGrpSpPr/>
            <p:nvPr/>
          </p:nvGrpSpPr>
          <p:grpSpPr>
            <a:xfrm>
              <a:off x="2086" y="1031"/>
              <a:ext cx="798" cy="917"/>
              <a:chOff x="3975" y="1593"/>
              <a:chExt cx="1089" cy="1257"/>
            </a:xfrm>
          </p:grpSpPr>
          <p:pic>
            <p:nvPicPr>
              <p:cNvPr id="561" name="Google Shape;561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2" name="Google Shape;562;p20"/>
              <p:cNvSpPr/>
              <p:nvPr/>
            </p:nvSpPr>
            <p:spPr>
              <a:xfrm>
                <a:off x="3975" y="1593"/>
                <a:ext cx="900" cy="900"/>
              </a:xfrm>
              <a:prstGeom prst="ellipse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63" name="Google Shape;563;p20"/>
              <p:cNvPicPr preferRelativeResize="0"/>
              <p:nvPr/>
            </p:nvPicPr>
            <p:blipFill rotWithShape="1">
              <a:blip r:embed="rId4">
                <a:alphaModFix/>
              </a:blip>
              <a:srcRect t="14287"/>
              <a:stretch/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64" name="Google Shape;564;p20"/>
              <p:cNvGrpSpPr/>
              <p:nvPr/>
            </p:nvGrpSpPr>
            <p:grpSpPr>
              <a:xfrm rot="7020021">
                <a:off x="4179" y="2091"/>
                <a:ext cx="924" cy="478"/>
                <a:chOff x="2472" y="912"/>
                <a:chExt cx="1006" cy="593"/>
              </a:xfrm>
            </p:grpSpPr>
            <p:grpSp>
              <p:nvGrpSpPr>
                <p:cNvPr id="565" name="Google Shape;565;p20"/>
                <p:cNvGrpSpPr/>
                <p:nvPr/>
              </p:nvGrpSpPr>
              <p:grpSpPr>
                <a:xfrm>
                  <a:off x="2472" y="1005"/>
                  <a:ext cx="834" cy="302"/>
                  <a:chOff x="1474" y="2498"/>
                  <a:chExt cx="1254" cy="455"/>
                </a:xfrm>
              </p:grpSpPr>
              <p:sp>
                <p:nvSpPr>
                  <p:cNvPr id="566" name="Google Shape;566;p20"/>
                  <p:cNvSpPr/>
                  <p:nvPr/>
                </p:nvSpPr>
                <p:spPr>
                  <a:xfrm rot="5400000">
                    <a:off x="1774" y="2246"/>
                    <a:ext cx="300" cy="900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rot="5400000">
                    <a:off x="1931" y="2173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" name="Google Shape;568;p20"/>
                  <p:cNvSpPr/>
                  <p:nvPr/>
                </p:nvSpPr>
                <p:spPr>
                  <a:xfrm rot="5400000">
                    <a:off x="2008" y="2232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" name="Google Shape;569;p20"/>
                  <p:cNvSpPr/>
                  <p:nvPr/>
                </p:nvSpPr>
                <p:spPr>
                  <a:xfrm rot="5400000">
                    <a:off x="2242" y="2467"/>
                    <a:ext cx="300" cy="671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70" name="Google Shape;570;p20"/>
                <p:cNvGrpSpPr/>
                <p:nvPr/>
              </p:nvGrpSpPr>
              <p:grpSpPr>
                <a:xfrm rot="1320187">
                  <a:off x="2618" y="1058"/>
                  <a:ext cx="834" cy="303"/>
                  <a:chOff x="1474" y="2498"/>
                  <a:chExt cx="1254" cy="455"/>
                </a:xfrm>
              </p:grpSpPr>
              <p:sp>
                <p:nvSpPr>
                  <p:cNvPr id="571" name="Google Shape;571;p20"/>
                  <p:cNvSpPr/>
                  <p:nvPr/>
                </p:nvSpPr>
                <p:spPr>
                  <a:xfrm rot="5400000">
                    <a:off x="1774" y="2246"/>
                    <a:ext cx="300" cy="900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2" name="Google Shape;572;p20"/>
                  <p:cNvSpPr/>
                  <p:nvPr/>
                </p:nvSpPr>
                <p:spPr>
                  <a:xfrm rot="5400000">
                    <a:off x="1931" y="2173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3" name="Google Shape;573;p20"/>
                  <p:cNvSpPr/>
                  <p:nvPr/>
                </p:nvSpPr>
                <p:spPr>
                  <a:xfrm rot="5400000">
                    <a:off x="2008" y="2232"/>
                    <a:ext cx="300" cy="949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20"/>
                  <p:cNvSpPr/>
                  <p:nvPr/>
                </p:nvSpPr>
                <p:spPr>
                  <a:xfrm rot="5400000">
                    <a:off x="2242" y="2467"/>
                    <a:ext cx="300" cy="671"/>
                  </a:xfrm>
                  <a:prstGeom prst="moon">
                    <a:avLst>
                      <a:gd name="adj" fmla="val 10751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575" name="Google Shape;575;p20"/>
            <p:cNvGrpSpPr/>
            <p:nvPr/>
          </p:nvGrpSpPr>
          <p:grpSpPr>
            <a:xfrm rot="7019956">
              <a:off x="2314" y="1404"/>
              <a:ext cx="594" cy="309"/>
              <a:chOff x="2472" y="912"/>
              <a:chExt cx="1006" cy="593"/>
            </a:xfrm>
          </p:grpSpPr>
          <p:grpSp>
            <p:nvGrpSpPr>
              <p:cNvPr id="576" name="Google Shape;576;p20"/>
              <p:cNvGrpSpPr/>
              <p:nvPr/>
            </p:nvGrpSpPr>
            <p:grpSpPr>
              <a:xfrm>
                <a:off x="2472" y="1005"/>
                <a:ext cx="834" cy="302"/>
                <a:chOff x="1474" y="2498"/>
                <a:chExt cx="1254" cy="455"/>
              </a:xfrm>
            </p:grpSpPr>
            <p:sp>
              <p:nvSpPr>
                <p:cNvPr id="577" name="Google Shape;577;p20"/>
                <p:cNvSpPr/>
                <p:nvPr/>
              </p:nvSpPr>
              <p:spPr>
                <a:xfrm rot="5400000">
                  <a:off x="1774" y="2246"/>
                  <a:ext cx="300" cy="900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20"/>
                <p:cNvSpPr/>
                <p:nvPr/>
              </p:nvSpPr>
              <p:spPr>
                <a:xfrm rot="5400000">
                  <a:off x="1931" y="2173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20"/>
                <p:cNvSpPr/>
                <p:nvPr/>
              </p:nvSpPr>
              <p:spPr>
                <a:xfrm rot="5400000">
                  <a:off x="2008" y="2232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20"/>
                <p:cNvSpPr/>
                <p:nvPr/>
              </p:nvSpPr>
              <p:spPr>
                <a:xfrm rot="5400000">
                  <a:off x="2242" y="2467"/>
                  <a:ext cx="300" cy="671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81" name="Google Shape;581;p20"/>
              <p:cNvGrpSpPr/>
              <p:nvPr/>
            </p:nvGrpSpPr>
            <p:grpSpPr>
              <a:xfrm rot="1320187">
                <a:off x="2618" y="1058"/>
                <a:ext cx="834" cy="303"/>
                <a:chOff x="1474" y="2498"/>
                <a:chExt cx="1254" cy="455"/>
              </a:xfrm>
            </p:grpSpPr>
            <p:sp>
              <p:nvSpPr>
                <p:cNvPr id="582" name="Google Shape;582;p20"/>
                <p:cNvSpPr/>
                <p:nvPr/>
              </p:nvSpPr>
              <p:spPr>
                <a:xfrm rot="5400000">
                  <a:off x="1774" y="2246"/>
                  <a:ext cx="300" cy="900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20"/>
                <p:cNvSpPr/>
                <p:nvPr/>
              </p:nvSpPr>
              <p:spPr>
                <a:xfrm rot="5400000">
                  <a:off x="1931" y="2173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20"/>
                <p:cNvSpPr/>
                <p:nvPr/>
              </p:nvSpPr>
              <p:spPr>
                <a:xfrm rot="5400000">
                  <a:off x="2008" y="2232"/>
                  <a:ext cx="300" cy="949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20"/>
                <p:cNvSpPr/>
                <p:nvPr/>
              </p:nvSpPr>
              <p:spPr>
                <a:xfrm rot="5400000">
                  <a:off x="2242" y="2467"/>
                  <a:ext cx="300" cy="671"/>
                </a:xfrm>
                <a:prstGeom prst="moon">
                  <a:avLst>
                    <a:gd name="adj" fmla="val 1075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86" name="Google Shape;586;p20"/>
            <p:cNvSpPr txBox="1"/>
            <p:nvPr/>
          </p:nvSpPr>
          <p:spPr>
            <a:xfrm>
              <a:off x="2115" y="1169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0.2-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0.29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87" name="Google Shape;587;p20"/>
          <p:cNvCxnSpPr>
            <a:stCxn id="325" idx="4"/>
            <a:endCxn id="563" idx="0"/>
          </p:cNvCxnSpPr>
          <p:nvPr/>
        </p:nvCxnSpPr>
        <p:spPr>
          <a:xfrm>
            <a:off x="4743450" y="4071937"/>
            <a:ext cx="432000" cy="592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8" name="Google Shape;588;p20"/>
          <p:cNvCxnSpPr>
            <a:stCxn id="532" idx="3"/>
          </p:cNvCxnSpPr>
          <p:nvPr/>
        </p:nvCxnSpPr>
        <p:spPr>
          <a:xfrm flipH="1">
            <a:off x="5169410" y="2990832"/>
            <a:ext cx="464100" cy="357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9" name="Google Shape;589;p20"/>
          <p:cNvSpPr/>
          <p:nvPr/>
        </p:nvSpPr>
        <p:spPr>
          <a:xfrm>
            <a:off x="367393" y="5202236"/>
            <a:ext cx="2505265" cy="99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39772" y="0"/>
                </a:moveTo>
                <a:close/>
              </a:path>
              <a:path w="120000" h="120000" fill="none" extrusionOk="0">
                <a:moveTo>
                  <a:pt x="39772" y="45490"/>
                </a:moveTo>
                <a:lnTo>
                  <a:pt x="7555" y="27228"/>
                </a:lnTo>
                <a:lnTo>
                  <a:pt x="7555" y="27228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過表達、情緒波動、憤怒或悲傷、喧鬧</a:t>
            </a:r>
            <a:endParaRPr sz="20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2.步伐蹣跚、口齒不清、暫時性酒精毒</a:t>
            </a:r>
            <a:endParaRPr sz="2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0"/>
          <p:cNvSpPr/>
          <p:nvPr/>
        </p:nvSpPr>
        <p:spPr>
          <a:xfrm>
            <a:off x="5904276" y="4803600"/>
            <a:ext cx="3236428" cy="92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9173" y="0"/>
                </a:moveTo>
                <a:close/>
              </a:path>
              <a:path w="120000" h="120000" fill="none" extrusionOk="0">
                <a:moveTo>
                  <a:pt x="29173" y="-15509"/>
                </a:moveTo>
                <a:lnTo>
                  <a:pt x="7555" y="-1308"/>
                </a:lnTo>
                <a:lnTo>
                  <a:pt x="7555" y="-1308"/>
                </a:lnTo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目光呆滯、失去理解力、感知受損、可能陷入昏迷</a:t>
            </a:r>
            <a:endParaRPr sz="2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嚴重的運動能力受損、失去意識、記憶空白、失去意識</a:t>
            </a:r>
            <a:endParaRPr sz="20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6446fcb284_0_0"/>
          <p:cNvSpPr txBox="1">
            <a:spLocks noGrp="1"/>
          </p:cNvSpPr>
          <p:nvPr>
            <p:ph type="title"/>
          </p:nvPr>
        </p:nvSpPr>
        <p:spPr>
          <a:xfrm>
            <a:off x="457200" y="325437"/>
            <a:ext cx="8229600" cy="92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十三、釀酒方式</a:t>
            </a:r>
          </a:p>
        </p:txBody>
      </p:sp>
      <p:sp>
        <p:nvSpPr>
          <p:cNvPr id="536" name="Google Shape;536;g6446fcb284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(一)小米酒的釀酒方式: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小米3斤</a:t>
            </a: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，前一晚泡軟，早上蒸熟放冷至室溫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2. 球狀的發酵麴一球，搗碎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3. 將小米與麴用手充分混合，入甕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4. 加6公升的水，封蓋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5. 放置陰涼處</a:t>
            </a:r>
            <a:r>
              <a:rPr lang="en-US" sz="2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4-7天</a:t>
            </a: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，等待天然發酵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6. 發酵完成，</a:t>
            </a:r>
            <a:r>
              <a:rPr lang="en-US" sz="2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開蓋過濾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7. 建議先冷藏再飲用</a:t>
            </a:r>
          </a:p>
        </p:txBody>
      </p:sp>
    </p:spTree>
    <p:extLst>
      <p:ext uri="{BB962C8B-B14F-4D97-AF65-F5344CB8AC3E}">
        <p14:creationId xmlns:p14="http://schemas.microsoft.com/office/powerpoint/2010/main" val="328298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6446fcb284_0_6"/>
          <p:cNvSpPr txBox="1">
            <a:spLocks noGrp="1"/>
          </p:cNvSpPr>
          <p:nvPr>
            <p:ph type="title"/>
          </p:nvPr>
        </p:nvSpPr>
        <p:spPr>
          <a:xfrm>
            <a:off x="457200" y="-118428"/>
            <a:ext cx="8229600" cy="92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algn="l" rtl="0"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</a:pPr>
            <a:r>
              <a:rPr lang="zh-TW" altLang="en-US" sz="3600" dirty="0" smtClean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不同小</a:t>
            </a:r>
            <a:r>
              <a:rPr lang="zh-TW" altLang="en-US" sz="3600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米酒的釀酒差別</a:t>
            </a:r>
          </a:p>
        </p:txBody>
      </p:sp>
      <p:sp>
        <p:nvSpPr>
          <p:cNvPr id="543" name="Google Shape;543;g6446fcb284_0_6"/>
          <p:cNvSpPr txBox="1">
            <a:spLocks noGrp="1"/>
          </p:cNvSpPr>
          <p:nvPr>
            <p:ph type="body" idx="1"/>
          </p:nvPr>
        </p:nvSpPr>
        <p:spPr>
          <a:xfrm>
            <a:off x="457200" y="629285"/>
            <a:ext cx="2895600" cy="45262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(一)酵母: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1.酒麴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2.麥芽糖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3.甜酒麴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4.唐三鏡酒麴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5.米麴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err="1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(二)米的種類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1.圓糯米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2.小米</a:t>
            </a:r>
          </a:p>
          <a:p>
            <a:pPr marL="0" lvl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3.熟小米</a:t>
            </a:r>
          </a:p>
          <a:p>
            <a:pPr marL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2800" b="1" dirty="0">
              <a:solidFill>
                <a:schemeClr val="dk1"/>
              </a:solidFill>
              <a:highlight>
                <a:srgbClr val="FFFFFF"/>
              </a:highlight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altLang="zh-TW" sz="2000" b="1" dirty="0">
              <a:solidFill>
                <a:schemeClr val="dk1"/>
              </a:solidFill>
              <a:highlight>
                <a:srgbClr val="FFFFFF"/>
              </a:highlight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zh-TW" altLang="en-US" sz="2000" b="1" dirty="0">
              <a:highlight>
                <a:srgbClr val="FFFFFF"/>
              </a:highlight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altLang="zh-TW" sz="2000" b="1" dirty="0">
              <a:solidFill>
                <a:schemeClr val="dk1"/>
              </a:solidFill>
              <a:highlight>
                <a:srgbClr val="FFFFFF"/>
              </a:highlight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66845" y="808355"/>
            <a:ext cx="235077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(三)時間</a:t>
            </a: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1.少至7天</a:t>
            </a: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2.多至兩周</a:t>
            </a:r>
            <a:endParaRPr lang="zh-TW" altLang="en-US" sz="2800" b="1">
              <a:solidFill>
                <a:schemeClr val="dk1"/>
              </a:solidFill>
              <a:highlight>
                <a:srgbClr val="FFFFFF"/>
              </a:highlight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endParaRPr lang="en-US" sz="2800" dirty="0" err="1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</a:endParaRP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(四)其他:</a:t>
            </a: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1.白糖</a:t>
            </a: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2.特砂</a:t>
            </a:r>
          </a:p>
          <a:p>
            <a:pPr marL="0" lvl="0" indent="0" algn="l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3.甜曲</a:t>
            </a:r>
          </a:p>
        </p:txBody>
      </p:sp>
    </p:spTree>
    <p:extLst>
      <p:ext uri="{BB962C8B-B14F-4D97-AF65-F5344CB8AC3E}">
        <p14:creationId xmlns:p14="http://schemas.microsoft.com/office/powerpoint/2010/main" val="249933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葡萄酒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7675" indent="-447675" algn="l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1. 準備一個玻璃甕,視你容量的大小,手要能伸入,洗淨,</a:t>
            </a:r>
            <a:r>
              <a:rPr lang="en-US" sz="2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要完全乾燥</a:t>
            </a: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。</a:t>
            </a:r>
          </a:p>
          <a:p>
            <a:pPr marL="447675" indent="-447675" algn="l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2. 去蒂後,將葡萄一層一層小心置入,</a:t>
            </a:r>
            <a:r>
              <a:rPr lang="en-US" sz="2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每層約為2-3顆的高度</a:t>
            </a: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,不要用丟的,會造成破裂</a:t>
            </a:r>
          </a:p>
          <a:p>
            <a:pPr marL="447675" indent="-447675" algn="l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每一層撒入少許冰糖</a:t>
            </a: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,視你對酒的甜度而定,不喜太甜,不要加糖也行。</a:t>
            </a:r>
          </a:p>
        </p:txBody>
      </p:sp>
    </p:spTree>
    <p:extLst>
      <p:ext uri="{BB962C8B-B14F-4D97-AF65-F5344CB8AC3E}">
        <p14:creationId xmlns:p14="http://schemas.microsoft.com/office/powerpoint/2010/main" val="51241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dirty="0" smtClean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不同葡萄酒</a:t>
            </a:r>
            <a:r>
              <a:rPr lang="zh-TW" altLang="en-US" sz="3600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的釀酒差別及</a:t>
            </a:r>
            <a:r>
              <a:rPr lang="zh-TW" altLang="en-US" sz="3600" dirty="0" smtClean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相異處</a:t>
            </a:r>
            <a:endParaRPr lang="zh-TW" altLang="en-US" sz="3600" dirty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52220"/>
            <a:ext cx="3808095" cy="4525645"/>
          </a:xfrm>
        </p:spPr>
        <p:txBody>
          <a:bodyPr/>
          <a:lstStyle/>
          <a:p>
            <a:pPr marL="0" lvl="0" indent="-342900" algn="l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+mn-ea"/>
              </a:rPr>
              <a:t>(一)相同的</a:t>
            </a:r>
            <a:r>
              <a:rPr lang="en-US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材料:    </a:t>
            </a:r>
            <a:endParaRPr lang="en-US" sz="2800" dirty="0" err="1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</a:endParaRPr>
          </a:p>
          <a:p>
            <a:pPr marL="0" lvl="1" algn="l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+mn-ea"/>
              </a:rPr>
              <a:t>1.葡萄             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</a:endParaRPr>
          </a:p>
          <a:p>
            <a:pPr marL="0" lvl="0" indent="-342900" algn="l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不同的材料</a:t>
            </a:r>
          </a:p>
          <a:p>
            <a:pPr marL="0" lvl="1" indent="-342900" algn="l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</a:rPr>
              <a:t>饅頭粉</a:t>
            </a:r>
          </a:p>
          <a:p>
            <a:pPr marL="571500" lvl="1" indent="0">
              <a:buFont typeface="Arial" panose="020B0604020202020204" pitchFamily="34" charset="0"/>
              <a:buNone/>
            </a:pPr>
            <a:endParaRPr lang="zh-TW" altLang="en-US" sz="3200" dirty="0">
              <a:solidFill>
                <a:schemeClr val="dk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4335" y="1384935"/>
            <a:ext cx="354901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</a:t>
            </a:r>
            <a:r>
              <a:rPr lang="zh-TW" altLang="en-US" sz="2800" dirty="0"/>
              <a:t>二</a:t>
            </a:r>
            <a:r>
              <a:rPr lang="en-US" altLang="zh-TW" sz="2800" dirty="0"/>
              <a:t>)</a:t>
            </a:r>
            <a:r>
              <a:rPr lang="zh-TW" altLang="en-US" sz="2800" dirty="0"/>
              <a:t>時間</a:t>
            </a:r>
          </a:p>
          <a:p>
            <a:pPr marL="0" lvl="1" indent="0" algn="l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+mn-ea"/>
              </a:rPr>
              <a:t>少至兩週~多至一年</a:t>
            </a:r>
            <a:endParaRPr lang="en-US" sz="2800" dirty="0" err="1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</a:endParaRPr>
          </a:p>
          <a:p>
            <a:pPr marL="0" lvl="0" indent="0" algn="l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+mn-ea"/>
              </a:rPr>
              <a:t>(濃度)</a:t>
            </a:r>
            <a:endParaRPr lang="en-US" sz="2800" dirty="0" err="1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</a:endParaRPr>
          </a:p>
          <a:p>
            <a:pPr marL="0" lvl="1" indent="0" algn="l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+mn-ea"/>
              </a:rPr>
              <a:t>12~17%</a:t>
            </a: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40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2"/>
          <p:cNvSpPr txBox="1">
            <a:spLocks noGrp="1"/>
          </p:cNvSpPr>
          <p:nvPr>
            <p:ph type="title"/>
          </p:nvPr>
        </p:nvSpPr>
        <p:spPr>
          <a:xfrm>
            <a:off x="457200" y="325437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rgbClr val="CC0000"/>
                </a:solidFill>
              </a:rPr>
              <a:t>十四</a:t>
            </a:r>
            <a:r>
              <a:rPr lang="en-US" sz="3600">
                <a:solidFill>
                  <a:srgbClr val="CC0000"/>
                </a:solidFill>
                <a:latin typeface="BiauKai"/>
                <a:ea typeface="BiauKai"/>
                <a:cs typeface="BiauKai"/>
                <a:sym typeface="BiauKai"/>
              </a:rPr>
              <a:t>、</a:t>
            </a:r>
            <a:r>
              <a:rPr lang="en-US" sz="3600">
                <a:solidFill>
                  <a:srgbClr val="CC0000"/>
                </a:solidFill>
              </a:rPr>
              <a:t>釀酒之差別處</a:t>
            </a:r>
            <a:endParaRPr sz="3600">
              <a:solidFill>
                <a:srgbClr val="CC0000"/>
              </a:solidFill>
            </a:endParaRPr>
          </a:p>
        </p:txBody>
      </p:sp>
      <p:graphicFrame>
        <p:nvGraphicFramePr>
          <p:cNvPr id="603" name="Google Shape;603;p22"/>
          <p:cNvGraphicFramePr/>
          <p:nvPr>
            <p:extLst>
              <p:ext uri="{D42A27DB-BD31-4B8C-83A1-F6EECF244321}">
                <p14:modId xmlns:p14="http://schemas.microsoft.com/office/powerpoint/2010/main" val="60771365"/>
              </p:ext>
            </p:extLst>
          </p:nvPr>
        </p:nvGraphicFramePr>
        <p:xfrm>
          <a:off x="805800" y="1894925"/>
          <a:ext cx="7572850" cy="4373625"/>
        </p:xfrm>
        <a:graphic>
          <a:graphicData uri="http://schemas.openxmlformats.org/drawingml/2006/table">
            <a:tbl>
              <a:tblPr>
                <a:noFill/>
                <a:tableStyleId>{584578FD-9C8F-4982-B69F-CF1C3A3D97E8}</a:tableStyleId>
              </a:tblPr>
              <a:tblGrid>
                <a:gridCol w="3786425"/>
                <a:gridCol w="3786425"/>
              </a:tblGrid>
              <a:tr h="100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酒名</a:t>
                      </a:r>
                      <a:endParaRPr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釀造材料</a:t>
                      </a:r>
                      <a:endParaRPr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84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/>
                        <a:t>小米酒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小米 砂糖 水 米麴 麥芽粉 </a:t>
                      </a:r>
                      <a:endParaRPr sz="2000"/>
                    </a:p>
                  </a:txBody>
                  <a:tcPr marL="91425" marR="91425" marT="91425" marB="91425"/>
                </a:tc>
              </a:tr>
              <a:tr h="84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葡萄酒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葡萄 糖 酵母粉</a:t>
                      </a:r>
                      <a:endParaRPr sz="2000"/>
                    </a:p>
                  </a:txBody>
                  <a:tcPr marL="91425" marR="91425" marT="91425" marB="91425"/>
                </a:tc>
              </a:tr>
              <a:tr h="84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/>
                        <a:t>伏特加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大麥 小麥 黑麥  燕麥 玉</a:t>
                      </a:r>
                      <a:endParaRPr sz="2000"/>
                    </a:p>
                  </a:txBody>
                  <a:tcPr marL="91425" marR="91425" marT="91425" marB="91425"/>
                </a:tc>
              </a:tr>
              <a:tr h="84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dirty="0" smtClean="0"/>
                        <a:t>金門高粱</a:t>
                      </a:r>
                      <a:r>
                        <a:rPr lang="en-US" sz="2000" dirty="0" smtClean="0"/>
                        <a:t>酒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香草 香菜子 大茴香 桂皮 橘皮</a:t>
                      </a:r>
                      <a:endParaRPr sz="2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3"/>
          <p:cNvSpPr txBox="1">
            <a:spLocks noGrp="1"/>
          </p:cNvSpPr>
          <p:nvPr>
            <p:ph type="title"/>
          </p:nvPr>
        </p:nvSpPr>
        <p:spPr>
          <a:xfrm>
            <a:off x="457200" y="325437"/>
            <a:ext cx="8229600" cy="927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3600">
                <a:solidFill>
                  <a:srgbClr val="CC0000"/>
                </a:solidFill>
                <a:latin typeface="BiauKai"/>
                <a:ea typeface="BiauKai"/>
                <a:cs typeface="BiauKai"/>
                <a:sym typeface="BiauKai"/>
              </a:rPr>
              <a:t>十五、問卷調查</a:t>
            </a:r>
            <a:endParaRPr sz="3600">
              <a:solidFill>
                <a:srgbClr val="CC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609" name="Google Shape;609;p23"/>
          <p:cNvSpPr txBox="1"/>
          <p:nvPr/>
        </p:nvSpPr>
        <p:spPr>
          <a:xfrm>
            <a:off x="279600" y="2065950"/>
            <a:ext cx="7337100" cy="382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本問卷以網路表單方式進行調查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填寫人大部分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為上班族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如公職人員、教職人員等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問卷回收總數為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84份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分類統整出喜愛飲酒者之比率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、偏愛酒類及其理由，詳如附件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喜歡喝酒的人有39名，不喜歡喝酒的人有45名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4271067" y="3781315"/>
            <a:ext cx="6178800" cy="3297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u="sng" dirty="0">
              <a:solidFill>
                <a:srgbClr val="FF0000"/>
              </a:solidFill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 panose="020B0604020202020204"/>
              <a:buNone/>
            </a:pPr>
            <a:endParaRPr sz="1800"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415075" y="405625"/>
            <a:ext cx="72258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600" b="1" i="0" u="none" strike="noStrike" cap="none" dirty="0" err="1">
                <a:solidFill>
                  <a:srgbClr val="FF0000"/>
                </a:solidFill>
                <a:latin typeface="新細明體" panose="02020500000000000000" charset="-120"/>
                <a:ea typeface="新細明體" panose="02020500000000000000" charset="-120"/>
                <a:cs typeface="新細明體" panose="02020500000000000000" charset="-120"/>
                <a:sym typeface="新細明體" panose="02020500000000000000" charset="-120"/>
              </a:rPr>
              <a:t>一、研究動機</a:t>
            </a:r>
            <a:endParaRPr sz="3600" b="1" i="0" u="none" strike="noStrike" cap="none" dirty="0">
              <a:solidFill>
                <a:srgbClr val="FF0000"/>
              </a:solidFill>
              <a:latin typeface="新細明體" panose="02020500000000000000" charset="-120"/>
              <a:ea typeface="新細明體" panose="02020500000000000000" charset="-120"/>
              <a:cs typeface="新細明體" panose="02020500000000000000" charset="-120"/>
              <a:sym typeface="新細明體" panose="02020500000000000000" charset="-12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107;p2"/>
          <p:cNvSpPr txBox="1"/>
          <p:nvPr/>
        </p:nvSpPr>
        <p:spPr>
          <a:xfrm>
            <a:off x="713150" y="1618870"/>
            <a:ext cx="7372506" cy="3297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44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 algn="l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+mj-lt"/>
            </a:pPr>
            <a:r>
              <a:rPr lang="zh-TW" altLang="en-US" sz="2800" b="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賣場中酒品五花八門、種類繁多，功能不同，因此引起我的好奇</a:t>
            </a:r>
          </a:p>
          <a:p>
            <a:pPr marL="0" indent="0" algn="l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+mj-lt"/>
            </a:pPr>
            <a:r>
              <a:rPr lang="zh-TW" altLang="en-US" sz="2800" b="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價格差異甚大，什麼因素影響酒品價格?</a:t>
            </a:r>
          </a:p>
          <a:p>
            <a:pPr marL="0" indent="0" algn="l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+mj-lt"/>
            </a:pPr>
            <a:r>
              <a:rPr lang="zh-TW" altLang="en-US" sz="2800" b="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酒為何有不同功能?</a:t>
            </a:r>
          </a:p>
          <a:p>
            <a:pPr marL="0" indent="0" algn="l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+mj-lt"/>
            </a:pPr>
            <a:r>
              <a:rPr lang="zh-TW" altLang="en-US" sz="2800" b="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酒是如何釀造而成?</a:t>
            </a:r>
          </a:p>
          <a:p>
            <a:pPr marL="0" indent="0" algn="l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+mj-lt"/>
            </a:pPr>
            <a:r>
              <a:rPr lang="zh-TW" altLang="en-US" sz="2800" b="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charset="-120"/>
                <a:sym typeface="新細明體" panose="02020500000000000000" charset="-120"/>
              </a:rPr>
              <a:t>酒與文化有何關聯?</a:t>
            </a:r>
            <a:endParaRPr lang="zh-TW" altLang="en-US" sz="2800" b="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286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4"/>
          <p:cNvSpPr/>
          <p:nvPr/>
        </p:nvSpPr>
        <p:spPr>
          <a:xfrm>
            <a:off x="961575" y="3389175"/>
            <a:ext cx="4362300" cy="1265100"/>
          </a:xfrm>
          <a:prstGeom prst="ellipse">
            <a:avLst/>
          </a:prstGeom>
          <a:gradFill>
            <a:gsLst>
              <a:gs pos="0">
                <a:srgbClr val="B5B5B5"/>
              </a:gs>
              <a:gs pos="100000">
                <a:srgbClr val="C0C0C0">
                  <a:alpha val="941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4"/>
          <p:cNvSpPr/>
          <p:nvPr/>
        </p:nvSpPr>
        <p:spPr>
          <a:xfrm rot="-5400000">
            <a:off x="2583993" y="1430175"/>
            <a:ext cx="1536732" cy="4057668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</a:path>
              <a:path w="43200" h="43200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336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4"/>
          <p:cNvSpPr txBox="1"/>
          <p:nvPr/>
        </p:nvSpPr>
        <p:spPr>
          <a:xfrm>
            <a:off x="2598287" y="2782750"/>
            <a:ext cx="6921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 rot="-5400000">
            <a:off x="2720551" y="1328628"/>
            <a:ext cx="1379484" cy="3903660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3200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9999FF"/>
              </a:gs>
              <a:gs pos="100000">
                <a:srgbClr val="D4D4FF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4"/>
          <p:cNvSpPr/>
          <p:nvPr/>
        </p:nvSpPr>
        <p:spPr>
          <a:xfrm rot="-5400000">
            <a:off x="2612627" y="1474651"/>
            <a:ext cx="1379484" cy="3764013"/>
          </a:xfrm>
          <a:custGeom>
            <a:avLst/>
            <a:gdLst/>
            <a:ahLst/>
            <a:cxnLst/>
            <a:rect l="l" t="t" r="r" b="b"/>
            <a:pathLst>
              <a:path w="43200" h="42175" fill="none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2175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B8CEDF"/>
              </a:gs>
              <a:gs pos="100000">
                <a:srgbClr val="6C9BBE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4"/>
          <p:cNvSpPr/>
          <p:nvPr/>
        </p:nvSpPr>
        <p:spPr>
          <a:xfrm rot="-5400000">
            <a:off x="2543495" y="1524665"/>
            <a:ext cx="1414476" cy="3635343"/>
          </a:xfrm>
          <a:custGeom>
            <a:avLst/>
            <a:gdLst/>
            <a:ahLst/>
            <a:cxnLst/>
            <a:rect l="l" t="t" r="r" b="b"/>
            <a:pathLst>
              <a:path w="43200" h="40803" fill="none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0803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CCCC00"/>
              </a:gs>
              <a:gs pos="100000">
                <a:srgbClr val="EAEA9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4"/>
          <p:cNvSpPr txBox="1"/>
          <p:nvPr/>
        </p:nvSpPr>
        <p:spPr>
          <a:xfrm>
            <a:off x="4261987" y="3436800"/>
            <a:ext cx="6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9.5%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4"/>
          <p:cNvSpPr txBox="1"/>
          <p:nvPr/>
        </p:nvSpPr>
        <p:spPr>
          <a:xfrm>
            <a:off x="4577325" y="3130400"/>
            <a:ext cx="72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13.5%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3" name="Google Shape;623;p24"/>
          <p:cNvCxnSpPr/>
          <p:nvPr/>
        </p:nvCxnSpPr>
        <p:spPr>
          <a:xfrm>
            <a:off x="5181150" y="3570150"/>
            <a:ext cx="0" cy="115800"/>
          </a:xfrm>
          <a:prstGeom prst="straightConnector1">
            <a:avLst/>
          </a:prstGeom>
          <a:noFill/>
          <a:ln w="9525" cap="flat" cmpd="sng">
            <a:solidFill>
              <a:srgbClr val="1C1C1C">
                <a:alpha val="3843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624;p24"/>
          <p:cNvCxnSpPr/>
          <p:nvPr/>
        </p:nvCxnSpPr>
        <p:spPr>
          <a:xfrm>
            <a:off x="4766812" y="3828912"/>
            <a:ext cx="0" cy="69900"/>
          </a:xfrm>
          <a:prstGeom prst="straightConnector1">
            <a:avLst/>
          </a:prstGeom>
          <a:noFill/>
          <a:ln w="9525" cap="flat" cmpd="sng">
            <a:solidFill>
              <a:srgbClr val="1C1C1C">
                <a:alpha val="3843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5" name="Google Shape;625;p24"/>
          <p:cNvCxnSpPr/>
          <p:nvPr/>
        </p:nvCxnSpPr>
        <p:spPr>
          <a:xfrm flipH="1">
            <a:off x="2523787" y="3320912"/>
            <a:ext cx="1014300" cy="830400"/>
          </a:xfrm>
          <a:prstGeom prst="straightConnector1">
            <a:avLst/>
          </a:prstGeom>
          <a:noFill/>
          <a:ln w="12700" cap="flat" cmpd="sng">
            <a:solidFill>
              <a:srgbClr val="2B16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6" name="Google Shape;626;p24"/>
          <p:cNvSpPr/>
          <p:nvPr/>
        </p:nvSpPr>
        <p:spPr>
          <a:xfrm rot="-5400000">
            <a:off x="2564132" y="1097617"/>
            <a:ext cx="1768499" cy="4532288"/>
          </a:xfrm>
          <a:custGeom>
            <a:avLst/>
            <a:gdLst/>
            <a:ahLst/>
            <a:cxnLst/>
            <a:rect l="l" t="t" r="r" b="b"/>
            <a:pathLst>
              <a:path w="41412" h="41573" fill="none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</a:path>
              <a:path w="41412" h="41573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  <a:lnTo>
                  <a:pt x="19812" y="21600"/>
                </a:lnTo>
                <a:close/>
              </a:path>
            </a:pathLst>
          </a:custGeom>
          <a:gradFill>
            <a:gsLst>
              <a:gs pos="0">
                <a:srgbClr val="234949"/>
              </a:gs>
              <a:gs pos="100000">
                <a:srgbClr val="45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4"/>
          <p:cNvSpPr/>
          <p:nvPr/>
        </p:nvSpPr>
        <p:spPr>
          <a:xfrm>
            <a:off x="5533575" y="2779575"/>
            <a:ext cx="223837" cy="295275"/>
          </a:xfrm>
          <a:custGeom>
            <a:avLst/>
            <a:gdLst/>
            <a:ahLst/>
            <a:cxnLst/>
            <a:rect l="l" t="t" r="r" b="b"/>
            <a:pathLst>
              <a:path w="141" h="186" extrusionOk="0">
                <a:moveTo>
                  <a:pt x="133" y="72"/>
                </a:moveTo>
                <a:lnTo>
                  <a:pt x="141" y="161"/>
                </a:lnTo>
                <a:lnTo>
                  <a:pt x="15" y="186"/>
                </a:lnTo>
                <a:lnTo>
                  <a:pt x="0" y="0"/>
                </a:lnTo>
                <a:lnTo>
                  <a:pt x="133" y="72"/>
                </a:lnTo>
                <a:close/>
              </a:path>
            </a:pathLst>
          </a:custGeom>
          <a:solidFill>
            <a:srgbClr val="458F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4"/>
          <p:cNvSpPr/>
          <p:nvPr/>
        </p:nvSpPr>
        <p:spPr>
          <a:xfrm rot="-5400000">
            <a:off x="2580036" y="927766"/>
            <a:ext cx="1757347" cy="4537069"/>
          </a:xfrm>
          <a:custGeom>
            <a:avLst/>
            <a:gdLst/>
            <a:ahLst/>
            <a:cxnLst/>
            <a:rect l="l" t="t" r="r" b="b"/>
            <a:pathLst>
              <a:path w="41134" h="41573" fill="none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</a:path>
              <a:path w="41134" h="41573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  <a:lnTo>
                  <a:pt x="19534" y="21600"/>
                </a:lnTo>
                <a:close/>
              </a:path>
            </a:pathLst>
          </a:custGeom>
          <a:gradFill>
            <a:gsLst>
              <a:gs pos="0">
                <a:srgbClr val="458F8F"/>
              </a:gs>
              <a:gs pos="100000">
                <a:srgbClr val="B5D2D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4"/>
          <p:cNvSpPr txBox="1"/>
          <p:nvPr/>
        </p:nvSpPr>
        <p:spPr>
          <a:xfrm>
            <a:off x="3018975" y="2550975"/>
            <a:ext cx="936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41.9%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0" name="Google Shape;630;p24"/>
          <p:cNvCxnSpPr/>
          <p:nvPr/>
        </p:nvCxnSpPr>
        <p:spPr>
          <a:xfrm flipH="1">
            <a:off x="3955575" y="2119175"/>
            <a:ext cx="2797200" cy="630300"/>
          </a:xfrm>
          <a:prstGeom prst="bentConnector3">
            <a:avLst>
              <a:gd name="adj1" fmla="val 16169"/>
            </a:avLst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31" name="Google Shape;631;p24"/>
          <p:cNvCxnSpPr/>
          <p:nvPr/>
        </p:nvCxnSpPr>
        <p:spPr>
          <a:xfrm rot="10800000">
            <a:off x="5298625" y="3282699"/>
            <a:ext cx="1524000" cy="395400"/>
          </a:xfrm>
          <a:prstGeom prst="bentConnector3">
            <a:avLst>
              <a:gd name="adj1" fmla="val 16604"/>
            </a:avLst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32" name="Google Shape;632;p24"/>
          <p:cNvSpPr txBox="1"/>
          <p:nvPr/>
        </p:nvSpPr>
        <p:spPr>
          <a:xfrm>
            <a:off x="3145550" y="3551100"/>
            <a:ext cx="848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24.3%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3" name="Google Shape;633;p24"/>
          <p:cNvGrpSpPr/>
          <p:nvPr/>
        </p:nvGrpSpPr>
        <p:grpSpPr>
          <a:xfrm>
            <a:off x="6600375" y="1793350"/>
            <a:ext cx="2113359" cy="482880"/>
            <a:chOff x="816" y="2304"/>
            <a:chExt cx="1500" cy="448"/>
          </a:xfrm>
        </p:grpSpPr>
        <p:sp>
          <p:nvSpPr>
            <p:cNvPr id="634" name="Google Shape;634;p24"/>
            <p:cNvSpPr/>
            <p:nvPr/>
          </p:nvSpPr>
          <p:spPr>
            <a:xfrm>
              <a:off x="901" y="2562"/>
              <a:ext cx="1271" cy="190"/>
            </a:xfrm>
            <a:custGeom>
              <a:avLst/>
              <a:gdLst/>
              <a:ahLst/>
              <a:cxnLst/>
              <a:rect l="l" t="t" r="r" b="b"/>
              <a:pathLst>
                <a:path w="1120" h="252" extrusionOk="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4"/>
            <p:cNvSpPr txBox="1"/>
            <p:nvPr/>
          </p:nvSpPr>
          <p:spPr>
            <a:xfrm>
              <a:off x="816" y="2304"/>
              <a:ext cx="1500" cy="300"/>
            </a:xfrm>
            <a:prstGeom prst="rect">
              <a:avLst/>
            </a:prstGeom>
            <a:gradFill>
              <a:gsLst>
                <a:gs pos="0">
                  <a:srgbClr val="BBD6D6"/>
                </a:gs>
                <a:gs pos="100000">
                  <a:srgbClr val="458F8F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水果酒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24"/>
          <p:cNvGrpSpPr/>
          <p:nvPr/>
        </p:nvGrpSpPr>
        <p:grpSpPr>
          <a:xfrm>
            <a:off x="6600375" y="3389175"/>
            <a:ext cx="2113359" cy="482880"/>
            <a:chOff x="816" y="2304"/>
            <a:chExt cx="1500" cy="448"/>
          </a:xfrm>
        </p:grpSpPr>
        <p:sp>
          <p:nvSpPr>
            <p:cNvPr id="637" name="Google Shape;637;p24"/>
            <p:cNvSpPr/>
            <p:nvPr/>
          </p:nvSpPr>
          <p:spPr>
            <a:xfrm>
              <a:off x="901" y="2562"/>
              <a:ext cx="1271" cy="190"/>
            </a:xfrm>
            <a:custGeom>
              <a:avLst/>
              <a:gdLst/>
              <a:ahLst/>
              <a:cxnLst/>
              <a:rect l="l" t="t" r="r" b="b"/>
              <a:pathLst>
                <a:path w="1120" h="252" extrusionOk="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 txBox="1"/>
            <p:nvPr/>
          </p:nvSpPr>
          <p:spPr>
            <a:xfrm>
              <a:off x="816" y="2304"/>
              <a:ext cx="1500" cy="300"/>
            </a:xfrm>
            <a:prstGeom prst="rect">
              <a:avLst/>
            </a:prstGeom>
            <a:gradFill>
              <a:gsLst>
                <a:gs pos="0">
                  <a:srgbClr val="DADAFF"/>
                </a:gs>
                <a:gs pos="100000">
                  <a:srgbClr val="9999FF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威士忌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6143175" y="4684575"/>
            <a:ext cx="2113359" cy="482880"/>
            <a:chOff x="816" y="2304"/>
            <a:chExt cx="1500" cy="448"/>
          </a:xfrm>
        </p:grpSpPr>
        <p:sp>
          <p:nvSpPr>
            <p:cNvPr id="640" name="Google Shape;640;p24"/>
            <p:cNvSpPr/>
            <p:nvPr/>
          </p:nvSpPr>
          <p:spPr>
            <a:xfrm>
              <a:off x="901" y="2562"/>
              <a:ext cx="1271" cy="190"/>
            </a:xfrm>
            <a:custGeom>
              <a:avLst/>
              <a:gdLst/>
              <a:ahLst/>
              <a:cxnLst/>
              <a:rect l="l" t="t" r="r" b="b"/>
              <a:pathLst>
                <a:path w="1120" h="252" extrusionOk="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 txBox="1"/>
            <p:nvPr/>
          </p:nvSpPr>
          <p:spPr>
            <a:xfrm>
              <a:off x="816" y="2304"/>
              <a:ext cx="1500" cy="300"/>
            </a:xfrm>
            <a:prstGeom prst="rect">
              <a:avLst/>
            </a:prstGeom>
            <a:gradFill>
              <a:gsLst>
                <a:gs pos="0">
                  <a:srgbClr val="C9DBE7"/>
                </a:gs>
                <a:gs pos="100000">
                  <a:srgbClr val="6C9BB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高粱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1190175" y="4836975"/>
            <a:ext cx="2113359" cy="482880"/>
            <a:chOff x="816" y="2304"/>
            <a:chExt cx="1500" cy="448"/>
          </a:xfrm>
        </p:grpSpPr>
        <p:sp>
          <p:nvSpPr>
            <p:cNvPr id="643" name="Google Shape;643;p24"/>
            <p:cNvSpPr/>
            <p:nvPr/>
          </p:nvSpPr>
          <p:spPr>
            <a:xfrm>
              <a:off x="901" y="2562"/>
              <a:ext cx="1271" cy="190"/>
            </a:xfrm>
            <a:custGeom>
              <a:avLst/>
              <a:gdLst/>
              <a:ahLst/>
              <a:cxnLst/>
              <a:rect l="l" t="t" r="r" b="b"/>
              <a:pathLst>
                <a:path w="1120" h="252" extrusionOk="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 txBox="1"/>
            <p:nvPr/>
          </p:nvSpPr>
          <p:spPr>
            <a:xfrm>
              <a:off x="816" y="2304"/>
              <a:ext cx="1500" cy="300"/>
            </a:xfrm>
            <a:prstGeom prst="rect">
              <a:avLst/>
            </a:prstGeom>
            <a:gradFill>
              <a:gsLst>
                <a:gs pos="0">
                  <a:srgbClr val="ECECA2"/>
                </a:gs>
                <a:gs pos="100000">
                  <a:srgbClr val="CCCC0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啤酒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45" name="Google Shape;645;p24"/>
          <p:cNvCxnSpPr/>
          <p:nvPr/>
        </p:nvCxnSpPr>
        <p:spPr>
          <a:xfrm rot="10800000">
            <a:off x="4847775" y="3693975"/>
            <a:ext cx="1295400" cy="1219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46" name="Google Shape;646;p24"/>
          <p:cNvCxnSpPr/>
          <p:nvPr/>
        </p:nvCxnSpPr>
        <p:spPr>
          <a:xfrm rot="-5400000">
            <a:off x="2745900" y="4319500"/>
            <a:ext cx="1203300" cy="2571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47" name="Google Shape;647;p24"/>
          <p:cNvSpPr txBox="1"/>
          <p:nvPr/>
        </p:nvSpPr>
        <p:spPr>
          <a:xfrm rot="-1224727">
            <a:off x="259286" y="420251"/>
            <a:ext cx="3844076" cy="160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喜歡喝的酒</a:t>
            </a:r>
            <a:endParaRPr sz="36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oogle Shape;653;p25"/>
          <p:cNvGrpSpPr/>
          <p:nvPr/>
        </p:nvGrpSpPr>
        <p:grpSpPr>
          <a:xfrm>
            <a:off x="3667125" y="2659062"/>
            <a:ext cx="4568825" cy="952499"/>
            <a:chOff x="2310" y="1675"/>
            <a:chExt cx="2878" cy="600"/>
          </a:xfrm>
        </p:grpSpPr>
        <p:sp>
          <p:nvSpPr>
            <p:cNvPr id="654" name="Google Shape;654;p25"/>
            <p:cNvSpPr/>
            <p:nvPr/>
          </p:nvSpPr>
          <p:spPr>
            <a:xfrm>
              <a:off x="4888" y="1675"/>
              <a:ext cx="300" cy="6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066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2310" y="1675"/>
              <a:ext cx="2700" cy="600"/>
            </a:xfrm>
            <a:prstGeom prst="rect">
              <a:avLst/>
            </a:prstGeom>
            <a:gradFill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p25"/>
          <p:cNvGrpSpPr/>
          <p:nvPr/>
        </p:nvGrpSpPr>
        <p:grpSpPr>
          <a:xfrm>
            <a:off x="3679825" y="3776662"/>
            <a:ext cx="4543425" cy="952499"/>
            <a:chOff x="2318" y="2379"/>
            <a:chExt cx="2862" cy="600"/>
          </a:xfrm>
        </p:grpSpPr>
        <p:sp>
          <p:nvSpPr>
            <p:cNvPr id="657" name="Google Shape;657;p25"/>
            <p:cNvSpPr/>
            <p:nvPr/>
          </p:nvSpPr>
          <p:spPr>
            <a:xfrm>
              <a:off x="4880" y="2379"/>
              <a:ext cx="300" cy="6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2318" y="2379"/>
              <a:ext cx="2700" cy="600"/>
            </a:xfrm>
            <a:prstGeom prst="rect">
              <a:avLst/>
            </a:prstGeom>
            <a:gradFill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25"/>
          <p:cNvGrpSpPr/>
          <p:nvPr/>
        </p:nvGrpSpPr>
        <p:grpSpPr>
          <a:xfrm>
            <a:off x="3692525" y="4894262"/>
            <a:ext cx="4568825" cy="952499"/>
            <a:chOff x="2326" y="3083"/>
            <a:chExt cx="2878" cy="600"/>
          </a:xfrm>
        </p:grpSpPr>
        <p:sp>
          <p:nvSpPr>
            <p:cNvPr id="660" name="Google Shape;660;p25"/>
            <p:cNvSpPr/>
            <p:nvPr/>
          </p:nvSpPr>
          <p:spPr>
            <a:xfrm>
              <a:off x="4904" y="3083"/>
              <a:ext cx="300" cy="6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066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2326" y="3083"/>
              <a:ext cx="2700" cy="600"/>
            </a:xfrm>
            <a:prstGeom prst="rect">
              <a:avLst/>
            </a:prstGeom>
            <a:gradFill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25"/>
          <p:cNvGrpSpPr/>
          <p:nvPr/>
        </p:nvGrpSpPr>
        <p:grpSpPr>
          <a:xfrm>
            <a:off x="3654425" y="1541462"/>
            <a:ext cx="4543425" cy="952499"/>
            <a:chOff x="2302" y="971"/>
            <a:chExt cx="2862" cy="600"/>
          </a:xfrm>
        </p:grpSpPr>
        <p:sp>
          <p:nvSpPr>
            <p:cNvPr id="663" name="Google Shape;663;p25"/>
            <p:cNvSpPr/>
            <p:nvPr/>
          </p:nvSpPr>
          <p:spPr>
            <a:xfrm>
              <a:off x="4864" y="971"/>
              <a:ext cx="300" cy="6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2302" y="971"/>
              <a:ext cx="2700" cy="600"/>
            </a:xfrm>
            <a:prstGeom prst="rect">
              <a:avLst/>
            </a:prstGeom>
            <a:gradFill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25"/>
          <p:cNvSpPr/>
          <p:nvPr/>
        </p:nvSpPr>
        <p:spPr>
          <a:xfrm>
            <a:off x="2692400" y="2286000"/>
            <a:ext cx="1317626" cy="339725"/>
          </a:xfrm>
          <a:custGeom>
            <a:avLst/>
            <a:gdLst/>
            <a:ahLst/>
            <a:cxnLst/>
            <a:rect l="l" t="t" r="r" b="b"/>
            <a:pathLst>
              <a:path w="814" h="198" extrusionOk="0">
                <a:moveTo>
                  <a:pt x="189" y="198"/>
                </a:moveTo>
                <a:lnTo>
                  <a:pt x="814" y="140"/>
                </a:lnTo>
                <a:lnTo>
                  <a:pt x="617" y="17"/>
                </a:lnTo>
                <a:lnTo>
                  <a:pt x="0" y="0"/>
                </a:lnTo>
                <a:lnTo>
                  <a:pt x="189" y="198"/>
                </a:lnTo>
                <a:close/>
              </a:path>
            </a:pathLst>
          </a:custGeom>
          <a:gradFill>
            <a:gsLst>
              <a:gs pos="0">
                <a:srgbClr val="F7DD6D"/>
              </a:gs>
              <a:gs pos="100000">
                <a:srgbClr val="BC9A0A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5"/>
          <p:cNvSpPr/>
          <p:nvPr/>
        </p:nvSpPr>
        <p:spPr>
          <a:xfrm>
            <a:off x="1933575" y="3119437"/>
            <a:ext cx="2690813" cy="655637"/>
          </a:xfrm>
          <a:custGeom>
            <a:avLst/>
            <a:gdLst/>
            <a:ahLst/>
            <a:cxnLst/>
            <a:rect l="l" t="t" r="r" b="b"/>
            <a:pathLst>
              <a:path w="1695" h="412" extrusionOk="0">
                <a:moveTo>
                  <a:pt x="304" y="412"/>
                </a:moveTo>
                <a:lnTo>
                  <a:pt x="1695" y="313"/>
                </a:lnTo>
                <a:lnTo>
                  <a:pt x="1366" y="157"/>
                </a:lnTo>
                <a:lnTo>
                  <a:pt x="0" y="0"/>
                </a:lnTo>
                <a:lnTo>
                  <a:pt x="304" y="412"/>
                </a:lnTo>
                <a:close/>
              </a:path>
            </a:pathLst>
          </a:custGeom>
          <a:gradFill>
            <a:gsLst>
              <a:gs pos="0">
                <a:srgbClr val="B2B2B2"/>
              </a:gs>
              <a:gs pos="100000">
                <a:srgbClr val="7D7D7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5"/>
          <p:cNvSpPr/>
          <p:nvPr/>
        </p:nvSpPr>
        <p:spPr>
          <a:xfrm>
            <a:off x="1150937" y="3879850"/>
            <a:ext cx="4049715" cy="1057274"/>
          </a:xfrm>
          <a:custGeom>
            <a:avLst/>
            <a:gdLst/>
            <a:ahLst/>
            <a:cxnLst/>
            <a:rect l="l" t="t" r="r" b="b"/>
            <a:pathLst>
              <a:path w="2526" h="658" extrusionOk="0">
                <a:moveTo>
                  <a:pt x="444" y="658"/>
                </a:moveTo>
                <a:lnTo>
                  <a:pt x="2526" y="527"/>
                </a:lnTo>
                <a:lnTo>
                  <a:pt x="2155" y="313"/>
                </a:lnTo>
                <a:lnTo>
                  <a:pt x="0" y="0"/>
                </a:lnTo>
                <a:lnTo>
                  <a:pt x="444" y="658"/>
                </a:lnTo>
                <a:close/>
              </a:path>
            </a:pathLst>
          </a:custGeom>
          <a:gradFill>
            <a:gsLst>
              <a:gs pos="0">
                <a:srgbClr val="0066FF"/>
              </a:gs>
              <a:gs pos="100000">
                <a:srgbClr val="0047B3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5"/>
          <p:cNvSpPr/>
          <p:nvPr/>
        </p:nvSpPr>
        <p:spPr>
          <a:xfrm>
            <a:off x="1358900" y="4702175"/>
            <a:ext cx="4284663" cy="1228725"/>
          </a:xfrm>
          <a:custGeom>
            <a:avLst/>
            <a:gdLst/>
            <a:ahLst/>
            <a:cxnLst/>
            <a:rect l="l" t="t" r="r" b="b"/>
            <a:pathLst>
              <a:path w="2699" h="774" extrusionOk="0">
                <a:moveTo>
                  <a:pt x="0" y="774"/>
                </a:moveTo>
                <a:lnTo>
                  <a:pt x="2699" y="560"/>
                </a:lnTo>
                <a:lnTo>
                  <a:pt x="2403" y="0"/>
                </a:lnTo>
                <a:lnTo>
                  <a:pt x="313" y="140"/>
                </a:lnTo>
                <a:lnTo>
                  <a:pt x="0" y="774"/>
                </a:lnTo>
                <a:close/>
              </a:path>
            </a:pathLst>
          </a:custGeom>
          <a:gradFill>
            <a:gsLst>
              <a:gs pos="0">
                <a:srgbClr val="0066FF"/>
              </a:gs>
              <a:gs pos="100000">
                <a:srgbClr val="0047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5"/>
          <p:cNvSpPr/>
          <p:nvPr/>
        </p:nvSpPr>
        <p:spPr>
          <a:xfrm>
            <a:off x="1920875" y="3605200"/>
            <a:ext cx="3088200" cy="1096976"/>
          </a:xfrm>
          <a:custGeom>
            <a:avLst/>
            <a:gdLst/>
            <a:ahLst/>
            <a:cxnLst/>
            <a:rect l="l" t="t" r="r" b="b"/>
            <a:pathLst>
              <a:path w="1991" h="724" extrusionOk="0">
                <a:moveTo>
                  <a:pt x="0" y="724"/>
                </a:moveTo>
                <a:lnTo>
                  <a:pt x="1991" y="584"/>
                </a:lnTo>
                <a:lnTo>
                  <a:pt x="1695" y="0"/>
                </a:lnTo>
                <a:lnTo>
                  <a:pt x="304" y="99"/>
                </a:lnTo>
                <a:lnTo>
                  <a:pt x="0" y="724"/>
                </a:lnTo>
                <a:close/>
              </a:path>
            </a:pathLst>
          </a:custGeom>
          <a:gradFill>
            <a:gsLst>
              <a:gs pos="0">
                <a:srgbClr val="7D7D7D"/>
              </a:gs>
              <a:gs pos="100000">
                <a:srgbClr val="B2B2B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              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因為好喝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31.4%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5"/>
          <p:cNvSpPr/>
          <p:nvPr/>
        </p:nvSpPr>
        <p:spPr>
          <a:xfrm>
            <a:off x="2455862" y="2535237"/>
            <a:ext cx="2090738" cy="1096961"/>
          </a:xfrm>
          <a:custGeom>
            <a:avLst/>
            <a:gdLst/>
            <a:ahLst/>
            <a:cxnLst/>
            <a:rect l="l" t="t" r="r" b="b"/>
            <a:pathLst>
              <a:path w="1317" h="700" extrusionOk="0">
                <a:moveTo>
                  <a:pt x="0" y="700"/>
                </a:moveTo>
                <a:lnTo>
                  <a:pt x="1317" y="601"/>
                </a:lnTo>
                <a:lnTo>
                  <a:pt x="980" y="0"/>
                </a:lnTo>
                <a:lnTo>
                  <a:pt x="346" y="49"/>
                </a:lnTo>
                <a:lnTo>
                  <a:pt x="0" y="700"/>
                </a:lnTo>
                <a:close/>
              </a:path>
            </a:pathLst>
          </a:custGeom>
          <a:gradFill>
            <a:gsLst>
              <a:gs pos="0">
                <a:srgbClr val="BC9A0A"/>
              </a:gs>
              <a:gs pos="100000">
                <a:srgbClr val="F7DD6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5"/>
          <p:cNvSpPr/>
          <p:nvPr/>
        </p:nvSpPr>
        <p:spPr>
          <a:xfrm>
            <a:off x="2992450" y="1485850"/>
            <a:ext cx="900113" cy="939800"/>
          </a:xfrm>
          <a:custGeom>
            <a:avLst/>
            <a:gdLst/>
            <a:ahLst/>
            <a:cxnLst/>
            <a:rect l="l" t="t" r="r" b="b"/>
            <a:pathLst>
              <a:path w="567" h="592" extrusionOk="0">
                <a:moveTo>
                  <a:pt x="0" y="592"/>
                </a:moveTo>
                <a:lnTo>
                  <a:pt x="567" y="543"/>
                </a:lnTo>
                <a:lnTo>
                  <a:pt x="288" y="0"/>
                </a:lnTo>
                <a:lnTo>
                  <a:pt x="0" y="592"/>
                </a:lnTo>
                <a:close/>
              </a:path>
            </a:pathLst>
          </a:custGeom>
          <a:gradFill>
            <a:gsLst>
              <a:gs pos="0">
                <a:srgbClr val="F7DD6D"/>
              </a:gs>
              <a:gs pos="100000">
                <a:srgbClr val="FFFFFF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5"/>
          <p:cNvSpPr/>
          <p:nvPr/>
        </p:nvSpPr>
        <p:spPr>
          <a:xfrm>
            <a:off x="509587" y="3879850"/>
            <a:ext cx="1358900" cy="2051050"/>
          </a:xfrm>
          <a:custGeom>
            <a:avLst/>
            <a:gdLst/>
            <a:ahLst/>
            <a:cxnLst/>
            <a:rect l="l" t="t" r="r" b="b"/>
            <a:pathLst>
              <a:path w="856" h="1292" extrusionOk="0">
                <a:moveTo>
                  <a:pt x="535" y="1292"/>
                </a:moveTo>
                <a:lnTo>
                  <a:pt x="856" y="658"/>
                </a:lnTo>
                <a:lnTo>
                  <a:pt x="412" y="0"/>
                </a:lnTo>
                <a:lnTo>
                  <a:pt x="0" y="395"/>
                </a:lnTo>
                <a:lnTo>
                  <a:pt x="535" y="1292"/>
                </a:lnTo>
                <a:close/>
              </a:path>
            </a:pathLst>
          </a:custGeom>
          <a:gradFill>
            <a:gsLst>
              <a:gs pos="0">
                <a:srgbClr val="0047B3"/>
              </a:gs>
              <a:gs pos="100000">
                <a:srgbClr val="0066FF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5"/>
          <p:cNvSpPr/>
          <p:nvPr/>
        </p:nvSpPr>
        <p:spPr>
          <a:xfrm>
            <a:off x="1254125" y="3119437"/>
            <a:ext cx="1162050" cy="1646238"/>
          </a:xfrm>
          <a:custGeom>
            <a:avLst/>
            <a:gdLst/>
            <a:ahLst/>
            <a:cxnLst/>
            <a:rect l="l" t="t" r="r" b="b"/>
            <a:pathLst>
              <a:path w="732" h="1070" extrusionOk="0">
                <a:moveTo>
                  <a:pt x="428" y="1070"/>
                </a:moveTo>
                <a:lnTo>
                  <a:pt x="0" y="420"/>
                </a:lnTo>
                <a:lnTo>
                  <a:pt x="428" y="0"/>
                </a:lnTo>
                <a:lnTo>
                  <a:pt x="732" y="420"/>
                </a:lnTo>
                <a:lnTo>
                  <a:pt x="428" y="1070"/>
                </a:lnTo>
                <a:close/>
              </a:path>
            </a:pathLst>
          </a:custGeom>
          <a:gradFill>
            <a:gsLst>
              <a:gs pos="0">
                <a:srgbClr val="7D7D7D"/>
              </a:gs>
              <a:gs pos="100000">
                <a:srgbClr val="B2B2B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5"/>
          <p:cNvSpPr/>
          <p:nvPr/>
        </p:nvSpPr>
        <p:spPr>
          <a:xfrm>
            <a:off x="2835275" y="1541462"/>
            <a:ext cx="666750" cy="927100"/>
          </a:xfrm>
          <a:custGeom>
            <a:avLst/>
            <a:gdLst/>
            <a:ahLst/>
            <a:cxnLst/>
            <a:rect l="l" t="t" r="r" b="b"/>
            <a:pathLst>
              <a:path w="420" h="584" extrusionOk="0">
                <a:moveTo>
                  <a:pt x="140" y="584"/>
                </a:moveTo>
                <a:lnTo>
                  <a:pt x="0" y="411"/>
                </a:lnTo>
                <a:lnTo>
                  <a:pt x="420" y="0"/>
                </a:lnTo>
                <a:lnTo>
                  <a:pt x="140" y="584"/>
                </a:lnTo>
                <a:close/>
              </a:path>
            </a:pathLst>
          </a:custGeom>
          <a:gradFill>
            <a:gsLst>
              <a:gs pos="0">
                <a:srgbClr val="F7DD6D"/>
              </a:gs>
              <a:gs pos="100000">
                <a:srgbClr val="FFFFFF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5"/>
          <p:cNvSpPr/>
          <p:nvPr/>
        </p:nvSpPr>
        <p:spPr>
          <a:xfrm>
            <a:off x="2025650" y="2287587"/>
            <a:ext cx="966788" cy="1343026"/>
          </a:xfrm>
          <a:custGeom>
            <a:avLst/>
            <a:gdLst/>
            <a:ahLst/>
            <a:cxnLst/>
            <a:rect l="l" t="t" r="r" b="b"/>
            <a:pathLst>
              <a:path w="609" h="806" extrusionOk="0">
                <a:moveTo>
                  <a:pt x="280" y="806"/>
                </a:moveTo>
                <a:lnTo>
                  <a:pt x="609" y="197"/>
                </a:lnTo>
                <a:lnTo>
                  <a:pt x="428" y="0"/>
                </a:lnTo>
                <a:lnTo>
                  <a:pt x="0" y="411"/>
                </a:lnTo>
                <a:lnTo>
                  <a:pt x="280" y="806"/>
                </a:lnTo>
                <a:close/>
              </a:path>
            </a:pathLst>
          </a:custGeom>
          <a:gradFill>
            <a:gsLst>
              <a:gs pos="0">
                <a:srgbClr val="BC9A0A"/>
              </a:gs>
              <a:gs pos="100000">
                <a:srgbClr val="F7DD6D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5"/>
          <p:cNvSpPr txBox="1"/>
          <p:nvPr/>
        </p:nvSpPr>
        <p:spPr>
          <a:xfrm>
            <a:off x="2874962" y="5062537"/>
            <a:ext cx="17922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Verdana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對身體好  41.2%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5"/>
          <p:cNvSpPr txBox="1"/>
          <p:nvPr/>
        </p:nvSpPr>
        <p:spPr>
          <a:xfrm>
            <a:off x="3289412" y="3965587"/>
            <a:ext cx="17922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5"/>
          <p:cNvSpPr txBox="1"/>
          <p:nvPr/>
        </p:nvSpPr>
        <p:spPr>
          <a:xfrm>
            <a:off x="2933750" y="2913875"/>
            <a:ext cx="11619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Verdana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聚會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Verdana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25.5%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5"/>
          <p:cNvSpPr txBox="1"/>
          <p:nvPr/>
        </p:nvSpPr>
        <p:spPr>
          <a:xfrm>
            <a:off x="2933750" y="1853513"/>
            <a:ext cx="10566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Verdana"/>
              <a:buNone/>
            </a:pPr>
            <a:r>
              <a:rPr lang="en-US" sz="24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社交</a:t>
            </a:r>
            <a:endParaRPr sz="24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Verdana"/>
              <a:buNone/>
            </a:pPr>
            <a:r>
              <a:rPr lang="en-US" sz="24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9.8%</a:t>
            </a:r>
            <a:endParaRPr sz="24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5"/>
          <p:cNvSpPr txBox="1"/>
          <p:nvPr/>
        </p:nvSpPr>
        <p:spPr>
          <a:xfrm>
            <a:off x="655050" y="703075"/>
            <a:ext cx="67731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調查人們喜歡喝酒的原因</a:t>
            </a:r>
            <a:endParaRPr sz="36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6"/>
          <p:cNvSpPr txBox="1"/>
          <p:nvPr/>
        </p:nvSpPr>
        <p:spPr>
          <a:xfrm>
            <a:off x="548600" y="267775"/>
            <a:ext cx="8453700" cy="6350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CC0000"/>
                </a:solidFill>
                <a:highlight>
                  <a:srgbClr val="FFFFFF"/>
                </a:highlight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十六、</a:t>
            </a:r>
            <a:r>
              <a:rPr lang="en-US" sz="3600" b="1" i="0" u="none" strike="noStrike" cap="none" dirty="0" err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結論</a:t>
            </a:r>
            <a:endParaRPr sz="3600" b="1" i="0" u="none" strike="noStrike" cap="none" dirty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(一)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夏朝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時就已經有釀酒的歷史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。</a:t>
            </a:r>
            <a:endParaRPr sz="24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(二)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酒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為社交、聚會、喜宴等場所常見之飲品，與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社會文化息息相關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。</a:t>
            </a:r>
            <a:endParaRPr sz="24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(三)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釀酒以菌類促成澱粉發酵方式，菌類及材料各有所不同</a:t>
            </a:r>
            <a:endParaRPr sz="24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(四)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酒的管理及分類，可分為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啤酒類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、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水果釀造酒類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、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穀類釀造酒類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、</a:t>
            </a:r>
            <a:r>
              <a:rPr lang="en-US" sz="2400" b="0" i="0" u="none" strike="noStrike" cap="none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蒸餾酒類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、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再製酒類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、</a:t>
            </a:r>
            <a:r>
              <a:rPr lang="en-US" sz="2400" b="0" i="0" u="none" strike="noStrike" cap="none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料理酒類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共</a:t>
            </a:r>
            <a:r>
              <a:rPr lang="zh-TW" altLang="en-US" sz="2400" b="0" i="0" u="none" strike="noStrike" cap="none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六</a:t>
            </a:r>
            <a:r>
              <a:rPr lang="en-US" sz="2400" b="0" i="0" u="none" strike="noStrike" cap="none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種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。</a:t>
            </a:r>
            <a:endParaRPr sz="24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(五)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酒適量飲用有益身體健康，過量及濫用則是會造成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各種疾病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如肝癌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)、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休克甚至死亡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。</a:t>
            </a:r>
            <a:endParaRPr sz="24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(六)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酒</a:t>
            </a:r>
            <a:r>
              <a:rPr lang="en-US" sz="2400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在重要場合飲用，偏好酒品較多為水果酒，其次為啤酒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。</a:t>
            </a:r>
            <a:endParaRPr sz="24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7"/>
          <p:cNvSpPr txBox="1">
            <a:spLocks noGrp="1"/>
          </p:cNvSpPr>
          <p:nvPr>
            <p:ph type="ctrTitle"/>
          </p:nvPr>
        </p:nvSpPr>
        <p:spPr>
          <a:xfrm>
            <a:off x="333375" y="1884362"/>
            <a:ext cx="8229600" cy="147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80000"/>
                </a:solidFill>
              </a:rPr>
              <a:t>謝謝評審的聆聽</a:t>
            </a:r>
            <a:endParaRPr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80000"/>
                </a:solidFill>
              </a:rPr>
              <a:t>請評審指教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 idx="4294967295"/>
          </p:nvPr>
        </p:nvSpPr>
        <p:spPr>
          <a:xfrm>
            <a:off x="457200" y="325437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CC0000"/>
                </a:solidFill>
              </a:rPr>
              <a:t>二、研究目的</a:t>
            </a:r>
            <a:endParaRPr sz="3600">
              <a:solidFill>
                <a:srgbClr val="CC0000"/>
              </a:solidFill>
            </a:endParaRPr>
          </a:p>
        </p:txBody>
      </p:sp>
      <p:grpSp>
        <p:nvGrpSpPr>
          <p:cNvPr id="118" name="Google Shape;118;p10"/>
          <p:cNvGrpSpPr/>
          <p:nvPr/>
        </p:nvGrpSpPr>
        <p:grpSpPr>
          <a:xfrm>
            <a:off x="1357530" y="1472296"/>
            <a:ext cx="7015909" cy="5060267"/>
            <a:chOff x="1143025" y="2655887"/>
            <a:chExt cx="3216545" cy="3076675"/>
          </a:xfrm>
        </p:grpSpPr>
        <p:sp>
          <p:nvSpPr>
            <p:cNvPr id="119" name="Google Shape;119;p10"/>
            <p:cNvSpPr/>
            <p:nvPr/>
          </p:nvSpPr>
          <p:spPr>
            <a:xfrm>
              <a:off x="3757612" y="2659062"/>
              <a:ext cx="120600" cy="3073500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50000">
                  <a:srgbClr val="D8D8D8"/>
                </a:gs>
                <a:gs pos="100000">
                  <a:srgbClr val="808080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1492250" y="2655887"/>
              <a:ext cx="120600" cy="3073500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50000">
                  <a:srgbClr val="D8D8D8"/>
                </a:gs>
                <a:gs pos="100000">
                  <a:srgbClr val="808080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47770" y="2854338"/>
              <a:ext cx="3211800" cy="381000"/>
            </a:xfrm>
            <a:prstGeom prst="roundRect">
              <a:avLst>
                <a:gd name="adj" fmla="val 1636"/>
              </a:avLst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3970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(一)</a:t>
              </a:r>
              <a:r>
                <a:rPr lang="en-US" sz="2800" b="0" i="0" u="none" strike="noStrike" cap="non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了解酒的歷史</a:t>
              </a:r>
              <a:endParaRPr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8F8F8"/>
                </a:buClr>
                <a:buSzPts val="16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1143041" y="3387729"/>
              <a:ext cx="3207000" cy="381000"/>
            </a:xfrm>
            <a:prstGeom prst="roundRect">
              <a:avLst>
                <a:gd name="adj" fmla="val 1636"/>
              </a:avLst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13970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(二)了解酒的用途</a:t>
              </a:r>
              <a:endParaRPr sz="2800" b="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1143041" y="3921120"/>
              <a:ext cx="3207000" cy="381000"/>
            </a:xfrm>
            <a:prstGeom prst="roundRect">
              <a:avLst>
                <a:gd name="adj" fmla="val 1636"/>
              </a:avLst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(三)酒的分類</a:t>
              </a:r>
              <a:endParaRPr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8F8F8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43025" y="4454537"/>
              <a:ext cx="3207000" cy="381000"/>
            </a:xfrm>
            <a:prstGeom prst="roundRect">
              <a:avLst>
                <a:gd name="adj" fmla="val 1636"/>
              </a:avLst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(四)酒對人體的影響</a:t>
              </a:r>
              <a:endParaRPr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8F8F8"/>
                </a:buClr>
                <a:buSzPts val="16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600" b="1" i="0" u="none" strike="noStrike" cap="none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47770" y="4987940"/>
              <a:ext cx="3207000" cy="381000"/>
            </a:xfrm>
            <a:prstGeom prst="roundRect">
              <a:avLst>
                <a:gd name="adj" fmla="val 1636"/>
              </a:avLst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(五)了解上班族群對飲酒之偏好及理由</a:t>
              </a:r>
              <a:endParaRPr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8F8F8"/>
                </a:buClr>
                <a:buSzPts val="16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/>
          <p:nvPr/>
        </p:nvSpPr>
        <p:spPr>
          <a:xfrm>
            <a:off x="864750" y="1941816"/>
            <a:ext cx="7414500" cy="475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酒是人類飲用時間</a:t>
            </a:r>
            <a:r>
              <a:rPr lang="en-US" sz="2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最長</a:t>
            </a: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的加工飲品之一。</a:t>
            </a: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由</a:t>
            </a:r>
            <a:r>
              <a:rPr lang="en-US" sz="2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植物</a:t>
            </a: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發酵製成。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最早的酒: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猴子酒</a:t>
            </a: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中國歷最早飲酒器皿: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二里頭文化遺址</a:t>
            </a: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中國在</a:t>
            </a:r>
            <a:r>
              <a:rPr lang="en-US" sz="2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夏朝</a:t>
            </a: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時就已經有喝酒的習慣。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許多國家，酒精飲料用於</a:t>
            </a:r>
            <a:r>
              <a:rPr lang="en-US" sz="2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餐飲或宴會場合</a:t>
            </a: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 rot="235">
            <a:off x="700394" y="678239"/>
            <a:ext cx="43812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CC0000"/>
                </a:solidFill>
                <a:latin typeface="BiauKai"/>
                <a:ea typeface="BiauKai"/>
                <a:cs typeface="BiauKai"/>
                <a:sym typeface="BiauKai"/>
              </a:rPr>
              <a:t>三、酒的介紹</a:t>
            </a:r>
            <a:endParaRPr sz="3600" b="1" i="0" u="none" strike="noStrike" cap="none">
              <a:solidFill>
                <a:srgbClr val="CC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32" name="Google Shape;1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462" y="5195867"/>
            <a:ext cx="1827079" cy="1739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title"/>
          </p:nvPr>
        </p:nvSpPr>
        <p:spPr>
          <a:xfrm>
            <a:off x="495725" y="537068"/>
            <a:ext cx="8229600" cy="927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CC0000"/>
                </a:solidFill>
                <a:latin typeface="BiauKai"/>
                <a:ea typeface="BiauKai"/>
                <a:cs typeface="BiauKai"/>
                <a:sym typeface="BiauKai"/>
              </a:rPr>
              <a:t>四、釀酒</a:t>
            </a:r>
            <a:endParaRPr sz="3600">
              <a:solidFill>
                <a:srgbClr val="CC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38" name="Google Shape;138;p12"/>
          <p:cNvSpPr txBox="1"/>
          <p:nvPr/>
        </p:nvSpPr>
        <p:spPr>
          <a:xfrm>
            <a:off x="556550" y="1346762"/>
            <a:ext cx="7810800" cy="435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一、酒按生產加工方式:</a:t>
            </a: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(一)釀酒</a:t>
            </a: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(二)蒸餾酒</a:t>
            </a: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(三)再製酒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二、釀酒的基本反應是發酵：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(一)加入酒麴─→酒精＋二氧化碳</a:t>
            </a: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(二)葡萄酒以本身的糖份取代酒麴</a:t>
            </a: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三、釀酒的酒精含量一般在20%以下。</a:t>
            </a:r>
            <a:endParaRPr sz="2800" b="0" i="0" u="none" strike="noStrike" cap="none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0210" y="1276363"/>
            <a:ext cx="1768065" cy="235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0287" y="3728023"/>
            <a:ext cx="2708913" cy="166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>
            <a:spLocks noGrp="1"/>
          </p:cNvSpPr>
          <p:nvPr>
            <p:ph type="title"/>
          </p:nvPr>
        </p:nvSpPr>
        <p:spPr>
          <a:xfrm>
            <a:off x="481025" y="505851"/>
            <a:ext cx="8290800" cy="1764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CC0000"/>
                </a:solidFill>
                <a:latin typeface="BiauKai"/>
                <a:ea typeface="BiauKai"/>
                <a:cs typeface="BiauKai"/>
                <a:sym typeface="BiauKai"/>
              </a:rPr>
              <a:t>五、世界各地的釀酒文化</a:t>
            </a:r>
            <a:endParaRPr sz="3600">
              <a:solidFill>
                <a:srgbClr val="CC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800" b="0"/>
          </a:p>
        </p:txBody>
      </p:sp>
      <p:sp>
        <p:nvSpPr>
          <p:cNvPr id="147" name="Google Shape;147;p13"/>
          <p:cNvSpPr txBox="1">
            <a:spLocks noGrp="1"/>
          </p:cNvSpPr>
          <p:nvPr>
            <p:ph type="body" idx="1"/>
          </p:nvPr>
        </p:nvSpPr>
        <p:spPr>
          <a:xfrm>
            <a:off x="372175" y="1590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800">
                <a:latin typeface="BiauKai"/>
                <a:ea typeface="BiauKai"/>
                <a:cs typeface="BiauKai"/>
                <a:sym typeface="BiauKai"/>
              </a:rPr>
              <a:t>釀酒工藝隨世界歷史演變及地方文化而豐富多元</a:t>
            </a:r>
            <a:endParaRPr sz="2800"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898" y="3641786"/>
            <a:ext cx="3839400" cy="205102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176"/>
              </a:srgbClr>
            </a:outerShdw>
          </a:effectLst>
        </p:spPr>
      </p:pic>
      <p:sp>
        <p:nvSpPr>
          <p:cNvPr id="149" name="Google Shape;149;p13"/>
          <p:cNvSpPr txBox="1"/>
          <p:nvPr/>
        </p:nvSpPr>
        <p:spPr>
          <a:xfrm>
            <a:off x="372175" y="5692811"/>
            <a:ext cx="45594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德國的慕尼黑舉辦的啤酒節</a:t>
            </a:r>
            <a:endParaRPr sz="2800" b="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3784" y="2439214"/>
            <a:ext cx="3401328" cy="1979573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176"/>
              </a:srgbClr>
            </a:outerShdw>
          </a:effectLst>
        </p:spPr>
      </p:pic>
      <p:sp>
        <p:nvSpPr>
          <p:cNvPr id="151" name="Google Shape;151;p13"/>
          <p:cNvSpPr txBox="1"/>
          <p:nvPr/>
        </p:nvSpPr>
        <p:spPr>
          <a:xfrm>
            <a:off x="4931653" y="4491900"/>
            <a:ext cx="42883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俄羅斯北部因天氣寒冷</a:t>
            </a:r>
            <a:endParaRPr sz="2800" b="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偏愛伏特加</a:t>
            </a:r>
            <a:r>
              <a:rPr lang="en-US" sz="1800" b="0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(世界六大蒸餾酒之一)</a:t>
            </a:r>
            <a:endParaRPr sz="2800" b="0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457200" y="476713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3600">
                <a:solidFill>
                  <a:srgbClr val="CC0000"/>
                </a:solidFill>
                <a:latin typeface="BiauKai"/>
                <a:ea typeface="BiauKai"/>
                <a:cs typeface="BiauKai"/>
                <a:sym typeface="BiauKai"/>
              </a:rPr>
              <a:t>六、世界六大蒸餾酒</a:t>
            </a:r>
            <a:endParaRPr sz="3600">
              <a:solidFill>
                <a:srgbClr val="CC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cxnSp>
        <p:nvCxnSpPr>
          <p:cNvPr id="157" name="Google Shape;157;p14"/>
          <p:cNvCxnSpPr>
            <a:stCxn id="158" idx="3"/>
            <a:endCxn id="159" idx="2"/>
          </p:cNvCxnSpPr>
          <p:nvPr/>
        </p:nvCxnSpPr>
        <p:spPr>
          <a:xfrm rot="10800000" flipH="1">
            <a:off x="5435600" y="2451500"/>
            <a:ext cx="969600" cy="653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8" name="Google Shape;1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6750" y="1995775"/>
            <a:ext cx="2218850" cy="22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4"/>
          <p:cNvSpPr txBox="1"/>
          <p:nvPr/>
        </p:nvSpPr>
        <p:spPr>
          <a:xfrm>
            <a:off x="3519600" y="2589125"/>
            <a:ext cx="1680625" cy="82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  <a:t>世界六大蒸餾酒</a:t>
            </a:r>
            <a:endParaRPr sz="2800" b="1" i="0" u="none" strike="noStrike" cap="none">
              <a:solidFill>
                <a:schemeClr val="dk2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6405125" y="1744000"/>
            <a:ext cx="1650900" cy="1415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6442875" y="4310400"/>
            <a:ext cx="1650900" cy="1415100"/>
          </a:xfrm>
          <a:prstGeom prst="ellipse">
            <a:avLst/>
          </a:prstGeom>
          <a:solidFill>
            <a:srgbClr val="B4A7D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3519600" y="4861125"/>
            <a:ext cx="1650900" cy="14151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596325" y="4027425"/>
            <a:ext cx="1650900" cy="1415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96325" y="1744000"/>
            <a:ext cx="1650900" cy="14151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14"/>
          <p:cNvCxnSpPr/>
          <p:nvPr/>
        </p:nvCxnSpPr>
        <p:spPr>
          <a:xfrm>
            <a:off x="5131700" y="3829925"/>
            <a:ext cx="1273800" cy="905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p14"/>
          <p:cNvCxnSpPr>
            <a:stCxn id="163" idx="6"/>
          </p:cNvCxnSpPr>
          <p:nvPr/>
        </p:nvCxnSpPr>
        <p:spPr>
          <a:xfrm rot="10800000" flipH="1">
            <a:off x="2247225" y="3839475"/>
            <a:ext cx="1328100" cy="895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Google Shape;167;p14"/>
          <p:cNvCxnSpPr>
            <a:stCxn id="162" idx="0"/>
            <a:endCxn id="158" idx="2"/>
          </p:cNvCxnSpPr>
          <p:nvPr/>
        </p:nvCxnSpPr>
        <p:spPr>
          <a:xfrm rot="10800000">
            <a:off x="4326150" y="4214625"/>
            <a:ext cx="18900" cy="646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4"/>
          <p:cNvCxnSpPr>
            <a:stCxn id="164" idx="6"/>
            <a:endCxn id="158" idx="1"/>
          </p:cNvCxnSpPr>
          <p:nvPr/>
        </p:nvCxnSpPr>
        <p:spPr>
          <a:xfrm>
            <a:off x="2247225" y="2451550"/>
            <a:ext cx="969600" cy="653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4"/>
          <p:cNvSpPr txBox="1"/>
          <p:nvPr/>
        </p:nvSpPr>
        <p:spPr>
          <a:xfrm>
            <a:off x="778892" y="2141375"/>
            <a:ext cx="12738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威士忌</a:t>
            </a:r>
            <a:endParaRPr sz="2800" b="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773036" y="4362375"/>
            <a:ext cx="1297475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白蘭地</a:t>
            </a:r>
            <a:endParaRPr sz="2800" b="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3752943" y="5251600"/>
            <a:ext cx="1378757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郎姆酒</a:t>
            </a:r>
            <a:endParaRPr sz="2800" b="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6745775" y="2128300"/>
            <a:ext cx="96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金酒</a:t>
            </a:r>
            <a:endParaRPr sz="2800" b="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6480250" y="4701000"/>
            <a:ext cx="1650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rPr>
              <a:t>伏特加酒</a:t>
            </a:r>
            <a:endParaRPr sz="2800" b="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4839477" y="821754"/>
            <a:ext cx="4325400" cy="927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rgbClr val="CC0000"/>
                </a:solidFill>
                <a:latin typeface="BiauKai"/>
                <a:ea typeface="BiauKai"/>
                <a:cs typeface="BiauKai"/>
                <a:sym typeface="BiauKai"/>
              </a:rPr>
              <a:t>七、台灣酒的分類</a:t>
            </a:r>
            <a:endParaRPr sz="3600">
              <a:solidFill>
                <a:srgbClr val="CC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cxnSp>
        <p:nvCxnSpPr>
          <p:cNvPr id="180" name="Google Shape;180;p15"/>
          <p:cNvCxnSpPr/>
          <p:nvPr/>
        </p:nvCxnSpPr>
        <p:spPr>
          <a:xfrm rot="10800000">
            <a:off x="1711776" y="1336569"/>
            <a:ext cx="881400" cy="13575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15"/>
          <p:cNvSpPr/>
          <p:nvPr/>
        </p:nvSpPr>
        <p:spPr>
          <a:xfrm>
            <a:off x="1490914" y="1991702"/>
            <a:ext cx="2553600" cy="1444800"/>
          </a:xfrm>
          <a:prstGeom prst="ellipse">
            <a:avLst/>
          </a:prstGeom>
          <a:gradFill>
            <a:gsLst>
              <a:gs pos="0">
                <a:srgbClr val="0F0F0F"/>
              </a:gs>
              <a:gs pos="100000">
                <a:srgbClr val="FEFEF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15"/>
          <p:cNvCxnSpPr/>
          <p:nvPr/>
        </p:nvCxnSpPr>
        <p:spPr>
          <a:xfrm flipH="1">
            <a:off x="3152949" y="1534965"/>
            <a:ext cx="765300" cy="11682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5"/>
          <p:cNvCxnSpPr/>
          <p:nvPr/>
        </p:nvCxnSpPr>
        <p:spPr>
          <a:xfrm flipH="1">
            <a:off x="2088037" y="3250059"/>
            <a:ext cx="2064900" cy="1251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5"/>
          <p:cNvCxnSpPr/>
          <p:nvPr/>
        </p:nvCxnSpPr>
        <p:spPr>
          <a:xfrm rot="10800000">
            <a:off x="2211750" y="2584277"/>
            <a:ext cx="881400" cy="13575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15"/>
          <p:cNvCxnSpPr/>
          <p:nvPr/>
        </p:nvCxnSpPr>
        <p:spPr>
          <a:xfrm rot="10800000" flipH="1">
            <a:off x="1283777" y="2338413"/>
            <a:ext cx="1229400" cy="15465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15"/>
          <p:cNvCxnSpPr/>
          <p:nvPr/>
        </p:nvCxnSpPr>
        <p:spPr>
          <a:xfrm rot="10800000" flipH="1">
            <a:off x="588090" y="2877186"/>
            <a:ext cx="1948800" cy="951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15"/>
          <p:cNvSpPr/>
          <p:nvPr/>
        </p:nvSpPr>
        <p:spPr>
          <a:xfrm rot="65900">
            <a:off x="662746" y="1585227"/>
            <a:ext cx="4210074" cy="2838819"/>
          </a:xfrm>
          <a:prstGeom prst="ellipse">
            <a:avLst/>
          </a:prstGeom>
          <a:noFill/>
          <a:ln w="381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1816565" y="1873640"/>
            <a:ext cx="14346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15"/>
          <p:cNvGrpSpPr/>
          <p:nvPr/>
        </p:nvGrpSpPr>
        <p:grpSpPr>
          <a:xfrm rot="-206882">
            <a:off x="-86124" y="2429650"/>
            <a:ext cx="1214228" cy="842947"/>
            <a:chOff x="3098" y="249"/>
            <a:chExt cx="1801" cy="648"/>
          </a:xfrm>
        </p:grpSpPr>
        <p:sp>
          <p:nvSpPr>
            <p:cNvPr id="190" name="Google Shape;190;p15"/>
            <p:cNvSpPr/>
            <p:nvPr/>
          </p:nvSpPr>
          <p:spPr>
            <a:xfrm>
              <a:off x="3099" y="297"/>
              <a:ext cx="1800" cy="600"/>
            </a:xfrm>
            <a:prstGeom prst="ellipse">
              <a:avLst/>
            </a:prstGeom>
            <a:gradFill>
              <a:gsLst>
                <a:gs pos="0">
                  <a:srgbClr val="6B6B6B"/>
                </a:gs>
                <a:gs pos="50000">
                  <a:srgbClr val="C0C0C0"/>
                </a:gs>
                <a:gs pos="100000">
                  <a:srgbClr val="6B6B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098" y="249"/>
              <a:ext cx="18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5"/>
          <p:cNvGrpSpPr/>
          <p:nvPr/>
        </p:nvGrpSpPr>
        <p:grpSpPr>
          <a:xfrm rot="-487969">
            <a:off x="1359873" y="1318287"/>
            <a:ext cx="846219" cy="422061"/>
            <a:chOff x="3098" y="249"/>
            <a:chExt cx="2101" cy="648"/>
          </a:xfrm>
        </p:grpSpPr>
        <p:sp>
          <p:nvSpPr>
            <p:cNvPr id="193" name="Google Shape;193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B6B6B"/>
                </a:gs>
                <a:gs pos="50000">
                  <a:srgbClr val="C0C0C0"/>
                </a:gs>
                <a:gs pos="100000">
                  <a:srgbClr val="6B6B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15"/>
          <p:cNvGrpSpPr/>
          <p:nvPr/>
        </p:nvGrpSpPr>
        <p:grpSpPr>
          <a:xfrm rot="69700">
            <a:off x="3447634" y="1346235"/>
            <a:ext cx="958531" cy="540384"/>
            <a:chOff x="3098" y="249"/>
            <a:chExt cx="2101" cy="648"/>
          </a:xfrm>
        </p:grpSpPr>
        <p:sp>
          <p:nvSpPr>
            <p:cNvPr id="196" name="Google Shape;196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15"/>
          <p:cNvGrpSpPr/>
          <p:nvPr/>
        </p:nvGrpSpPr>
        <p:grpSpPr>
          <a:xfrm rot="32904">
            <a:off x="3711193" y="2986215"/>
            <a:ext cx="1239811" cy="885554"/>
            <a:chOff x="3098" y="249"/>
            <a:chExt cx="2101" cy="648"/>
          </a:xfrm>
        </p:grpSpPr>
        <p:sp>
          <p:nvSpPr>
            <p:cNvPr id="199" name="Google Shape;199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15"/>
          <p:cNvGrpSpPr/>
          <p:nvPr/>
        </p:nvGrpSpPr>
        <p:grpSpPr>
          <a:xfrm rot="118160">
            <a:off x="2265079" y="3771792"/>
            <a:ext cx="1710795" cy="1329672"/>
            <a:chOff x="3098" y="249"/>
            <a:chExt cx="2101" cy="648"/>
          </a:xfrm>
        </p:grpSpPr>
        <p:sp>
          <p:nvSpPr>
            <p:cNvPr id="202" name="Google Shape;202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穀類釀造酒</a:t>
              </a:r>
              <a:endParaRPr sz="1800" b="1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15"/>
          <p:cNvGrpSpPr/>
          <p:nvPr/>
        </p:nvGrpSpPr>
        <p:grpSpPr>
          <a:xfrm rot="-36062">
            <a:off x="656212" y="3407072"/>
            <a:ext cx="1349579" cy="1037861"/>
            <a:chOff x="3098" y="249"/>
            <a:chExt cx="2101" cy="648"/>
          </a:xfrm>
        </p:grpSpPr>
        <p:sp>
          <p:nvSpPr>
            <p:cNvPr id="205" name="Google Shape;205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5"/>
          <p:cNvSpPr txBox="1"/>
          <p:nvPr/>
        </p:nvSpPr>
        <p:spPr>
          <a:xfrm>
            <a:off x="1283775" y="740813"/>
            <a:ext cx="998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3393340" y="1209500"/>
            <a:ext cx="10671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酒精類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3775800" y="3089525"/>
            <a:ext cx="12294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再製酒類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3087181" y="3454684"/>
            <a:ext cx="8703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831800" y="3539625"/>
            <a:ext cx="998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啤酒類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-524100" y="2554400"/>
            <a:ext cx="25353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15"/>
          <p:cNvCxnSpPr/>
          <p:nvPr/>
        </p:nvCxnSpPr>
        <p:spPr>
          <a:xfrm rot="10800000">
            <a:off x="5716125" y="3511981"/>
            <a:ext cx="881400" cy="13575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4" name="Google Shape;214;p15"/>
          <p:cNvSpPr/>
          <p:nvPr/>
        </p:nvSpPr>
        <p:spPr>
          <a:xfrm>
            <a:off x="5620339" y="4315339"/>
            <a:ext cx="2553600" cy="1444800"/>
          </a:xfrm>
          <a:prstGeom prst="ellipse">
            <a:avLst/>
          </a:prstGeom>
          <a:gradFill>
            <a:gsLst>
              <a:gs pos="0">
                <a:srgbClr val="0F0F0F"/>
              </a:gs>
              <a:gs pos="100000">
                <a:srgbClr val="FEFEF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15"/>
          <p:cNvCxnSpPr/>
          <p:nvPr/>
        </p:nvCxnSpPr>
        <p:spPr>
          <a:xfrm flipH="1">
            <a:off x="6619537" y="3526502"/>
            <a:ext cx="765300" cy="11682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15"/>
          <p:cNvCxnSpPr/>
          <p:nvPr/>
        </p:nvCxnSpPr>
        <p:spPr>
          <a:xfrm flipH="1">
            <a:off x="6619337" y="4536996"/>
            <a:ext cx="2064900" cy="1251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5"/>
          <p:cNvCxnSpPr/>
          <p:nvPr/>
        </p:nvCxnSpPr>
        <p:spPr>
          <a:xfrm rot="10800000">
            <a:off x="6642487" y="4661989"/>
            <a:ext cx="881400" cy="13575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15"/>
          <p:cNvCxnSpPr/>
          <p:nvPr/>
        </p:nvCxnSpPr>
        <p:spPr>
          <a:xfrm rot="10800000" flipH="1">
            <a:off x="5413202" y="4662050"/>
            <a:ext cx="1229400" cy="15465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15"/>
          <p:cNvCxnSpPr/>
          <p:nvPr/>
        </p:nvCxnSpPr>
        <p:spPr>
          <a:xfrm rot="10800000" flipH="1">
            <a:off x="4693977" y="4662249"/>
            <a:ext cx="1948800" cy="951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p15"/>
          <p:cNvSpPr/>
          <p:nvPr/>
        </p:nvSpPr>
        <p:spPr>
          <a:xfrm rot="-568913">
            <a:off x="5429003" y="3844633"/>
            <a:ext cx="2310973" cy="1554300"/>
          </a:xfrm>
          <a:prstGeom prst="ellipse">
            <a:avLst/>
          </a:prstGeom>
          <a:gradFill>
            <a:gsLst>
              <a:gs pos="0">
                <a:srgbClr val="008080"/>
              </a:gs>
              <a:gs pos="100000">
                <a:srgbClr val="99FFCC"/>
              </a:gs>
            </a:gsLst>
            <a:lin ang="2700006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5"/>
          <p:cNvSpPr/>
          <p:nvPr/>
        </p:nvSpPr>
        <p:spPr>
          <a:xfrm rot="65900">
            <a:off x="4479473" y="3481173"/>
            <a:ext cx="4210074" cy="2838711"/>
          </a:xfrm>
          <a:prstGeom prst="ellipse">
            <a:avLst/>
          </a:prstGeom>
          <a:noFill/>
          <a:ln w="381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5925290" y="4151053"/>
            <a:ext cx="14346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一般習慣之分類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15"/>
          <p:cNvGrpSpPr/>
          <p:nvPr/>
        </p:nvGrpSpPr>
        <p:grpSpPr>
          <a:xfrm rot="-206882">
            <a:off x="4043426" y="4485137"/>
            <a:ext cx="1214228" cy="842947"/>
            <a:chOff x="3098" y="249"/>
            <a:chExt cx="1801" cy="648"/>
          </a:xfrm>
        </p:grpSpPr>
        <p:sp>
          <p:nvSpPr>
            <p:cNvPr id="224" name="Google Shape;224;p15"/>
            <p:cNvSpPr/>
            <p:nvPr/>
          </p:nvSpPr>
          <p:spPr>
            <a:xfrm>
              <a:off x="3099" y="297"/>
              <a:ext cx="1800" cy="600"/>
            </a:xfrm>
            <a:prstGeom prst="ellipse">
              <a:avLst/>
            </a:prstGeom>
            <a:gradFill>
              <a:gsLst>
                <a:gs pos="0">
                  <a:srgbClr val="6B6B6B"/>
                </a:gs>
                <a:gs pos="50000">
                  <a:srgbClr val="C0C0C0"/>
                </a:gs>
                <a:gs pos="100000">
                  <a:srgbClr val="6B6B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098" y="249"/>
              <a:ext cx="18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5"/>
          <p:cNvGrpSpPr/>
          <p:nvPr/>
        </p:nvGrpSpPr>
        <p:grpSpPr>
          <a:xfrm rot="116227">
            <a:off x="5364586" y="3491662"/>
            <a:ext cx="846220" cy="422061"/>
            <a:chOff x="3098" y="249"/>
            <a:chExt cx="2101" cy="648"/>
          </a:xfrm>
        </p:grpSpPr>
        <p:sp>
          <p:nvSpPr>
            <p:cNvPr id="227" name="Google Shape;227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B6B6B"/>
                </a:gs>
                <a:gs pos="50000">
                  <a:srgbClr val="C0C0C0"/>
                </a:gs>
                <a:gs pos="100000">
                  <a:srgbClr val="6B6B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15"/>
          <p:cNvGrpSpPr/>
          <p:nvPr/>
        </p:nvGrpSpPr>
        <p:grpSpPr>
          <a:xfrm rot="69700">
            <a:off x="6939684" y="3271472"/>
            <a:ext cx="958531" cy="540384"/>
            <a:chOff x="3098" y="249"/>
            <a:chExt cx="2101" cy="648"/>
          </a:xfrm>
        </p:grpSpPr>
        <p:sp>
          <p:nvSpPr>
            <p:cNvPr id="230" name="Google Shape;230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 rot="32904">
            <a:off x="8034305" y="4122778"/>
            <a:ext cx="1239811" cy="885554"/>
            <a:chOff x="3098" y="249"/>
            <a:chExt cx="2101" cy="648"/>
          </a:xfrm>
        </p:grpSpPr>
        <p:sp>
          <p:nvSpPr>
            <p:cNvPr id="233" name="Google Shape;233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15"/>
          <p:cNvGrpSpPr/>
          <p:nvPr/>
        </p:nvGrpSpPr>
        <p:grpSpPr>
          <a:xfrm rot="118160">
            <a:off x="6796367" y="5446230"/>
            <a:ext cx="1710795" cy="1329672"/>
            <a:chOff x="3098" y="249"/>
            <a:chExt cx="2101" cy="648"/>
          </a:xfrm>
        </p:grpSpPr>
        <p:sp>
          <p:nvSpPr>
            <p:cNvPr id="236" name="Google Shape;236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5"/>
          <p:cNvGrpSpPr/>
          <p:nvPr/>
        </p:nvGrpSpPr>
        <p:grpSpPr>
          <a:xfrm rot="-36062">
            <a:off x="4785637" y="5730710"/>
            <a:ext cx="1349579" cy="1037861"/>
            <a:chOff x="3098" y="249"/>
            <a:chExt cx="2101" cy="648"/>
          </a:xfrm>
        </p:grpSpPr>
        <p:sp>
          <p:nvSpPr>
            <p:cNvPr id="239" name="Google Shape;239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15"/>
          <p:cNvSpPr txBox="1"/>
          <p:nvPr/>
        </p:nvSpPr>
        <p:spPr>
          <a:xfrm>
            <a:off x="5282913" y="3454675"/>
            <a:ext cx="998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lang="en-US" sz="1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蒸餾酒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6852551" y="3331450"/>
            <a:ext cx="11328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lang="en-US" sz="1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蒸餾酒類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8173950" y="4230463"/>
            <a:ext cx="11106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釀造酒之啤酒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7055600" y="5621925"/>
            <a:ext cx="1286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釀造酒類之其他釀造酒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5077763" y="5948015"/>
            <a:ext cx="7653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再製酒類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4229750" y="4546747"/>
            <a:ext cx="7653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4030650" y="4547325"/>
            <a:ext cx="13443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釀造酒類之其他釀造酒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" name="Google Shape;248;p15"/>
          <p:cNvCxnSpPr/>
          <p:nvPr/>
        </p:nvCxnSpPr>
        <p:spPr>
          <a:xfrm flipH="1">
            <a:off x="2151224" y="1431215"/>
            <a:ext cx="765300" cy="11682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49" name="Google Shape;249;p15"/>
          <p:cNvGrpSpPr/>
          <p:nvPr/>
        </p:nvGrpSpPr>
        <p:grpSpPr>
          <a:xfrm rot="-140740">
            <a:off x="2369074" y="1252899"/>
            <a:ext cx="846219" cy="422061"/>
            <a:chOff x="3098" y="249"/>
            <a:chExt cx="2101" cy="648"/>
          </a:xfrm>
        </p:grpSpPr>
        <p:sp>
          <p:nvSpPr>
            <p:cNvPr id="250" name="Google Shape;250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B6B6B"/>
                </a:gs>
                <a:gs pos="50000">
                  <a:srgbClr val="C0C0C0"/>
                </a:gs>
                <a:gs pos="100000">
                  <a:srgbClr val="6B6B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2" name="Google Shape;252;p15"/>
          <p:cNvCxnSpPr/>
          <p:nvPr/>
        </p:nvCxnSpPr>
        <p:spPr>
          <a:xfrm flipH="1">
            <a:off x="2804887" y="2576659"/>
            <a:ext cx="2064900" cy="1251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3" name="Google Shape;253;p15"/>
          <p:cNvGrpSpPr/>
          <p:nvPr/>
        </p:nvGrpSpPr>
        <p:grpSpPr>
          <a:xfrm rot="32904">
            <a:off x="4276943" y="2083777"/>
            <a:ext cx="1239811" cy="885554"/>
            <a:chOff x="3098" y="249"/>
            <a:chExt cx="2101" cy="648"/>
          </a:xfrm>
        </p:grpSpPr>
        <p:sp>
          <p:nvSpPr>
            <p:cNvPr id="254" name="Google Shape;254;p15"/>
            <p:cNvSpPr/>
            <p:nvPr/>
          </p:nvSpPr>
          <p:spPr>
            <a:xfrm>
              <a:off x="3099" y="297"/>
              <a:ext cx="2100" cy="600"/>
            </a:xfrm>
            <a:prstGeom prst="ellipse">
              <a:avLst/>
            </a:prstGeom>
            <a:gradFill>
              <a:gsLst>
                <a:gs pos="0">
                  <a:srgbClr val="636363"/>
                </a:gs>
                <a:gs pos="50000">
                  <a:srgbClr val="B2B2B2"/>
                </a:gs>
                <a:gs pos="100000">
                  <a:srgbClr val="63636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3098" y="249"/>
              <a:ext cx="21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6" name="Google Shape;256;p15"/>
          <p:cNvCxnSpPr/>
          <p:nvPr/>
        </p:nvCxnSpPr>
        <p:spPr>
          <a:xfrm rot="10800000">
            <a:off x="1211076" y="2035344"/>
            <a:ext cx="881400" cy="1357500"/>
          </a:xfrm>
          <a:prstGeom prst="straightConnector1">
            <a:avLst/>
          </a:prstGeom>
          <a:noFill/>
          <a:ln w="7620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15"/>
          <p:cNvSpPr/>
          <p:nvPr/>
        </p:nvSpPr>
        <p:spPr>
          <a:xfrm rot="-138631">
            <a:off x="1525004" y="1992516"/>
            <a:ext cx="2485421" cy="1555864"/>
          </a:xfrm>
          <a:prstGeom prst="ellipse">
            <a:avLst/>
          </a:prstGeom>
          <a:gradFill>
            <a:gsLst>
              <a:gs pos="0">
                <a:srgbClr val="008080"/>
              </a:gs>
              <a:gs pos="100000">
                <a:srgbClr val="99FFCC"/>
              </a:gs>
            </a:gsLst>
            <a:lin ang="2700006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15"/>
          <p:cNvGrpSpPr/>
          <p:nvPr/>
        </p:nvGrpSpPr>
        <p:grpSpPr>
          <a:xfrm rot="-206882">
            <a:off x="318201" y="1570725"/>
            <a:ext cx="1214228" cy="842947"/>
            <a:chOff x="3098" y="249"/>
            <a:chExt cx="1801" cy="648"/>
          </a:xfrm>
        </p:grpSpPr>
        <p:sp>
          <p:nvSpPr>
            <p:cNvPr id="259" name="Google Shape;259;p15"/>
            <p:cNvSpPr/>
            <p:nvPr/>
          </p:nvSpPr>
          <p:spPr>
            <a:xfrm>
              <a:off x="3099" y="297"/>
              <a:ext cx="1800" cy="600"/>
            </a:xfrm>
            <a:prstGeom prst="ellipse">
              <a:avLst/>
            </a:prstGeom>
            <a:gradFill>
              <a:gsLst>
                <a:gs pos="0">
                  <a:srgbClr val="6B6B6B"/>
                </a:gs>
                <a:gs pos="50000">
                  <a:srgbClr val="C0C0C0"/>
                </a:gs>
                <a:gs pos="100000">
                  <a:srgbClr val="6B6B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3098" y="249"/>
              <a:ext cx="1800" cy="600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2B16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15"/>
          <p:cNvSpPr txBox="1"/>
          <p:nvPr/>
        </p:nvSpPr>
        <p:spPr>
          <a:xfrm>
            <a:off x="588107" y="1512925"/>
            <a:ext cx="89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其他釀造酒</a:t>
            </a:r>
            <a:endParaRPr sz="1400" b="1" i="0" u="none" strike="noStrike" cap="none">
              <a:solidFill>
                <a:srgbClr val="2B166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-81575" y="2447225"/>
            <a:ext cx="13443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蒸餾酒類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4272725" y="2106425"/>
            <a:ext cx="1286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料理酒類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2211750" y="1083550"/>
            <a:ext cx="19488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水果釀造酒類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334275" y="1151125"/>
            <a:ext cx="1948800" cy="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其他酒類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1933325" y="2275238"/>
            <a:ext cx="20649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菸酒管理</a:t>
            </a:r>
            <a:r>
              <a:rPr lang="en-US" sz="24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法</a:t>
            </a:r>
            <a:endParaRPr sz="240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title"/>
          </p:nvPr>
        </p:nvSpPr>
        <p:spPr>
          <a:xfrm>
            <a:off x="457200" y="459001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rgbClr val="CC0000"/>
                </a:solidFill>
                <a:latin typeface="BiauKai"/>
                <a:ea typeface="BiauKai"/>
                <a:cs typeface="BiauKai"/>
                <a:sym typeface="BiauKai"/>
              </a:rPr>
              <a:t>八、臺灣原住民的釀酒文化</a:t>
            </a:r>
            <a:endParaRPr sz="360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72" name="Google Shape;27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latin typeface="BiauKai"/>
                <a:ea typeface="BiauKai"/>
                <a:cs typeface="BiauKai"/>
                <a:sym typeface="BiauKai"/>
              </a:rPr>
              <a:t>(一)酒在原住民中扮演重要的角色</a:t>
            </a:r>
            <a:endParaRPr>
              <a:latin typeface="BiauKai"/>
              <a:ea typeface="BiauKai"/>
              <a:cs typeface="BiauKai"/>
              <a:sym typeface="BiauKai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latin typeface="BiauKai"/>
              <a:ea typeface="BiauKai"/>
              <a:cs typeface="BiauKai"/>
              <a:sym typeface="BiauKai"/>
            </a:endParaRPr>
          </a:p>
        </p:txBody>
      </p:sp>
      <p:grpSp>
        <p:nvGrpSpPr>
          <p:cNvPr id="273" name="Google Shape;273;p16"/>
          <p:cNvGrpSpPr/>
          <p:nvPr/>
        </p:nvGrpSpPr>
        <p:grpSpPr>
          <a:xfrm>
            <a:off x="2045598" y="2469935"/>
            <a:ext cx="4662385" cy="3837655"/>
            <a:chOff x="716807" y="1372"/>
            <a:chExt cx="4662385" cy="3837655"/>
          </a:xfrm>
        </p:grpSpPr>
        <p:sp>
          <p:nvSpPr>
            <p:cNvPr id="274" name="Google Shape;274;p16"/>
            <p:cNvSpPr/>
            <p:nvPr/>
          </p:nvSpPr>
          <p:spPr>
            <a:xfrm>
              <a:off x="2116335" y="1372"/>
              <a:ext cx="1863328" cy="1211163"/>
            </a:xfrm>
            <a:prstGeom prst="roundRect">
              <a:avLst>
                <a:gd name="adj" fmla="val 16667"/>
              </a:avLst>
            </a:prstGeom>
            <a:solidFill>
              <a:srgbClr val="FD6060"/>
            </a:solidFill>
            <a:ln w="25400" cap="flat" cmpd="sng">
              <a:solidFill>
                <a:srgbClr val="FCF4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6"/>
            <p:cNvSpPr txBox="1"/>
            <p:nvPr/>
          </p:nvSpPr>
          <p:spPr>
            <a:xfrm>
              <a:off x="2175459" y="60496"/>
              <a:ext cx="1745080" cy="1092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050" tIns="179050" rIns="179050" bIns="17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00"/>
                <a:buFont typeface="Arial"/>
                <a:buNone/>
              </a:pPr>
              <a:r>
                <a:rPr lang="en-US" sz="4700" b="0" i="0" u="none" strike="noStrike" cap="none">
                  <a:solidFill>
                    <a:schemeClr val="lt1"/>
                  </a:solidFill>
                  <a:latin typeface="BiauKai"/>
                  <a:ea typeface="BiauKai"/>
                  <a:cs typeface="BiauKai"/>
                  <a:sym typeface="BiauKai"/>
                </a:rPr>
                <a:t>祭祖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431963" y="606954"/>
              <a:ext cx="3232073" cy="32320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094" y="11334"/>
                  </a:moveTo>
                  <a:lnTo>
                    <a:pt x="95094" y="11334"/>
                  </a:lnTo>
                  <a:cubicBezTo>
                    <a:pt x="112727" y="24049"/>
                    <a:pt x="122103" y="45308"/>
                    <a:pt x="119602" y="66903"/>
                  </a:cubicBezTo>
                </a:path>
              </a:pathLst>
            </a:custGeom>
            <a:noFill/>
            <a:ln w="9525" cap="flat" cmpd="sng">
              <a:solidFill>
                <a:srgbClr val="FD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515864" y="2425427"/>
              <a:ext cx="1863328" cy="1211163"/>
            </a:xfrm>
            <a:prstGeom prst="roundRect">
              <a:avLst>
                <a:gd name="adj" fmla="val 16667"/>
              </a:avLst>
            </a:prstGeom>
            <a:solidFill>
              <a:srgbClr val="FD6060"/>
            </a:solidFill>
            <a:ln w="25400" cap="flat" cmpd="sng">
              <a:solidFill>
                <a:srgbClr val="FCF4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6"/>
            <p:cNvSpPr txBox="1"/>
            <p:nvPr/>
          </p:nvSpPr>
          <p:spPr>
            <a:xfrm>
              <a:off x="3574988" y="2484551"/>
              <a:ext cx="1745080" cy="1092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050" tIns="179050" rIns="179050" bIns="17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00"/>
                <a:buFont typeface="Arial"/>
                <a:buNone/>
              </a:pPr>
              <a:r>
                <a:rPr lang="en-US" sz="4700" b="0" i="0" u="none" strike="noStrike" cap="none">
                  <a:solidFill>
                    <a:schemeClr val="lt1"/>
                  </a:solidFill>
                  <a:latin typeface="BiauKai"/>
                  <a:ea typeface="BiauKai"/>
                  <a:cs typeface="BiauKai"/>
                  <a:sym typeface="BiauKai"/>
                </a:rPr>
                <a:t>迎賓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1431963" y="606954"/>
              <a:ext cx="3232073" cy="32320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566" y="112763"/>
                  </a:moveTo>
                  <a:cubicBezTo>
                    <a:pt x="70744" y="122412"/>
                    <a:pt x="49255" y="122412"/>
                    <a:pt x="31433" y="112763"/>
                  </a:cubicBezTo>
                </a:path>
              </a:pathLst>
            </a:custGeom>
            <a:noFill/>
            <a:ln w="9525" cap="flat" cmpd="sng">
              <a:solidFill>
                <a:srgbClr val="FD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716807" y="2425427"/>
              <a:ext cx="1863328" cy="1211163"/>
            </a:xfrm>
            <a:prstGeom prst="roundRect">
              <a:avLst>
                <a:gd name="adj" fmla="val 16667"/>
              </a:avLst>
            </a:prstGeom>
            <a:solidFill>
              <a:srgbClr val="FD6060"/>
            </a:solidFill>
            <a:ln w="25400" cap="flat" cmpd="sng">
              <a:solidFill>
                <a:srgbClr val="FCF4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 txBox="1"/>
            <p:nvPr/>
          </p:nvSpPr>
          <p:spPr>
            <a:xfrm>
              <a:off x="775931" y="2484551"/>
              <a:ext cx="1745080" cy="1092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050" tIns="179050" rIns="179050" bIns="17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00"/>
                <a:buFont typeface="Arial"/>
                <a:buNone/>
              </a:pPr>
              <a:r>
                <a:rPr lang="en-US" sz="4700" b="0" i="0" u="none" strike="noStrike" cap="none">
                  <a:solidFill>
                    <a:schemeClr val="lt1"/>
                  </a:solidFill>
                  <a:latin typeface="BiauKai"/>
                  <a:ea typeface="BiauKai"/>
                  <a:cs typeface="BiauKai"/>
                  <a:sym typeface="BiauKai"/>
                </a:rPr>
                <a:t>節慶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1431963" y="606954"/>
              <a:ext cx="3232073" cy="32320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98" y="66903"/>
                  </a:moveTo>
                  <a:cubicBezTo>
                    <a:pt x="-2103" y="45308"/>
                    <a:pt x="7273" y="24049"/>
                    <a:pt x="24906" y="11334"/>
                  </a:cubicBezTo>
                </a:path>
              </a:pathLst>
            </a:custGeom>
            <a:noFill/>
            <a:ln w="9525" cap="flat" cmpd="sng">
              <a:solidFill>
                <a:srgbClr val="FD6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580TGp_general_light_ani">
  <a:themeElements>
    <a:clrScheme name="default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DF58D"/>
      </a:accent3>
      <a:accent4>
        <a:srgbClr val="FF6161"/>
      </a:accent4>
      <a:accent5>
        <a:srgbClr val="FFC319"/>
      </a:accent5>
      <a:accent6>
        <a:srgbClr val="FDF58D"/>
      </a:accent6>
      <a:hlink>
        <a:srgbClr val="A8D02A"/>
      </a:hlink>
      <a:folHlink>
        <a:srgbClr val="5CB1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718</Words>
  <Application>Microsoft Office PowerPoint</Application>
  <PresentationFormat>如螢幕大小 (4:3)</PresentationFormat>
  <Paragraphs>229</Paragraphs>
  <Slides>23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Arial</vt:lpstr>
      <vt:lpstr>新細明體</vt:lpstr>
      <vt:lpstr>BiauKai</vt:lpstr>
      <vt:lpstr>Arial Black</vt:lpstr>
      <vt:lpstr>PMingLiu</vt:lpstr>
      <vt:lpstr>Verdana</vt:lpstr>
      <vt:lpstr>標楷體</vt:lpstr>
      <vt:lpstr>580TGp_general_light_ani</vt:lpstr>
      <vt:lpstr>好酒相見</vt:lpstr>
      <vt:lpstr> </vt:lpstr>
      <vt:lpstr>二、研究目的</vt:lpstr>
      <vt:lpstr>PowerPoint 簡報</vt:lpstr>
      <vt:lpstr>四、釀酒</vt:lpstr>
      <vt:lpstr>五、世界各地的釀酒文化 </vt:lpstr>
      <vt:lpstr>六、世界六大蒸餾酒</vt:lpstr>
      <vt:lpstr>七、台灣酒的分類</vt:lpstr>
      <vt:lpstr>八、臺灣原住民的釀酒文化</vt:lpstr>
      <vt:lpstr>九、臺灣原住民的釀酒文化</vt:lpstr>
      <vt:lpstr> 十、酒麴  1.是多種微生物的複合，是釀酒發酵的原動力。 2.有很強的糖化澱粉的能力   </vt:lpstr>
      <vt:lpstr>PowerPoint 簡報</vt:lpstr>
      <vt:lpstr>十二、血液中的酒精濃度</vt:lpstr>
      <vt:lpstr>十三、釀酒方式</vt:lpstr>
      <vt:lpstr>不同小米酒的釀酒差別</vt:lpstr>
      <vt:lpstr>葡萄酒</vt:lpstr>
      <vt:lpstr>不同葡萄酒的釀酒差別及相異處</vt:lpstr>
      <vt:lpstr>十四、釀酒之差別處</vt:lpstr>
      <vt:lpstr>十五、問卷調查</vt:lpstr>
      <vt:lpstr>PowerPoint 簡報</vt:lpstr>
      <vt:lpstr>PowerPoint 簡報</vt:lpstr>
      <vt:lpstr>PowerPoint 簡報</vt:lpstr>
      <vt:lpstr>謝謝評審的聆聽 請評審指教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好酒相見</dc:title>
  <cp:lastModifiedBy>user</cp:lastModifiedBy>
  <cp:revision>4</cp:revision>
  <dcterms:modified xsi:type="dcterms:W3CDTF">2019-10-31T09:01:58Z</dcterms:modified>
</cp:coreProperties>
</file>