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3" r:id="rId10"/>
    <p:sldId id="263" r:id="rId11"/>
    <p:sldId id="264" r:id="rId12"/>
    <p:sldId id="265" r:id="rId13"/>
    <p:sldId id="267" r:id="rId14"/>
    <p:sldId id="266" r:id="rId15"/>
    <p:sldId id="270" r:id="rId16"/>
    <p:sldId id="271" r:id="rId17"/>
    <p:sldId id="272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 wu" initials="sw" lastIdx="2" clrIdx="0">
    <p:extLst>
      <p:ext uri="{19B8F6BF-5375-455C-9EA6-DF929625EA0E}">
        <p15:presenceInfo xmlns:p15="http://schemas.microsoft.com/office/powerpoint/2012/main" xmlns="" userId="1883277834e11d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FB0"/>
    <a:srgbClr val="0A6192"/>
    <a:srgbClr val="0C72AA"/>
    <a:srgbClr val="0987CD"/>
    <a:srgbClr val="027FD4"/>
    <a:srgbClr val="19A1FD"/>
    <a:srgbClr val="006CCE"/>
    <a:srgbClr val="02B9CC"/>
    <a:srgbClr val="008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96353" autoAdjust="0"/>
  </p:normalViewPr>
  <p:slideViewPr>
    <p:cSldViewPr>
      <p:cViewPr varScale="1">
        <p:scale>
          <a:sx n="87" d="100"/>
          <a:sy n="87" d="100"/>
        </p:scale>
        <p:origin x="-12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190394678926001E-2"/>
          <c:y val="7.3501741722737976E-2"/>
          <c:w val="0.92444935687386898"/>
          <c:h val="0.87457904878993453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2016犀牛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工作表1!$A$2:$A$13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5</c:v>
                </c:pt>
                <c:pt idx="9">
                  <c:v>1</c:v>
                </c:pt>
                <c:pt idx="10">
                  <c:v>2</c:v>
                </c:pt>
                <c:pt idx="11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E1B-454E-A951-336084D4F76D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2017桃猿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工作表1!$A$2:$A$13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工作表1!$C$2:$C$13</c:f>
              <c:numCache>
                <c:formatCode>General</c:formatCode>
                <c:ptCount val="12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E1B-454E-A951-336084D4F76D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2018桃猿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工作表1!$A$2:$A$13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工作表1!$D$2:$D$13</c:f>
              <c:numCache>
                <c:formatCode>General</c:formatCode>
                <c:ptCount val="12"/>
                <c:pt idx="0">
                  <c:v>3</c:v>
                </c:pt>
                <c:pt idx="1">
                  <c:v>0</c:v>
                </c:pt>
                <c:pt idx="2">
                  <c:v>4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E1B-454E-A951-336084D4F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905472"/>
        <c:axId val="28907008"/>
      </c:lineChart>
      <c:catAx>
        <c:axId val="2890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8907008"/>
        <c:crosses val="autoZero"/>
        <c:auto val="1"/>
        <c:lblAlgn val="ctr"/>
        <c:lblOffset val="100"/>
        <c:noMultiLvlLbl val="0"/>
      </c:catAx>
      <c:valAx>
        <c:axId val="2890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890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763112141682984E-2"/>
          <c:y val="0.18440408571219616"/>
          <c:w val="0.82202638828586105"/>
          <c:h val="0.5938334024036469"/>
        </c:manualLayout>
      </c:layout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17-483F-A48A-E36CA4DA807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17-483F-A48A-E36CA4DA807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17-483F-A48A-E36CA4DA807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17-483F-A48A-E36CA4DA807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917-483F-A48A-E36CA4DA807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917-483F-A48A-E36CA4DA8079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917-483F-A48A-E36CA4DA8079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917-483F-A48A-E36CA4DA8079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917-483F-A48A-E36CA4DA8079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917-483F-A48A-E36CA4DA8079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917-483F-A48A-E36CA4DA8079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917-483F-A48A-E36CA4DA8079}"/>
              </c:ext>
            </c:extLst>
          </c:dPt>
          <c:dLbls>
            <c:dLbl>
              <c:idx val="0"/>
              <c:layout>
                <c:manualLayout>
                  <c:x val="-1.4447387430772935E-2"/>
                  <c:y val="-2.47678018575851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17-483F-A48A-E36CA4DA8079}"/>
                </c:ext>
              </c:extLst>
            </c:dLbl>
            <c:dLbl>
              <c:idx val="1"/>
              <c:layout>
                <c:manualLayout>
                  <c:x val="-7.2236937153865562E-3"/>
                  <c:y val="-7.43034055727554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17-483F-A48A-E36CA4DA8079}"/>
                </c:ext>
              </c:extLst>
            </c:dLbl>
            <c:dLbl>
              <c:idx val="2"/>
              <c:layout>
                <c:manualLayout>
                  <c:x val="1.9263183241030581E-2"/>
                  <c:y val="-2.88957688338493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17-483F-A48A-E36CA4DA8079}"/>
                </c:ext>
              </c:extLst>
            </c:dLbl>
            <c:dLbl>
              <c:idx val="4"/>
              <c:layout>
                <c:manualLayout>
                  <c:x val="1.4447387430772847E-2"/>
                  <c:y val="8.25593395252837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17-483F-A48A-E36CA4DA8079}"/>
                </c:ext>
              </c:extLst>
            </c:dLbl>
            <c:dLbl>
              <c:idx val="5"/>
              <c:layout>
                <c:manualLayout>
                  <c:x val="9.6315916205152018E-3"/>
                  <c:y val="1.23839009287924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17-483F-A48A-E36CA4DA8079}"/>
                </c:ext>
              </c:extLst>
            </c:dLbl>
            <c:dLbl>
              <c:idx val="6"/>
              <c:layout>
                <c:manualLayout>
                  <c:x val="-1.4447387430772979E-2"/>
                  <c:y val="4.127966976264038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917-483F-A48A-E36CA4DA8079}"/>
                </c:ext>
              </c:extLst>
            </c:dLbl>
            <c:dLbl>
              <c:idx val="7"/>
              <c:layout>
                <c:manualLayout>
                  <c:x val="-6.2605345533349385E-2"/>
                  <c:y val="-2.27038183694530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917-483F-A48A-E36CA4DA8079}"/>
                </c:ext>
              </c:extLst>
            </c:dLbl>
            <c:dLbl>
              <c:idx val="8"/>
              <c:layout>
                <c:manualLayout>
                  <c:x val="-2.1671081146159402E-2"/>
                  <c:y val="-2.47678018575852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917-483F-A48A-E36CA4DA8079}"/>
                </c:ext>
              </c:extLst>
            </c:dLbl>
            <c:dLbl>
              <c:idx val="10"/>
              <c:layout>
                <c:manualLayout>
                  <c:x val="-2.4078979051288668E-3"/>
                  <c:y val="-4.12796697626418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917-483F-A48A-E36CA4DA80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工作表1!$A$2:$A$13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工作表1!$B$2:$B$13</c:f>
              <c:numCache>
                <c:formatCode>General</c:formatCode>
                <c:ptCount val="12"/>
                <c:pt idx="0">
                  <c:v>7</c:v>
                </c:pt>
                <c:pt idx="1">
                  <c:v>3</c:v>
                </c:pt>
                <c:pt idx="2">
                  <c:v>9</c:v>
                </c:pt>
                <c:pt idx="3">
                  <c:v>11</c:v>
                </c:pt>
                <c:pt idx="4">
                  <c:v>8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11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8917-483F-A48A-E36CA4DA807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41-456C-99CA-740E3EEF94B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41-456C-99CA-740E3EEF94B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941-456C-99CA-740E3EEF94B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941-456C-99CA-740E3EEF94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3"/>
                <c:pt idx="0">
                  <c:v>1~4月</c:v>
                </c:pt>
                <c:pt idx="1">
                  <c:v>5~8月</c:v>
                </c:pt>
                <c:pt idx="2">
                  <c:v>9~12月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30</c:v>
                </c:pt>
                <c:pt idx="1">
                  <c:v>13</c:v>
                </c:pt>
                <c:pt idx="2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941-456C-99CA-740E3EEF94B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E0762-ED34-43E1-93F0-0010B34AF4DD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D13-C4AF-483A-9AA8-05A984586D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1930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A9D13-C4AF-483A-9AA8-05A984586D8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87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187700"/>
            <a:ext cx="6172200" cy="8509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noProof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1850" y="4452938"/>
            <a:ext cx="6248400" cy="533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noProof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79B7D8-60B5-4DAC-8734-57E60433169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>
        <p14:shred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20005-ABB8-4AD2-81B8-26FD3BEE957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3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>
        <p14:shred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000250" cy="6400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848350" cy="6400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D4A6-10A3-48A3-A14C-D291DA7192A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>
        <p14:shred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19537-BB76-4538-A5A1-AC9DD0851ED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5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>
        <p14:shred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F7D23-59BB-4020-81B6-E6BE36675F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90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>
        <p14:shred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1E63B-E864-4EA7-BA06-3622916269D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5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>
        <p14:shred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BA855-A700-4FAC-BF28-1460FFDAA1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3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>
        <p14:shred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8E719-9C56-4C06-9C95-D5FCC79D604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0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>
        <p14:shred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2028B-881C-4F40-9EBA-802434FF33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3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>
        <p14:shred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3E2A-49DA-4996-88A3-7AE4DEB6264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2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>
        <p14:shred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B9A67-9B61-4B25-BE7C-55A90B193E2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0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>
        <p14:shred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8001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14AB675-9A61-4018-9A07-190B3678538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7000">
        <p14:shred/>
      </p:transition>
    </mc:Choice>
    <mc:Fallback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B1B966F-D88D-4F8E-BD4B-BDEAF6B00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844" y="927895"/>
            <a:ext cx="6172200" cy="2287488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zh-TW" altLang="zh-TW" dirty="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從</a:t>
            </a:r>
            <a:r>
              <a:rPr lang="en-US" altLang="zh-TW" dirty="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”</a:t>
            </a:r>
            <a:r>
              <a:rPr lang="zh-TW" altLang="zh-TW" dirty="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異數</a:t>
            </a:r>
            <a:r>
              <a:rPr lang="en-US" altLang="zh-TW" dirty="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”</a:t>
            </a:r>
            <a:r>
              <a:rPr lang="zh-TW" altLang="zh-TW" dirty="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看生日密碼</a:t>
            </a:r>
            <a:r>
              <a:rPr lang="en-US" altLang="zh-TW" dirty="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―</a:t>
            </a:r>
            <a:r>
              <a:rPr lang="zh-TW" altLang="zh-TW" dirty="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以台灣職棒球員爲例</a:t>
            </a:r>
            <a:br>
              <a:rPr lang="zh-TW" altLang="zh-TW" dirty="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</a:b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F5B38FF2-F581-4DE2-8855-9012B0391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844" y="3429000"/>
            <a:ext cx="6248400" cy="1557338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zh-TW" altLang="zh-TW" dirty="0">
                <a:latin typeface="Calibri" panose="020F0502020204030204" pitchFamily="34" charset="0"/>
                <a:ea typeface="新細明體" panose="02020500000000000000" pitchFamily="18" charset="-120"/>
              </a:rPr>
              <a:t>作者：</a:t>
            </a:r>
          </a:p>
          <a:p>
            <a:pPr algn="ctr">
              <a:spcAft>
                <a:spcPts val="0"/>
              </a:spcAft>
            </a:pPr>
            <a:r>
              <a:rPr lang="zh-TW" altLang="zh-TW" dirty="0">
                <a:latin typeface="Calibri" panose="020F0502020204030204" pitchFamily="34" charset="0"/>
                <a:ea typeface="新細明體" panose="02020500000000000000" pitchFamily="18" charset="-120"/>
              </a:rPr>
              <a:t>吳家穎。明義國小。五年七班</a:t>
            </a:r>
          </a:p>
          <a:p>
            <a:pPr algn="ctr">
              <a:spcAft>
                <a:spcPts val="0"/>
              </a:spcAft>
            </a:pPr>
            <a:r>
              <a:rPr lang="zh-TW" altLang="zh-TW" dirty="0">
                <a:latin typeface="Calibri" panose="020F0502020204030204" pitchFamily="34" charset="0"/>
                <a:ea typeface="新細明體" panose="02020500000000000000" pitchFamily="18" charset="-120"/>
              </a:rPr>
              <a:t>指導老師：鄭淑玲老師</a:t>
            </a:r>
          </a:p>
          <a:p>
            <a:endParaRPr lang="zh-TW" altLang="en-US" dirty="0"/>
          </a:p>
        </p:txBody>
      </p:sp>
      <p:pic>
        <p:nvPicPr>
          <p:cNvPr id="4" name="2016中華職棒年度歌曲－我們的歌 熱血High Light版MV">
            <a:hlinkClick r:id="" action="ppaction://media"/>
            <a:extLst>
              <a:ext uri="{FF2B5EF4-FFF2-40B4-BE49-F238E27FC236}">
                <a16:creationId xmlns:a16="http://schemas.microsoft.com/office/drawing/2014/main" xmlns="" id="{17EF833B-7EC8-42DF-BD7E-592849B1B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63144" y="316310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926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ED3980A-F63D-43BC-B69D-05CAEE782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64506"/>
            <a:ext cx="8064896" cy="526380"/>
          </a:xfrm>
        </p:spPr>
        <p:txBody>
          <a:bodyPr/>
          <a:lstStyle/>
          <a:p>
            <a:r>
              <a:rPr lang="zh-TW" altLang="en-US" sz="32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（四）：統計資料說明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xmlns="" id="{68974817-6341-4983-839D-8DEF6676A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733874"/>
              </p:ext>
            </p:extLst>
          </p:nvPr>
        </p:nvGraphicFramePr>
        <p:xfrm>
          <a:off x="3647058" y="590886"/>
          <a:ext cx="5111750" cy="585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2F0EE5A8-D5B0-4333-AF90-11878AD34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580" y="980728"/>
            <a:ext cx="2891482" cy="5145435"/>
          </a:xfrm>
        </p:spPr>
        <p:txBody>
          <a:bodyPr/>
          <a:lstStyle/>
          <a:p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•</a:t>
            </a:r>
            <a:r>
              <a:rPr lang="zh-TW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單就月份來看：犀牛隊</a:t>
            </a:r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9</a:t>
            </a:r>
            <a:r>
              <a:rPr lang="zh-TW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月、</a:t>
            </a:r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12</a:t>
            </a:r>
            <a:r>
              <a:rPr lang="zh-TW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月出生球員人數最多。</a:t>
            </a:r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2017</a:t>
            </a:r>
            <a:r>
              <a:rPr lang="zh-TW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桃園隊則是</a:t>
            </a:r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4</a:t>
            </a:r>
            <a:r>
              <a:rPr lang="zh-TW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月、</a:t>
            </a:r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5</a:t>
            </a:r>
            <a:r>
              <a:rPr lang="zh-TW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月的人數最多。</a:t>
            </a:r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 • </a:t>
            </a:r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2018</a:t>
            </a:r>
            <a:r>
              <a:rPr lang="zh-TW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桃猿隊則是</a:t>
            </a:r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4</a:t>
            </a:r>
            <a:r>
              <a:rPr lang="zh-TW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月人數最多。</a:t>
            </a:r>
            <a:endParaRPr lang="en-US" altLang="zh-TW" sz="1800" dirty="0">
              <a:latin typeface="華康鋼筆體W2(P)" panose="03000200000000000000" pitchFamily="66" charset="-120"/>
              <a:ea typeface="華康鋼筆體W2(P)" panose="03000200000000000000" pitchFamily="66" charset="-120"/>
              <a:cs typeface="Calibri" panose="020F0502020204030204" pitchFamily="34" charset="0"/>
            </a:endParaRPr>
          </a:p>
          <a:p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•</a:t>
            </a:r>
            <a:r>
              <a:rPr lang="zh-TW" altLang="en-US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若將每四個月分為一組來看：犀牛隊</a:t>
            </a:r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9-12</a:t>
            </a:r>
            <a:r>
              <a:rPr lang="zh-TW" altLang="en-US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月人數最多，共</a:t>
            </a:r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13</a:t>
            </a:r>
            <a:r>
              <a:rPr lang="zh-TW" altLang="en-US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人，</a:t>
            </a:r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 • </a:t>
            </a:r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2017</a:t>
            </a:r>
            <a:r>
              <a:rPr lang="zh-TW" altLang="en-US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桃猿隊</a:t>
            </a:r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1-4</a:t>
            </a:r>
            <a:r>
              <a:rPr lang="zh-TW" altLang="en-US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月人數最多，共</a:t>
            </a:r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12</a:t>
            </a:r>
            <a:r>
              <a:rPr lang="zh-TW" altLang="en-US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人；</a:t>
            </a:r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2018</a:t>
            </a:r>
            <a:r>
              <a:rPr lang="zh-TW" altLang="en-US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桃猿隊也是</a:t>
            </a:r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1-4</a:t>
            </a:r>
            <a:r>
              <a:rPr lang="zh-TW" altLang="en-US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月人數最多共</a:t>
            </a:r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12</a:t>
            </a:r>
            <a:r>
              <a:rPr lang="zh-TW" altLang="en-US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人。</a:t>
            </a:r>
          </a:p>
          <a:p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•</a:t>
            </a:r>
            <a:r>
              <a:rPr lang="zh-TW" altLang="en-US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若我們將這三隊的球員出生月分合起來看，可看圖三，</a:t>
            </a:r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9</a:t>
            </a:r>
            <a:r>
              <a:rPr lang="zh-TW" altLang="en-US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月和</a:t>
            </a:r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4</a:t>
            </a:r>
            <a:r>
              <a:rPr lang="zh-TW" altLang="en-US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月人數最多各佔</a:t>
            </a:r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15%</a:t>
            </a:r>
            <a:r>
              <a:rPr lang="zh-TW" altLang="en-US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，</a:t>
            </a:r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9-12</a:t>
            </a:r>
            <a:r>
              <a:rPr lang="zh-TW" altLang="en-US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月人數僅比</a:t>
            </a:r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1-4</a:t>
            </a:r>
            <a:r>
              <a:rPr lang="zh-TW" altLang="en-US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月高出</a:t>
            </a:r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1%</a:t>
            </a:r>
            <a:r>
              <a:rPr lang="zh-TW" altLang="en-US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，若以四個月為區間來看，</a:t>
            </a:r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9-12</a:t>
            </a:r>
            <a:r>
              <a:rPr lang="zh-TW" altLang="en-US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月佔全體</a:t>
            </a:r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43%</a:t>
            </a:r>
            <a:r>
              <a:rPr lang="zh-TW" altLang="en-US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，</a:t>
            </a:r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5-8</a:t>
            </a:r>
            <a:r>
              <a:rPr lang="zh-TW" altLang="en-US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月人數最少佔全體</a:t>
            </a:r>
            <a:r>
              <a:rPr lang="en-US" altLang="zh-TW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17%</a:t>
            </a:r>
            <a:r>
              <a:rPr lang="zh-TW" altLang="en-US" sz="1800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而已 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151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xmlns="" id="{831D8709-A941-4B6F-AF91-BBE7EBC9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                      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統計</a:t>
            </a:r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xmlns="" id="{B6473D1D-15FF-4947-AFB4-86796F75B79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914400" y="990600"/>
          <a:ext cx="39243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內容版面配置區 7">
            <a:extLst>
              <a:ext uri="{FF2B5EF4-FFF2-40B4-BE49-F238E27FC236}">
                <a16:creationId xmlns:a16="http://schemas.microsoft.com/office/drawing/2014/main" xmlns="" id="{218A799E-54D2-40B8-ADA4-677CBA9545E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991100" y="990600"/>
          <a:ext cx="39243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040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A77C3D3-62E1-4899-86A8-8AF3E9A4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四、他們爲何會傑出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A180EC8B-2516-4DA5-A078-5C77037C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(</a:t>
            </a:r>
            <a:r>
              <a:rPr lang="zh-TW" altLang="zh-TW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一</a:t>
            </a:r>
            <a:r>
              <a:rPr lang="en-US" altLang="zh-TW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)</a:t>
            </a:r>
            <a:r>
              <a:rPr lang="zh-TW" altLang="zh-TW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、一萬個小時的努力</a:t>
            </a:r>
            <a:r>
              <a:rPr lang="zh-TW" altLang="en-US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：從少棒就開始打起。</a:t>
            </a:r>
            <a:endParaRPr lang="en-US" altLang="zh-TW" dirty="0">
              <a:solidFill>
                <a:srgbClr val="000000"/>
              </a:solidFill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  <a:p>
            <a:r>
              <a:rPr lang="en-US" altLang="zh-TW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(</a:t>
            </a:r>
            <a:r>
              <a:rPr lang="zh-TW" altLang="en-US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二</a:t>
            </a:r>
            <a:r>
              <a:rPr lang="en-US" altLang="zh-TW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)</a:t>
            </a:r>
            <a:r>
              <a:rPr lang="zh-TW" altLang="en-US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、家庭背景：家人的支持或是家族兄弟都是棒球選手。</a:t>
            </a:r>
            <a:endParaRPr lang="en-US" altLang="zh-TW" dirty="0"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  <a:p>
            <a:r>
              <a:rPr lang="zh-TW" altLang="en-US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 </a:t>
            </a:r>
            <a:r>
              <a:rPr lang="en-US" altLang="zh-TW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(</a:t>
            </a:r>
            <a:r>
              <a:rPr lang="zh-TW" altLang="en-US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三</a:t>
            </a:r>
            <a:r>
              <a:rPr lang="en-US" altLang="zh-TW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)</a:t>
            </a:r>
            <a:r>
              <a:rPr lang="zh-TW" altLang="en-US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、旅外球員的出生月分：</a:t>
            </a:r>
            <a:r>
              <a:rPr lang="en-US" altLang="zh-TW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9</a:t>
            </a:r>
            <a:r>
              <a:rPr lang="zh-TW" altLang="en-US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月份人數最多，</a:t>
            </a:r>
            <a:r>
              <a:rPr lang="en-US" altLang="zh-TW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6-8</a:t>
            </a:r>
            <a:r>
              <a:rPr lang="zh-TW" altLang="en-US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月分則是掛零。</a:t>
            </a:r>
          </a:p>
        </p:txBody>
      </p:sp>
    </p:spTree>
    <p:extLst>
      <p:ext uri="{BB962C8B-B14F-4D97-AF65-F5344CB8AC3E}">
        <p14:creationId xmlns:p14="http://schemas.microsoft.com/office/powerpoint/2010/main" val="421540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xmlns="" id="{C37C7D2D-CF4E-448E-B702-66D290D25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參●結論及建議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8160A2EF-B345-4845-9753-7D4AC2732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一、生日密碼確實存在</a:t>
            </a:r>
            <a:endParaRPr lang="en-US" altLang="zh-TW" dirty="0"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  <a:p>
            <a:r>
              <a:rPr lang="zh-TW" altLang="en-US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二、一萬個小時努力不可或缺</a:t>
            </a:r>
            <a:endParaRPr lang="en-US" altLang="zh-TW" dirty="0"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  <a:p>
            <a:r>
              <a:rPr lang="zh-TW" altLang="en-US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三、出生的月份＋一萬個小時的練習＋家庭環境的支撐→一個優秀的職棒球員。</a:t>
            </a:r>
          </a:p>
        </p:txBody>
      </p:sp>
    </p:spTree>
    <p:extLst>
      <p:ext uri="{BB962C8B-B14F-4D97-AF65-F5344CB8AC3E}">
        <p14:creationId xmlns:p14="http://schemas.microsoft.com/office/powerpoint/2010/main" val="49937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0FEF014-34B8-45C4-864F-91971D90B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914400"/>
          </a:xfrm>
        </p:spPr>
        <p:txBody>
          <a:bodyPr/>
          <a:lstStyle/>
          <a:p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一、生日密碼確實存在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F0F1A53-496B-40B3-8545-96E804B9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336" y="1052736"/>
            <a:ext cx="7834064" cy="54102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由於年齡分界在九月一日的緣故，在八月出生的和前年九月出生的，會有先天上的差異，因為差了快要一年。智力和力氣的發展不一，九月出生的較有優勢。</a:t>
            </a:r>
            <a:endParaRPr lang="en-US" altLang="zh-TW" dirty="0"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464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3535CE4-2FDC-42D1-9FFD-1156F07CD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二、一萬個小時努力不可或缺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CE7ABBD-4717-49AA-950A-AE797B0E9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雖然有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生日密碼但</a:t>
            </a:r>
            <a:r>
              <a:rPr lang="zh-TW" altLang="zh-TW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「要努力才會成功，不努力就無成功的機會。 」</a:t>
            </a:r>
            <a:r>
              <a:rPr lang="zh-TW" altLang="en-US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也是對的如果你沒有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一萬個小時努力也沒用。</a:t>
            </a:r>
            <a:endParaRPr lang="zh-TW" altLang="en-US" dirty="0"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034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11AFA15-3912-4ABC-89CC-6FC01C78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124744"/>
            <a:ext cx="8028384" cy="1368152"/>
          </a:xfrm>
        </p:spPr>
        <p:txBody>
          <a:bodyPr/>
          <a:lstStyle/>
          <a:p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出生的月份＋一萬個小時的練習＋家庭環境的支撑→一個優秀的職棒球員。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1B9C6848-A56B-4D7E-8E2C-37BB8EB82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996952"/>
            <a:ext cx="8001000" cy="4411960"/>
          </a:xfrm>
        </p:spPr>
        <p:txBody>
          <a:bodyPr/>
          <a:lstStyle/>
          <a:p>
            <a:r>
              <a:rPr lang="zh-TW" altLang="en-US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你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家庭環境無法支撐你就沒拜法成為一個優秀的職棒球員。</a:t>
            </a:r>
            <a:endParaRPr lang="zh-TW" altLang="en-US" dirty="0"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988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9D54967-29B3-4A36-8C0F-DCEE31DF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四、研究建議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B665FD3-6CCB-4848-9B68-3FFBF4D12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這個研究範圍可以擴大為所有台灣的職棒球隊，包含一軍二軍球員，但因時間因素無法分析職棒所有球員，這篇論文我覺得母群體資料不夠大，再加上桃猿隊是二連勝的總冠軍隊伍，目前職棒有五隊</a:t>
            </a:r>
            <a:r>
              <a:rPr lang="en-US" altLang="zh-TW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(</a:t>
            </a:r>
            <a:r>
              <a:rPr lang="zh-TW" altLang="en-US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味全隊目前只在二軍</a:t>
            </a:r>
            <a:r>
              <a:rPr lang="en-US" altLang="zh-TW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)</a:t>
            </a:r>
            <a:r>
              <a:rPr lang="zh-TW" altLang="en-US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，基本上我只分析了二隊的資料，只有一半，若是做五隊或許會更有說服力。</a:t>
            </a:r>
          </a:p>
        </p:txBody>
      </p:sp>
    </p:spTree>
    <p:extLst>
      <p:ext uri="{BB962C8B-B14F-4D97-AF65-F5344CB8AC3E}">
        <p14:creationId xmlns:p14="http://schemas.microsoft.com/office/powerpoint/2010/main" val="1961580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772816"/>
            <a:ext cx="8280920" cy="2592288"/>
          </a:xfrm>
        </p:spPr>
        <p:txBody>
          <a:bodyPr/>
          <a:lstStyle/>
          <a:p>
            <a:pPr marL="457200" lvl="1" indent="0" algn="ctr">
              <a:buNone/>
            </a:pPr>
            <a:r>
              <a:rPr lang="zh-TW" altLang="en-US" sz="15000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謝謝觀賞</a:t>
            </a:r>
          </a:p>
        </p:txBody>
      </p:sp>
    </p:spTree>
    <p:extLst>
      <p:ext uri="{BB962C8B-B14F-4D97-AF65-F5344CB8AC3E}">
        <p14:creationId xmlns:p14="http://schemas.microsoft.com/office/powerpoint/2010/main" val="289554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756D050-87A2-4848-A630-A4A1C782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753" y="908720"/>
            <a:ext cx="7772400" cy="5256584"/>
          </a:xfrm>
        </p:spPr>
        <p:txBody>
          <a:bodyPr/>
          <a:lstStyle/>
          <a:p>
            <a:r>
              <a:rPr lang="zh-TW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        </a:t>
            </a:r>
            <a:r>
              <a:rPr lang="zh-TW" altLang="zh-TW" sz="2800" dirty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大人都說：「要努力才會成功，不努力就無成功的機會。」暑假看了麥爾坎</a:t>
            </a:r>
            <a:r>
              <a:rPr lang="en-US" altLang="zh-TW" sz="2800" dirty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•</a:t>
            </a:r>
            <a:r>
              <a:rPr lang="zh-TW" altLang="zh-TW" sz="2800" dirty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葛拉威爾寫的異數，讓我很驚訝，成功竟然和大人說得的不一樣。書中提到生日密碼</a:t>
            </a:r>
            <a:r>
              <a:rPr lang="en-US" altLang="zh-TW" sz="2800" dirty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(</a:t>
            </a:r>
            <a:r>
              <a:rPr lang="zh-TW" altLang="zh-TW" sz="2800" dirty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馬太效應</a:t>
            </a:r>
            <a:r>
              <a:rPr lang="en-US" altLang="zh-TW" sz="2800" dirty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)</a:t>
            </a:r>
            <a:r>
              <a:rPr lang="zh-TW" altLang="zh-TW" sz="2800" dirty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PMingLiu" panose="02020500000000000000" pitchFamily="18" charset="-120"/>
              </a:rPr>
              <a:t>、</a:t>
            </a:r>
            <a:r>
              <a:rPr lang="zh-TW" altLang="zh-TW" sz="2800" dirty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天時地利人和與後天至少一萬個小時的努力，都是成功的因素。書中也以加拿大曲棍球代表隊伍，</a:t>
            </a:r>
            <a:r>
              <a:rPr lang="en-US" altLang="zh-TW" sz="2800" dirty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40%</a:t>
            </a:r>
            <a:r>
              <a:rPr lang="zh-TW" altLang="zh-TW" sz="2800" dirty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的球員都是在</a:t>
            </a:r>
            <a:r>
              <a:rPr lang="en-US" altLang="zh-TW" sz="2800" dirty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1</a:t>
            </a:r>
            <a:r>
              <a:rPr lang="zh-TW" altLang="zh-TW" sz="2800" dirty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月到</a:t>
            </a:r>
            <a:r>
              <a:rPr lang="en-US" altLang="zh-TW" sz="2800" dirty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3</a:t>
            </a:r>
            <a:r>
              <a:rPr lang="zh-TW" altLang="zh-TW" sz="2800" dirty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月出生，這是因爲加拿大曲棍球年齡分級的界</a:t>
            </a:r>
            <a:r>
              <a:rPr lang="zh-TW" altLang="en-US" sz="2800" dirty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線</a:t>
            </a:r>
            <a:r>
              <a:rPr lang="zh-TW" altLang="zh-TW" sz="2800" dirty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是</a:t>
            </a:r>
            <a:r>
              <a:rPr lang="en-US" altLang="zh-TW" sz="2800" dirty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1</a:t>
            </a:r>
            <a:r>
              <a:rPr lang="zh-TW" altLang="zh-TW" sz="2800" dirty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月</a:t>
            </a:r>
            <a:r>
              <a:rPr lang="en-US" altLang="zh-TW" sz="2800" dirty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1</a:t>
            </a:r>
            <a:r>
              <a:rPr lang="zh-TW" altLang="zh-TW" sz="2800" dirty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日；美國棒球聯盟年齡分組分界是</a:t>
            </a:r>
            <a:r>
              <a:rPr lang="en-US" altLang="zh-TW" sz="2800" dirty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7</a:t>
            </a:r>
            <a:r>
              <a:rPr lang="zh-TW" altLang="zh-TW" sz="2800" dirty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月</a:t>
            </a:r>
            <a:r>
              <a:rPr lang="en-US" altLang="zh-TW" sz="2800" dirty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31</a:t>
            </a:r>
            <a:r>
              <a:rPr lang="zh-TW" altLang="zh-TW" sz="2800" dirty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日，因此主要聯盟的選手在</a:t>
            </a:r>
            <a:r>
              <a:rPr lang="en-US" altLang="zh-TW" sz="2800" dirty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8</a:t>
            </a:r>
            <a:r>
              <a:rPr lang="zh-TW" altLang="zh-TW" sz="2800" dirty="0">
                <a:solidFill>
                  <a:schemeClr val="tx1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月出生的就很多。我覺得好有趣，想知道台灣也會這樣嗎？想以棒球選手來研究台灣是不是符合書中理論。</a:t>
            </a:r>
            <a:endParaRPr lang="zh-TW" altLang="en-US" sz="2800" dirty="0">
              <a:solidFill>
                <a:schemeClr val="tx1"/>
              </a:solidFill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6A6F75BA-AF88-400C-9E6C-5D6393794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600" y="188640"/>
            <a:ext cx="7772400" cy="576063"/>
          </a:xfrm>
        </p:spPr>
        <p:txBody>
          <a:bodyPr/>
          <a:lstStyle/>
          <a:p>
            <a:r>
              <a:rPr lang="zh-TW" altLang="zh-TW" sz="32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 panose="020F0502020204030204" pitchFamily="34" charset="0"/>
              </a:rPr>
              <a:t>一、研究動機</a:t>
            </a:r>
            <a:endParaRPr lang="zh-TW" altLang="en-US" sz="3200" dirty="0">
              <a:latin typeface="新細明體" panose="02020500000000000000" pitchFamily="18" charset="-12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3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2CA10B0-0AB5-4256-843D-9131543D6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591" y="19050"/>
            <a:ext cx="8001000" cy="914400"/>
          </a:xfrm>
        </p:spPr>
        <p:txBody>
          <a:bodyPr/>
          <a:lstStyle/>
          <a:p>
            <a:r>
              <a:rPr lang="zh-TW" altLang="zh-TW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 panose="020F0502020204030204" pitchFamily="34" charset="0"/>
              </a:rPr>
              <a:t>二、研究目的</a:t>
            </a:r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11B13C45-55AE-4E19-BBF1-19FA626A7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591" y="933450"/>
            <a:ext cx="8001000" cy="200635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zh-TW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(</a:t>
            </a:r>
            <a:r>
              <a:rPr lang="zh-TW" altLang="zh-TW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一</a:t>
            </a:r>
            <a:r>
              <a:rPr lang="en-US" altLang="zh-TW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)</a:t>
            </a:r>
            <a:r>
              <a:rPr lang="zh-TW" altLang="zh-TW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、分析台灣職棒球員的出生月分與年齡分界的相關性</a:t>
            </a:r>
            <a:endParaRPr lang="zh-TW" altLang="zh-TW" dirty="0"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  <a:p>
            <a:pPr>
              <a:spcAft>
                <a:spcPts val="0"/>
              </a:spcAft>
            </a:pPr>
            <a:r>
              <a:rPr lang="en-US" altLang="zh-TW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(</a:t>
            </a:r>
            <a:r>
              <a:rPr lang="zh-TW" altLang="zh-TW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二</a:t>
            </a:r>
            <a:r>
              <a:rPr lang="en-US" altLang="zh-TW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)</a:t>
            </a:r>
            <a:r>
              <a:rPr lang="zh-TW" altLang="zh-TW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、探討</a:t>
            </a:r>
            <a:r>
              <a:rPr lang="zh-TW" altLang="en-US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傑</a:t>
            </a:r>
            <a:r>
              <a:rPr lang="zh-TW" altLang="zh-TW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出臺灣職棒球員成功因素</a:t>
            </a:r>
            <a:endParaRPr lang="zh-TW" altLang="zh-TW" dirty="0"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039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7B1C30F-4052-4BC4-BF00-E4F0FA8D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Calibri" panose="020F0502020204030204" pitchFamily="34" charset="0"/>
              </a:rPr>
              <a:t>三、</a:t>
            </a:r>
            <a:r>
              <a:rPr lang="zh-TW" altLang="zh-TW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研究方法</a:t>
            </a:r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391D905-1EFC-47A2-9184-18EFF5360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本研究採用文獻探討為主要研究方法，以《異數》為基礎加上相關論文文獻和網路資料，作爲分析台灣職棒球員的出生月分與年齡分界的相關性，和探究</a:t>
            </a:r>
            <a:r>
              <a:rPr lang="zh-TW" altLang="en-US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傑</a:t>
            </a:r>
            <a:r>
              <a:rPr lang="zh-TW" altLang="zh-TW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出臺灣職棒球員成功因素，將資料統整分析做出結論，形成一份報告</a:t>
            </a:r>
            <a:r>
              <a:rPr lang="zh-TW" altLang="zh-TW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9316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7BEBA4F-AFB4-47DE-BDF9-9EC6F271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四、研究限制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65AF46A-C5DA-4D78-86BB-F6D035C26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場地因素</a:t>
            </a:r>
            <a:r>
              <a:rPr lang="zh-TW" altLang="en-US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：</a:t>
            </a:r>
            <a:r>
              <a:rPr lang="zh-TW" altLang="zh-TW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在台灣棒球場地沒有很多，沒有辦法隨時隨地練習，所以我以棒球選手來當作研究對象，</a:t>
            </a:r>
            <a:endParaRPr lang="en-US" altLang="zh-TW" dirty="0">
              <a:latin typeface="華康鋼筆體W2(P)" panose="03000200000000000000" pitchFamily="66" charset="-120"/>
              <a:ea typeface="華康鋼筆體W2(P)" panose="03000200000000000000" pitchFamily="66" charset="-120"/>
              <a:cs typeface="Calibri" panose="020F0502020204030204" pitchFamily="34" charset="0"/>
            </a:endParaRPr>
          </a:p>
          <a:p>
            <a:r>
              <a:rPr lang="zh-TW" altLang="en-US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受歡迎性：</a:t>
            </a:r>
            <a:r>
              <a:rPr lang="zh-TW" altLang="zh-TW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棒球是台灣的國球，喜歡的人很多，網路資料應該也會比較多方便資料收集分析。職棒已成立超過</a:t>
            </a:r>
            <a:r>
              <a:rPr lang="en-US" altLang="zh-TW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20</a:t>
            </a:r>
            <a:r>
              <a:rPr lang="zh-TW" altLang="zh-TW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年，有些隊伍不見了，我以近三年榮獲職棒總冠軍的隊伍爲研究對象。</a:t>
            </a:r>
            <a:endParaRPr lang="zh-TW" altLang="en-US" dirty="0"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7528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E402825-48C5-43EB-9EC8-03C2C5B55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五、研究流程</a:t>
            </a:r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xmlns="" id="{8632FECA-F846-421C-B125-0EEB94BE56E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52662" y="1162050"/>
            <a:ext cx="5324475" cy="50673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18440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65195E6-FD28-4FD1-9B81-A9291F52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貳●正文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AB99B2F-0284-4E8A-A26A-4DACFCDE3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一、你所不知道的生日密碼：</a:t>
            </a:r>
            <a:endParaRPr lang="en-US" altLang="zh-TW" dirty="0"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  <a:p>
            <a:r>
              <a:rPr lang="zh-TW" altLang="en-US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關鍵因素</a:t>
            </a:r>
            <a:r>
              <a:rPr lang="en-US" altLang="zh-TW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―</a:t>
            </a:r>
            <a:r>
              <a:rPr lang="zh-TW" altLang="en-US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年齡分界</a:t>
            </a:r>
            <a:endParaRPr lang="en-US" altLang="zh-TW" dirty="0"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  <a:p>
            <a:r>
              <a:rPr lang="zh-TW" altLang="zh-TW" sz="2400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加拿大曲棍球年齡分級的分界是一月一日，一月出生的球員人數最多。</a:t>
            </a:r>
            <a:endParaRPr lang="en-US" altLang="zh-TW" sz="2400" dirty="0">
              <a:latin typeface="華康鋼筆體W2(P)" panose="03000200000000000000" pitchFamily="66" charset="-120"/>
              <a:ea typeface="華康鋼筆體W2(P)" panose="03000200000000000000" pitchFamily="66" charset="-120"/>
              <a:cs typeface="Calibri" panose="020F0502020204030204" pitchFamily="34" charset="0"/>
            </a:endParaRPr>
          </a:p>
          <a:p>
            <a:r>
              <a:rPr lang="zh-TW" altLang="zh-TW" sz="2400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美國沒有年齡分界的橄欖球隊和籃球代表隊就沒有此現象，但職棒聯盟年齡分界是七月三十一日，八出生的選手就比其他月份來的多，英國足球隊也</a:t>
            </a:r>
            <a:r>
              <a:rPr lang="zh-TW" altLang="en-US" sz="2400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是</a:t>
            </a:r>
            <a:r>
              <a:rPr lang="zh-TW" altLang="zh-TW" sz="2400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。</a:t>
            </a:r>
            <a:endParaRPr lang="en-US" altLang="zh-TW" sz="2400" dirty="0">
              <a:latin typeface="華康鋼筆體W2(P)" panose="03000200000000000000" pitchFamily="66" charset="-120"/>
              <a:ea typeface="華康鋼筆體W2(P)" panose="03000200000000000000" pitchFamily="66" charset="-120"/>
            </a:endParaRPr>
          </a:p>
          <a:p>
            <a:r>
              <a:rPr lang="zh-TW" altLang="zh-TW" sz="2400" dirty="0"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學科成績的部分，年頭生的孩子比年尾的孩子表現佳。台灣也有</a:t>
            </a:r>
            <a:r>
              <a:rPr lang="zh-TW" altLang="zh-TW" sz="2400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Verdana" panose="020B0604030504040204" pitchFamily="34" charset="0"/>
              </a:rPr>
              <a:t>杜克大學政治學研究所博士班的王宏恩用統計學方法比對後，發現天秤座考上台大的比率最高，其次是水瓶、雙子座，前</a:t>
            </a:r>
            <a:r>
              <a:rPr lang="en-US" altLang="zh-TW" sz="2400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Verdana" panose="020B0604030504040204" pitchFamily="34" charset="0"/>
              </a:rPr>
              <a:t>3</a:t>
            </a:r>
            <a:r>
              <a:rPr lang="zh-TW" altLang="zh-TW" sz="2400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Verdana" panose="020B0604030504040204" pitchFamily="34" charset="0"/>
              </a:rPr>
              <a:t>名皆風象星座</a:t>
            </a:r>
            <a:r>
              <a:rPr lang="zh-TW" altLang="zh-TW" sz="2400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Calibri" panose="020F0502020204030204" pitchFamily="34" charset="0"/>
              </a:rPr>
              <a:t>，</a:t>
            </a:r>
            <a:r>
              <a:rPr lang="zh-TW" altLang="zh-TW" sz="2400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Verdana" panose="020B0604030504040204" pitchFamily="34" charset="0"/>
              </a:rPr>
              <a:t>也有一些研究顯示九月份出生的人在學業或是體育方面會較為突出</a:t>
            </a:r>
          </a:p>
        </p:txBody>
      </p:sp>
    </p:spTree>
    <p:extLst>
      <p:ext uri="{BB962C8B-B14F-4D97-AF65-F5344CB8AC3E}">
        <p14:creationId xmlns:p14="http://schemas.microsoft.com/office/powerpoint/2010/main" val="366176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A4E364D-356C-4AB5-867E-5BBE2A1B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二、台灣入學年齡分界</a:t>
            </a:r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C3E992F-D9E6-478D-A86C-19D6A8B18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學齡兒童入學年齡之計算，以入學當年度九月一日滿六歲者。本研究依據此施行細則將年齡分界切在九月一日，再對照「異數」內容，檢視是否職棒球員以九月份出生者為最多？九到十二月是否人數最多？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78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BD5EEDC-8ABE-4657-9897-A5D38740B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72" y="332656"/>
            <a:ext cx="8352928" cy="792088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三、近三年台灣職棒總冠軍球員資料分析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3C3458B-4DCB-4284-85C0-F6484BD7A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268760"/>
            <a:ext cx="8001000" cy="230425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zh-TW" altLang="zh-TW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MingLiu" panose="02020509000000000000" pitchFamily="49" charset="-120"/>
              </a:rPr>
              <a:t>本研究是以台灣本土球員</a:t>
            </a:r>
            <a:r>
              <a:rPr lang="zh-TW" altLang="en-US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MingLiu" panose="02020509000000000000" pitchFamily="49" charset="-120"/>
              </a:rPr>
              <a:t>為</a:t>
            </a:r>
            <a:r>
              <a:rPr lang="zh-TW" altLang="zh-TW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MingLiu" panose="02020509000000000000" pitchFamily="49" charset="-120"/>
              </a:rPr>
              <a:t>主，所以下列球員名單與分析資料不列入洋將選手。</a:t>
            </a:r>
            <a:r>
              <a:rPr lang="en-US" altLang="zh-TW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MingLiu" panose="02020509000000000000" pitchFamily="49" charset="-120"/>
              </a:rPr>
              <a:t>2017</a:t>
            </a:r>
            <a:r>
              <a:rPr lang="zh-TW" altLang="zh-TW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MingLiu" panose="02020509000000000000" pitchFamily="49" charset="-120"/>
              </a:rPr>
              <a:t>和</a:t>
            </a:r>
            <a:r>
              <a:rPr lang="en-US" altLang="zh-TW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MingLiu" panose="02020509000000000000" pitchFamily="49" charset="-120"/>
              </a:rPr>
              <a:t>2018</a:t>
            </a:r>
            <a:r>
              <a:rPr lang="zh-TW" altLang="zh-TW" dirty="0">
                <a:solidFill>
                  <a:srgbClr val="000000"/>
                </a:solidFill>
                <a:latin typeface="華康鋼筆體W2(P)" panose="03000200000000000000" pitchFamily="66" charset="-120"/>
                <a:ea typeface="華康鋼筆體W2(P)" panose="03000200000000000000" pitchFamily="66" charset="-120"/>
                <a:cs typeface="MingLiu" panose="02020509000000000000" pitchFamily="49" charset="-120"/>
              </a:rPr>
              <a:t>總冠軍隊伍都是</a:t>
            </a:r>
            <a:r>
              <a:rPr lang="en-US" altLang="zh-TW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Lamigo</a:t>
            </a:r>
            <a:r>
              <a:rPr lang="zh-TW" altLang="zh-TW" dirty="0">
                <a:latin typeface="華康鋼筆體W2(P)" panose="03000200000000000000" pitchFamily="66" charset="-120"/>
                <a:ea typeface="華康鋼筆體W2(P)" panose="03000200000000000000" pitchFamily="66" charset="-120"/>
              </a:rPr>
              <a:t>桃猿隊，兩屆隊員名單並不相同。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639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 Theme 8">
      <a:dk1>
        <a:srgbClr val="000000"/>
      </a:dk1>
      <a:lt1>
        <a:srgbClr val="CC9900"/>
      </a:lt1>
      <a:dk2>
        <a:srgbClr val="FBBC09"/>
      </a:dk2>
      <a:lt2>
        <a:srgbClr val="666633"/>
      </a:lt2>
      <a:accent1>
        <a:srgbClr val="339933"/>
      </a:accent1>
      <a:accent2>
        <a:srgbClr val="800000"/>
      </a:accent2>
      <a:accent3>
        <a:srgbClr val="E2CAAA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 The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CC9900"/>
        </a:lt1>
        <a:dk2>
          <a:srgbClr val="FBBC09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CAA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944588F-3C01-4424-92AF-2436061EC1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極限運動設計範本</Template>
  <TotalTime>454</TotalTime>
  <Words>1172</Words>
  <Application>Microsoft Office PowerPoint</Application>
  <PresentationFormat>如螢幕大小 (4:3)</PresentationFormat>
  <Paragraphs>57</Paragraphs>
  <Slides>18</Slides>
  <Notes>1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從”異數”看生日密碼―以台灣職棒球員爲例 </vt:lpstr>
      <vt:lpstr>         大人都說：「要努力才會成功，不努力就無成功的機會。」暑假看了麥爾坎•葛拉威爾寫的異數，讓我很驚訝，成功竟然和大人說得的不一樣。書中提到生日密碼(馬太效應)、天時地利人和與後天至少一萬個小時的努力，都是成功的因素。書中也以加拿大曲棍球代表隊伍，40%的球員都是在1月到3月出生，這是因爲加拿大曲棍球年齡分級的界線是1月1日；美國棒球聯盟年齡分組分界是7月31日，因此主要聯盟的選手在8月出生的就很多。我覺得好有趣，想知道台灣也會這樣嗎？想以棒球選手來研究台灣是不是符合書中理論。</vt:lpstr>
      <vt:lpstr>二、研究目的</vt:lpstr>
      <vt:lpstr>三、研究方法</vt:lpstr>
      <vt:lpstr>四、研究限制</vt:lpstr>
      <vt:lpstr>五、研究流程</vt:lpstr>
      <vt:lpstr>貳●正文</vt:lpstr>
      <vt:lpstr>二、台灣入學年齡分界</vt:lpstr>
      <vt:lpstr>三、近三年台灣職棒總冠軍球員資料分析</vt:lpstr>
      <vt:lpstr>（四）：統計資料說明</vt:lpstr>
      <vt:lpstr>                                       統計</vt:lpstr>
      <vt:lpstr>四、他們爲何會傑出</vt:lpstr>
      <vt:lpstr>參●結論及建議</vt:lpstr>
      <vt:lpstr>一、生日密碼確實存在</vt:lpstr>
      <vt:lpstr>二、一萬個小時努力不可或缺</vt:lpstr>
      <vt:lpstr>出生的月份＋一萬個小時的練習＋家庭環境的支撑→一個優秀的職棒球員。</vt:lpstr>
      <vt:lpstr>四、研究建議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從”異數”看生日密碼―以台灣職棒球員為例</dc:title>
  <dc:creator>sc wu</dc:creator>
  <cp:lastModifiedBy>Windows 使用者</cp:lastModifiedBy>
  <cp:revision>31</cp:revision>
  <cp:lastPrinted>1601-01-01T00:00:00Z</cp:lastPrinted>
  <dcterms:created xsi:type="dcterms:W3CDTF">2019-10-26T07:34:09Z</dcterms:created>
  <dcterms:modified xsi:type="dcterms:W3CDTF">2019-11-01T02:14:24Z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TC010902861028</vt:lpwstr>
  </property>
</Properties>
</file>