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7" r:id="rId3"/>
    <p:sldId id="260" r:id="rId4"/>
    <p:sldId id="265" r:id="rId5"/>
    <p:sldId id="281" r:id="rId6"/>
    <p:sldId id="262" r:id="rId7"/>
    <p:sldId id="264" r:id="rId8"/>
    <p:sldId id="278" r:id="rId9"/>
    <p:sldId id="277" r:id="rId10"/>
    <p:sldId id="283" r:id="rId11"/>
    <p:sldId id="279" r:id="rId12"/>
    <p:sldId id="261" r:id="rId13"/>
    <p:sldId id="268" r:id="rId14"/>
    <p:sldId id="287" r:id="rId15"/>
    <p:sldId id="288" r:id="rId16"/>
    <p:sldId id="266" r:id="rId17"/>
    <p:sldId id="263" r:id="rId18"/>
    <p:sldId id="267" r:id="rId19"/>
    <p:sldId id="289" r:id="rId20"/>
    <p:sldId id="271" r:id="rId21"/>
    <p:sldId id="275" r:id="rId22"/>
    <p:sldId id="276" r:id="rId23"/>
  </p:sldIdLst>
  <p:sldSz cx="9144000" cy="6858000" type="screen4x3"/>
  <p:notesSz cx="6811963" cy="994568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  <a:srgbClr val="004821"/>
    <a:srgbClr val="85B400"/>
    <a:srgbClr val="996633"/>
    <a:srgbClr val="9A4D00"/>
    <a:srgbClr val="663300"/>
    <a:srgbClr val="808000"/>
    <a:srgbClr val="BAFC00"/>
    <a:srgbClr val="CC9900"/>
    <a:srgbClr val="CE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8" autoAdjust="0"/>
    <p:restoredTop sz="94643" autoAdjust="0"/>
  </p:normalViewPr>
  <p:slideViewPr>
    <p:cSldViewPr>
      <p:cViewPr varScale="1">
        <p:scale>
          <a:sx n="72" d="100"/>
          <a:sy n="72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8" y="-96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536" y="0"/>
            <a:ext cx="2951851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8"/>
            <a:ext cx="2951851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536" y="9446678"/>
            <a:ext cx="2951851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76605C-1158-4046-A485-7EE413E27D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948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536" y="0"/>
            <a:ext cx="2951851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4202"/>
            <a:ext cx="5449570" cy="44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51851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536" y="9446678"/>
            <a:ext cx="2951851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56C06B-B6D2-495B-8180-E433FA6FC1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933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34" charset="-127"/>
        <a:ea typeface="新細明體" panose="02020500000000000000" pitchFamily="18" charset="-120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34" charset="-127"/>
        <a:ea typeface="新細明體" panose="02020500000000000000" pitchFamily="18" charset="-120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34" charset="-127"/>
        <a:ea typeface="新細明體" panose="02020500000000000000" pitchFamily="18" charset="-120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34" charset="-127"/>
        <a:ea typeface="新細明體" panose="02020500000000000000" pitchFamily="18" charset="-120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34" charset="-127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7A3B9-16C1-46C6-983E-07D992585603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向日葵 華康中黑體</a:t>
            </a:r>
            <a:endParaRPr lang="en-US" altLang="zh-TW"/>
          </a:p>
          <a:p>
            <a:r>
              <a:rPr lang="en-US" altLang="zh-TW"/>
              <a:t>Sunflower  Times</a:t>
            </a:r>
            <a:r>
              <a:rPr lang="en-US" altLang="ko-KR"/>
              <a:t> New Roman</a:t>
            </a:r>
          </a:p>
          <a:p>
            <a:r>
              <a:rPr lang="en-US" altLang="zh-TW"/>
              <a:t>Sunflower  Arial</a:t>
            </a:r>
            <a:r>
              <a:rPr lang="en-US" altLang="ko-KR"/>
              <a:t> Black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E87C95-F620-443E-86EB-FC4A05F73D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240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EDCE31-907C-471B-BD44-7D277B7E16A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528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61138" y="73025"/>
            <a:ext cx="2125662" cy="39322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9388" y="73025"/>
            <a:ext cx="6229350" cy="39322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DDBF9-37A1-4D34-87CA-C5C7B83C09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343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406E9206-D2D6-4057-92D4-39C87A03E66D}" type="datetime1">
              <a:rPr kumimoji="0"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10/31/2019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846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C052E9E1-D97D-4C90-BB96-FA1ED58B786F}" type="datetime1">
              <a:rPr kumimoji="0"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10/31/2019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6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5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7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2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7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904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30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82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80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814779EE-1E16-4CC5-A459-C716090F6017}" type="datetime1">
              <a:rPr kumimoji="0"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10/31/2019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0029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A3311C9F-D64E-4824-A709-CF61DE4E0BDD}" type="datetime1">
              <a:rPr kumimoji="0"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10/31/2019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529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61" indent="0">
              <a:buNone/>
              <a:defRPr sz="2025" b="1"/>
            </a:lvl2pPr>
            <a:lvl3pPr marL="914522" indent="0">
              <a:buNone/>
              <a:defRPr sz="1800" b="1"/>
            </a:lvl3pPr>
            <a:lvl4pPr marL="1371783" indent="0">
              <a:buNone/>
              <a:defRPr sz="1650" b="1"/>
            </a:lvl4pPr>
            <a:lvl5pPr marL="1829044" indent="0">
              <a:buNone/>
              <a:defRPr sz="1650" b="1"/>
            </a:lvl5pPr>
            <a:lvl6pPr marL="2286305" indent="0">
              <a:buNone/>
              <a:defRPr sz="1650" b="1"/>
            </a:lvl6pPr>
            <a:lvl7pPr marL="2743566" indent="0">
              <a:buNone/>
              <a:defRPr sz="1650" b="1"/>
            </a:lvl7pPr>
            <a:lvl8pPr marL="3200827" indent="0">
              <a:buNone/>
              <a:defRPr sz="1650" b="1"/>
            </a:lvl8pPr>
            <a:lvl9pPr marL="3658088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61" indent="0">
              <a:buNone/>
              <a:defRPr sz="2025" b="1"/>
            </a:lvl2pPr>
            <a:lvl3pPr marL="914522" indent="0">
              <a:buNone/>
              <a:defRPr sz="1800" b="1"/>
            </a:lvl3pPr>
            <a:lvl4pPr marL="1371783" indent="0">
              <a:buNone/>
              <a:defRPr sz="1650" b="1"/>
            </a:lvl4pPr>
            <a:lvl5pPr marL="1829044" indent="0">
              <a:buNone/>
              <a:defRPr sz="1650" b="1"/>
            </a:lvl5pPr>
            <a:lvl6pPr marL="2286305" indent="0">
              <a:buNone/>
              <a:defRPr sz="1650" b="1"/>
            </a:lvl6pPr>
            <a:lvl7pPr marL="2743566" indent="0">
              <a:buNone/>
              <a:defRPr sz="1650" b="1"/>
            </a:lvl7pPr>
            <a:lvl8pPr marL="3200827" indent="0">
              <a:buNone/>
              <a:defRPr sz="1650" b="1"/>
            </a:lvl8pPr>
            <a:lvl9pPr marL="3658088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0A4318BD-B3C6-4D4B-B871-C29490A2E55A}" type="datetime1">
              <a:rPr kumimoji="0"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10/31/2019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4433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E14CAFC4-799C-4CDE-B92B-8C262F06CF3E}" type="datetime1">
              <a:rPr kumimoji="0"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10/31/2019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045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3E729073-8FFE-4F18-B513-07581FC6638E}" type="datetime1">
              <a:rPr kumimoji="0"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10/31/2019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0" y="6396227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6186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33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4DC9C2-2A7B-48FA-98A7-C085CF30CF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031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1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25"/>
            </a:lvl1pPr>
            <a:lvl2pPr>
              <a:defRPr sz="2850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261" indent="0">
              <a:buNone/>
              <a:defRPr sz="1200"/>
            </a:lvl2pPr>
            <a:lvl3pPr marL="914522" indent="0">
              <a:buNone/>
              <a:defRPr sz="1050"/>
            </a:lvl3pPr>
            <a:lvl4pPr marL="1371783" indent="0">
              <a:buNone/>
              <a:defRPr sz="900"/>
            </a:lvl4pPr>
            <a:lvl5pPr marL="1829044" indent="0">
              <a:buNone/>
              <a:defRPr sz="900"/>
            </a:lvl5pPr>
            <a:lvl6pPr marL="2286305" indent="0">
              <a:buNone/>
              <a:defRPr sz="900"/>
            </a:lvl6pPr>
            <a:lvl7pPr marL="2743566" indent="0">
              <a:buNone/>
              <a:defRPr sz="900"/>
            </a:lvl7pPr>
            <a:lvl8pPr marL="3200827" indent="0">
              <a:buNone/>
              <a:defRPr sz="900"/>
            </a:lvl8pPr>
            <a:lvl9pPr marL="36580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43C7FCF6-76BD-4495-B08F-4C059D2BA31F}" type="datetime1">
              <a:rPr kumimoji="0"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10/31/2019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983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25"/>
            </a:lvl1pPr>
            <a:lvl2pPr marL="457261" indent="0">
              <a:buNone/>
              <a:defRPr sz="2850"/>
            </a:lvl2pPr>
            <a:lvl3pPr marL="914522" indent="0">
              <a:buNone/>
              <a:defRPr sz="2400"/>
            </a:lvl3pPr>
            <a:lvl4pPr marL="1371783" indent="0">
              <a:buNone/>
              <a:defRPr sz="2025"/>
            </a:lvl4pPr>
            <a:lvl5pPr marL="1829044" indent="0">
              <a:buNone/>
              <a:defRPr sz="2025"/>
            </a:lvl5pPr>
            <a:lvl6pPr marL="2286305" indent="0">
              <a:buNone/>
              <a:defRPr sz="2025"/>
            </a:lvl6pPr>
            <a:lvl7pPr marL="2743566" indent="0">
              <a:buNone/>
              <a:defRPr sz="2025"/>
            </a:lvl7pPr>
            <a:lvl8pPr marL="3200827" indent="0">
              <a:buNone/>
              <a:defRPr sz="2025"/>
            </a:lvl8pPr>
            <a:lvl9pPr marL="3658088" indent="0">
              <a:buNone/>
              <a:defRPr sz="20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261" indent="0">
              <a:buNone/>
              <a:defRPr sz="1200"/>
            </a:lvl2pPr>
            <a:lvl3pPr marL="914522" indent="0">
              <a:buNone/>
              <a:defRPr sz="1050"/>
            </a:lvl3pPr>
            <a:lvl4pPr marL="1371783" indent="0">
              <a:buNone/>
              <a:defRPr sz="900"/>
            </a:lvl4pPr>
            <a:lvl5pPr marL="1829044" indent="0">
              <a:buNone/>
              <a:defRPr sz="900"/>
            </a:lvl5pPr>
            <a:lvl6pPr marL="2286305" indent="0">
              <a:buNone/>
              <a:defRPr sz="900"/>
            </a:lvl6pPr>
            <a:lvl7pPr marL="2743566" indent="0">
              <a:buNone/>
              <a:defRPr sz="900"/>
            </a:lvl7pPr>
            <a:lvl8pPr marL="3200827" indent="0">
              <a:buNone/>
              <a:defRPr sz="900"/>
            </a:lvl8pPr>
            <a:lvl9pPr marL="36580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E257577C-F53D-4BB9-9408-EB84DEB3CD80}" type="datetime1">
              <a:rPr kumimoji="0"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10/31/2019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2100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77D58058-BD14-4845-947D-4A9B79A00D09}" type="datetime1">
              <a:rPr kumimoji="0"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10/31/2019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0995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18ECB469-C949-4E3F-B0CB-0C15DA7B7F92}" type="datetime1">
              <a:rPr kumimoji="0"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10/31/2019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5976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92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B32338-65E2-4A97-A039-1783C18D847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711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4050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4050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2D4498-A076-4553-9024-427D2B199C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851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FDFFEC-3D91-41B4-93DD-D6713ED57E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987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48BEEC-523B-4F04-8563-2E5C35B5FB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078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798C91-4BA2-4326-A1F8-68D75B6629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062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E66594-9B0E-45E4-8A6D-A9AD551C56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504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2F89FB-B2FC-4BE5-9C95-9FDBB30301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016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38425" y="65293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39F1F6-E209-4690-A1A6-9FDAEBB1251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3025"/>
            <a:ext cx="4968875" cy="11430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buFont typeface="Wingdings" panose="05000000000000000000" pitchFamily="2" charset="2"/>
        <a:buChar char="v"/>
        <a:defRPr kumimoji="1" sz="28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buFont typeface="Wingdings" panose="05000000000000000000" pitchFamily="2" charset="2"/>
        <a:buChar char="v"/>
        <a:defRPr kumimoji="1" sz="2800">
          <a:solidFill>
            <a:srgbClr val="FFFF00"/>
          </a:solidFill>
          <a:latin typeface="新細明體" panose="02020500000000000000" pitchFamily="18" charset="-120"/>
          <a:ea typeface="新細明體" panose="02020500000000000000" pitchFamily="18" charset="-120"/>
        </a:defRPr>
      </a:lvl2pPr>
      <a:lvl3pPr algn="ctr" rtl="0" fontAlgn="base" latinLnBrk="1">
        <a:spcBef>
          <a:spcPct val="0"/>
        </a:spcBef>
        <a:spcAft>
          <a:spcPct val="0"/>
        </a:spcAft>
        <a:buFont typeface="Wingdings" panose="05000000000000000000" pitchFamily="2" charset="2"/>
        <a:buChar char="v"/>
        <a:defRPr kumimoji="1" sz="2800">
          <a:solidFill>
            <a:srgbClr val="FFFF00"/>
          </a:solidFill>
          <a:latin typeface="新細明體" panose="02020500000000000000" pitchFamily="18" charset="-120"/>
          <a:ea typeface="新細明體" panose="02020500000000000000" pitchFamily="18" charset="-120"/>
        </a:defRPr>
      </a:lvl3pPr>
      <a:lvl4pPr algn="ctr" rtl="0" fontAlgn="base" latinLnBrk="1">
        <a:spcBef>
          <a:spcPct val="0"/>
        </a:spcBef>
        <a:spcAft>
          <a:spcPct val="0"/>
        </a:spcAft>
        <a:buFont typeface="Wingdings" panose="05000000000000000000" pitchFamily="2" charset="2"/>
        <a:buChar char="v"/>
        <a:defRPr kumimoji="1" sz="2800">
          <a:solidFill>
            <a:srgbClr val="FFFF00"/>
          </a:solidFill>
          <a:latin typeface="新細明體" panose="02020500000000000000" pitchFamily="18" charset="-120"/>
          <a:ea typeface="新細明體" panose="02020500000000000000" pitchFamily="18" charset="-120"/>
        </a:defRPr>
      </a:lvl4pPr>
      <a:lvl5pPr algn="ctr" rtl="0" fontAlgn="base" latinLnBrk="1">
        <a:spcBef>
          <a:spcPct val="0"/>
        </a:spcBef>
        <a:spcAft>
          <a:spcPct val="0"/>
        </a:spcAft>
        <a:buFont typeface="Wingdings" panose="05000000000000000000" pitchFamily="2" charset="2"/>
        <a:buChar char="v"/>
        <a:defRPr kumimoji="1" sz="2800">
          <a:solidFill>
            <a:srgbClr val="FFFF00"/>
          </a:solidFill>
          <a:latin typeface="新細明體" panose="02020500000000000000" pitchFamily="18" charset="-120"/>
          <a:ea typeface="新細明體" panose="02020500000000000000" pitchFamily="18" charset="-120"/>
        </a:defRPr>
      </a:lvl5pPr>
      <a:lvl6pPr marL="457200" algn="ctr" rtl="0" fontAlgn="base" latinLnBrk="1">
        <a:spcBef>
          <a:spcPct val="0"/>
        </a:spcBef>
        <a:spcAft>
          <a:spcPct val="0"/>
        </a:spcAft>
        <a:buFont typeface="Wingdings" panose="05000000000000000000" pitchFamily="2" charset="2"/>
        <a:buChar char="v"/>
        <a:defRPr kumimoji="1" sz="2800">
          <a:solidFill>
            <a:srgbClr val="FFFF00"/>
          </a:solidFill>
          <a:latin typeface="新細明體" panose="02020500000000000000" pitchFamily="18" charset="-120"/>
          <a:ea typeface="新細明體" panose="02020500000000000000" pitchFamily="18" charset="-120"/>
        </a:defRPr>
      </a:lvl6pPr>
      <a:lvl7pPr marL="914400" algn="ctr" rtl="0" fontAlgn="base" latinLnBrk="1">
        <a:spcBef>
          <a:spcPct val="0"/>
        </a:spcBef>
        <a:spcAft>
          <a:spcPct val="0"/>
        </a:spcAft>
        <a:buFont typeface="Wingdings" panose="05000000000000000000" pitchFamily="2" charset="2"/>
        <a:buChar char="v"/>
        <a:defRPr kumimoji="1" sz="2800">
          <a:solidFill>
            <a:srgbClr val="FFFF00"/>
          </a:solidFill>
          <a:latin typeface="新細明體" panose="02020500000000000000" pitchFamily="18" charset="-120"/>
          <a:ea typeface="新細明體" panose="02020500000000000000" pitchFamily="18" charset="-120"/>
        </a:defRPr>
      </a:lvl7pPr>
      <a:lvl8pPr marL="1371600" algn="ctr" rtl="0" fontAlgn="base" latinLnBrk="1">
        <a:spcBef>
          <a:spcPct val="0"/>
        </a:spcBef>
        <a:spcAft>
          <a:spcPct val="0"/>
        </a:spcAft>
        <a:buFont typeface="Wingdings" panose="05000000000000000000" pitchFamily="2" charset="2"/>
        <a:buChar char="v"/>
        <a:defRPr kumimoji="1" sz="2800">
          <a:solidFill>
            <a:srgbClr val="FFFF00"/>
          </a:solidFill>
          <a:latin typeface="新細明體" panose="02020500000000000000" pitchFamily="18" charset="-120"/>
          <a:ea typeface="新細明體" panose="02020500000000000000" pitchFamily="18" charset="-120"/>
        </a:defRPr>
      </a:lvl8pPr>
      <a:lvl9pPr marL="1828800" algn="ctr" rtl="0" fontAlgn="base" latinLnBrk="1">
        <a:spcBef>
          <a:spcPct val="0"/>
        </a:spcBef>
        <a:spcAft>
          <a:spcPct val="0"/>
        </a:spcAft>
        <a:buFont typeface="Wingdings" panose="05000000000000000000" pitchFamily="2" charset="2"/>
        <a:buChar char="v"/>
        <a:defRPr kumimoji="1" sz="2800">
          <a:solidFill>
            <a:srgbClr val="FFFF00"/>
          </a:solidFill>
          <a:latin typeface="新細明體" panose="02020500000000000000" pitchFamily="18" charset="-120"/>
          <a:ea typeface="新細明體" panose="02020500000000000000" pitchFamily="18" charset="-120"/>
        </a:defRPr>
      </a:lvl9pPr>
    </p:titleStyle>
    <p:bodyStyle>
      <a:lvl1pPr marL="342900" indent="-342900" algn="l" rtl="0" fontAlgn="base" latinLnBrk="1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2400" kern="1200">
          <a:solidFill>
            <a:srgbClr val="FF6600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lnSpc>
          <a:spcPct val="120000"/>
        </a:lnSpc>
        <a:spcBef>
          <a:spcPct val="20000"/>
        </a:spcBef>
        <a:spcAft>
          <a:spcPct val="0"/>
        </a:spcAft>
        <a:buChar char="•"/>
        <a:defRPr kumimoji="1" kern="1200">
          <a:solidFill>
            <a:schemeClr val="tx1"/>
          </a:solidFill>
          <a:latin typeface="HY견명조" pitchFamily="18" charset="-127"/>
          <a:ea typeface="+mn-ea"/>
          <a:cs typeface="+mn-cs"/>
        </a:defRPr>
      </a:lvl3pPr>
      <a:lvl4pPr marL="1600200" indent="-228600" algn="l" rtl="0" fontAlgn="base" latinLnBrk="1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400" kern="1200">
          <a:solidFill>
            <a:schemeClr val="tx1"/>
          </a:solidFill>
          <a:latin typeface="굴림" panose="020B0600000101010101" pitchFamily="34" charset="-127"/>
          <a:ea typeface="+mn-ea"/>
          <a:cs typeface="+mn-cs"/>
        </a:defRPr>
      </a:lvl4pPr>
      <a:lvl5pPr marL="2057400" indent="-228600" algn="l" rtl="0" fontAlgn="base" latinLnBrk="1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 kern="1200">
          <a:solidFill>
            <a:schemeClr val="bg2"/>
          </a:solidFill>
          <a:latin typeface="굴림" panose="020B0600000101010101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kumimoji="0"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10/31/2019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9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914046" rtl="0" eaLnBrk="1" latinLnBrk="0" hangingPunct="1">
        <a:spcBef>
          <a:spcPct val="0"/>
        </a:spcBef>
        <a:buNone/>
        <a:defRPr sz="44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46" indent="-342946" algn="l" defTabSz="914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3049" indent="-285788" algn="l" defTabSz="91404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52" indent="-228630" algn="l" defTabSz="914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13" indent="-228630" algn="l" defTabSz="91404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674" indent="-228630" algn="l" defTabSz="914046" rtl="0" eaLnBrk="1" latinLnBrk="0" hangingPunct="1">
        <a:spcBef>
          <a:spcPct val="20000"/>
        </a:spcBef>
        <a:buFont typeface="Arial" panose="020B0604020202020204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4935" indent="-228630" algn="l" defTabSz="914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2196" indent="-228630" algn="l" defTabSz="914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9457" indent="-228630" algn="l" defTabSz="914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6718" indent="-228630" algn="l" defTabSz="914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1" algn="l" defTabSz="914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22" algn="l" defTabSz="914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83" algn="l" defTabSz="914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44" algn="l" defTabSz="914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05" algn="l" defTabSz="914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66" algn="l" defTabSz="914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27" algn="l" defTabSz="914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088" algn="l" defTabSz="914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9" name="Rectangle 1045"/>
          <p:cNvSpPr>
            <a:spLocks noChangeArrowheads="1"/>
          </p:cNvSpPr>
          <p:nvPr/>
        </p:nvSpPr>
        <p:spPr bwMode="auto">
          <a:xfrm>
            <a:off x="107440" y="4352926"/>
            <a:ext cx="9144000" cy="2376487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31" name="Rectangle 1047"/>
          <p:cNvSpPr>
            <a:spLocks noChangeArrowheads="1"/>
          </p:cNvSpPr>
          <p:nvPr/>
        </p:nvSpPr>
        <p:spPr bwMode="auto">
          <a:xfrm>
            <a:off x="2577825" y="4479017"/>
            <a:ext cx="4203229" cy="178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zh-TW" altLang="en-US" sz="1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endParaRPr lang="zh-TW" altLang="en-US" sz="1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林慶恩  </a:t>
            </a:r>
            <a:r>
              <a:rPr lang="zh-TW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明恥國小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五</a:t>
            </a:r>
            <a:r>
              <a:rPr lang="zh-TW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孝</a:t>
            </a:r>
            <a:r>
              <a:rPr lang="zh-TW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王家柔  </a:t>
            </a:r>
            <a:r>
              <a:rPr lang="zh-TW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明恥國小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五</a:t>
            </a:r>
            <a:r>
              <a:rPr lang="zh-TW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年孝班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指導老師：陳明華老師</a:t>
            </a:r>
            <a:r>
              <a:rPr lang="zh-TW" altLang="en-US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全中鯤老師</a:t>
            </a:r>
            <a:endParaRPr lang="zh-TW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endParaRPr lang="zh-TW" altLang="en-US" sz="1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414" name="Line 1030"/>
          <p:cNvSpPr>
            <a:spLocks noChangeShapeType="1"/>
          </p:cNvSpPr>
          <p:nvPr/>
        </p:nvSpPr>
        <p:spPr bwMode="auto">
          <a:xfrm>
            <a:off x="-36513" y="1958975"/>
            <a:ext cx="9144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43" name="Line 1059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44" name="Freeform 1060"/>
          <p:cNvSpPr>
            <a:spLocks/>
          </p:cNvSpPr>
          <p:nvPr/>
        </p:nvSpPr>
        <p:spPr bwMode="auto">
          <a:xfrm>
            <a:off x="34925" y="5157788"/>
            <a:ext cx="9145588" cy="1500187"/>
          </a:xfrm>
          <a:custGeom>
            <a:avLst/>
            <a:gdLst>
              <a:gd name="T0" fmla="*/ 0 w 5761"/>
              <a:gd name="T1" fmla="*/ 499 h 945"/>
              <a:gd name="T2" fmla="*/ 1407 w 5761"/>
              <a:gd name="T3" fmla="*/ 226 h 945"/>
              <a:gd name="T4" fmla="*/ 3266 w 5761"/>
              <a:gd name="T5" fmla="*/ 907 h 945"/>
              <a:gd name="T6" fmla="*/ 5761 w 5761"/>
              <a:gd name="T7" fmla="*/ 0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1" h="945">
                <a:moveTo>
                  <a:pt x="0" y="499"/>
                </a:moveTo>
                <a:cubicBezTo>
                  <a:pt x="431" y="328"/>
                  <a:pt x="863" y="158"/>
                  <a:pt x="1407" y="226"/>
                </a:cubicBezTo>
                <a:cubicBezTo>
                  <a:pt x="1951" y="294"/>
                  <a:pt x="2540" y="945"/>
                  <a:pt x="3266" y="907"/>
                </a:cubicBezTo>
                <a:cubicBezTo>
                  <a:pt x="3992" y="869"/>
                  <a:pt x="4876" y="434"/>
                  <a:pt x="5761" y="0"/>
                </a:cubicBezTo>
              </a:path>
            </a:pathLst>
          </a:custGeom>
          <a:noFill/>
          <a:ln w="9525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45" name="Freeform 1061"/>
          <p:cNvSpPr>
            <a:spLocks/>
          </p:cNvSpPr>
          <p:nvPr/>
        </p:nvSpPr>
        <p:spPr bwMode="auto">
          <a:xfrm flipH="1">
            <a:off x="-9525" y="5229225"/>
            <a:ext cx="9145588" cy="1500188"/>
          </a:xfrm>
          <a:custGeom>
            <a:avLst/>
            <a:gdLst>
              <a:gd name="T0" fmla="*/ 0 w 5761"/>
              <a:gd name="T1" fmla="*/ 499 h 945"/>
              <a:gd name="T2" fmla="*/ 1407 w 5761"/>
              <a:gd name="T3" fmla="*/ 226 h 945"/>
              <a:gd name="T4" fmla="*/ 3266 w 5761"/>
              <a:gd name="T5" fmla="*/ 907 h 945"/>
              <a:gd name="T6" fmla="*/ 5761 w 5761"/>
              <a:gd name="T7" fmla="*/ 0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1" h="945">
                <a:moveTo>
                  <a:pt x="0" y="499"/>
                </a:moveTo>
                <a:cubicBezTo>
                  <a:pt x="431" y="328"/>
                  <a:pt x="863" y="158"/>
                  <a:pt x="1407" y="226"/>
                </a:cubicBezTo>
                <a:cubicBezTo>
                  <a:pt x="1951" y="294"/>
                  <a:pt x="2540" y="945"/>
                  <a:pt x="3266" y="907"/>
                </a:cubicBezTo>
                <a:cubicBezTo>
                  <a:pt x="3992" y="869"/>
                  <a:pt x="4876" y="434"/>
                  <a:pt x="5761" y="0"/>
                </a:cubicBezTo>
              </a:path>
            </a:pathLst>
          </a:custGeom>
          <a:noFill/>
          <a:ln w="9525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7447" name="Picture 1063" descr="표지스트라이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31" y="4557389"/>
            <a:ext cx="4857239" cy="16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Rectangle 1037"/>
          <p:cNvSpPr>
            <a:spLocks noChangeArrowheads="1"/>
          </p:cNvSpPr>
          <p:nvPr/>
        </p:nvSpPr>
        <p:spPr bwMode="auto">
          <a:xfrm>
            <a:off x="2956861" y="2036768"/>
            <a:ext cx="1204634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zh-TW" altLang="en-US" sz="1600" dirty="0">
                <a:solidFill>
                  <a:srgbClr val="9966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中文名稱</a:t>
            </a:r>
            <a:r>
              <a:rPr lang="ko-KR" altLang="en-US" sz="1600" dirty="0">
                <a:solidFill>
                  <a:srgbClr val="9966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zh-TW" altLang="en-US" sz="1600" dirty="0">
                <a:solidFill>
                  <a:srgbClr val="9966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科名</a:t>
            </a:r>
            <a:r>
              <a:rPr lang="ko-KR" altLang="en-US" sz="1600" dirty="0">
                <a:solidFill>
                  <a:srgbClr val="9966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ko-KR" altLang="en-US" sz="1600" dirty="0">
              <a:solidFill>
                <a:srgbClr val="9966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434" name="Rectangle 1050"/>
          <p:cNvSpPr>
            <a:spLocks noChangeArrowheads="1"/>
          </p:cNvSpPr>
          <p:nvPr/>
        </p:nvSpPr>
        <p:spPr bwMode="auto">
          <a:xfrm>
            <a:off x="3995936" y="2030413"/>
            <a:ext cx="2304256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姑婆芋</a:t>
            </a:r>
            <a:endParaRPr lang="ko-KR" altLang="en-US" sz="1600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en-US" altLang="ko-KR" sz="16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天南星科姑婆芋屬</a:t>
            </a:r>
            <a:endParaRPr lang="ko-KR" altLang="en-US" sz="1600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460" name="AutoShape 1076"/>
          <p:cNvSpPr>
            <a:spLocks/>
          </p:cNvSpPr>
          <p:nvPr/>
        </p:nvSpPr>
        <p:spPr bwMode="auto">
          <a:xfrm>
            <a:off x="3014074" y="2030413"/>
            <a:ext cx="164666" cy="830057"/>
          </a:xfrm>
          <a:prstGeom prst="leftBracket">
            <a:avLst>
              <a:gd name="adj" fmla="val 0"/>
            </a:avLst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" y="1303387"/>
            <a:ext cx="2779221" cy="370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62" y="3154365"/>
            <a:ext cx="2816678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29767" y="39081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「芋」水分曉</a:t>
            </a:r>
            <a:r>
              <a:rPr lang="en-US" altLang="zh-TW" sz="32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從姑婆芋中毒事件談起</a:t>
            </a:r>
          </a:p>
        </p:txBody>
      </p:sp>
      <p:sp>
        <p:nvSpPr>
          <p:cNvPr id="35" name="AutoShape 1076"/>
          <p:cNvSpPr>
            <a:spLocks/>
          </p:cNvSpPr>
          <p:nvPr/>
        </p:nvSpPr>
        <p:spPr bwMode="auto">
          <a:xfrm>
            <a:off x="3531958" y="3210227"/>
            <a:ext cx="216298" cy="833438"/>
          </a:xfrm>
          <a:prstGeom prst="leftBracket">
            <a:avLst>
              <a:gd name="adj" fmla="val 0"/>
            </a:avLst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577532" y="3187787"/>
            <a:ext cx="1210492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zh-TW" altLang="en-US" sz="1600" dirty="0">
                <a:solidFill>
                  <a:srgbClr val="9966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中文名稱</a:t>
            </a:r>
            <a:r>
              <a:rPr lang="ko-KR" altLang="en-US" sz="1600" dirty="0">
                <a:solidFill>
                  <a:srgbClr val="9966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ko-KR" sz="1600" dirty="0">
              <a:solidFill>
                <a:srgbClr val="9966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zh-TW" altLang="en-US" sz="1600" dirty="0">
                <a:solidFill>
                  <a:srgbClr val="9966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科名</a:t>
            </a:r>
            <a:r>
              <a:rPr lang="ko-KR" altLang="en-US" sz="1800" dirty="0">
                <a:solidFill>
                  <a:srgbClr val="9966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37" name="Rectangle 1050"/>
          <p:cNvSpPr>
            <a:spLocks noChangeArrowheads="1"/>
          </p:cNvSpPr>
          <p:nvPr/>
        </p:nvSpPr>
        <p:spPr bwMode="auto">
          <a:xfrm>
            <a:off x="4619194" y="3173433"/>
            <a:ext cx="1609651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芋</a:t>
            </a:r>
            <a:endParaRPr lang="ko-KR" altLang="en-US" sz="1600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en-US" altLang="ko-KR" sz="16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天南星科芋屬</a:t>
            </a:r>
            <a:endParaRPr lang="ko-KR" altLang="en-US" sz="1600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41"/>
    </mc:Choice>
    <mc:Fallback xmlns="">
      <p:transition spd="slow" advTm="1514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2939080" y="260648"/>
            <a:ext cx="28803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lvl="0" algn="l">
              <a:defRPr/>
            </a:pPr>
            <a:r>
              <a:rPr lang="zh-TW" altLang="zh-TW" sz="3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中毒處理</a:t>
            </a:r>
            <a:endParaRPr lang="zh-TW" altLang="en-US" sz="34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4716016" y="1124744"/>
            <a:ext cx="40324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HY견명조" pitchFamily="18" charset="-127"/>
                <a:ea typeface="+mn-ea"/>
                <a:cs typeface="+mn-cs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 kern="1200">
                <a:solidFill>
                  <a:schemeClr val="tx1"/>
                </a:solidFill>
                <a:latin typeface="굴림" panose="020B0600000101010101" pitchFamily="34" charset="-127"/>
                <a:ea typeface="+mn-ea"/>
                <a:cs typeface="+mn-cs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 kern="1200">
                <a:solidFill>
                  <a:schemeClr val="bg2"/>
                </a:solidFill>
                <a:latin typeface="굴림" panose="020B0600000101010101" pitchFamily="34" charset="-12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生食</a:t>
            </a:r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削</a:t>
            </a:r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芋頭</a:t>
            </a:r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戴手套</a:t>
            </a:r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手和芋頭可用鹽水浸過、泡過醋再削</a:t>
            </a:r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將芋頭先煮熟再削皮</a:t>
            </a:r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如接觸手癢，用火將手烘一烘，加熱即可。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HY헤드라인M"/>
              <a:ea typeface="新細明體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7" y="1484784"/>
            <a:ext cx="4344483" cy="325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04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0"/>
    </mc:Choice>
    <mc:Fallback xmlns="">
      <p:transition spd="slow" advTm="1462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2089557" y="319742"/>
            <a:ext cx="446481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lvl="0" algn="l">
              <a:defRPr/>
            </a:pPr>
            <a:r>
              <a:rPr lang="zh-TW" altLang="en-US" sz="34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為何誤食姑婆芋？</a:t>
            </a: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1785917" y="1700808"/>
            <a:ext cx="5072098" cy="22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HY견명조" pitchFamily="18" charset="-127"/>
                <a:ea typeface="+mn-ea"/>
                <a:cs typeface="+mn-cs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 kern="1200">
                <a:solidFill>
                  <a:schemeClr val="tx1"/>
                </a:solidFill>
                <a:latin typeface="굴림" panose="020B0600000101010101" pitchFamily="34" charset="-127"/>
                <a:ea typeface="+mn-ea"/>
                <a:cs typeface="+mn-cs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 kern="1200">
                <a:solidFill>
                  <a:schemeClr val="bg2"/>
                </a:solidFill>
                <a:latin typeface="굴림" panose="020B0600000101010101" pitchFamily="34" charset="-12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誤認為</a:t>
            </a:r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芋</a:t>
            </a:r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誤認為大野芋、千年芋、青芋</a:t>
            </a:r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炒芋莖（台語芋橫）來吃，分不清是姑婆芋還是芋</a:t>
            </a:r>
          </a:p>
        </p:txBody>
      </p:sp>
    </p:spTree>
    <p:extLst>
      <p:ext uri="{BB962C8B-B14F-4D97-AF65-F5344CB8AC3E}">
        <p14:creationId xmlns:p14="http://schemas.microsoft.com/office/powerpoint/2010/main" val="383699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4"/>
    </mc:Choice>
    <mc:Fallback xmlns="">
      <p:transition spd="slow" advTm="1431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6EAE6CAB-AA38-44E5-912A-58AB06084C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37400" r="13604"/>
          <a:stretch/>
        </p:blipFill>
        <p:spPr>
          <a:xfrm>
            <a:off x="0" y="-27740"/>
            <a:ext cx="2642799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987824" y="548680"/>
            <a:ext cx="4412191" cy="62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TW" altLang="en-US" sz="34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姑婆芋的分辨</a:t>
            </a:r>
          </a:p>
        </p:txBody>
      </p:sp>
      <p:graphicFrame>
        <p:nvGraphicFramePr>
          <p:cNvPr id="17" name="表格 17">
            <a:extLst>
              <a:ext uri="{FF2B5EF4-FFF2-40B4-BE49-F238E27FC236}">
                <a16:creationId xmlns:a16="http://schemas.microsoft.com/office/drawing/2014/main" id="{855D31A0-64B9-45A6-A313-880493848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76996"/>
              </p:ext>
            </p:extLst>
          </p:nvPr>
        </p:nvGraphicFramePr>
        <p:xfrm>
          <a:off x="656991" y="1844824"/>
          <a:ext cx="8032405" cy="373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93">
                  <a:extLst>
                    <a:ext uri="{9D8B030D-6E8A-4147-A177-3AD203B41FA5}">
                      <a16:colId xmlns:a16="http://schemas.microsoft.com/office/drawing/2014/main" val="3234762720"/>
                    </a:ext>
                  </a:extLst>
                </a:gridCol>
                <a:gridCol w="1294985">
                  <a:extLst>
                    <a:ext uri="{9D8B030D-6E8A-4147-A177-3AD203B41FA5}">
                      <a16:colId xmlns:a16="http://schemas.microsoft.com/office/drawing/2014/main" val="964966666"/>
                    </a:ext>
                  </a:extLst>
                </a:gridCol>
                <a:gridCol w="856016">
                  <a:extLst>
                    <a:ext uri="{9D8B030D-6E8A-4147-A177-3AD203B41FA5}">
                      <a16:colId xmlns:a16="http://schemas.microsoft.com/office/drawing/2014/main" val="437737855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3072133959"/>
                    </a:ext>
                  </a:extLst>
                </a:gridCol>
                <a:gridCol w="611592">
                  <a:extLst>
                    <a:ext uri="{9D8B030D-6E8A-4147-A177-3AD203B41FA5}">
                      <a16:colId xmlns:a16="http://schemas.microsoft.com/office/drawing/2014/main" val="424849141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1794055969"/>
                    </a:ext>
                  </a:extLst>
                </a:gridCol>
                <a:gridCol w="1245796">
                  <a:extLst>
                    <a:ext uri="{9D8B030D-6E8A-4147-A177-3AD203B41FA5}">
                      <a16:colId xmlns:a16="http://schemas.microsoft.com/office/drawing/2014/main" val="3399644912"/>
                    </a:ext>
                  </a:extLst>
                </a:gridCol>
                <a:gridCol w="1571635">
                  <a:extLst>
                    <a:ext uri="{9D8B030D-6E8A-4147-A177-3AD203B41FA5}">
                      <a16:colId xmlns:a16="http://schemas.microsoft.com/office/drawing/2014/main" val="212263906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algn="l" defTabSz="914046" rtl="0" eaLnBrk="1" latinLnBrk="0" hangingPunct="1"/>
                      <a:r>
                        <a:rPr lang="zh-TW" altLang="en-US" sz="2000" b="1" kern="1200" dirty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葉柄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葉片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顏色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葉脈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葉形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葉裂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防水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125234"/>
                  </a:ext>
                </a:extLst>
              </a:tr>
              <a:tr h="1032901"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姑婆芋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高大，葉子邊緣呈現</a:t>
                      </a:r>
                      <a:r>
                        <a:rPr kumimoji="1" lang="zh-TW" altLang="en-US" sz="18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不規則波浪狀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綠、深綠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綠</a:t>
                      </a:r>
                    </a:p>
                    <a:p>
                      <a:endParaRPr kumimoji="1"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廣卵形</a:t>
                      </a:r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、基部呈</a:t>
                      </a:r>
                      <a:r>
                        <a:rPr kumimoji="1" lang="zh-TW" altLang="en-US" sz="18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心狀箭形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葉深裂，但沒有碰到葉柄接近葉柄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×</a:t>
                      </a:r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，葉面光滑、不會形成水滴</a:t>
                      </a:r>
                      <a:r>
                        <a:rPr kumimoji="1" lang="en-US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珠</a:t>
                      </a:r>
                      <a:r>
                        <a:rPr kumimoji="1" lang="en-US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1"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870539"/>
                  </a:ext>
                </a:extLst>
              </a:tr>
              <a:tr h="280773"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大野芋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高大，葉緣的波浪起伏明顯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有深綠斑駁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淺綠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盾形</a:t>
                      </a:r>
                    </a:p>
                    <a:p>
                      <a:endParaRPr kumimoji="1"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同上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˅，葉面有絨毛、遇水形成水滴</a:t>
                      </a:r>
                      <a:r>
                        <a:rPr kumimoji="1" lang="en-US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珠</a:t>
                      </a:r>
                      <a:r>
                        <a:rPr kumimoji="1" lang="en-US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1"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45476"/>
                  </a:ext>
                </a:extLst>
              </a:tr>
              <a:tr h="701055"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較矮小</a:t>
                      </a:r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，</a:t>
                      </a:r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葉</a:t>
                      </a:r>
                      <a:r>
                        <a:rPr kumimoji="1" lang="zh-TW" altLang="en-US" sz="18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無波浪狀</a:t>
                      </a:r>
                      <a:endParaRPr kumimoji="1" lang="en-US" altLang="zh-TW" sz="1800" kern="1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綠</a:t>
                      </a:r>
                      <a:r>
                        <a:rPr kumimoji="1" lang="en-US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〜</a:t>
                      </a:r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深紫</a:t>
                      </a:r>
                    </a:p>
                    <a:p>
                      <a:endParaRPr kumimoji="1"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綠、粉綠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綠</a:t>
                      </a:r>
                    </a:p>
                    <a:p>
                      <a:endParaRPr kumimoji="1"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盾形</a:t>
                      </a:r>
                    </a:p>
                    <a:p>
                      <a:endParaRPr kumimoji="1"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淺裂，在葉柄</a:t>
                      </a:r>
                      <a:r>
                        <a:rPr kumimoji="1" lang="en-US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1/3</a:t>
                      </a:r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˅，葉有絨毛、遇水形成水滴</a:t>
                      </a:r>
                      <a:r>
                        <a:rPr kumimoji="1" lang="en-US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1"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珠</a:t>
                      </a:r>
                      <a:r>
                        <a:rPr kumimoji="1" lang="en-US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1"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192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9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92"/>
    </mc:Choice>
    <mc:Fallback xmlns="">
      <p:transition spd="slow" advTm="2929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088667" y="7500"/>
            <a:ext cx="350958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TW" altLang="en-US" sz="34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姑婆芋的分辨</a:t>
            </a:r>
          </a:p>
        </p:txBody>
      </p:sp>
      <p:pic>
        <p:nvPicPr>
          <p:cNvPr id="10" name="圖片 9" descr="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1361"/>
            <a:ext cx="4629176" cy="3086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 descr="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501008"/>
            <a:ext cx="4647131" cy="312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0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39"/>
    </mc:Choice>
    <mc:Fallback xmlns="">
      <p:transition spd="slow" advTm="1863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123728" y="119755"/>
            <a:ext cx="54006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TW" altLang="en-US" sz="34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形色</a:t>
            </a:r>
            <a:r>
              <a:rPr lang="en-US" altLang="zh-TW" sz="34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34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對姑婆芋的分辨</a:t>
            </a:r>
          </a:p>
        </p:txBody>
      </p:sp>
      <p:pic>
        <p:nvPicPr>
          <p:cNvPr id="1026" name="Picture 2" descr="IMG_1150美崙山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45" y="1609539"/>
            <a:ext cx="2466981" cy="4364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IMG_1149a美崙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609538"/>
            <a:ext cx="2458963" cy="4364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07" y="1609538"/>
            <a:ext cx="2485174" cy="441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12AC506-725C-4D94-863D-BFC0C16D2A75}"/>
              </a:ext>
            </a:extLst>
          </p:cNvPr>
          <p:cNvSpPr txBox="1"/>
          <p:nvPr/>
        </p:nvSpPr>
        <p:spPr>
          <a:xfrm>
            <a:off x="1262919" y="117092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姑婆芋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27D4430-9A5D-4E19-A74D-C53F4B014087}"/>
              </a:ext>
            </a:extLst>
          </p:cNvPr>
          <p:cNvSpPr txBox="1"/>
          <p:nvPr/>
        </p:nvSpPr>
        <p:spPr>
          <a:xfrm>
            <a:off x="6449807" y="1127867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芋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1E73089-2815-4A01-A0CC-DED6D257CEEB}"/>
              </a:ext>
            </a:extLst>
          </p:cNvPr>
          <p:cNvSpPr txBox="1"/>
          <p:nvPr/>
        </p:nvSpPr>
        <p:spPr>
          <a:xfrm>
            <a:off x="3578154" y="123091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姑婆芋</a:t>
            </a:r>
          </a:p>
        </p:txBody>
      </p:sp>
    </p:spTree>
    <p:extLst>
      <p:ext uri="{BB962C8B-B14F-4D97-AF65-F5344CB8AC3E}">
        <p14:creationId xmlns:p14="http://schemas.microsoft.com/office/powerpoint/2010/main" val="14100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22"/>
    </mc:Choice>
    <mc:Fallback xmlns="">
      <p:transition spd="slow" advTm="1762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2771800" y="145389"/>
            <a:ext cx="244827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algn="l">
              <a:defRPr/>
            </a:pPr>
            <a:r>
              <a:rPr lang="zh-TW" altLang="en-US" sz="32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田野踏查</a:t>
            </a:r>
            <a:endParaRPr lang="zh-TW" altLang="zh-TW" sz="320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77E2CA2-A520-49E6-8540-F456D938D8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0" y="1412776"/>
            <a:ext cx="4608576" cy="3456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4082255-81D6-422A-9AED-0668CBB79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88" y="1153501"/>
            <a:ext cx="3794992" cy="505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4A458F6-CD67-47BC-8E22-B1FDD0B09B52}"/>
              </a:ext>
            </a:extLst>
          </p:cNvPr>
          <p:cNvSpPr txBox="1"/>
          <p:nvPr/>
        </p:nvSpPr>
        <p:spPr>
          <a:xfrm>
            <a:off x="971600" y="512848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吉安七腳川溪旁的芋田</a:t>
            </a:r>
          </a:p>
        </p:txBody>
      </p:sp>
    </p:spTree>
    <p:extLst>
      <p:ext uri="{BB962C8B-B14F-4D97-AF65-F5344CB8AC3E}">
        <p14:creationId xmlns:p14="http://schemas.microsoft.com/office/powerpoint/2010/main" val="1279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4"/>
    </mc:Choice>
    <mc:Fallback xmlns="">
      <p:transition spd="slow" advTm="631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2574720" y="-106172"/>
            <a:ext cx="366042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algn="l">
              <a:defRPr/>
            </a:pPr>
            <a:r>
              <a:rPr lang="zh-TW" altLang="en-US" sz="32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美崙山田野觀察</a:t>
            </a:r>
            <a:endParaRPr lang="zh-TW" altLang="zh-TW" sz="320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94" y="4365056"/>
            <a:ext cx="2280296" cy="171022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8" y="995316"/>
            <a:ext cx="3024336" cy="226825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30" y="908720"/>
            <a:ext cx="2688342" cy="201625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77072"/>
            <a:ext cx="2917820" cy="226996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7389" y="2916914"/>
            <a:ext cx="2816082" cy="2112062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3F8C0BB-EBAA-4614-8D27-3105278C2340}"/>
              </a:ext>
            </a:extLst>
          </p:cNvPr>
          <p:cNvSpPr txBox="1"/>
          <p:nvPr/>
        </p:nvSpPr>
        <p:spPr>
          <a:xfrm>
            <a:off x="1234577" y="3429388"/>
            <a:ext cx="112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姑婆芋</a:t>
            </a:r>
            <a:r>
              <a:rPr lang="en-US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2F8C5D6-48B1-4019-B9AF-8E9895993E9D}"/>
              </a:ext>
            </a:extLst>
          </p:cNvPr>
          <p:cNvSpPr txBox="1"/>
          <p:nvPr/>
        </p:nvSpPr>
        <p:spPr>
          <a:xfrm>
            <a:off x="1133994" y="6109099"/>
            <a:ext cx="1656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千年芋</a:t>
            </a:r>
            <a:r>
              <a:rPr lang="en-US" altLang="zh-TW" sz="20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0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F48C5B4-AD8D-429B-B367-B33F981B8628}"/>
              </a:ext>
            </a:extLst>
          </p:cNvPr>
          <p:cNvSpPr txBox="1"/>
          <p:nvPr/>
        </p:nvSpPr>
        <p:spPr>
          <a:xfrm>
            <a:off x="3646606" y="5517232"/>
            <a:ext cx="151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紫柄千年芋</a:t>
            </a:r>
            <a:r>
              <a:rPr lang="en-US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50125DC-D40F-48DC-90BA-26FD3432C417}"/>
              </a:ext>
            </a:extLst>
          </p:cNvPr>
          <p:cNvSpPr txBox="1"/>
          <p:nvPr/>
        </p:nvSpPr>
        <p:spPr>
          <a:xfrm>
            <a:off x="6939914" y="3038088"/>
            <a:ext cx="73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芋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DB2C96B-543E-48C0-804D-29420B4ED615}"/>
              </a:ext>
            </a:extLst>
          </p:cNvPr>
          <p:cNvSpPr txBox="1"/>
          <p:nvPr/>
        </p:nvSpPr>
        <p:spPr>
          <a:xfrm>
            <a:off x="6939914" y="6441072"/>
            <a:ext cx="106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青芋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04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4"/>
    </mc:Choice>
    <mc:Fallback xmlns="">
      <p:transition spd="slow" advTm="1403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2123729" y="116632"/>
            <a:ext cx="439248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lvl="0" algn="l">
              <a:defRPr/>
            </a:pPr>
            <a:r>
              <a:rPr lang="zh-TW" altLang="en-US" sz="34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姑婆芋的生活應用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08676"/>
              </p:ext>
            </p:extLst>
          </p:nvPr>
        </p:nvGraphicFramePr>
        <p:xfrm>
          <a:off x="1043608" y="836712"/>
          <a:ext cx="6984775" cy="545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4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庭園造景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4"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當作藥用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治蟲蜂蛇咬傷也是剋制「咬人狗」和「咬人貓」的良藥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444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釀酒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釀製小米酒和糯米酒</a:t>
                      </a:r>
                      <a:endParaRPr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泰雅族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魯凱族</a:t>
                      </a:r>
                      <a:endParaRPr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製作鹼水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包</a:t>
                      </a: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粳粽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粽粄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煮</a:t>
                      </a: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仙草等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客家人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儀式植物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播種祭祭儀祈雨儀式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鄒族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美白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女生拿姑婆芋葉子包住小腿</a:t>
                      </a:r>
                      <a:endParaRPr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046" rtl="0" eaLnBrk="1" latinLnBrk="0" hangingPunct="1"/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阿美族</a:t>
                      </a:r>
                      <a:endParaRPr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808"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清潔劑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製作成天然清潔劑</a:t>
                      </a:r>
                      <a:endParaRPr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賽夏族</a:t>
                      </a:r>
                      <a:endParaRPr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生活用品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用姑婆芋的葉子包肉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野生木耳或菇類保鮮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蓋住撿到的大蝸牛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包裹野蜂蜜</a:t>
                      </a:r>
                      <a:endParaRPr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阿美族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布農族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鄒族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排灣族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魯凱族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漁獵工具</a:t>
                      </a:r>
                      <a:endParaRPr lang="zh-TW" altLang="en-US" sz="1800" b="1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將姑婆芋葉片綑扎石頭截水捕魚</a:t>
                      </a:r>
                      <a:endParaRPr lang="en-US" altLang="zh-TW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利用紅色漿果，以誘捕山雞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鳥類</a:t>
                      </a:r>
                      <a:endParaRPr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泰雅族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魯凱族布農族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鄒族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525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動物食物</a:t>
                      </a:r>
                      <a:endParaRPr lang="zh-TW" altLang="en-US" sz="1800" b="1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餵豬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山豬喜食</a:t>
                      </a: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、</a:t>
                      </a:r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台灣黑熊的食物之一</a:t>
                      </a:r>
                      <a:endParaRPr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布農族、賽夏族、排灣族、鄒族</a:t>
                      </a:r>
                      <a:endParaRPr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3"/>
    </mc:Choice>
    <mc:Fallback xmlns="">
      <p:transition spd="slow" advTm="1800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2699792" y="116632"/>
            <a:ext cx="403277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lvl="0" algn="l">
              <a:defRPr/>
            </a:pPr>
            <a:r>
              <a:rPr lang="zh-TW" altLang="en-US" sz="34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芋的生活應用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89731"/>
              </p:ext>
            </p:extLst>
          </p:nvPr>
        </p:nvGraphicFramePr>
        <p:xfrm>
          <a:off x="827584" y="980729"/>
          <a:ext cx="6912768" cy="39312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413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13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訂婚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訂婚吉祥植物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客家人</a:t>
                      </a:r>
                      <a:endParaRPr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032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贈禮</a:t>
                      </a:r>
                      <a:r>
                        <a:rPr lang="en-US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—</a:t>
                      </a:r>
                      <a:r>
                        <a:rPr lang="zh-TW" altLang="en-US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稱為禮芋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新房子蓋好、新船下水及祭典時會準備很多芋頭，結束後再分給大家享用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達悟族</a:t>
                      </a:r>
                      <a:endParaRPr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032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塊莖可入藥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治乳腺炎、口瘡、癰腫療瘡、頸淋巴結核、燒燙傷、外傷出血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達悟族</a:t>
                      </a:r>
                      <a:endParaRPr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722"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葉可治蕁麻疹、瘡疥</a:t>
                      </a:r>
                      <a:endParaRPr lang="en-US" altLang="zh-TW" sz="1800" b="1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可治蕁麻疹、瘡疥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達悟族</a:t>
                      </a:r>
                      <a:endParaRPr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803"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動物食物</a:t>
                      </a:r>
                      <a:endParaRPr lang="zh-TW" altLang="en-US" sz="1800" b="1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全株為常用的豬飼料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rgbClr val="006C3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達悟族</a:t>
                      </a:r>
                      <a:endParaRPr lang="zh-TW" altLang="en-US" sz="1800" kern="1200" dirty="0">
                        <a:solidFill>
                          <a:srgbClr val="006C3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958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17"/>
    </mc:Choice>
    <mc:Fallback xmlns="">
      <p:transition spd="slow" advTm="1591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3643306" y="0"/>
            <a:ext cx="2071702" cy="85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TW" altLang="en-US" sz="34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1115616" y="980728"/>
            <a:ext cx="7215238" cy="424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HY견명조" pitchFamily="18" charset="-127"/>
                <a:ea typeface="+mn-ea"/>
                <a:cs typeface="+mn-cs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 kern="1200">
                <a:solidFill>
                  <a:schemeClr val="tx1"/>
                </a:solidFill>
                <a:latin typeface="굴림" panose="020B0600000101010101" pitchFamily="34" charset="-127"/>
                <a:ea typeface="+mn-ea"/>
                <a:cs typeface="+mn-cs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 kern="1200">
                <a:solidFill>
                  <a:schemeClr val="bg2"/>
                </a:solidFill>
                <a:latin typeface="굴림" panose="020B0600000101010101" pitchFamily="34" charset="-12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分辨姑婆芋與芋、青芋、千年芋及大野芋最簡單的方法，就是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用水區分</a:t>
            </a:r>
            <a:r>
              <a:rPr lang="zh-TW" altLang="en-US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。只有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姑婆芋不能形成水珠</a:t>
            </a:r>
            <a:r>
              <a:rPr lang="zh-TW" altLang="en-US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，其它皆能形成水珠。</a:t>
            </a:r>
          </a:p>
          <a:p>
            <a:r>
              <a:rPr lang="zh-TW" altLang="en-US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除水外，芋的葉面中心處有一斑點，姑婆芋則無。</a:t>
            </a:r>
          </a:p>
          <a:p>
            <a:r>
              <a:rPr lang="zh-TW" altLang="en-US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芋的葉柄與葉面交接處呈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紫色</a:t>
            </a:r>
            <a:r>
              <a:rPr lang="zh-TW" altLang="en-US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，姑婆芋則無。</a:t>
            </a:r>
            <a:endParaRPr lang="en-US" altLang="zh-TW" sz="2000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姑婆芋與大野芋很難區分，越南新住民常將姑婆芋誤認為是大野芋而中毒。</a:t>
            </a:r>
          </a:p>
          <a:p>
            <a:r>
              <a:rPr lang="zh-TW" altLang="en-US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可用手機下載「形色」</a:t>
            </a:r>
            <a:r>
              <a:rPr lang="en-US" altLang="en-US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軟體作為判別的參考，很方便。</a:t>
            </a:r>
            <a:endParaRPr lang="en-US" altLang="zh-TW" sz="2000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姑婆芋雖然有毒但在生活應用上極廣，尤其在各原住民族的生活中佔了很重要的地位。</a:t>
            </a:r>
          </a:p>
          <a:p>
            <a:pPr>
              <a:buNone/>
            </a:pPr>
            <a:endParaRPr lang="zh-TW" altLang="en-US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29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16"/>
    </mc:Choice>
    <mc:Fallback xmlns="">
      <p:transition spd="slow" advTm="621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2771800" y="188640"/>
            <a:ext cx="417646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algn="l">
              <a:defRPr/>
            </a:pPr>
            <a:r>
              <a:rPr lang="zh-TW" altLang="en-US" sz="32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</a:t>
            </a:r>
            <a:r>
              <a:rPr lang="en-US" altLang="zh-TW" sz="32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2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二則新聞</a:t>
            </a: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611560" y="1484784"/>
            <a:ext cx="7643192" cy="37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HY견명조" pitchFamily="18" charset="-127"/>
                <a:ea typeface="+mn-ea"/>
                <a:cs typeface="+mn-cs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 kern="1200">
                <a:solidFill>
                  <a:schemeClr val="tx1"/>
                </a:solidFill>
                <a:latin typeface="굴림" panose="020B0600000101010101" pitchFamily="34" charset="-127"/>
                <a:ea typeface="+mn-ea"/>
                <a:cs typeface="+mn-cs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 kern="1200">
                <a:solidFill>
                  <a:schemeClr val="bg2"/>
                </a:solidFill>
                <a:latin typeface="굴림" panose="020B0600000101010101" pitchFamily="34" charset="-12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前行政院發言人徐國勇吃早餐時，誤食姑婆芋而出現麻、刺等中毒現象，緊急前往醫院治療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台北市一餐廳誤將姑婆芋的葉子拿來包裹餐點，引起受害者的中毒症狀。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zh-TW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HY헤드라인M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7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2"/>
    </mc:Choice>
    <mc:Fallback xmlns="">
      <p:transition spd="slow" advTm="1729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3347864" y="0"/>
            <a:ext cx="18002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TW" altLang="en-US" sz="34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637664" y="1008112"/>
            <a:ext cx="4572032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HY견명조" pitchFamily="18" charset="-127"/>
                <a:ea typeface="+mn-ea"/>
                <a:cs typeface="+mn-cs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 kern="1200">
                <a:solidFill>
                  <a:schemeClr val="tx1"/>
                </a:solidFill>
                <a:latin typeface="굴림" panose="020B0600000101010101" pitchFamily="34" charset="-127"/>
                <a:ea typeface="+mn-ea"/>
                <a:cs typeface="+mn-cs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 kern="1200">
                <a:solidFill>
                  <a:schemeClr val="bg2"/>
                </a:solidFill>
                <a:latin typeface="굴림" panose="020B0600000101010101" pitchFamily="34" charset="-12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校園中可設生態園種植姑婆芋、芋、大野芋與千年芋等，除做為造景外，也可作為自然與生活科技領域課程的補充教材內容。</a:t>
            </a:r>
          </a:p>
          <a:p>
            <a:endParaRPr lang="zh-TW" altLang="en-US" dirty="0"/>
          </a:p>
          <a:p>
            <a:pPr>
              <a:buNone/>
            </a:pPr>
            <a:endParaRPr lang="zh-TW" altLang="en-US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185BF75-60CD-4B75-A740-DEBF18DE7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2" y="2956902"/>
            <a:ext cx="2081615" cy="2776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2A3875A-CDAF-49D7-A274-61C274B19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19" y="3463988"/>
            <a:ext cx="2037352" cy="2717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0611010-275A-4E64-B049-5BD1C2C16F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49393"/>
            <a:ext cx="2716820" cy="2037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FA28C39-727C-4149-8605-EEACDBAD7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01" y="4085473"/>
            <a:ext cx="3130544" cy="234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標題 1"/>
          <p:cNvSpPr txBox="1">
            <a:spLocks/>
          </p:cNvSpPr>
          <p:nvPr/>
        </p:nvSpPr>
        <p:spPr bwMode="auto">
          <a:xfrm>
            <a:off x="5342109" y="3585407"/>
            <a:ext cx="2952328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lvl="1" algn="l">
              <a:defRPr/>
            </a:pPr>
            <a:r>
              <a:rPr lang="zh-TW" altLang="en-US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校園姑婆芋生態園</a:t>
            </a:r>
            <a:endParaRPr lang="zh-TW" altLang="zh-TW" sz="2000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55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3"/>
    </mc:Choice>
    <mc:Fallback xmlns="">
      <p:transition spd="slow" advTm="2346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 latinLnBrk="0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91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2771799" y="834304"/>
            <a:ext cx="392541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TW" altLang="en-US" sz="34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報告完畢  謝謝</a:t>
            </a:r>
            <a:r>
              <a:rPr lang="en-US" altLang="zh-TW" sz="34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40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16459" y="1772816"/>
            <a:ext cx="543609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226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971600" y="145389"/>
            <a:ext cx="6408712" cy="78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algn="l">
              <a:defRPr/>
            </a:pPr>
            <a:r>
              <a:rPr lang="zh-TW" altLang="zh-TW" sz="32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國小學生對姑婆芋與芋頭的認知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03331" y="49135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822824"/>
              </p:ext>
            </p:extLst>
          </p:nvPr>
        </p:nvGraphicFramePr>
        <p:xfrm>
          <a:off x="661878" y="4323273"/>
          <a:ext cx="3510413" cy="2125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7684">
                  <a:extLst>
                    <a:ext uri="{9D8B030D-6E8A-4147-A177-3AD203B41FA5}">
                      <a16:colId xmlns:a16="http://schemas.microsoft.com/office/drawing/2014/main" val="2163729807"/>
                    </a:ext>
                  </a:extLst>
                </a:gridCol>
                <a:gridCol w="901208">
                  <a:extLst>
                    <a:ext uri="{9D8B030D-6E8A-4147-A177-3AD203B41FA5}">
                      <a16:colId xmlns:a16="http://schemas.microsoft.com/office/drawing/2014/main" val="4228286721"/>
                    </a:ext>
                  </a:extLst>
                </a:gridCol>
                <a:gridCol w="1571521">
                  <a:extLst>
                    <a:ext uri="{9D8B030D-6E8A-4147-A177-3AD203B41FA5}">
                      <a16:colId xmlns:a16="http://schemas.microsoft.com/office/drawing/2014/main" val="3683036342"/>
                    </a:ext>
                  </a:extLst>
                </a:gridCol>
              </a:tblGrid>
              <a:tr h="601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046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知道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046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sz="20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不知道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0687362"/>
                  </a:ext>
                </a:extLst>
              </a:tr>
              <a:tr h="609338">
                <a:tc>
                  <a:txBody>
                    <a:bodyPr/>
                    <a:lstStyle/>
                    <a:p>
                      <a:pPr marL="0" algn="l" defTabSz="914046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四年級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</a:rPr>
                        <a:t>31</a:t>
                      </a:r>
                    </a:p>
                    <a:p>
                      <a:pPr marL="0" marR="0" lvl="0" indent="0" algn="r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</a:rPr>
                        <a:t>(96.9%)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591270"/>
                  </a:ext>
                </a:extLst>
              </a:tr>
              <a:tr h="812919">
                <a:tc>
                  <a:txBody>
                    <a:bodyPr/>
                    <a:lstStyle/>
                    <a:p>
                      <a:pPr marL="0" algn="l" defTabSz="914046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六年級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</a:rPr>
                        <a:t>1</a:t>
                      </a:r>
                    </a:p>
                    <a:p>
                      <a:pPr marL="0" marR="0" lvl="0" indent="0" algn="r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</a:rPr>
                        <a:t>(0.2%)</a:t>
                      </a:r>
                      <a:endParaRPr lang="zh-TW" altLang="zh-TW" sz="20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</a:rPr>
                        <a:t>37</a:t>
                      </a:r>
                    </a:p>
                    <a:p>
                      <a:pPr marL="0" marR="0" lvl="0" indent="0" algn="r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</a:rPr>
                        <a:t>(86%)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8515612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702610"/>
              </p:ext>
            </p:extLst>
          </p:nvPr>
        </p:nvGraphicFramePr>
        <p:xfrm>
          <a:off x="490848" y="1472203"/>
          <a:ext cx="3852474" cy="2226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9144">
                  <a:extLst>
                    <a:ext uri="{9D8B030D-6E8A-4147-A177-3AD203B41FA5}">
                      <a16:colId xmlns:a16="http://schemas.microsoft.com/office/drawing/2014/main" val="1196980991"/>
                    </a:ext>
                  </a:extLst>
                </a:gridCol>
                <a:gridCol w="955177">
                  <a:extLst>
                    <a:ext uri="{9D8B030D-6E8A-4147-A177-3AD203B41FA5}">
                      <a16:colId xmlns:a16="http://schemas.microsoft.com/office/drawing/2014/main" val="2172346883"/>
                    </a:ext>
                  </a:extLst>
                </a:gridCol>
                <a:gridCol w="930863">
                  <a:extLst>
                    <a:ext uri="{9D8B030D-6E8A-4147-A177-3AD203B41FA5}">
                      <a16:colId xmlns:a16="http://schemas.microsoft.com/office/drawing/2014/main" val="1211739429"/>
                    </a:ext>
                  </a:extLst>
                </a:gridCol>
                <a:gridCol w="1007290">
                  <a:extLst>
                    <a:ext uri="{9D8B030D-6E8A-4147-A177-3AD203B41FA5}">
                      <a16:colId xmlns:a16="http://schemas.microsoft.com/office/drawing/2014/main" val="1418112311"/>
                    </a:ext>
                  </a:extLst>
                </a:gridCol>
              </a:tblGrid>
              <a:tr h="31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</a:rPr>
                        <a:t>聽過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沒聽過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不知道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6577735"/>
                  </a:ext>
                </a:extLst>
              </a:tr>
              <a:tr h="748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四年級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(15.6%)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</a:rPr>
                        <a:t>12</a:t>
                      </a:r>
                      <a:r>
                        <a:rPr lang="en-US" altLang="zh-TW" sz="2000" kern="100" dirty="0">
                          <a:effectLst/>
                        </a:rPr>
                        <a:t> (37.5%)</a:t>
                      </a:r>
                      <a:endParaRPr lang="zh-TW" altLang="zh-TW" sz="20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</a:rPr>
                        <a:t>15</a:t>
                      </a:r>
                    </a:p>
                    <a:p>
                      <a:pPr marL="0" marR="0" lvl="0" indent="0" algn="r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</a:rPr>
                        <a:t>(46.9%)</a:t>
                      </a:r>
                      <a:endParaRPr lang="zh-TW" altLang="zh-TW" sz="20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8386670"/>
                  </a:ext>
                </a:extLst>
              </a:tr>
              <a:tr h="998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六年級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</a:rPr>
                        <a:t>18</a:t>
                      </a:r>
                    </a:p>
                    <a:p>
                      <a:pPr marL="0" marR="0" lvl="0" indent="0" algn="r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</a:rPr>
                        <a:t>(41.9%)</a:t>
                      </a:r>
                      <a:endParaRPr lang="zh-TW" altLang="zh-TW" sz="20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</a:rPr>
                        <a:t>21</a:t>
                      </a:r>
                    </a:p>
                    <a:p>
                      <a:pPr marL="0" marR="0" lvl="0" indent="0" algn="r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</a:rPr>
                        <a:t>(48.8%)</a:t>
                      </a:r>
                      <a:endParaRPr lang="zh-TW" altLang="zh-TW" sz="20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</a:rPr>
                        <a:t>4</a:t>
                      </a:r>
                    </a:p>
                    <a:p>
                      <a:pPr marL="0" marR="0" lvl="0" indent="0" algn="r" defTabSz="914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</a:rPr>
                        <a:t>(9.3%)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8048272"/>
                  </a:ext>
                </a:extLst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96" y="1340769"/>
            <a:ext cx="3948170" cy="237626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78" y="3786221"/>
            <a:ext cx="3958119" cy="237908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E7BD165-D4B5-45B6-9FB5-DE95CE77BEFA}"/>
              </a:ext>
            </a:extLst>
          </p:cNvPr>
          <p:cNvSpPr txBox="1"/>
          <p:nvPr/>
        </p:nvSpPr>
        <p:spPr>
          <a:xfrm>
            <a:off x="894162" y="928766"/>
            <a:ext cx="3803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表一 你聽過姑婆芋嗎？</a:t>
            </a:r>
          </a:p>
          <a:p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4F4CBF3-57EA-43C1-B603-91C7824A372D}"/>
              </a:ext>
            </a:extLst>
          </p:cNvPr>
          <p:cNvSpPr txBox="1"/>
          <p:nvPr/>
        </p:nvSpPr>
        <p:spPr>
          <a:xfrm>
            <a:off x="385203" y="3792644"/>
            <a:ext cx="4186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你知道分別姑婆芋與芋頭嗎？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67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63"/>
    </mc:Choice>
    <mc:Fallback xmlns="">
      <p:transition spd="slow" advTm="2196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1115616" y="177009"/>
            <a:ext cx="30963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TW" altLang="en-US" sz="3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姑婆芋</a:t>
            </a: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4572000" y="1411534"/>
            <a:ext cx="3744416" cy="352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HY견명조" pitchFamily="18" charset="-127"/>
                <a:ea typeface="+mn-ea"/>
                <a:cs typeface="+mn-cs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 kern="1200">
                <a:solidFill>
                  <a:schemeClr val="tx1"/>
                </a:solidFill>
                <a:latin typeface="굴림" panose="020B0600000101010101" pitchFamily="34" charset="-127"/>
                <a:ea typeface="+mn-ea"/>
                <a:cs typeface="+mn-cs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 kern="1200">
                <a:solidFill>
                  <a:schemeClr val="bg2"/>
                </a:solidFill>
                <a:latin typeface="굴림" panose="020B0600000101010101" pitchFamily="34" charset="-12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天南星科</a:t>
            </a:r>
            <a:r>
              <a:rPr lang="en-US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err="1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Araceae</a:t>
            </a:r>
            <a:r>
              <a:rPr lang="en-US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姑婆芋屬</a:t>
            </a:r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別名</a:t>
            </a:r>
            <a:r>
              <a:rPr lang="en-US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山芋頭、天荷、木芋頭、野芋頭、觀音蓮、海芋、細葉姑婆芋</a:t>
            </a:r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HY헤드라인M"/>
              <a:ea typeface="新細明體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8" y="1204786"/>
            <a:ext cx="3454996" cy="359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866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0"/>
    </mc:Choice>
    <mc:Fallback xmlns="">
      <p:transition spd="slow" advTm="74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3059832" y="0"/>
            <a:ext cx="30963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TW" altLang="en-US" sz="3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 毒 部 位</a:t>
            </a: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4283968" y="968709"/>
            <a:ext cx="3744416" cy="252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HY견명조" pitchFamily="18" charset="-127"/>
                <a:ea typeface="+mn-ea"/>
                <a:cs typeface="+mn-cs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 kern="1200">
                <a:solidFill>
                  <a:schemeClr val="tx1"/>
                </a:solidFill>
                <a:latin typeface="굴림" panose="020B0600000101010101" pitchFamily="34" charset="-127"/>
                <a:ea typeface="+mn-ea"/>
                <a:cs typeface="+mn-cs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 kern="1200">
                <a:solidFill>
                  <a:schemeClr val="bg2"/>
                </a:solidFill>
                <a:latin typeface="굴림" panose="020B0600000101010101" pitchFamily="34" charset="-12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姑婆芋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全株有毒，根、莖、葉皆不可食。或將莖梗炒菜而中毒。毒性成份為草酸鈣及神經毒素。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HY헤드라인M"/>
              <a:ea typeface="新細明體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861048"/>
            <a:ext cx="3071101" cy="230000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576" y="879302"/>
            <a:ext cx="3240404" cy="2430303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08004" y="4010345"/>
            <a:ext cx="3744416" cy="252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HY견명조" pitchFamily="18" charset="-127"/>
                <a:ea typeface="+mn-ea"/>
                <a:cs typeface="+mn-cs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 kern="1200">
                <a:solidFill>
                  <a:schemeClr val="tx1"/>
                </a:solidFill>
                <a:latin typeface="굴림" panose="020B0600000101010101" pitchFamily="34" charset="-127"/>
                <a:ea typeface="+mn-ea"/>
                <a:cs typeface="+mn-cs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 kern="1200">
                <a:solidFill>
                  <a:schemeClr val="bg2"/>
                </a:solidFill>
                <a:latin typeface="굴림" panose="020B0600000101010101" pitchFamily="34" charset="-12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顯微鏡下看到的草酸鈣結晶</a:t>
            </a:r>
            <a:r>
              <a:rPr lang="zh-TW" altLang="zh-TW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/Agong1,CC0,Wikimedia commons</a:t>
            </a:r>
            <a:r>
              <a:rPr lang="zh-TW" altLang="zh-TW" sz="2000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HY헤드라인M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6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0"/>
    </mc:Choice>
    <mc:Fallback xmlns="">
      <p:transition spd="slow" advTm="146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2843808" y="188640"/>
            <a:ext cx="302433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TW" altLang="en-US" sz="34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 毒 症 狀</a:t>
            </a: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323528" y="1628800"/>
            <a:ext cx="43924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HY견명조" pitchFamily="18" charset="-127"/>
                <a:ea typeface="+mn-ea"/>
                <a:cs typeface="+mn-cs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 kern="1200">
                <a:solidFill>
                  <a:schemeClr val="tx1"/>
                </a:solidFill>
                <a:latin typeface="굴림" panose="020B0600000101010101" pitchFamily="34" charset="-127"/>
                <a:ea typeface="+mn-ea"/>
                <a:cs typeface="+mn-cs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 kern="1200">
                <a:solidFill>
                  <a:schemeClr val="bg2"/>
                </a:solidFill>
                <a:latin typeface="굴림" panose="020B0600000101010101" pitchFamily="34" charset="-12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腹瀉、腹痛、噁心、嘔吐等</a:t>
            </a:r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口腔燒痛、潰瘍、喉嚨痛、失聲、吞嚥困難、唇腫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汁液沾到手紅腫發癢、觸及眼睛將造成劇痛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HY헤드라인M"/>
              <a:ea typeface="新細明體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38" y="1584231"/>
            <a:ext cx="3920026" cy="27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5"/>
    </mc:Choice>
    <mc:Fallback xmlns="">
      <p:transition spd="slow" advTm="100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3275856" y="122111"/>
            <a:ext cx="280831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lvl="0" algn="l">
              <a:defRPr/>
            </a:pPr>
            <a:r>
              <a:rPr lang="zh-TW" altLang="zh-TW" sz="3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中毒處理</a:t>
            </a:r>
            <a:endParaRPr lang="zh-TW" altLang="en-US" sz="34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2843808" y="1060962"/>
            <a:ext cx="4068960" cy="308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HY견명조" pitchFamily="18" charset="-127"/>
                <a:ea typeface="+mn-ea"/>
                <a:cs typeface="+mn-cs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 kern="1200">
                <a:solidFill>
                  <a:schemeClr val="tx1"/>
                </a:solidFill>
                <a:latin typeface="굴림" panose="020B0600000101010101" pitchFamily="34" charset="-127"/>
                <a:ea typeface="+mn-ea"/>
                <a:cs typeface="+mn-cs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 kern="1200">
                <a:solidFill>
                  <a:schemeClr val="bg2"/>
                </a:solidFill>
                <a:latin typeface="굴림" panose="020B0600000101010101" pitchFamily="34" charset="-12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冷開水漱口</a:t>
            </a:r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喝冰</a:t>
            </a:r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牛奶</a:t>
            </a:r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口含冰水或吃冰冷食物以減輕疼痛</a:t>
            </a:r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皮膚接觸，可用水及肥皂清洗患處或冰敷。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HY헤드라인M"/>
              <a:ea typeface="新細明體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2" y="1314942"/>
            <a:ext cx="2405051" cy="2405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44" y="2440669"/>
            <a:ext cx="2338617" cy="1562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77361"/>
            <a:ext cx="5293096" cy="20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60"/>
    </mc:Choice>
    <mc:Fallback xmlns="">
      <p:transition spd="slow" advTm="160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3923928" y="188640"/>
            <a:ext cx="2088232" cy="79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TW" altLang="en-US" sz="3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芋</a:t>
            </a: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4355976" y="1621059"/>
            <a:ext cx="4068960" cy="24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HY견명조" pitchFamily="18" charset="-127"/>
                <a:ea typeface="+mn-ea"/>
                <a:cs typeface="+mn-cs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 kern="1200">
                <a:solidFill>
                  <a:schemeClr val="tx1"/>
                </a:solidFill>
                <a:latin typeface="굴림" panose="020B0600000101010101" pitchFamily="34" charset="-127"/>
                <a:ea typeface="+mn-ea"/>
                <a:cs typeface="+mn-cs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 kern="1200">
                <a:solidFill>
                  <a:schemeClr val="bg2"/>
                </a:solidFill>
                <a:latin typeface="굴림" panose="020B0600000101010101" pitchFamily="34" charset="-12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天南星科</a:t>
            </a:r>
            <a:r>
              <a:rPr lang="zh-TW" altLang="en-US" dirty="0">
                <a:solidFill>
                  <a:srgbClr val="006C3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芋屬</a:t>
            </a:r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別名</a:t>
            </a:r>
            <a:r>
              <a:rPr lang="en-US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芋</a:t>
            </a:r>
            <a:r>
              <a:rPr lang="zh-TW" altLang="en-US" dirty="0">
                <a:solidFill>
                  <a:srgbClr val="006C3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芋頭</a:t>
            </a:r>
            <a:r>
              <a:rPr lang="zh-TW" altLang="en-US" dirty="0">
                <a:solidFill>
                  <a:srgbClr val="006C3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水芋、毛芋</a:t>
            </a:r>
            <a:r>
              <a:rPr lang="zh-TW" altLang="en-US" dirty="0">
                <a:solidFill>
                  <a:srgbClr val="006C3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芋仔、青芋、白芋、早芋、母子芋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56997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91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6"/>
    </mc:Choice>
    <mc:Fallback xmlns="">
      <p:transition spd="slow" advTm="835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2699792" y="174979"/>
            <a:ext cx="30963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80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zh-TW" altLang="en-US" sz="3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 毒 部 位</a:t>
            </a: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4355976" y="1227536"/>
            <a:ext cx="3852936" cy="39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HY견명조" pitchFamily="18" charset="-127"/>
                <a:ea typeface="+mn-ea"/>
                <a:cs typeface="+mn-cs"/>
              </a:defRPr>
            </a:lvl3pPr>
            <a:lvl4pPr marL="16002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 kern="1200">
                <a:solidFill>
                  <a:schemeClr val="tx1"/>
                </a:solidFill>
                <a:latin typeface="굴림" panose="020B0600000101010101" pitchFamily="34" charset="-127"/>
                <a:ea typeface="+mn-ea"/>
                <a:cs typeface="+mn-cs"/>
              </a:defRPr>
            </a:lvl4pPr>
            <a:lvl5pPr marL="2057400" indent="-228600" algn="l" rtl="0" fontAlgn="base" latinLnBrk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 kern="1200">
                <a:solidFill>
                  <a:schemeClr val="bg2"/>
                </a:solidFill>
                <a:latin typeface="굴림" panose="020B0600000101010101" pitchFamily="34" charset="-12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芋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地下莖</a:t>
            </a:r>
            <a:r>
              <a:rPr lang="en-US" altLang="zh-TW" dirty="0">
                <a:solidFill>
                  <a:srgbClr val="006C3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芋頭）可食用</a:t>
            </a:r>
            <a:r>
              <a:rPr lang="zh-TW" altLang="zh-TW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是重要糧食作物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芋頭生食有毒。</a:t>
            </a:r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生食後，會引起口舌發麻，腸胃不適。</a:t>
            </a:r>
            <a:endParaRPr lang="en-US" altLang="zh-TW" dirty="0">
              <a:solidFill>
                <a:srgbClr val="006C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粘液沾在皮膚上，有些人會皮膚過敏。</a:t>
            </a:r>
            <a:br>
              <a:rPr lang="zh-TW" altLang="en-US" dirty="0">
                <a:solidFill>
                  <a:srgbClr val="006C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sz="3200" dirty="0"/>
            </a:b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HY헤드라인M"/>
              <a:ea typeface="新細明體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8748"/>
            <a:ext cx="3366596" cy="448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3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0"/>
    </mc:Choice>
    <mc:Fallback xmlns="">
      <p:transition spd="slow" advTm="18890"/>
    </mc:Fallback>
  </mc:AlternateContent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新細明體"/>
        <a:ea typeface="新細明體"/>
        <a:cs typeface=""/>
      </a:majorFont>
      <a:minorFont>
        <a:latin typeface="HY헤드라인M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1192</Words>
  <Application>Microsoft Office PowerPoint</Application>
  <PresentationFormat>如螢幕大小 (4:3)</PresentationFormat>
  <Paragraphs>205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34" baseType="lpstr">
      <vt:lpstr>굴림</vt:lpstr>
      <vt:lpstr>HY헤드라인M</vt:lpstr>
      <vt:lpstr>HY견명조</vt:lpstr>
      <vt:lpstr>ITC Avant Garde Std Bk</vt:lpstr>
      <vt:lpstr>微軟正黑體</vt:lpstr>
      <vt:lpstr>PMingLiU</vt:lpstr>
      <vt:lpstr>PMingLiU</vt:lpstr>
      <vt:lpstr>標楷體</vt:lpstr>
      <vt:lpstr>Arial</vt:lpstr>
      <vt:lpstr>Calibri</vt:lpstr>
      <vt:lpstr>Wingdings</vt:lpstr>
      <vt:lpstr>기본 디자인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artcom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ARTCOM PT연구소</dc:creator>
  <cp:lastModifiedBy>Administrator</cp:lastModifiedBy>
  <cp:revision>179</cp:revision>
  <cp:lastPrinted>2019-10-30T04:26:42Z</cp:lastPrinted>
  <dcterms:created xsi:type="dcterms:W3CDTF">2006-08-06T05:14:30Z</dcterms:created>
  <dcterms:modified xsi:type="dcterms:W3CDTF">2019-10-31T03:49:40Z</dcterms:modified>
</cp:coreProperties>
</file>