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8" r:id="rId11"/>
    <p:sldId id="269" r:id="rId12"/>
    <p:sldId id="270" r:id="rId13"/>
    <p:sldId id="264" r:id="rId14"/>
    <p:sldId id="271" r:id="rId15"/>
    <p:sldId id="273" r:id="rId16"/>
    <p:sldId id="266" r:id="rId17"/>
    <p:sldId id="274" r:id="rId18"/>
    <p:sldId id="267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68842" autoAdjust="0"/>
  </p:normalViewPr>
  <p:slideViewPr>
    <p:cSldViewPr snapToGrid="0">
      <p:cViewPr varScale="1">
        <p:scale>
          <a:sx n="75" d="100"/>
          <a:sy n="75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BC11-7968-4C39-B654-6F6A3F9AEA7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2438-08BE-4415-A932-4AC945E584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82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64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6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7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4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22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0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43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2438-08BE-4415-A932-4AC945E5840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0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1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5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7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52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5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71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56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42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92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6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5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84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84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6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26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723E-EC13-4F3C-9E1C-6B1D377F1F8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060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76963" cy="18287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b="1" u="sng" dirty="0"/>
              <a:t>西頓</a:t>
            </a:r>
            <a:r>
              <a:rPr lang="zh-TW" altLang="en-US" sz="5000" dirty="0"/>
              <a:t>與</a:t>
            </a:r>
            <a:r>
              <a:rPr lang="zh-TW" altLang="en-US" sz="5000" b="1" u="sng" dirty="0"/>
              <a:t>劉克襄</a:t>
            </a:r>
            <a:r>
              <a:rPr lang="zh-TW" altLang="en-US" sz="5000" dirty="0"/>
              <a:t>動物文學小說寫作方式分析與比較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19751" y="4417812"/>
            <a:ext cx="3131713" cy="685800"/>
          </a:xfrm>
        </p:spPr>
        <p:txBody>
          <a:bodyPr>
            <a:normAutofit/>
          </a:bodyPr>
          <a:lstStyle/>
          <a:p>
            <a:r>
              <a:rPr lang="zh-TW" altLang="en-US" sz="2500" dirty="0" smtClean="0"/>
              <a:t>潘歆雅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5180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91167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 smtClean="0"/>
              <a:t>三、研究結果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38011"/>
            <a:ext cx="10820400" cy="55084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zh-TW" sz="3200" dirty="0"/>
              <a:t>西頓與劉克襄對於</a:t>
            </a:r>
            <a:r>
              <a:rPr lang="zh-TW" altLang="zh-TW" sz="3200" b="1" dirty="0">
                <a:solidFill>
                  <a:srgbClr val="00B0F0"/>
                </a:solidFill>
              </a:rPr>
              <a:t>自然與動物的力量</a:t>
            </a:r>
            <a:r>
              <a:rPr lang="zh-TW" altLang="zh-TW" sz="3200" dirty="0"/>
              <a:t>之</a:t>
            </a:r>
            <a:r>
              <a:rPr lang="zh-TW" altLang="zh-TW" sz="3200" dirty="0" smtClean="0"/>
              <a:t>看法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西頓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</a:t>
            </a:r>
            <a:r>
              <a:rPr lang="zh-TW" altLang="en-US" sz="2400" dirty="0" smtClean="0"/>
              <a:t>從西頓的文章中，可以看出他對自然的力量十分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敬愛</a:t>
            </a:r>
            <a:r>
              <a:rPr lang="zh-TW" altLang="en-US" sz="2400" dirty="0" smtClean="0"/>
              <a:t>，並且抱持著要為它伸張正義的心，對他而言，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自然的力量是強大且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令人尊敬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的</a:t>
            </a:r>
            <a:r>
              <a:rPr lang="zh-TW" altLang="en-US" sz="2400" dirty="0" smtClean="0"/>
              <a:t>，就像一位老師一樣，還會教他許多事情。</a:t>
            </a:r>
            <a:r>
              <a:rPr lang="zh-TW" altLang="zh-TW" sz="2400" dirty="0"/>
              <a:t> </a:t>
            </a:r>
            <a:r>
              <a:rPr lang="zh-TW" altLang="zh-TW" sz="2400" b="1" dirty="0">
                <a:solidFill>
                  <a:srgbClr val="FFC000"/>
                </a:solidFill>
              </a:rPr>
              <a:t>「羅伯他們雖然不吃羊肉，但在一八九三年的一個夜晚，布蘭佳和黃狼卻咬死了兩百多隻羊。他們這麼做只是為了消遣，羊肉一口都沒吃。</a:t>
            </a:r>
            <a:r>
              <a:rPr lang="zh-TW" altLang="zh-TW" sz="2400" b="1" dirty="0" smtClean="0">
                <a:solidFill>
                  <a:srgbClr val="FFC000"/>
                </a:solidFill>
              </a:rPr>
              <a:t>」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C000"/>
                </a:solidFill>
              </a:rPr>
              <a:t>狼王羅伯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3000" dirty="0" smtClean="0"/>
              <a:t>2.</a:t>
            </a:r>
            <a:r>
              <a:rPr lang="zh-TW" altLang="en-US" sz="3000" dirty="0" smtClean="0"/>
              <a:t>劉克襄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</a:t>
            </a:r>
            <a:r>
              <a:rPr lang="zh-TW" altLang="en-US" sz="2400" dirty="0" smtClean="0"/>
              <a:t>他的文筆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較為柔和</a:t>
            </a:r>
            <a:r>
              <a:rPr lang="zh-TW" altLang="en-US" sz="2400" dirty="0" smtClean="0"/>
              <a:t>，卻不難看出他對自然的力量也很敬愛，但他對自然的態度卻比較像是對待一位母親一樣，會不著痕跡的表現出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關愛大自然</a:t>
            </a:r>
            <a:r>
              <a:rPr lang="zh-TW" altLang="en-US" sz="2400" dirty="0" smtClean="0"/>
              <a:t>，並為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自然現況擔憂</a:t>
            </a:r>
            <a:r>
              <a:rPr lang="zh-TW" altLang="en-US" sz="2400" dirty="0" smtClean="0"/>
              <a:t>的情緒。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C000"/>
                </a:solidFill>
              </a:rPr>
              <a:t>以上由豆鼠回家、風鳥皮諾查、座頭鯨赫連麼麼得知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)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815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 smtClean="0"/>
              <a:t>三、研究結果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12803"/>
            <a:ext cx="10820400" cy="5501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zh-TW" sz="3500" dirty="0"/>
              <a:t>西頓與劉克襄對於</a:t>
            </a:r>
            <a:r>
              <a:rPr lang="zh-TW" altLang="zh-TW" sz="3500" b="1" dirty="0">
                <a:solidFill>
                  <a:srgbClr val="00B0F0"/>
                </a:solidFill>
              </a:rPr>
              <a:t>自然動物的生活</a:t>
            </a:r>
            <a:r>
              <a:rPr lang="zh-TW" altLang="zh-TW" sz="3500" dirty="0"/>
              <a:t>之</a:t>
            </a:r>
            <a:r>
              <a:rPr lang="zh-TW" altLang="zh-TW" sz="3500" dirty="0" smtClean="0"/>
              <a:t>看法</a:t>
            </a:r>
            <a:endParaRPr lang="en-US" altLang="zh-TW" sz="3500" dirty="0" smtClean="0"/>
          </a:p>
          <a:p>
            <a:pPr marL="0" indent="0">
              <a:buNone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西頓</a:t>
            </a:r>
            <a:endParaRPr lang="en-US" altLang="zh-TW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 smtClean="0"/>
              <a:t>       </a:t>
            </a:r>
            <a:r>
              <a:rPr lang="zh-TW" altLang="en-US" sz="2400" dirty="0" smtClean="0"/>
              <a:t>西頓那時的時代，有森林、有高山，因此他的重點較為放在野生動物上，那些動物，有時會遭到獵人追殺，有時為食物煩惱，有時則會擁有伴侶、小孩，快樂的生活，但大部分的動物就如他所講：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動物的結局幾乎都是悲劇</a:t>
            </a:r>
            <a:r>
              <a:rPr lang="zh-TW" altLang="en-US" sz="2400" dirty="0" smtClean="0"/>
              <a:t>一樣，會被獵人獵殺或被人類逼死。</a:t>
            </a:r>
            <a:r>
              <a:rPr lang="zh-TW" altLang="zh-TW" sz="2400" dirty="0"/>
              <a:t> </a:t>
            </a:r>
            <a:r>
              <a:rPr lang="zh-TW" altLang="zh-TW" sz="2400" b="1" dirty="0">
                <a:solidFill>
                  <a:srgbClr val="FFC000"/>
                </a:solidFill>
              </a:rPr>
              <a:t>「我已沉痛的心情解下他脖子上的鐵鏈，又找了一名牧人來幫忙把他的屍體抬進小屋裡，和布蘭佳並排著。牧人大聲地對他們說：現在你們倆可以永遠在一起了，再也不會有人要把你們分開了。</a:t>
            </a:r>
            <a:r>
              <a:rPr lang="zh-TW" altLang="zh-TW" sz="2400" b="1" dirty="0" smtClean="0">
                <a:solidFill>
                  <a:srgbClr val="FFC000"/>
                </a:solidFill>
              </a:rPr>
              <a:t>」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C000"/>
                </a:solidFill>
              </a:rPr>
              <a:t>狼王羅伯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3000" dirty="0" smtClean="0"/>
              <a:t>2.</a:t>
            </a:r>
            <a:r>
              <a:rPr lang="zh-TW" altLang="en-US" sz="3000" dirty="0" smtClean="0"/>
              <a:t>劉克襄</a:t>
            </a:r>
            <a:endParaRPr lang="en-US" altLang="zh-TW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 smtClean="0"/>
              <a:t>       </a:t>
            </a:r>
            <a:r>
              <a:rPr lang="zh-TW" altLang="en-US" sz="2400" dirty="0" smtClean="0"/>
              <a:t>劉克襄生活在我們</a:t>
            </a:r>
            <a:r>
              <a:rPr lang="en-US" altLang="zh-TW" sz="2400" dirty="0" smtClean="0"/>
              <a:t>21</a:t>
            </a:r>
            <a:r>
              <a:rPr lang="zh-TW" altLang="en-US" sz="2400" dirty="0" smtClean="0"/>
              <a:t>世紀，然而，在這時的動物，能見到野生的機率較少，而此時的動物，大多都因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自然被汙染而生活不安寧</a:t>
            </a:r>
            <a:r>
              <a:rPr lang="zh-TW" altLang="en-US" sz="2400" dirty="0" smtClean="0"/>
              <a:t>，或自然的平衡被破壞，而這時，</a:t>
            </a:r>
            <a:r>
              <a:rPr lang="zh-TW" altLang="en-US" sz="2400" dirty="0"/>
              <a:t>動物們有的會有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應變方法</a:t>
            </a:r>
            <a:r>
              <a:rPr lang="zh-TW" altLang="en-US" sz="2400" dirty="0" smtClean="0"/>
              <a:t>，例如用垃圾當築窩的材料或其他利用垃圾的方式等。</a:t>
            </a:r>
            <a:r>
              <a:rPr lang="zh-TW" altLang="zh-TW" sz="2400" dirty="0"/>
              <a:t> </a:t>
            </a:r>
            <a:r>
              <a:rPr lang="zh-TW" altLang="zh-TW" sz="2400" b="1" dirty="0">
                <a:solidFill>
                  <a:srgbClr val="FFC000"/>
                </a:solidFill>
              </a:rPr>
              <a:t>「牠們選擇在大沙地一處沙丘頂峰的高原築巢。高原上有不少保麗龍、鋁罐和寶特瓶等廢棄物，這樣天氣惡劣時可以當遮蔽物</a:t>
            </a:r>
            <a:r>
              <a:rPr lang="zh-TW" altLang="zh-TW" sz="2400" b="1" dirty="0" smtClean="0">
                <a:solidFill>
                  <a:srgbClr val="FFC000"/>
                </a:solidFill>
              </a:rPr>
              <a:t>」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C000"/>
                </a:solidFill>
              </a:rPr>
              <a:t>風鳥皮諾查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5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/>
              <a:t>三、研究結果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0179" y="1636419"/>
            <a:ext cx="10820400" cy="49675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000" b="1" dirty="0" smtClean="0"/>
              <a:t>☛</a:t>
            </a:r>
            <a:r>
              <a:rPr lang="zh-TW" altLang="zh-TW" sz="3500" dirty="0"/>
              <a:t>西頓與劉克襄對於</a:t>
            </a:r>
            <a:r>
              <a:rPr lang="zh-TW" altLang="zh-TW" sz="3500" b="1" dirty="0">
                <a:solidFill>
                  <a:srgbClr val="00B0F0"/>
                </a:solidFill>
              </a:rPr>
              <a:t>遭人類破壞的自然生態</a:t>
            </a:r>
            <a:r>
              <a:rPr lang="zh-TW" altLang="zh-TW" sz="3500" dirty="0"/>
              <a:t>之</a:t>
            </a:r>
            <a:r>
              <a:rPr lang="zh-TW" altLang="zh-TW" sz="3500" dirty="0" smtClean="0"/>
              <a:t>看法</a:t>
            </a:r>
            <a:endParaRPr lang="en-US" altLang="zh-TW" sz="35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西頓</a:t>
            </a:r>
            <a:endParaRPr lang="en-US" altLang="zh-TW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400" dirty="0" smtClean="0"/>
              <a:t>對於自然被破壞，西頓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憤慨無比</a:t>
            </a:r>
            <a:r>
              <a:rPr lang="zh-TW" altLang="en-US" sz="2400" dirty="0" smtClean="0"/>
              <a:t>，因為那時，打獵不被禁止，所以人類就大肆破壞生態，然而，也因此，西頓才會開始寫書，希望用動聽的故事征服我們對自然的破壞，並激起保護自然的心。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000" dirty="0" smtClean="0"/>
              <a:t>2.</a:t>
            </a:r>
            <a:r>
              <a:rPr lang="zh-TW" altLang="en-US" sz="3000" dirty="0" smtClean="0"/>
              <a:t>劉克襄</a:t>
            </a:r>
            <a:endParaRPr lang="en-US" altLang="zh-TW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400" dirty="0" smtClean="0"/>
              <a:t>他認為自然本應十分美好，卻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因為人類的自私與慾望而被破壞</a:t>
            </a:r>
            <a:r>
              <a:rPr lang="zh-TW" altLang="en-US" sz="2400" dirty="0" smtClean="0"/>
              <a:t>，至今已面目全非，所以，他會在文章中不斷的明嘲暗諷自然被破壞的程度，希望我們在讀好看的情節時，也能想起自然正被嚴重破壞著，並去保護他。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3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b="1" dirty="0"/>
              <a:t>參、研究</a:t>
            </a:r>
            <a:r>
              <a:rPr lang="zh-TW" altLang="en-US" sz="5600" b="1" dirty="0" smtClean="0"/>
              <a:t>結論與建議</a:t>
            </a:r>
            <a:r>
              <a:rPr lang="en-US" altLang="zh-TW" sz="5600" dirty="0" smtClean="0"/>
              <a:t/>
            </a:r>
            <a:br>
              <a:rPr lang="en-US" altLang="zh-TW" sz="5600" dirty="0" smtClean="0"/>
            </a:br>
            <a:r>
              <a:rPr lang="zh-TW" altLang="en-US" sz="4400" dirty="0"/>
              <a:t>一</a:t>
            </a:r>
            <a:r>
              <a:rPr lang="zh-TW" altLang="en-US" sz="4400" dirty="0" smtClean="0"/>
              <a:t>、研究結論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9900" y="1384301"/>
            <a:ext cx="11468100" cy="485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sz="5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4100" dirty="0" smtClean="0"/>
              <a:t>(</a:t>
            </a:r>
            <a:r>
              <a:rPr lang="zh-TW" altLang="en-US" sz="4100" dirty="0" smtClean="0"/>
              <a:t>一</a:t>
            </a:r>
            <a:r>
              <a:rPr lang="en-US" altLang="zh-TW" sz="4100" dirty="0" smtClean="0"/>
              <a:t>)</a:t>
            </a:r>
            <a:r>
              <a:rPr lang="zh-TW" altLang="en-US" sz="3500" dirty="0"/>
              <a:t>兩位作家開始</a:t>
            </a:r>
            <a:r>
              <a:rPr lang="zh-TW" altLang="en-US" sz="3500" b="1" dirty="0">
                <a:solidFill>
                  <a:srgbClr val="00B0F0"/>
                </a:solidFill>
              </a:rPr>
              <a:t>創作動物文學小說的原因</a:t>
            </a:r>
            <a:endParaRPr lang="en-US" altLang="zh-TW" sz="35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5900" dirty="0" smtClean="0"/>
              <a:t>☛</a:t>
            </a:r>
            <a:r>
              <a:rPr lang="zh-TW" altLang="en-US" sz="3000" dirty="0"/>
              <a:t>西</a:t>
            </a:r>
            <a:r>
              <a:rPr lang="zh-TW" altLang="en-US" sz="3000" dirty="0" smtClean="0"/>
              <a:t>頓</a:t>
            </a:r>
            <a:endParaRPr lang="en-US" altLang="zh-TW" sz="3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</a:t>
            </a:r>
            <a:r>
              <a:rPr lang="zh-TW" altLang="en-US" sz="2400" dirty="0" smtClean="0"/>
              <a:t>對</a:t>
            </a:r>
            <a:r>
              <a:rPr lang="zh-TW" altLang="en-US" sz="2400" dirty="0"/>
              <a:t>西頓來說，寫自然文學小說，是</a:t>
            </a:r>
            <a:r>
              <a:rPr lang="zh-TW" altLang="en-US" sz="2400" dirty="0" smtClean="0"/>
              <a:t>他將自然的好與被破壞傳給世人的一種方法。他寫小說的初衷一是想要記下他曾遇到且讓他印象深刻的動物，或是他聽說過的傳奇動物，如大角羊克拉格。二是他想要透過強壯、勇猛的動物最後都被人類害死或差點死亡來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喚醒人類的良心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7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900" y="2006601"/>
            <a:ext cx="10820400" cy="4191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800" dirty="0"/>
              <a:t>(</a:t>
            </a:r>
            <a:r>
              <a:rPr lang="zh-TW" altLang="en-US" sz="3800" dirty="0"/>
              <a:t>一</a:t>
            </a:r>
            <a:r>
              <a:rPr lang="en-US" altLang="zh-TW" sz="3800" dirty="0"/>
              <a:t>)</a:t>
            </a:r>
            <a:r>
              <a:rPr lang="zh-TW" altLang="en-US" sz="3800" dirty="0"/>
              <a:t>兩位作家開始</a:t>
            </a:r>
            <a:r>
              <a:rPr lang="zh-TW" altLang="en-US" sz="3800" b="1" dirty="0">
                <a:solidFill>
                  <a:srgbClr val="00B0F0"/>
                </a:solidFill>
              </a:rPr>
              <a:t>創作動物文學小說</a:t>
            </a:r>
            <a:r>
              <a:rPr lang="zh-TW" altLang="en-US" sz="3800" dirty="0"/>
              <a:t>的原因</a:t>
            </a:r>
            <a:endParaRPr lang="en-US" altLang="zh-TW" sz="3800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6000" b="1" dirty="0" smtClean="0"/>
              <a:t>☛</a:t>
            </a:r>
            <a:r>
              <a:rPr lang="zh-TW" altLang="en-US" sz="3000" dirty="0"/>
              <a:t>劉克襄</a:t>
            </a:r>
            <a:endParaRPr lang="en-US" altLang="zh-TW" sz="3000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/>
              <a:t>        對於他而言，寫自然文學小說是他表現對自然關愛的方式，因此他常常在小說內提到自然被人類汙染的狀況，卻是用暗諷的方式，因此我推測，他對自然是關心、愛護的，就像對待母親一樣。而寫下自然母親被汙染嚴重的事情，是希望我們在津津有味看著故事情節時，</a:t>
            </a:r>
            <a:r>
              <a:rPr lang="zh-TW" altLang="en-US" sz="2400" b="1" dirty="0">
                <a:solidFill>
                  <a:srgbClr val="FFFF00"/>
                </a:solidFill>
              </a:rPr>
              <a:t>也能想到自然母親那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殘破、淒涼不堪入目</a:t>
            </a:r>
            <a:r>
              <a:rPr lang="zh-TW" altLang="en-US" sz="2400" b="1" dirty="0">
                <a:solidFill>
                  <a:srgbClr val="FFFF00"/>
                </a:solidFill>
              </a:rPr>
              <a:t>的一面</a:t>
            </a:r>
            <a:r>
              <a:rPr lang="zh-TW" altLang="en-US" sz="2400" dirty="0"/>
              <a:t>吧。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84200" y="901532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600" b="1" dirty="0" smtClean="0"/>
              <a:t>參、研究結論與建議</a:t>
            </a:r>
            <a:r>
              <a:rPr lang="en-US" altLang="zh-TW" sz="5600" dirty="0" smtClean="0"/>
              <a:t/>
            </a:r>
            <a:br>
              <a:rPr lang="en-US" altLang="zh-TW" sz="5600" dirty="0" smtClean="0"/>
            </a:br>
            <a:r>
              <a:rPr lang="zh-TW" altLang="en-US" sz="4400" dirty="0" smtClean="0"/>
              <a:t>一、研究結論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361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/>
              <a:t>參、研究</a:t>
            </a:r>
            <a:r>
              <a:rPr lang="zh-TW" altLang="en-US" sz="5400" b="1" dirty="0" smtClean="0"/>
              <a:t>結論與建議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dirty="0" smtClean="0"/>
              <a:t>一、研究結論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55800"/>
            <a:ext cx="10820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500" dirty="0" smtClean="0"/>
              <a:t>(</a:t>
            </a:r>
            <a:r>
              <a:rPr lang="zh-TW" altLang="en-US" sz="3500" dirty="0" smtClean="0"/>
              <a:t>二</a:t>
            </a:r>
            <a:r>
              <a:rPr lang="en-US" altLang="zh-TW" sz="3500" dirty="0" smtClean="0"/>
              <a:t>)</a:t>
            </a:r>
            <a:r>
              <a:rPr lang="zh-TW" altLang="en-US" sz="3500" dirty="0"/>
              <a:t>兩位作家寫作</a:t>
            </a:r>
            <a:r>
              <a:rPr lang="zh-TW" altLang="en-US" sz="3500" b="1" dirty="0">
                <a:solidFill>
                  <a:srgbClr val="00B0F0"/>
                </a:solidFill>
              </a:rPr>
              <a:t>差異之處</a:t>
            </a:r>
            <a:endParaRPr lang="en-US" altLang="zh-TW" sz="35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24060"/>
              </p:ext>
            </p:extLst>
          </p:nvPr>
        </p:nvGraphicFramePr>
        <p:xfrm>
          <a:off x="889000" y="2616201"/>
          <a:ext cx="10121901" cy="391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959"/>
                <a:gridCol w="2199241"/>
                <a:gridCol w="2286000"/>
                <a:gridCol w="2070100"/>
                <a:gridCol w="2133601"/>
              </a:tblGrid>
              <a:tr h="84110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觀點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情節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寫作手法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期待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792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劉克襄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自然比較像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母親</a:t>
                      </a:r>
                      <a:endParaRPr lang="en-US" altLang="zh-TW" sz="20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zh-TW" altLang="en-US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偏向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冒險、架空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主觀</a:t>
                      </a:r>
                      <a:r>
                        <a:rPr lang="zh-TW" altLang="en-US" sz="2000" dirty="0" smtClean="0"/>
                        <a:t>、有時會有點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沉重</a:t>
                      </a:r>
                      <a:r>
                        <a:rPr lang="zh-TW" altLang="en-US" sz="2000" dirty="0" smtClean="0"/>
                        <a:t>、把自己當成動物、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會切換角色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讀者能夠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了解自然所受到危害</a:t>
                      </a:r>
                      <a:r>
                        <a:rPr lang="zh-TW" altLang="en-US" sz="2000" dirty="0" smtClean="0"/>
                        <a:t>，並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加入保育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24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西頓</a:t>
                      </a:r>
                      <a:endParaRPr lang="zh-TW" altLang="en-US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自然比較像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老師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偏向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寫實、紀錄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客觀</a:t>
                      </a:r>
                      <a:r>
                        <a:rPr lang="zh-TW" altLang="en-US" sz="2000" dirty="0" smtClean="0"/>
                        <a:t>、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敘事法</a:t>
                      </a:r>
                      <a:r>
                        <a:rPr lang="zh-TW" altLang="en-US" sz="2000" dirty="0" smtClean="0"/>
                        <a:t>、會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鋪設情節</a:t>
                      </a:r>
                      <a:r>
                        <a:rPr lang="zh-TW" altLang="en-US" sz="2000" dirty="0" smtClean="0"/>
                        <a:t>、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像偵探小說</a:t>
                      </a:r>
                      <a:r>
                        <a:rPr lang="zh-TW" altLang="en-US" sz="2000" dirty="0" smtClean="0"/>
                        <a:t>會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揣摩動物的想法</a:t>
                      </a:r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讀者能夠</a:t>
                      </a:r>
                      <a:r>
                        <a:rPr lang="zh-TW" altLang="en-US" sz="2000" b="1" dirty="0" smtClean="0">
                          <a:solidFill>
                            <a:srgbClr val="FFFF00"/>
                          </a:solidFill>
                        </a:rPr>
                        <a:t>不要再捕捉或傷害動物</a:t>
                      </a:r>
                    </a:p>
                    <a:p>
                      <a:endParaRPr lang="zh-TW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b="1" dirty="0"/>
              <a:t>參、研究結論與建議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二</a:t>
            </a:r>
            <a:r>
              <a:rPr lang="zh-TW" altLang="en-US" dirty="0"/>
              <a:t>、研究建議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63700"/>
            <a:ext cx="10820400" cy="4953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>
                <a:solidFill>
                  <a:srgbClr val="00B0F0"/>
                </a:solidFill>
              </a:rPr>
              <a:t>對於自然的愛護，人類有待加強</a:t>
            </a:r>
            <a:endParaRPr lang="en-US" altLang="zh-TW" sz="300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400" dirty="0" smtClean="0"/>
              <a:t>不管是在西頓還是劉克襄和我們的時代，自然都在受到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各種不同的破壞</a:t>
            </a:r>
            <a:r>
              <a:rPr lang="zh-TW" altLang="en-US" sz="2400" dirty="0" smtClean="0"/>
              <a:t>，西頓的背景，自然被人類大肆破壞；</a:t>
            </a:r>
            <a:r>
              <a:rPr lang="en-US" altLang="zh-TW" sz="2400" dirty="0" smtClean="0"/>
              <a:t>21</a:t>
            </a:r>
            <a:r>
              <a:rPr lang="zh-TW" altLang="en-US" sz="2400" dirty="0" smtClean="0"/>
              <a:t>世紀，自然被汙染得面目全非。然而，這也不是沒有辦法解決的：現在的我們可以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少用一次性用品</a:t>
            </a:r>
            <a:r>
              <a:rPr lang="zh-TW" altLang="en-US" sz="2400" dirty="0" smtClean="0"/>
              <a:t>、多淨灘</a:t>
            </a:r>
            <a:r>
              <a:rPr lang="en-US" altLang="zh-TW" sz="2400" dirty="0" smtClean="0"/>
              <a:t>…….</a:t>
            </a:r>
            <a:r>
              <a:rPr lang="zh-TW" altLang="en-US" sz="2400" dirty="0" smtClean="0"/>
              <a:t>等，皆可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減少汙染</a:t>
            </a:r>
            <a:r>
              <a:rPr lang="zh-TW" altLang="en-US" sz="2400" dirty="0" smtClean="0"/>
              <a:t>喔！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>
                <a:solidFill>
                  <a:srgbClr val="00B0F0"/>
                </a:solidFill>
              </a:rPr>
              <a:t>若有想要寫自然文學，可參考兩位作者的</a:t>
            </a:r>
            <a:r>
              <a:rPr lang="zh-TW" altLang="en-US" sz="3000" dirty="0" smtClean="0">
                <a:solidFill>
                  <a:srgbClr val="00B0F0"/>
                </a:solidFill>
              </a:rPr>
              <a:t>優點</a:t>
            </a:r>
            <a:endParaRPr lang="en-US" altLang="zh-TW" sz="3000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 </a:t>
            </a:r>
            <a:r>
              <a:rPr lang="zh-TW" altLang="en-US" sz="2400" dirty="0" smtClean="0"/>
              <a:t>西</a:t>
            </a:r>
            <a:r>
              <a:rPr lang="zh-TW" altLang="en-US" sz="2400" dirty="0"/>
              <a:t>頓的小說較為</a:t>
            </a:r>
            <a:r>
              <a:rPr lang="zh-TW" altLang="en-US" sz="2400" b="1" dirty="0">
                <a:solidFill>
                  <a:srgbClr val="FFFF00"/>
                </a:solidFill>
              </a:rPr>
              <a:t>理性</a:t>
            </a:r>
            <a:r>
              <a:rPr lang="zh-TW" altLang="en-US" sz="2400" dirty="0"/>
              <a:t>，會將觀察到的動物英勇事蹟加入自己的想像及一些關於牠們的知識，成為</a:t>
            </a:r>
            <a:r>
              <a:rPr lang="zh-TW" altLang="en-US" sz="2400" b="1" dirty="0">
                <a:solidFill>
                  <a:srgbClr val="FFFF00"/>
                </a:solidFill>
              </a:rPr>
              <a:t>知識正確、情節豐富的動物小說</a:t>
            </a:r>
            <a:r>
              <a:rPr lang="zh-TW" altLang="en-US" sz="2400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/>
              <a:t>       </a:t>
            </a:r>
            <a:r>
              <a:rPr lang="zh-TW" altLang="en-US" sz="2400" dirty="0" smtClean="0"/>
              <a:t> 劉</a:t>
            </a:r>
            <a:r>
              <a:rPr lang="zh-TW" altLang="en-US" sz="2400" dirty="0"/>
              <a:t>克襄的小說</a:t>
            </a:r>
            <a:r>
              <a:rPr lang="zh-TW" altLang="en-US" sz="2400" b="1" dirty="0">
                <a:solidFill>
                  <a:srgbClr val="FFFF00"/>
                </a:solidFill>
              </a:rPr>
              <a:t>感性偏多，較多想像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卻有</a:t>
            </a:r>
            <a:r>
              <a:rPr lang="zh-TW" altLang="en-US" sz="2400" dirty="0"/>
              <a:t>著很濃的</a:t>
            </a:r>
            <a:r>
              <a:rPr lang="zh-TW" altLang="en-US" sz="2400" b="1" dirty="0">
                <a:solidFill>
                  <a:srgbClr val="FFFF00"/>
                </a:solidFill>
              </a:rPr>
              <a:t>冒險色彩</a:t>
            </a:r>
            <a:r>
              <a:rPr lang="zh-TW" altLang="en-US" sz="2400" dirty="0"/>
              <a:t>，例如：環頸鴴飛到山裡面、豆鼠橫越沙漠尋找同伴、鯨魚上溯到濕地裡</a:t>
            </a:r>
            <a:r>
              <a:rPr lang="en-US" altLang="zh-TW" sz="2400" dirty="0"/>
              <a:t>……</a:t>
            </a:r>
            <a:r>
              <a:rPr lang="zh-TW" altLang="en-US" sz="2400" dirty="0"/>
              <a:t>等</a:t>
            </a:r>
            <a:r>
              <a:rPr lang="zh-TW" altLang="en-US" sz="2400" dirty="0" smtClean="0"/>
              <a:t>，非常精彩。</a:t>
            </a:r>
            <a:endParaRPr lang="zh-TW" altLang="en-US" sz="2400" dirty="0"/>
          </a:p>
          <a:p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6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b="1" dirty="0"/>
              <a:t>參、研究結論與建議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二</a:t>
            </a:r>
            <a:r>
              <a:rPr lang="zh-TW" altLang="en-US" dirty="0"/>
              <a:t>、研究建議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16100"/>
            <a:ext cx="10820400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8000" dirty="0"/>
              <a:t>☛</a:t>
            </a:r>
            <a:r>
              <a:rPr lang="zh-TW" altLang="en-US" sz="4800" dirty="0">
                <a:solidFill>
                  <a:srgbClr val="00B0F0"/>
                </a:solidFill>
              </a:rPr>
              <a:t>若有要做此類研究，可實際到自然中踏查及保育</a:t>
            </a:r>
            <a:r>
              <a:rPr lang="zh-TW" altLang="en-US" sz="54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5400" dirty="0"/>
              <a:t>        </a:t>
            </a:r>
            <a:r>
              <a:rPr lang="zh-TW" altLang="en-US" sz="3800" dirty="0"/>
              <a:t>這次的研究我因為時間分配及未規劃到此部分的緣故，並沒有到戶外實際接觸自然，使我並不是能非常理解兩位</a:t>
            </a:r>
            <a:r>
              <a:rPr lang="zh-TW" altLang="en-US" sz="3800" dirty="0" smtClean="0"/>
              <a:t>作者</a:t>
            </a:r>
            <a:r>
              <a:rPr lang="zh-TW" altLang="en-US" sz="3800" b="1" dirty="0" smtClean="0">
                <a:solidFill>
                  <a:srgbClr val="FFFF00"/>
                </a:solidFill>
              </a:rPr>
              <a:t>提到</a:t>
            </a:r>
            <a:r>
              <a:rPr lang="zh-TW" altLang="en-US" sz="3800" b="1" dirty="0">
                <a:solidFill>
                  <a:srgbClr val="FFFF00"/>
                </a:solidFill>
              </a:rPr>
              <a:t>的自然的魅力</a:t>
            </a:r>
            <a:r>
              <a:rPr lang="zh-TW" altLang="en-US" sz="3800" dirty="0"/>
              <a:t>。雖然我在研究前就有參與荒野保育協會和其他可接觸自然的活動，但是在研究過程中去其實</a:t>
            </a:r>
            <a:r>
              <a:rPr lang="zh-TW" altLang="en-US" sz="3800" b="1" dirty="0">
                <a:solidFill>
                  <a:srgbClr val="FFFF00"/>
                </a:solidFill>
              </a:rPr>
              <a:t>感觸會比較大</a:t>
            </a:r>
            <a:r>
              <a:rPr lang="zh-TW" altLang="en-US" sz="3800" dirty="0"/>
              <a:t>的。</a:t>
            </a:r>
          </a:p>
          <a:p>
            <a:pPr marL="0" indent="0">
              <a:buNone/>
            </a:pPr>
            <a:r>
              <a:rPr lang="zh-TW" altLang="en-US" sz="5400" dirty="0"/>
              <a:t/>
            </a:r>
            <a:br>
              <a:rPr lang="zh-TW" altLang="en-US" sz="5400" dirty="0"/>
            </a:br>
            <a:r>
              <a:rPr lang="zh-TW" altLang="en-US" sz="8000" dirty="0"/>
              <a:t>☛</a:t>
            </a:r>
            <a:r>
              <a:rPr lang="zh-TW" altLang="en-US" sz="4800" dirty="0">
                <a:solidFill>
                  <a:srgbClr val="00B0F0"/>
                </a:solidFill>
              </a:rPr>
              <a:t>若進行文本比較與分析想更深入，可以訪問作者想法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5400" dirty="0"/>
              <a:t>        </a:t>
            </a:r>
            <a:r>
              <a:rPr lang="zh-TW" altLang="en-US" sz="3800" dirty="0"/>
              <a:t>這次的研究有一極大遺憾之處，那就是我</a:t>
            </a:r>
            <a:r>
              <a:rPr lang="zh-TW" altLang="en-US" sz="3800" b="1" dirty="0">
                <a:solidFill>
                  <a:srgbClr val="FFFF00"/>
                </a:solidFill>
              </a:rPr>
              <a:t>沒有訪問</a:t>
            </a:r>
            <a:r>
              <a:rPr lang="zh-TW" altLang="en-US" sz="3800" dirty="0"/>
              <a:t>到我比較的兩位作者，因此如果下次要在做相同議題的更深入探討，我會</a:t>
            </a:r>
            <a:r>
              <a:rPr lang="zh-TW" altLang="en-US" sz="3800" b="1" dirty="0">
                <a:solidFill>
                  <a:srgbClr val="FFFF00"/>
                </a:solidFill>
              </a:rPr>
              <a:t>試著</a:t>
            </a:r>
            <a:r>
              <a:rPr lang="zh-TW" altLang="en-US" sz="3800" b="1" dirty="0" smtClean="0">
                <a:solidFill>
                  <a:srgbClr val="FFFF00"/>
                </a:solidFill>
              </a:rPr>
              <a:t>聯絡</a:t>
            </a:r>
            <a:r>
              <a:rPr lang="zh-TW" altLang="en-US" sz="3800" dirty="0"/>
              <a:t>到</a:t>
            </a:r>
            <a:r>
              <a:rPr lang="zh-TW" altLang="en-US" sz="3800" dirty="0" smtClean="0"/>
              <a:t>比較</a:t>
            </a:r>
            <a:r>
              <a:rPr lang="zh-TW" altLang="en-US" sz="3800" dirty="0"/>
              <a:t>對象後進行簡單採訪。</a:t>
            </a:r>
          </a:p>
        </p:txBody>
      </p:sp>
    </p:spTree>
    <p:extLst>
      <p:ext uri="{BB962C8B-B14F-4D97-AF65-F5344CB8AC3E}">
        <p14:creationId xmlns:p14="http://schemas.microsoft.com/office/powerpoint/2010/main" val="31264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0" y="764373"/>
            <a:ext cx="10401300" cy="1293028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我的報告到此結束，謝謝各位的聆聽！</a:t>
            </a:r>
            <a:r>
              <a:rPr lang="en-US" altLang="zh-TW" sz="5000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^‿^</a:t>
            </a:r>
            <a:endParaRPr lang="zh-TW" altLang="en-US" sz="50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410887"/>
            <a:ext cx="5595220" cy="5595220"/>
          </a:xfrm>
        </p:spPr>
      </p:pic>
    </p:spTree>
    <p:extLst>
      <p:ext uri="{BB962C8B-B14F-4D97-AF65-F5344CB8AC3E}">
        <p14:creationId xmlns:p14="http://schemas.microsoft.com/office/powerpoint/2010/main" val="17186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92428" y="764373"/>
            <a:ext cx="1091377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b="1" dirty="0"/>
              <a:t>壹</a:t>
            </a:r>
            <a:r>
              <a:rPr lang="zh-TW" altLang="en-US" sz="6700" b="1" dirty="0" smtClean="0"/>
              <a:t>、前言</a:t>
            </a:r>
            <a:r>
              <a:rPr lang="en-US" altLang="zh-TW" sz="6700" dirty="0" smtClean="0"/>
              <a:t/>
            </a:r>
            <a:br>
              <a:rPr lang="en-US" altLang="zh-TW" sz="6700" dirty="0" smtClean="0"/>
            </a:br>
            <a:r>
              <a:rPr lang="zh-TW" altLang="en-US" sz="5600" dirty="0" smtClean="0"/>
              <a:t>一、研究動機</a:t>
            </a:r>
            <a:endParaRPr lang="zh-TW" altLang="en-US" sz="5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057401"/>
            <a:ext cx="6273800" cy="40241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        </a:t>
            </a:r>
            <a:r>
              <a:rPr lang="zh-TW" altLang="en-US" sz="3000" dirty="0" smtClean="0"/>
              <a:t>我是一個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愛看書的學生</a:t>
            </a:r>
            <a:r>
              <a:rPr lang="zh-TW" altLang="en-US" sz="3000" dirty="0" smtClean="0"/>
              <a:t>，從早到晚，生活離不開書。基於我對自然的喜愛，我最喜歡看自然與生態類小說中的動物小說，也就是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動物文學小說</a:t>
            </a:r>
            <a:r>
              <a:rPr lang="zh-TW" altLang="en-US" sz="3000" dirty="0" smtClean="0"/>
              <a:t>，這類的小說總是讓我愛不釋手，因此，我想研究在動物文學小說中鼎鼎有名的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動物文學之父</a:t>
            </a:r>
            <a:r>
              <a:rPr lang="zh-TW" altLang="en-US" sz="3000" b="1" u="sng" dirty="0" smtClean="0">
                <a:solidFill>
                  <a:srgbClr val="FFFF00"/>
                </a:solidFill>
              </a:rPr>
              <a:t>西頓</a:t>
            </a:r>
            <a:r>
              <a:rPr lang="zh-TW" altLang="en-US" sz="3000" dirty="0" smtClean="0"/>
              <a:t>，以及台灣動物自然文學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闢路要角</a:t>
            </a:r>
            <a:r>
              <a:rPr lang="zh-TW" altLang="en-US" sz="3000" b="1" u="sng" dirty="0" smtClean="0">
                <a:solidFill>
                  <a:srgbClr val="FFFF00"/>
                </a:solidFill>
              </a:rPr>
              <a:t>劉克襄</a:t>
            </a:r>
            <a:r>
              <a:rPr lang="zh-TW" altLang="en-US" sz="3000" dirty="0" smtClean="0"/>
              <a:t>，希望能比較出他們的背景和手法異同。</a:t>
            </a:r>
            <a:endParaRPr lang="en-US" altLang="zh-TW" sz="3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7443" t="3196" r="6298"/>
          <a:stretch/>
        </p:blipFill>
        <p:spPr>
          <a:xfrm>
            <a:off x="9197468" y="173832"/>
            <a:ext cx="2501900" cy="33948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-345" t="-119" r="28739" b="4219"/>
          <a:stretch/>
        </p:blipFill>
        <p:spPr>
          <a:xfrm>
            <a:off x="8143368" y="3568700"/>
            <a:ext cx="3556000" cy="3175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829034" y="2203450"/>
            <a:ext cx="923330" cy="1219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dirty="0"/>
              <a:t>西頓</a:t>
            </a: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82703" y="4419600"/>
            <a:ext cx="646331" cy="16619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dirty="0"/>
              <a:t>劉克襄</a:t>
            </a:r>
          </a:p>
        </p:txBody>
      </p:sp>
    </p:spTree>
    <p:extLst>
      <p:ext uri="{BB962C8B-B14F-4D97-AF65-F5344CB8AC3E}">
        <p14:creationId xmlns:p14="http://schemas.microsoft.com/office/powerpoint/2010/main" val="37345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 smtClean="0"/>
              <a:t>二、研究目的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（一</a:t>
            </a:r>
            <a:r>
              <a:rPr lang="zh-TW" altLang="en-US" sz="3000" dirty="0"/>
              <a:t>）了解劉克襄與西頓</a:t>
            </a:r>
            <a:r>
              <a:rPr lang="zh-TW" altLang="en-US" sz="3000" b="1" dirty="0">
                <a:solidFill>
                  <a:srgbClr val="FFFF00"/>
                </a:solidFill>
              </a:rPr>
              <a:t>開始寫動物文學小說的原因</a:t>
            </a:r>
          </a:p>
          <a:p>
            <a:pPr marL="0" indent="0">
              <a:buNone/>
            </a:pP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/>
          </a:p>
          <a:p>
            <a:pPr marL="0" indent="0">
              <a:buNone/>
            </a:pPr>
            <a:r>
              <a:rPr lang="zh-TW" altLang="en-US" sz="5000" b="1" dirty="0"/>
              <a:t>☛</a:t>
            </a:r>
            <a:r>
              <a:rPr lang="zh-TW" altLang="en-US" sz="3000" dirty="0" smtClean="0"/>
              <a:t>（</a:t>
            </a:r>
            <a:r>
              <a:rPr lang="zh-TW" altLang="en-US" sz="3000" dirty="0"/>
              <a:t>二）分析與比較劉克襄和西頓的</a:t>
            </a:r>
            <a:r>
              <a:rPr lang="zh-TW" altLang="en-US" sz="3000" b="1" dirty="0">
                <a:solidFill>
                  <a:srgbClr val="FFFF00"/>
                </a:solidFill>
              </a:rPr>
              <a:t>寫作內容差異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7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b="1" dirty="0" smtClean="0"/>
              <a:t>貳、正文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5000" dirty="0" smtClean="0"/>
              <a:t>一、文獻探討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b="1" dirty="0" smtClean="0"/>
              <a:t>自然文學喜蝦米？</a:t>
            </a:r>
            <a:endParaRPr lang="en-US" altLang="zh-TW" sz="3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500" dirty="0" smtClean="0"/>
              <a:t>自然文學以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自然界為寫作主題</a:t>
            </a:r>
            <a:r>
              <a:rPr lang="zh-TW" altLang="en-US" sz="2500" dirty="0" smtClean="0"/>
              <a:t>，需要有正確的知識及顧慮到人和其他生物觀點。國內外都有很多有名的自然文學家。而台灣的</a:t>
            </a:r>
            <a:r>
              <a:rPr lang="zh-TW" altLang="en-US" sz="2500" b="1" dirty="0" smtClean="0"/>
              <a:t>地理條件良好，好山好水</a:t>
            </a:r>
            <a:r>
              <a:rPr lang="zh-TW" altLang="en-US" sz="2500" dirty="0" smtClean="0"/>
              <a:t>，因此台灣的自然文學作家們開始寫自然文學小說有兩個可能：</a:t>
            </a:r>
            <a:endParaRPr lang="en-US" altLang="zh-TW" sz="25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500" dirty="0" smtClean="0"/>
              <a:t>1.</a:t>
            </a:r>
            <a:r>
              <a:rPr lang="zh-TW" altLang="en-US" sz="2500" dirty="0" smtClean="0"/>
              <a:t>受到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自然環境的感動</a:t>
            </a:r>
            <a:r>
              <a:rPr lang="zh-TW" altLang="en-US" sz="2500" dirty="0" smtClean="0"/>
              <a:t>或</a:t>
            </a:r>
            <a:r>
              <a:rPr lang="zh-TW" altLang="en-US" sz="2500" dirty="0"/>
              <a:t>自然</a:t>
            </a:r>
            <a:r>
              <a:rPr lang="zh-TW" altLang="en-US" sz="2500" dirty="0" smtClean="0"/>
              <a:t>中發生的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某一件事</a:t>
            </a:r>
            <a:r>
              <a:rPr lang="zh-TW" altLang="en-US" sz="2500" b="1" dirty="0">
                <a:solidFill>
                  <a:srgbClr val="FFFF00"/>
                </a:solidFill>
              </a:rPr>
              <a:t>使他被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震撼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500" dirty="0" smtClean="0"/>
              <a:t>2.</a:t>
            </a:r>
            <a:r>
              <a:rPr lang="zh-TW" altLang="en-US" sz="2500" dirty="0" smtClean="0"/>
              <a:t>看到其他文學家寫的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自然文學小說而受感動</a:t>
            </a:r>
            <a:r>
              <a:rPr lang="zh-TW" altLang="en-US" sz="2500" dirty="0" smtClean="0"/>
              <a:t>，進而踏入自然文學領域</a:t>
            </a:r>
            <a:endParaRPr lang="zh-TW" altLang="en-US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7" y="620062"/>
            <a:ext cx="3396343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sz="4400" b="1" dirty="0"/>
              <a:t>貳、正文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dirty="0"/>
              <a:t>一、文獻探討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5647" y="1969933"/>
            <a:ext cx="10710553" cy="20795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20000" b="1" dirty="0" smtClean="0"/>
              <a:t>☛</a:t>
            </a:r>
            <a:r>
              <a:rPr lang="zh-TW" altLang="en-US" sz="12000" dirty="0" smtClean="0"/>
              <a:t>劉克襄大事紀</a:t>
            </a:r>
            <a:endParaRPr lang="en-US" altLang="zh-TW" sz="1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9600" dirty="0" smtClean="0"/>
              <a:t>劉</a:t>
            </a:r>
            <a:r>
              <a:rPr lang="zh-TW" altLang="en-US" sz="9600" dirty="0"/>
              <a:t>克襄</a:t>
            </a:r>
            <a:r>
              <a:rPr lang="en-US" altLang="zh-TW" sz="9600" dirty="0"/>
              <a:t>1975</a:t>
            </a:r>
            <a:r>
              <a:rPr lang="zh-TW" altLang="en-US" sz="9600" dirty="0"/>
              <a:t>年生於台中縣烏日鄉九張犁土角厝的老家，三歲之後全家遷往臺中市， 從學生時代就對尋訪山林的旅行探險充滿</a:t>
            </a:r>
            <a:r>
              <a:rPr lang="zh-TW" altLang="en-US" sz="9600" dirty="0" smtClean="0"/>
              <a:t>興趣</a:t>
            </a:r>
            <a:r>
              <a:rPr lang="zh-TW" altLang="en-US" sz="9600" dirty="0"/>
              <a:t>，</a:t>
            </a:r>
            <a:r>
              <a:rPr lang="zh-TW" altLang="en-US" sz="9600" b="1" dirty="0" smtClean="0">
                <a:solidFill>
                  <a:srgbClr val="FFFF00"/>
                </a:solidFill>
              </a:rPr>
              <a:t>感情細膩且情感豐富</a:t>
            </a:r>
            <a:r>
              <a:rPr lang="zh-TW" altLang="en-US" sz="9600" dirty="0" smtClean="0"/>
              <a:t>是他的寫照。</a:t>
            </a:r>
            <a:endParaRPr lang="zh-TW" altLang="en-US" sz="9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38454"/>
          <a:stretch/>
        </p:blipFill>
        <p:spPr>
          <a:xfrm>
            <a:off x="6074486" y="3581400"/>
            <a:ext cx="5935424" cy="313409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2800" y="3835400"/>
            <a:ext cx="51219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1991</a:t>
            </a:r>
            <a:r>
              <a:rPr lang="zh-TW" altLang="en-US" sz="2400" dirty="0"/>
              <a:t>年第一本</a:t>
            </a:r>
            <a:r>
              <a:rPr lang="zh-TW" altLang="en-US" sz="2400" b="1" dirty="0">
                <a:solidFill>
                  <a:srgbClr val="FFFF00"/>
                </a:solidFill>
              </a:rPr>
              <a:t>風鳥皮諾查</a:t>
            </a:r>
            <a:r>
              <a:rPr lang="zh-TW" altLang="en-US" sz="2400" dirty="0"/>
              <a:t>出版後，獲評當年開卷十大最佳好書，此後</a:t>
            </a:r>
            <a:r>
              <a:rPr lang="zh-TW" altLang="en-US" sz="2400" b="1" dirty="0">
                <a:solidFill>
                  <a:srgbClr val="FFFF00"/>
                </a:solidFill>
              </a:rPr>
              <a:t>每隔四五年就有動物文學小說出爐</a:t>
            </a:r>
            <a:r>
              <a:rPr lang="zh-TW" altLang="en-US" sz="2400" dirty="0"/>
              <a:t>。他對</a:t>
            </a:r>
            <a:r>
              <a:rPr lang="zh-TW" altLang="en-US" sz="2400" b="1" dirty="0">
                <a:solidFill>
                  <a:srgbClr val="FFFF00"/>
                </a:solidFill>
              </a:rPr>
              <a:t>環頸鴴</a:t>
            </a:r>
            <a:r>
              <a:rPr lang="zh-TW" altLang="en-US" sz="2400" dirty="0"/>
              <a:t>非常的喜愛，因為他曾三次見到牠們並被牠們感動，在此推測是因為風鳥所表現出的心態和他本身有點像。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sz="4400" b="1"/>
              <a:t>貳、正文</a:t>
            </a:r>
            <a:r>
              <a:rPr lang="en-US" altLang="zh-TW" sz="4400" b="1"/>
              <a:t/>
            </a:r>
            <a:br>
              <a:rPr lang="en-US" altLang="zh-TW" sz="4400" b="1"/>
            </a:br>
            <a:r>
              <a:rPr lang="zh-TW" altLang="en-US"/>
              <a:t>一、文獻探討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45178"/>
            <a:ext cx="6413500" cy="4392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西頓大事紀</a:t>
            </a:r>
            <a:endParaRPr lang="en-US" altLang="zh-TW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/>
              <a:t>        西</a:t>
            </a:r>
            <a:r>
              <a:rPr lang="zh-TW" altLang="en-US" sz="2400" dirty="0"/>
              <a:t>頓在</a:t>
            </a:r>
            <a:r>
              <a:rPr lang="en-US" altLang="zh-TW" sz="2400" dirty="0"/>
              <a:t>1860</a:t>
            </a:r>
            <a:r>
              <a:rPr lang="zh-TW" altLang="en-US" sz="2400" dirty="0"/>
              <a:t>年</a:t>
            </a:r>
            <a:r>
              <a:rPr lang="en-US" altLang="zh-TW" sz="2400" dirty="0"/>
              <a:t>8</a:t>
            </a:r>
            <a:r>
              <a:rPr lang="zh-TW" altLang="en-US" sz="2400" dirty="0"/>
              <a:t>月</a:t>
            </a:r>
            <a:r>
              <a:rPr lang="en-US" altLang="zh-TW" sz="2400" dirty="0"/>
              <a:t>14</a:t>
            </a:r>
            <a:r>
              <a:rPr lang="zh-TW" altLang="en-US" sz="2400" dirty="0"/>
              <a:t>日出生於英國南希爾茲，他素有</a:t>
            </a:r>
            <a:r>
              <a:rPr lang="zh-TW" altLang="en-US" sz="2400" b="1" dirty="0">
                <a:solidFill>
                  <a:srgbClr val="FFFF00"/>
                </a:solidFill>
              </a:rPr>
              <a:t>「動物文學之父」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美稱，</a:t>
            </a:r>
            <a:r>
              <a:rPr lang="zh-TW" altLang="en-US" sz="2400" dirty="0"/>
              <a:t>他不僅僅是作家，也是著名動物畫家、博物學家、探險家、環境保護主義者、印第安文化的積極傳播者、「美洲林學知識小組聯盟」 的奠基人，還是美國童子軍的創始人之一 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擁有多重身分</a:t>
            </a:r>
            <a:r>
              <a:rPr lang="zh-TW" altLang="en-US" sz="2400" dirty="0" smtClean="0"/>
              <a:t>。第一</a:t>
            </a:r>
            <a:r>
              <a:rPr lang="zh-TW" altLang="en-US" sz="2400" dirty="0"/>
              <a:t>本動物文學小說：</a:t>
            </a:r>
            <a:r>
              <a:rPr lang="zh-TW" altLang="en-US" sz="2400" b="1" dirty="0">
                <a:solidFill>
                  <a:srgbClr val="FFFF00"/>
                </a:solidFill>
              </a:rPr>
              <a:t>狼王羅伯</a:t>
            </a:r>
            <a:r>
              <a:rPr lang="zh-TW" altLang="en-US" sz="2400" dirty="0"/>
              <a:t>出版後，曾被迪士尼改編為電影，在日本則有電視動畫、教育漫畫、舞台劇等</a:t>
            </a:r>
            <a:r>
              <a:rPr lang="zh-TW" altLang="en-US" sz="2400" dirty="0" smtClean="0"/>
              <a:t>形式，可見他的小說一定非常好看。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945178"/>
            <a:ext cx="4305300" cy="46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48462"/>
            <a:ext cx="10673366" cy="1206095"/>
          </a:xfrm>
        </p:spPr>
        <p:txBody>
          <a:bodyPr/>
          <a:lstStyle/>
          <a:p>
            <a:pPr algn="ctr"/>
            <a:r>
              <a:rPr lang="zh-TW" altLang="en-US" dirty="0"/>
              <a:t>二、研究</a:t>
            </a:r>
            <a:r>
              <a:rPr lang="zh-TW" altLang="en-US" dirty="0" smtClean="0"/>
              <a:t>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19687"/>
              </p:ext>
            </p:extLst>
          </p:nvPr>
        </p:nvGraphicFramePr>
        <p:xfrm>
          <a:off x="521058" y="1467767"/>
          <a:ext cx="11404242" cy="512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942"/>
                <a:gridCol w="2260600"/>
                <a:gridCol w="4381500"/>
                <a:gridCol w="2616200"/>
              </a:tblGrid>
              <a:tr h="925839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4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研究流程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0448"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決定主題</a:t>
                      </a:r>
                      <a:endParaRPr lang="zh-TW" altLang="en-US" sz="24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決定研究目的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zh-TW" altLang="en-US" dirty="0" smtClean="0">
                          <a:solidFill>
                            <a:schemeClr val="tx1"/>
                          </a:solidFill>
                        </a:rPr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文獻資料整理</a:t>
                      </a:r>
                      <a:endParaRPr lang="zh-TW" altLang="en-US" sz="24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網路資料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書籍資料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zh-TW" altLang="en-US" dirty="0" smtClean="0">
                          <a:solidFill>
                            <a:schemeClr val="tx1"/>
                          </a:solidFill>
                        </a:rPr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2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內容分析</a:t>
                      </a:r>
                      <a:endParaRPr lang="zh-TW" altLang="en-US" sz="24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網路資料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書籍資料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閱讀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劉克襄與西頓的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書籍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了解劉克襄與西頓開始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自然寫作的原因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en-US" altLang="zh-TW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altLang="zh-TW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</a:t>
                      </a:r>
                      <a:r>
                        <a:rPr lang="zh-TW" alt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劉克襄與西頓的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寫作內容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zh-TW" altLang="en-US" dirty="0" smtClean="0">
                          <a:solidFill>
                            <a:schemeClr val="tx1"/>
                          </a:solidFill>
                        </a:rPr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撰寫報告及結論</a:t>
                      </a:r>
                      <a:endParaRPr lang="zh-TW" altLang="en-US" sz="2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/>
              <a:t>三、研究方法與對象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36419"/>
            <a:ext cx="10820400" cy="50945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我的研究方法</a:t>
            </a:r>
            <a:endParaRPr lang="en-US" altLang="zh-TW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        </a:t>
            </a:r>
            <a:r>
              <a:rPr lang="zh-TW" altLang="en-US" sz="2400" dirty="0" smtClean="0"/>
              <a:t>我的研究方法是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內容</a:t>
            </a:r>
            <a:r>
              <a:rPr lang="zh-TW" altLang="en-US" sz="2400" b="1" dirty="0">
                <a:solidFill>
                  <a:srgbClr val="FFFF00"/>
                </a:solidFill>
              </a:rPr>
              <a:t>分析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法</a:t>
            </a:r>
            <a:r>
              <a:rPr lang="zh-TW" altLang="en-US" sz="2400" dirty="0" smtClean="0"/>
              <a:t>，指</a:t>
            </a:r>
            <a:r>
              <a:rPr lang="zh-TW" altLang="en-US" sz="2400" dirty="0"/>
              <a:t>透過以客觀及系統的態度，</a:t>
            </a:r>
            <a:r>
              <a:rPr lang="zh-TW" altLang="en-US" sz="2400" dirty="0" smtClean="0"/>
              <a:t>對文件</a:t>
            </a:r>
            <a:r>
              <a:rPr lang="zh-TW" altLang="en-US" sz="2400" dirty="0"/>
              <a:t>內容進行研究與分析，藉以推論產生該項文件內容的環境背景及其意義的一種研究</a:t>
            </a:r>
            <a:r>
              <a:rPr lang="zh-TW" altLang="en-US" sz="2400" dirty="0" smtClean="0"/>
              <a:t>方法。我先將</a:t>
            </a:r>
            <a:r>
              <a:rPr lang="zh-TW" altLang="en-US" sz="2400" dirty="0"/>
              <a:t>文獻和書籍資料整理成表格</a:t>
            </a:r>
            <a:r>
              <a:rPr lang="zh-TW" altLang="en-US" sz="2400" dirty="0" smtClean="0"/>
              <a:t>後，</a:t>
            </a:r>
            <a:r>
              <a:rPr lang="zh-TW" altLang="en-US" sz="2400" dirty="0"/>
              <a:t>分析與探討兩位作者書寫動物文學小說原因的異同、對社會的影響、對自然的看法等</a:t>
            </a:r>
            <a:r>
              <a:rPr lang="zh-TW" altLang="en-US" sz="2400" dirty="0" smtClean="0"/>
              <a:t>。並使用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編碼</a:t>
            </a:r>
            <a:r>
              <a:rPr lang="zh-TW" altLang="en-US" sz="2400" dirty="0" smtClean="0"/>
              <a:t>的方式，將書籍編碼，使研究進行過程中更方便。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/>
              <a:t>我的</a:t>
            </a:r>
            <a:r>
              <a:rPr lang="zh-TW" altLang="en-US" sz="3000" dirty="0" smtClean="0"/>
              <a:t>研究對象</a:t>
            </a:r>
            <a:endParaRPr lang="en-US" altLang="zh-TW" sz="30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</a:t>
            </a:r>
            <a:r>
              <a:rPr lang="zh-TW" altLang="en-US" sz="2400" dirty="0" smtClean="0"/>
              <a:t>本</a:t>
            </a:r>
            <a:r>
              <a:rPr lang="zh-TW" altLang="en-US" sz="2400" dirty="0"/>
              <a:t>次研究的對象是自然文學家</a:t>
            </a:r>
            <a:r>
              <a:rPr lang="zh-TW" altLang="en-US" sz="2400" b="1" dirty="0">
                <a:solidFill>
                  <a:srgbClr val="FFFF00"/>
                </a:solidFill>
              </a:rPr>
              <a:t>劉克襄</a:t>
            </a:r>
            <a:r>
              <a:rPr lang="zh-TW" altLang="en-US" sz="2400" dirty="0"/>
              <a:t>和動物文學之父</a:t>
            </a:r>
            <a:r>
              <a:rPr lang="zh-TW" altLang="en-US" sz="2400" b="1" dirty="0">
                <a:solidFill>
                  <a:srgbClr val="FFFF00"/>
                </a:solidFill>
              </a:rPr>
              <a:t>西頓的作品</a:t>
            </a:r>
            <a:r>
              <a:rPr lang="zh-TW" altLang="en-US" sz="2400" dirty="0"/>
              <a:t>，將選出西頓的</a:t>
            </a:r>
            <a:r>
              <a:rPr lang="zh-TW" altLang="en-US" sz="2400" b="1" dirty="0"/>
              <a:t>狼王羅伯、松鼠歷險記、王者之眼、北極狐之歌</a:t>
            </a:r>
            <a:r>
              <a:rPr lang="zh-TW" altLang="en-US" sz="2400" dirty="0"/>
              <a:t>等做為研究對象，而劉克襄的書我會選</a:t>
            </a:r>
            <a:r>
              <a:rPr lang="zh-TW" altLang="en-US" sz="2400" b="1" dirty="0"/>
              <a:t>風鳥皮諾查、虎地貓、豆鼠回家、座頭鯨赫連麼麼</a:t>
            </a:r>
            <a:r>
              <a:rPr lang="zh-TW" altLang="en-US" sz="2400" dirty="0" smtClean="0"/>
              <a:t>等。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68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526358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/>
              <a:t>三、研究方法與</a:t>
            </a:r>
            <a:r>
              <a:rPr lang="zh-TW" altLang="en-US" dirty="0" smtClean="0"/>
              <a:t>對象</a:t>
            </a:r>
            <a:r>
              <a:rPr lang="en-US" altLang="zh-TW" dirty="0" smtClean="0"/>
              <a:t>-</a:t>
            </a:r>
            <a:r>
              <a:rPr lang="zh-TW" altLang="en-US" dirty="0" smtClean="0"/>
              <a:t>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78695"/>
            <a:ext cx="5410200" cy="10813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兩位作者最具代表性的作品</a:t>
            </a:r>
            <a:endParaRPr lang="en-US" altLang="zh-TW" sz="30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zh-TW" sz="2400" b="1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zh-TW" sz="2400" b="1" dirty="0"/>
          </a:p>
          <a:p>
            <a:pPr marL="0" indent="0">
              <a:lnSpc>
                <a:spcPct val="100000"/>
              </a:lnSpc>
              <a:buNone/>
            </a:pPr>
            <a:endParaRPr lang="en-US" altLang="zh-TW" sz="24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 b="6296"/>
          <a:stretch/>
        </p:blipFill>
        <p:spPr>
          <a:xfrm>
            <a:off x="7886699" y="3053388"/>
            <a:ext cx="2489201" cy="37338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r="12963"/>
          <a:stretch/>
        </p:blipFill>
        <p:spPr>
          <a:xfrm rot="16200000">
            <a:off x="1530474" y="3710048"/>
            <a:ext cx="3676651" cy="26192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04159" y="2293201"/>
            <a:ext cx="497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西頓第一本動物文學小說</a:t>
            </a:r>
            <a:r>
              <a:rPr lang="zh-TW" altLang="en-US" sz="2400" dirty="0" smtClean="0"/>
              <a:t>為</a:t>
            </a:r>
            <a:endParaRPr lang="en-US" altLang="zh-TW" sz="2400" b="1" dirty="0"/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096000" y="2273837"/>
            <a:ext cx="482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劉克襄第一本動物文學小說</a:t>
            </a:r>
            <a:r>
              <a:rPr lang="zh-TW" altLang="en-US" sz="2400" dirty="0" smtClean="0"/>
              <a:t>為</a:t>
            </a:r>
            <a:endParaRPr lang="zh-TW" altLang="en-US" sz="2400" b="1" dirty="0"/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55040" y="3530600"/>
            <a:ext cx="800219" cy="2120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/>
              <a:t>狼王羅伯</a:t>
            </a:r>
            <a:endParaRPr lang="zh-TW" altLang="en-US" sz="4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691313" y="3530600"/>
            <a:ext cx="800219" cy="2779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/>
              <a:t>風鳥皮諾查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99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1654</TotalTime>
  <Words>2015</Words>
  <Application>Microsoft Office PowerPoint</Application>
  <PresentationFormat>寬螢幕</PresentationFormat>
  <Paragraphs>126</Paragraphs>
  <Slides>18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華康竹風體W4</vt:lpstr>
      <vt:lpstr>新細明體</vt:lpstr>
      <vt:lpstr>Arial</vt:lpstr>
      <vt:lpstr>Calibri</vt:lpstr>
      <vt:lpstr>Century Gothic</vt:lpstr>
      <vt:lpstr>飛機雲</vt:lpstr>
      <vt:lpstr>西頓與劉克襄動物文學小說寫作方式分析與比較</vt:lpstr>
      <vt:lpstr>壹、前言 一、研究動機</vt:lpstr>
      <vt:lpstr>二、研究目的</vt:lpstr>
      <vt:lpstr>貳、正文 一、文獻探討</vt:lpstr>
      <vt:lpstr>貳、正文 一、文獻探討</vt:lpstr>
      <vt:lpstr>貳、正文 一、文獻探討</vt:lpstr>
      <vt:lpstr>二、研究流程 </vt:lpstr>
      <vt:lpstr>三、研究方法與對象</vt:lpstr>
      <vt:lpstr>三、研究方法與對象-補充</vt:lpstr>
      <vt:lpstr>三、研究結果</vt:lpstr>
      <vt:lpstr>三、研究結果</vt:lpstr>
      <vt:lpstr>三、研究結果</vt:lpstr>
      <vt:lpstr>參、研究結論與建議 一、研究結論</vt:lpstr>
      <vt:lpstr>PowerPoint 簡報</vt:lpstr>
      <vt:lpstr>參、研究結論與建議 一、研究結論</vt:lpstr>
      <vt:lpstr>參、研究結論與建議 二、研究建議</vt:lpstr>
      <vt:lpstr>參、研究結論與建議 二、研究建議</vt:lpstr>
      <vt:lpstr>我的報告到此結束，謝謝各位的聆聽！^‿^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西頓與劉克襄動物文學小說寫作方式分析與比較</dc:title>
  <dc:creator>乾庭 潘</dc:creator>
  <cp:lastModifiedBy>乾庭 潘</cp:lastModifiedBy>
  <cp:revision>92</cp:revision>
  <dcterms:created xsi:type="dcterms:W3CDTF">2019-06-11T11:53:59Z</dcterms:created>
  <dcterms:modified xsi:type="dcterms:W3CDTF">2019-10-31T21:42:18Z</dcterms:modified>
</cp:coreProperties>
</file>