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embeddedFontLst>
    <p:embeddedFont>
      <p:font typeface="Century Gothic" panose="020B0502020202020204" pitchFamily="34" charset="0"/>
      <p:regular r:id="rId17"/>
      <p:bold r:id="rId18"/>
      <p:italic r:id="rId19"/>
      <p:boldItalic r:id="rId20"/>
    </p:embeddedFont>
    <p:embeddedFont>
      <p:font typeface="Verdana" panose="020B0604030504040204" pitchFamily="3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jBLUiy+Dw6Usi9n4BZCAeXLP+s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6085306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121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96909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07905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91435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83622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707fbc727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707fbc727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4370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9653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8843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5883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6254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92028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6199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5369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6464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5"/>
          <p:cNvSpPr/>
          <p:nvPr/>
        </p:nvSpPr>
        <p:spPr>
          <a:xfrm rot="-54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>
            <a:gsLst>
              <a:gs pos="0">
                <a:srgbClr val="B2004A"/>
              </a:gs>
              <a:gs pos="60000">
                <a:srgbClr val="FF0082"/>
              </a:gs>
              <a:gs pos="100000">
                <a:srgbClr val="FF66A4"/>
              </a:gs>
            </a:gsLst>
            <a:lin ang="155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" name="Google Shape;16;p15"/>
          <p:cNvSpPr txBox="1"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400"/>
              <a:buFont typeface="Century Gothic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36576"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71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1371600" y="6012656"/>
            <a:ext cx="5791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1371600" y="5650704"/>
            <a:ext cx="5791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1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8392247" y="5752307"/>
            <a:ext cx="5029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300" b="0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lvl="1" indent="0" algn="ctr">
              <a:spcBef>
                <a:spcPts val="0"/>
              </a:spcBef>
              <a:buNone/>
              <a:defRPr sz="1300" b="0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lvl="2" indent="0" algn="ctr">
              <a:spcBef>
                <a:spcPts val="0"/>
              </a:spcBef>
              <a:buNone/>
              <a:defRPr sz="1300" b="0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lvl="3" indent="0" algn="ctr">
              <a:spcBef>
                <a:spcPts val="0"/>
              </a:spcBef>
              <a:buNone/>
              <a:defRPr sz="1300" b="0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lvl="4" indent="0" algn="ctr">
              <a:spcBef>
                <a:spcPts val="0"/>
              </a:spcBef>
              <a:buNone/>
              <a:defRPr sz="1300" b="0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lvl="5" indent="0" algn="ctr">
              <a:spcBef>
                <a:spcPts val="0"/>
              </a:spcBef>
              <a:buNone/>
              <a:defRPr sz="1300" b="0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lvl="6" indent="0" algn="ctr">
              <a:spcBef>
                <a:spcPts val="0"/>
              </a:spcBef>
              <a:buNone/>
              <a:defRPr sz="1300" b="0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lvl="7" indent="0" algn="ctr">
              <a:spcBef>
                <a:spcPts val="0"/>
              </a:spcBef>
              <a:buNone/>
              <a:defRPr sz="1300" b="0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lvl="8" indent="0" algn="ctr">
              <a:spcBef>
                <a:spcPts val="0"/>
              </a:spcBef>
              <a:buNone/>
              <a:defRPr sz="1300" b="0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4"/>
          <p:cNvSpPr txBox="1"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4"/>
          <p:cNvSpPr txBox="1">
            <a:spLocks noGrp="1"/>
          </p:cNvSpPr>
          <p:nvPr>
            <p:ph type="body" idx="1"/>
          </p:nvPr>
        </p:nvSpPr>
        <p:spPr>
          <a:xfrm rot="5400000">
            <a:off x="2286000" y="54008"/>
            <a:ext cx="45720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⦿"/>
              <a:defRPr/>
            </a:lvl1pPr>
            <a:lvl2pPr marL="914400" lvl="1" indent="-337185" algn="l">
              <a:spcBef>
                <a:spcPts val="360"/>
              </a:spcBef>
              <a:spcAft>
                <a:spcPts val="0"/>
              </a:spcAft>
              <a:buSzPts val="1710"/>
              <a:buChar char="›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9" name="Google Shape;79;p24"/>
          <p:cNvSpPr txBox="1">
            <a:spLocks noGrp="1"/>
          </p:cNvSpPr>
          <p:nvPr>
            <p:ph type="dt" idx="10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4"/>
          <p:cNvSpPr txBox="1">
            <a:spLocks noGrp="1"/>
          </p:cNvSpPr>
          <p:nvPr>
            <p:ph type="ftr" idx="11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 txBox="1">
            <a:spLocks noGrp="1"/>
          </p:cNvSpPr>
          <p:nvPr>
            <p:ph type="sldNum" idx="12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5"/>
          <p:cNvSpPr txBox="1">
            <a:spLocks noGrp="1"/>
          </p:cNvSpPr>
          <p:nvPr>
            <p:ph type="title"/>
          </p:nvPr>
        </p:nvSpPr>
        <p:spPr>
          <a:xfrm rot="5400000">
            <a:off x="4991100" y="2171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5"/>
          <p:cNvSpPr txBox="1">
            <a:spLocks noGrp="1"/>
          </p:cNvSpPr>
          <p:nvPr>
            <p:ph type="body" idx="1"/>
          </p:nvPr>
        </p:nvSpPr>
        <p:spPr>
          <a:xfrm rot="5400000">
            <a:off x="838200" y="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⦿"/>
              <a:defRPr/>
            </a:lvl1pPr>
            <a:lvl2pPr marL="914400" lvl="1" indent="-337185" algn="l">
              <a:spcBef>
                <a:spcPts val="360"/>
              </a:spcBef>
              <a:spcAft>
                <a:spcPts val="0"/>
              </a:spcAft>
              <a:buSzPts val="1710"/>
              <a:buChar char="›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85" name="Google Shape;85;p25"/>
          <p:cNvSpPr txBox="1">
            <a:spLocks noGrp="1"/>
          </p:cNvSpPr>
          <p:nvPr>
            <p:ph type="dt" idx="10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5"/>
          <p:cNvSpPr txBox="1">
            <a:spLocks noGrp="1"/>
          </p:cNvSpPr>
          <p:nvPr>
            <p:ph type="ftr" idx="11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5"/>
          <p:cNvSpPr txBox="1">
            <a:spLocks noGrp="1"/>
          </p:cNvSpPr>
          <p:nvPr>
            <p:ph type="sldNum" idx="12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⦿"/>
              <a:defRPr/>
            </a:lvl1pPr>
            <a:lvl2pPr marL="914400" lvl="1" indent="-337185" algn="l">
              <a:spcBef>
                <a:spcPts val="360"/>
              </a:spcBef>
              <a:spcAft>
                <a:spcPts val="0"/>
              </a:spcAft>
              <a:buSzPts val="1710"/>
              <a:buChar char="›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4791456" y="6480048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457200" y="6480969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區段標題" type="secHead">
  <p:cSld name="SECTION_HEADER">
    <p:bg>
      <p:bgPr>
        <a:gradFill>
          <a:gsLst>
            <a:gs pos="0">
              <a:schemeClr val="dk1"/>
            </a:gs>
            <a:gs pos="60000">
              <a:schemeClr val="dk1"/>
            </a:gs>
            <a:gs pos="100000">
              <a:srgbClr val="6C6C6C"/>
            </a:gs>
          </a:gsLst>
          <a:lin ang="5400000" scaled="0"/>
        </a:gra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/>
          <p:nvPr/>
        </p:nvSpPr>
        <p:spPr>
          <a:xfrm rot="10800000" flipH="1">
            <a:off x="7034" y="7034"/>
            <a:ext cx="9129932" cy="6836899"/>
          </a:xfrm>
          <a:prstGeom prst="rtTriangle">
            <a:avLst/>
          </a:prstGeom>
          <a:gradFill>
            <a:gsLst>
              <a:gs pos="0">
                <a:srgbClr val="D2D2D2">
                  <a:alpha val="9803"/>
                </a:srgbClr>
              </a:gs>
              <a:gs pos="70000">
                <a:srgbClr val="D2D2D2">
                  <a:alpha val="7843"/>
                </a:srgbClr>
              </a:gs>
              <a:gs pos="100000">
                <a:srgbClr val="D2D2D2">
                  <a:alpha val="784"/>
                </a:srgbClr>
              </a:gs>
            </a:gsLst>
            <a:lin ang="8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9" name="Google Shape;29;p17"/>
          <p:cNvSpPr/>
          <p:nvPr/>
        </p:nvSpPr>
        <p:spPr>
          <a:xfrm rot="-5400000" flipH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>
            <a:gsLst>
              <a:gs pos="0">
                <a:srgbClr val="B2004A"/>
              </a:gs>
              <a:gs pos="60000">
                <a:srgbClr val="FF0082"/>
              </a:gs>
              <a:gs pos="100000">
                <a:srgbClr val="FF66A4"/>
              </a:gs>
            </a:gsLst>
            <a:lin ang="155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0" name="Google Shape;30;p17"/>
          <p:cNvSpPr txBox="1">
            <a:spLocks noGrp="1"/>
          </p:cNvSpPr>
          <p:nvPr>
            <p:ph type="dt" idx="10"/>
          </p:nvPr>
        </p:nvSpPr>
        <p:spPr>
          <a:xfrm>
            <a:off x="6955632" y="6477000"/>
            <a:ext cx="2133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ftr" idx="11"/>
          </p:nvPr>
        </p:nvSpPr>
        <p:spPr>
          <a:xfrm>
            <a:off x="2619376" y="6480969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sldNum" idx="12"/>
          </p:nvPr>
        </p:nvSpPr>
        <p:spPr>
          <a:xfrm>
            <a:off x="8451056" y="809624"/>
            <a:ext cx="502920" cy="30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cxnSp>
        <p:nvCxnSpPr>
          <p:cNvPr id="33" name="Google Shape;33;p17"/>
          <p:cNvCxnSpPr/>
          <p:nvPr/>
        </p:nvCxnSpPr>
        <p:spPr>
          <a:xfrm rot="10800000">
            <a:off x="6468794" y="9381"/>
            <a:ext cx="2672861" cy="1900210"/>
          </a:xfrm>
          <a:prstGeom prst="straightConnector1">
            <a:avLst/>
          </a:prstGeom>
          <a:noFill/>
          <a:ln w="9525" cap="rnd" cmpd="sng">
            <a:solidFill>
              <a:srgbClr val="C5C5C5">
                <a:alpha val="44705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" name="Google Shape;34;p17"/>
          <p:cNvCxnSpPr/>
          <p:nvPr/>
        </p:nvCxnSpPr>
        <p:spPr>
          <a:xfrm rot="10800000" flipH="1">
            <a:off x="0" y="7034"/>
            <a:ext cx="9136966" cy="6843933"/>
          </a:xfrm>
          <a:prstGeom prst="straightConnector1">
            <a:avLst/>
          </a:prstGeom>
          <a:noFill/>
          <a:ln w="9525" cap="rnd" cmpd="sng">
            <a:solidFill>
              <a:srgbClr val="BEBEBE">
                <a:alpha val="34901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5" name="Google Shape;35;p17"/>
          <p:cNvSpPr txBox="1"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3600"/>
              <a:buFont typeface="Century Gothic"/>
              <a:buNone/>
              <a:defRPr sz="36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7"/>
          <p:cNvSpPr txBox="1"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71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8"/>
          <p:cNvSpPr txBox="1"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body" idx="1"/>
          </p:nvPr>
        </p:nvSpPr>
        <p:spPr>
          <a:xfrm>
            <a:off x="457200" y="1722437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0680" algn="l">
              <a:spcBef>
                <a:spcPts val="520"/>
              </a:spcBef>
              <a:spcAft>
                <a:spcPts val="0"/>
              </a:spcAft>
              <a:buSzPts val="2080"/>
              <a:buChar char="⦿"/>
              <a:defRPr sz="2600"/>
            </a:lvl1pPr>
            <a:lvl2pPr marL="914400" lvl="1" indent="-373380" algn="l">
              <a:spcBef>
                <a:spcPts val="480"/>
              </a:spcBef>
              <a:spcAft>
                <a:spcPts val="0"/>
              </a:spcAft>
              <a:buSzPts val="2280"/>
              <a:buChar char="›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0" name="Google Shape;40;p18"/>
          <p:cNvSpPr txBox="1">
            <a:spLocks noGrp="1"/>
          </p:cNvSpPr>
          <p:nvPr>
            <p:ph type="body" idx="2"/>
          </p:nvPr>
        </p:nvSpPr>
        <p:spPr>
          <a:xfrm>
            <a:off x="4648200" y="1722437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0680" algn="l">
              <a:spcBef>
                <a:spcPts val="520"/>
              </a:spcBef>
              <a:spcAft>
                <a:spcPts val="0"/>
              </a:spcAft>
              <a:buSzPts val="2080"/>
              <a:buChar char="⦿"/>
              <a:defRPr sz="2600"/>
            </a:lvl1pPr>
            <a:lvl2pPr marL="914400" lvl="1" indent="-373380" algn="l">
              <a:spcBef>
                <a:spcPts val="480"/>
              </a:spcBef>
              <a:spcAft>
                <a:spcPts val="0"/>
              </a:spcAft>
              <a:buSzPts val="2280"/>
              <a:buChar char="›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1" name="Google Shape;41;p18"/>
          <p:cNvSpPr txBox="1">
            <a:spLocks noGrp="1"/>
          </p:cNvSpPr>
          <p:nvPr>
            <p:ph type="dt" idx="10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ftr" idx="11"/>
          </p:nvPr>
        </p:nvSpPr>
        <p:spPr>
          <a:xfrm>
            <a:off x="457200" y="6480969"/>
            <a:ext cx="4260056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sldNum" idx="12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比對" type="twoTxTwoObj">
  <p:cSld name="TWO_OBJECTS_WITH_TEXT">
    <p:bg>
      <p:bgPr>
        <a:gradFill>
          <a:gsLst>
            <a:gs pos="0">
              <a:srgbClr val="494949"/>
            </a:gs>
            <a:gs pos="60000">
              <a:srgbClr val="626262"/>
            </a:gs>
            <a:gs pos="100000">
              <a:srgbClr val="8B8B8B"/>
            </a:gs>
          </a:gsLst>
          <a:lin ang="5400000" scaled="0"/>
        </a:gra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9"/>
          <p:cNvSpPr txBox="1">
            <a:spLocks noGrp="1"/>
          </p:cNvSpPr>
          <p:nvPr>
            <p:ph type="title"/>
          </p:nvPr>
        </p:nvSpPr>
        <p:spPr>
          <a:xfrm rot="-5400000">
            <a:off x="-2295358" y="2834288"/>
            <a:ext cx="6153912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entury Gothic"/>
              <a:buNone/>
              <a:defRPr sz="33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body" idx="1"/>
          </p:nvPr>
        </p:nvSpPr>
        <p:spPr>
          <a:xfrm rot="-5400000">
            <a:off x="146758" y="1508980"/>
            <a:ext cx="3017520" cy="58102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SzPts val="1280"/>
              <a:buNone/>
              <a:defRPr sz="16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9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body" idx="2"/>
          </p:nvPr>
        </p:nvSpPr>
        <p:spPr>
          <a:xfrm rot="-5400000">
            <a:off x="146758" y="4645372"/>
            <a:ext cx="3017520" cy="58102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SzPts val="1280"/>
              <a:buNone/>
              <a:defRPr sz="16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9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body" idx="3"/>
          </p:nvPr>
        </p:nvSpPr>
        <p:spPr>
          <a:xfrm>
            <a:off x="2022230" y="290732"/>
            <a:ext cx="6858000" cy="301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spcBef>
                <a:spcPts val="480"/>
              </a:spcBef>
              <a:spcAft>
                <a:spcPts val="0"/>
              </a:spcAft>
              <a:buSzPts val="1920"/>
              <a:buChar char="⦿"/>
              <a:defRPr sz="2400"/>
            </a:lvl1pPr>
            <a:lvl2pPr marL="914400" lvl="1" indent="-349250" algn="l">
              <a:spcBef>
                <a:spcPts val="400"/>
              </a:spcBef>
              <a:spcAft>
                <a:spcPts val="0"/>
              </a:spcAft>
              <a:buSzPts val="1900"/>
              <a:buChar char="›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9" name="Google Shape;49;p19"/>
          <p:cNvSpPr txBox="1">
            <a:spLocks noGrp="1"/>
          </p:cNvSpPr>
          <p:nvPr>
            <p:ph type="body" idx="4"/>
          </p:nvPr>
        </p:nvSpPr>
        <p:spPr>
          <a:xfrm>
            <a:off x="2022230" y="3427124"/>
            <a:ext cx="6858000" cy="301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spcBef>
                <a:spcPts val="480"/>
              </a:spcBef>
              <a:spcAft>
                <a:spcPts val="0"/>
              </a:spcAft>
              <a:buSzPts val="1920"/>
              <a:buChar char="⦿"/>
              <a:defRPr sz="2400"/>
            </a:lvl1pPr>
            <a:lvl2pPr marL="914400" lvl="1" indent="-349250" algn="l">
              <a:spcBef>
                <a:spcPts val="400"/>
              </a:spcBef>
              <a:spcAft>
                <a:spcPts val="0"/>
              </a:spcAft>
              <a:buSzPts val="1900"/>
              <a:buChar char="›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0" name="Google Shape;50;p19"/>
          <p:cNvSpPr txBox="1">
            <a:spLocks noGrp="1"/>
          </p:cNvSpPr>
          <p:nvPr>
            <p:ph type="dt" idx="10"/>
          </p:nvPr>
        </p:nvSpPr>
        <p:spPr>
          <a:xfrm>
            <a:off x="4791456" y="6480969"/>
            <a:ext cx="2130552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ftr" idx="11"/>
          </p:nvPr>
        </p:nvSpPr>
        <p:spPr>
          <a:xfrm>
            <a:off x="457200" y="6480969"/>
            <a:ext cx="4261104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sldNum" idx="12"/>
          </p:nvPr>
        </p:nvSpPr>
        <p:spPr>
          <a:xfrm>
            <a:off x="7589520" y="6483096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lvl="1" indent="0" algn="ct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lvl="2" indent="0" algn="ct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lvl="3" indent="0" algn="ct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lvl="4" indent="0" algn="ct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lvl="5" indent="0" algn="ct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lvl="6" indent="0" algn="ct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lvl="7" indent="0" algn="ct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lvl="8" indent="0" algn="ct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0"/>
          <p:cNvSpPr txBox="1"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  <a:defRPr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0"/>
          <p:cNvSpPr txBox="1">
            <a:spLocks noGrp="1"/>
          </p:cNvSpPr>
          <p:nvPr>
            <p:ph type="dt" idx="10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0"/>
          <p:cNvSpPr txBox="1">
            <a:spLocks noGrp="1"/>
          </p:cNvSpPr>
          <p:nvPr>
            <p:ph type="ftr" idx="11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0"/>
          <p:cNvSpPr txBox="1">
            <a:spLocks noGrp="1"/>
          </p:cNvSpPr>
          <p:nvPr>
            <p:ph type="sldNum" idx="12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1"/>
          <p:cNvSpPr txBox="1">
            <a:spLocks noGrp="1"/>
          </p:cNvSpPr>
          <p:nvPr>
            <p:ph type="dt" idx="10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ftr" idx="11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1"/>
          <p:cNvSpPr txBox="1">
            <a:spLocks noGrp="1"/>
          </p:cNvSpPr>
          <p:nvPr>
            <p:ph type="sldNum" idx="12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含標題的內容" type="objTx">
  <p:cSld name="OBJECT_WITH_CAPTION_TEXT">
    <p:bg>
      <p:bgPr>
        <a:gradFill>
          <a:gsLst>
            <a:gs pos="0">
              <a:srgbClr val="494949"/>
            </a:gs>
            <a:gs pos="60000">
              <a:srgbClr val="626262"/>
            </a:gs>
            <a:gs pos="100000">
              <a:srgbClr val="8B8B8B"/>
            </a:gs>
          </a:gsLst>
          <a:lin ang="5400000" scaled="0"/>
        </a:gra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2"/>
          <p:cNvSpPr txBox="1">
            <a:spLocks noGrp="1"/>
          </p:cNvSpPr>
          <p:nvPr>
            <p:ph type="title"/>
          </p:nvPr>
        </p:nvSpPr>
        <p:spPr>
          <a:xfrm rot="-5400000">
            <a:off x="-2295144" y="2882264"/>
            <a:ext cx="5943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18288" lvl="0" algn="r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2900"/>
              <a:buFont typeface="Century Gothic"/>
              <a:buNone/>
              <a:defRPr sz="2900" b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body" idx="1"/>
          </p:nvPr>
        </p:nvSpPr>
        <p:spPr>
          <a:xfrm>
            <a:off x="1135856" y="367664"/>
            <a:ext cx="2438400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14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body" idx="2"/>
          </p:nvPr>
        </p:nvSpPr>
        <p:spPr>
          <a:xfrm>
            <a:off x="3651250" y="320040"/>
            <a:ext cx="5276088" cy="5989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0"/>
              </a:spcBef>
              <a:spcAft>
                <a:spcPts val="0"/>
              </a:spcAft>
              <a:buSzPts val="2400"/>
              <a:buChar char="⦿"/>
              <a:defRPr sz="3000"/>
            </a:lvl1pPr>
            <a:lvl2pPr marL="914400" lvl="1" indent="-385444" algn="l">
              <a:spcBef>
                <a:spcPts val="520"/>
              </a:spcBef>
              <a:spcAft>
                <a:spcPts val="0"/>
              </a:spcAft>
              <a:buSzPts val="2470"/>
              <a:buChar char="›"/>
              <a:defRPr sz="26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dt" idx="10"/>
          </p:nvPr>
        </p:nvSpPr>
        <p:spPr>
          <a:xfrm>
            <a:off x="6278976" y="6556248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 txBox="1">
            <a:spLocks noGrp="1"/>
          </p:cNvSpPr>
          <p:nvPr>
            <p:ph type="ftr" idx="11"/>
          </p:nvPr>
        </p:nvSpPr>
        <p:spPr>
          <a:xfrm>
            <a:off x="1135856" y="6556248"/>
            <a:ext cx="5143120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2"/>
          <p:cNvSpPr txBox="1">
            <a:spLocks noGrp="1"/>
          </p:cNvSpPr>
          <p:nvPr>
            <p:ph type="sldNum" idx="12"/>
          </p:nvPr>
        </p:nvSpPr>
        <p:spPr>
          <a:xfrm>
            <a:off x="8410576" y="6556248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lvl="1" indent="0" algn="ctr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lvl="2" indent="0" algn="ctr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lvl="3" indent="0" algn="ctr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lvl="4" indent="0" algn="ctr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lvl="5" indent="0" algn="ctr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lvl="6" indent="0" algn="ctr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lvl="7" indent="0" algn="ctr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lvl="8" indent="0" algn="ctr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含標題的圖片" type="picTx">
  <p:cSld name="PICTURE_WITH_CAPTION_TEXT">
    <p:bg>
      <p:bgPr>
        <a:gradFill>
          <a:gsLst>
            <a:gs pos="0">
              <a:schemeClr val="dk1"/>
            </a:gs>
            <a:gs pos="60000">
              <a:schemeClr val="dk1"/>
            </a:gs>
            <a:gs pos="100000">
              <a:srgbClr val="6C6C6C"/>
            </a:gs>
          </a:gsLst>
          <a:lin ang="5400000" scaled="0"/>
        </a:gra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3"/>
          <p:cNvSpPr txBox="1">
            <a:spLocks noGrp="1"/>
          </p:cNvSpPr>
          <p:nvPr>
            <p:ph type="title"/>
          </p:nvPr>
        </p:nvSpPr>
        <p:spPr>
          <a:xfrm rot="-5400000">
            <a:off x="-2523744" y="2894096"/>
            <a:ext cx="6400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3000"/>
              <a:buFont typeface="Century Gothic"/>
              <a:buNone/>
              <a:defRPr sz="3000" b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>
            <a:spLocks noGrp="1"/>
          </p:cNvSpPr>
          <p:nvPr>
            <p:ph type="pic" idx="2"/>
          </p:nvPr>
        </p:nvSpPr>
        <p:spPr>
          <a:xfrm>
            <a:off x="1138237" y="373966"/>
            <a:ext cx="7333488" cy="5486400"/>
          </a:xfrm>
          <a:prstGeom prst="rect">
            <a:avLst/>
          </a:prstGeom>
          <a:solidFill>
            <a:srgbClr val="4A4A4A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2470"/>
              <a:buFont typeface="Verdana"/>
              <a:buChar char="›"/>
              <a:defRPr sz="2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380"/>
              </a:spcBef>
              <a:spcAft>
                <a:spcPts val="0"/>
              </a:spcAft>
              <a:buClr>
                <a:srgbClr val="FF8EB1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Google Shape;72;p23"/>
          <p:cNvSpPr txBox="1">
            <a:spLocks noGrp="1"/>
          </p:cNvSpPr>
          <p:nvPr>
            <p:ph type="body" idx="1"/>
          </p:nvPr>
        </p:nvSpPr>
        <p:spPr>
          <a:xfrm>
            <a:off x="1143000" y="5867400"/>
            <a:ext cx="7333488" cy="685800"/>
          </a:xfrm>
          <a:prstGeom prst="rect">
            <a:avLst/>
          </a:prstGeom>
          <a:solidFill>
            <a:schemeClr val="accent1">
              <a:alpha val="14901"/>
            </a:schemeClr>
          </a:solidFill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300990" algn="l">
              <a:spcBef>
                <a:spcPts val="240"/>
              </a:spcBef>
              <a:spcAft>
                <a:spcPts val="0"/>
              </a:spcAft>
              <a:buSzPts val="1140"/>
              <a:buChar char="›"/>
              <a:defRPr sz="1200"/>
            </a:lvl2pPr>
            <a:lvl3pPr marL="1371600" lvl="2" indent="-292100" algn="l">
              <a:spcBef>
                <a:spcPts val="200"/>
              </a:spcBef>
              <a:spcAft>
                <a:spcPts val="0"/>
              </a:spcAft>
              <a:buSzPts val="1000"/>
              <a:buChar char="●"/>
              <a:defRPr sz="1000"/>
            </a:lvl3pPr>
            <a:lvl4pPr marL="1828800" lvl="3" indent="-285750" algn="l">
              <a:spcBef>
                <a:spcPts val="180"/>
              </a:spcBef>
              <a:spcAft>
                <a:spcPts val="0"/>
              </a:spcAft>
              <a:buSzPts val="900"/>
              <a:buChar char="●"/>
              <a:defRPr sz="900"/>
            </a:lvl4pPr>
            <a:lvl5pPr marL="2286000" lvl="4" indent="-285750" algn="l">
              <a:spcBef>
                <a:spcPts val="180"/>
              </a:spcBef>
              <a:spcAft>
                <a:spcPts val="0"/>
              </a:spcAft>
              <a:buSzPts val="900"/>
              <a:buChar char="●"/>
              <a:defRPr sz="9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3" name="Google Shape;73;p23"/>
          <p:cNvSpPr txBox="1">
            <a:spLocks noGrp="1"/>
          </p:cNvSpPr>
          <p:nvPr>
            <p:ph type="dt" idx="10"/>
          </p:nvPr>
        </p:nvSpPr>
        <p:spPr>
          <a:xfrm>
            <a:off x="6108192" y="6556248"/>
            <a:ext cx="2103120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ftr" idx="11"/>
          </p:nvPr>
        </p:nvSpPr>
        <p:spPr>
          <a:xfrm>
            <a:off x="1170432" y="6557169"/>
            <a:ext cx="4948072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sldNum" idx="12"/>
          </p:nvPr>
        </p:nvSpPr>
        <p:spPr>
          <a:xfrm>
            <a:off x="8217192" y="6556248"/>
            <a:ext cx="365760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lvl="1" indent="0" algn="ctr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lvl="2" indent="0" algn="ctr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lvl="3" indent="0" algn="ctr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lvl="4" indent="0" algn="ctr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lvl="5" indent="0" algn="ctr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lvl="6" indent="0" algn="ctr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lvl="7" indent="0" algn="ctr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lvl="8" indent="0" algn="ctr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494949"/>
            </a:gs>
            <a:gs pos="60000">
              <a:srgbClr val="626262"/>
            </a:gs>
            <a:gs pos="100000">
              <a:srgbClr val="8B8B8B"/>
            </a:gs>
          </a:gsLst>
          <a:lin ang="540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>
            <a:gsLst>
              <a:gs pos="0">
                <a:srgbClr val="D2D2D2">
                  <a:alpha val="9803"/>
                </a:srgbClr>
              </a:gs>
              <a:gs pos="70000">
                <a:srgbClr val="D2D2D2">
                  <a:alpha val="7843"/>
                </a:srgbClr>
              </a:gs>
              <a:gs pos="100000">
                <a:srgbClr val="D2D2D2">
                  <a:alpha val="784"/>
                </a:srgbClr>
              </a:gs>
            </a:gsLst>
            <a:lin ang="8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7" name="Google Shape;7;p14"/>
          <p:cNvCxnSpPr/>
          <p:nvPr/>
        </p:nvCxnSpPr>
        <p:spPr>
          <a:xfrm>
            <a:off x="0" y="7034"/>
            <a:ext cx="9136966" cy="6843933"/>
          </a:xfrm>
          <a:prstGeom prst="straightConnector1">
            <a:avLst/>
          </a:prstGeom>
          <a:noFill/>
          <a:ln w="9525" cap="rnd" cmpd="sng">
            <a:solidFill>
              <a:srgbClr val="BEBEBE">
                <a:alpha val="34901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" name="Google Shape;8;p14"/>
          <p:cNvCxnSpPr/>
          <p:nvPr/>
        </p:nvCxnSpPr>
        <p:spPr>
          <a:xfrm flipH="1">
            <a:off x="6468794" y="4948410"/>
            <a:ext cx="2672861" cy="1900210"/>
          </a:xfrm>
          <a:prstGeom prst="straightConnector1">
            <a:avLst/>
          </a:prstGeom>
          <a:noFill/>
          <a:ln w="9525" cap="rnd" cmpd="sng">
            <a:solidFill>
              <a:srgbClr val="C5C5C5">
                <a:alpha val="44705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Google Shape;9;p14"/>
          <p:cNvSpPr txBox="1"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  <a:defRPr sz="4200" b="0" i="0" u="none" strike="noStrike" cap="non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" name="Google Shape;10;p14"/>
          <p:cNvSpPr txBox="1"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⦿"/>
              <a:defRPr sz="3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85444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2470"/>
              <a:buFont typeface="Verdana"/>
              <a:buChar char="›"/>
              <a:defRPr sz="2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9250" algn="l" rtl="0">
              <a:spcBef>
                <a:spcPts val="380"/>
              </a:spcBef>
              <a:spcAft>
                <a:spcPts val="0"/>
              </a:spcAft>
              <a:buClr>
                <a:srgbClr val="FF8EB1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dt" idx="10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ftr" idx="11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sldNum" idx="12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>
            <a:spLocks noGrp="1"/>
          </p:cNvSpPr>
          <p:nvPr>
            <p:ph type="ctrTitle"/>
          </p:nvPr>
        </p:nvSpPr>
        <p:spPr>
          <a:xfrm>
            <a:off x="446219" y="814038"/>
            <a:ext cx="80628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484632" lvl="0" indent="0" algn="r" rtl="0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400"/>
              <a:buFont typeface="Century Gothic"/>
              <a:buNone/>
            </a:pPr>
            <a:r>
              <a:rPr lang="zh-TW" dirty="0"/>
              <a:t>花蓮地區不同年齡層對於卡通蠟筆小新的形象認知</a:t>
            </a:r>
            <a:endParaRPr dirty="0"/>
          </a:p>
        </p:txBody>
      </p:sp>
      <p:sp>
        <p:nvSpPr>
          <p:cNvPr id="93" name="Google Shape;93;p1"/>
          <p:cNvSpPr txBox="1">
            <a:spLocks noGrp="1"/>
          </p:cNvSpPr>
          <p:nvPr>
            <p:ph type="subTitle" idx="1"/>
          </p:nvPr>
        </p:nvSpPr>
        <p:spPr>
          <a:xfrm>
            <a:off x="540544" y="4303655"/>
            <a:ext cx="8062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36576" lvl="0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zh-TW">
                <a:solidFill>
                  <a:srgbClr val="000000"/>
                </a:solidFill>
              </a:rPr>
              <a:t>宜昌國中  野原一家</a:t>
            </a:r>
            <a:endParaRPr>
              <a:solidFill>
                <a:srgbClr val="000000"/>
              </a:solidFill>
            </a:endParaRPr>
          </a:p>
          <a:p>
            <a:pPr marL="0" marR="36576" lvl="0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zh-TW">
                <a:solidFill>
                  <a:srgbClr val="000000"/>
                </a:solidFill>
              </a:rPr>
              <a:t>組員:官郁玟   邱詠蓉  徐珮寧   黃曲玥慈</a:t>
            </a:r>
            <a:endParaRPr>
              <a:solidFill>
                <a:srgbClr val="000000"/>
              </a:solidFill>
            </a:endParaRPr>
          </a:p>
          <a:p>
            <a:pPr marL="0" marR="36576" lvl="0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zh-TW">
                <a:solidFill>
                  <a:srgbClr val="000000"/>
                </a:solidFill>
              </a:rPr>
              <a:t>指導老師：朱惟庸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"/>
          <p:cNvSpPr txBox="1"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84632" lvl="0" indent="0" algn="l" rtl="0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</a:pPr>
            <a:r>
              <a:rPr lang="zh-TW"/>
              <a:t>研究結論</a:t>
            </a:r>
            <a:endParaRPr/>
          </a:p>
        </p:txBody>
      </p:sp>
      <p:sp>
        <p:nvSpPr>
          <p:cNvPr id="147" name="Google Shape;147;p10"/>
          <p:cNvSpPr txBox="1"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48056" lvl="0" indent="-384047" algn="l" rtl="0">
              <a:spcBef>
                <a:spcPts val="0"/>
              </a:spcBef>
              <a:spcAft>
                <a:spcPts val="0"/>
              </a:spcAft>
              <a:buSzPts val="2400"/>
              <a:buChar char="⦿"/>
            </a:pPr>
            <a:r>
              <a:rPr lang="zh-TW"/>
              <a:t>除了第11題「我會推薦周圍的朋友認識蠟筆小新」不具有顯著性以外，其他的題目都呈現未婚者顯著認同。</a:t>
            </a:r>
            <a:endParaRPr/>
          </a:p>
          <a:p>
            <a:pPr marL="448056" lvl="0" indent="-384047" algn="l" rtl="0">
              <a:spcBef>
                <a:spcPts val="600"/>
              </a:spcBef>
              <a:spcAft>
                <a:spcPts val="0"/>
              </a:spcAft>
              <a:buSzPts val="2400"/>
              <a:buChar char="⦿"/>
            </a:pPr>
            <a:r>
              <a:rPr lang="zh-TW" b="1">
                <a:solidFill>
                  <a:srgbClr val="FFFF00"/>
                </a:solidFill>
              </a:rPr>
              <a:t>婚姻狀況是最顯著影響到對蠟筆小新有好或壞觀感的因子</a:t>
            </a:r>
            <a:r>
              <a:rPr lang="zh-TW">
                <a:solidFill>
                  <a:srgbClr val="FFFF00"/>
                </a:solidFill>
              </a:rPr>
              <a:t>。</a:t>
            </a:r>
            <a:endParaRPr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1"/>
          <p:cNvSpPr txBox="1"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84632" lvl="0" indent="0" algn="l" rtl="0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</a:pPr>
            <a:r>
              <a:rPr lang="zh-TW"/>
              <a:t>研究結論</a:t>
            </a:r>
            <a:endParaRPr/>
          </a:p>
        </p:txBody>
      </p:sp>
      <p:sp>
        <p:nvSpPr>
          <p:cNvPr id="153" name="Google Shape;153;p11"/>
          <p:cNvSpPr txBox="1"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48056" lvl="0" indent="-384047" algn="l" rtl="0">
              <a:spcBef>
                <a:spcPts val="0"/>
              </a:spcBef>
              <a:spcAft>
                <a:spcPts val="0"/>
              </a:spcAft>
              <a:buSzPts val="2400"/>
              <a:buChar char="⦿"/>
            </a:pPr>
            <a:r>
              <a:rPr lang="zh-TW"/>
              <a:t>學歷和「我對蠟筆小新很熟悉」、「我會點閱蠟筆小新的新聞」，「若花蓮某區邀請蠟筆小新代言，我會因此到代言區觀光」顯著相關，呈現「學歷越高越認同」的傾向。</a:t>
            </a:r>
            <a:endParaRPr/>
          </a:p>
          <a:p>
            <a:pPr marL="448056" lvl="0" indent="-384047" algn="l" rtl="0">
              <a:spcBef>
                <a:spcPts val="600"/>
              </a:spcBef>
              <a:spcAft>
                <a:spcPts val="0"/>
              </a:spcAft>
              <a:buSzPts val="2400"/>
              <a:buChar char="⦿"/>
            </a:pPr>
            <a:r>
              <a:rPr lang="zh-TW" b="1">
                <a:solidFill>
                  <a:srgbClr val="FFFF00"/>
                </a:solidFill>
              </a:rPr>
              <a:t>越高學歷的人，越願意接收蠟筆小新的新聞，也比較能接受到有蠟筆小新代言的地區觀光。</a:t>
            </a:r>
            <a:endParaRPr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2"/>
          <p:cNvSpPr txBox="1"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84632" lvl="0" indent="0" algn="l" rtl="0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</a:pPr>
            <a:r>
              <a:rPr lang="zh-TW"/>
              <a:t>建議</a:t>
            </a:r>
            <a:endParaRPr/>
          </a:p>
        </p:txBody>
      </p:sp>
      <p:sp>
        <p:nvSpPr>
          <p:cNvPr id="159" name="Google Shape;159;p12"/>
          <p:cNvSpPr txBox="1"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48056" lvl="0" indent="-38404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⦿"/>
            </a:pPr>
            <a:r>
              <a:rPr lang="zh-TW"/>
              <a:t>持續的世代對話，才可能深入了解對方的立場，對於消除歧視才有幫助。</a:t>
            </a:r>
            <a:endParaRPr/>
          </a:p>
          <a:p>
            <a:pPr marL="448056" lvl="0" indent="-384047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⦿"/>
            </a:pPr>
            <a:r>
              <a:rPr lang="zh-TW"/>
              <a:t>這次研究探索的自變因子(年齡、學歷、婚姻狀況…)，都可以有效的了解我們想知道的應變項目差異，所以可以在未來相關研究中列入分析因子中。</a:t>
            </a:r>
            <a:endParaRPr/>
          </a:p>
          <a:p>
            <a:pPr marL="448056" lvl="0" indent="-384047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⦿"/>
            </a:pPr>
            <a:r>
              <a:rPr lang="zh-TW"/>
              <a:t>結了婚以後，會變成討厭蠟筆小新的人？我們希望和更多的成年人，例如父母對話。</a:t>
            </a:r>
            <a:endParaRPr/>
          </a:p>
          <a:p>
            <a:pPr marL="448056" lvl="0" indent="-384047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⦿"/>
            </a:pPr>
            <a:r>
              <a:rPr lang="zh-TW"/>
              <a:t>蠟筆小新的代言方式，可以朝有質感的地區合作代言方向走。</a:t>
            </a:r>
            <a:endParaRPr/>
          </a:p>
          <a:p>
            <a:pPr marL="448056" lvl="0" indent="-231647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448056" lvl="0" indent="-231647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448056" lvl="0" indent="-231647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3"/>
          <p:cNvSpPr txBox="1"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84632" lvl="0" indent="0" algn="l" rtl="0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</a:pPr>
            <a:r>
              <a:rPr lang="zh-TW"/>
              <a:t>感想</a:t>
            </a:r>
            <a:endParaRPr/>
          </a:p>
        </p:txBody>
      </p:sp>
      <p:sp>
        <p:nvSpPr>
          <p:cNvPr id="165" name="Google Shape;165;p13"/>
          <p:cNvSpPr txBox="1"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48056" lvl="0" indent="-384047" algn="l" rtl="0">
              <a:spcBef>
                <a:spcPts val="0"/>
              </a:spcBef>
              <a:spcAft>
                <a:spcPts val="0"/>
              </a:spcAft>
              <a:buSzPts val="2400"/>
              <a:buChar char="⦿"/>
            </a:pPr>
            <a:r>
              <a:rPr lang="zh-TW"/>
              <a:t>統計學和研究前探索文獻很重要。</a:t>
            </a:r>
            <a:endParaRPr/>
          </a:p>
          <a:p>
            <a:pPr marL="448056" lvl="0" indent="-384047" algn="l" rtl="0">
              <a:spcBef>
                <a:spcPts val="600"/>
              </a:spcBef>
              <a:spcAft>
                <a:spcPts val="0"/>
              </a:spcAft>
              <a:buSzPts val="2400"/>
              <a:buChar char="⦿"/>
            </a:pPr>
            <a:r>
              <a:rPr lang="zh-TW"/>
              <a:t>經過全面調查，才能較準確的評估廣告費該怎麼花，產生效果比較大。</a:t>
            </a:r>
            <a:endParaRPr/>
          </a:p>
          <a:p>
            <a:pPr marL="448056" lvl="0" indent="-384047" algn="l" rtl="0">
              <a:spcBef>
                <a:spcPts val="600"/>
              </a:spcBef>
              <a:spcAft>
                <a:spcPts val="0"/>
              </a:spcAft>
              <a:buSzPts val="2400"/>
              <a:buChar char="⦿"/>
            </a:pPr>
            <a:r>
              <a:rPr lang="zh-TW"/>
              <a:t>發問卷很辛苦，以後要珍惜手上每一份問卷好好填。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707fbc7273_0_0"/>
          <p:cNvSpPr txBox="1">
            <a:spLocks noGrp="1"/>
          </p:cNvSpPr>
          <p:nvPr>
            <p:ph type="title"/>
          </p:nvPr>
        </p:nvSpPr>
        <p:spPr>
          <a:xfrm>
            <a:off x="457200" y="267494"/>
            <a:ext cx="8229600" cy="1398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000"/>
              <a:t>謝謝大家的聆聽</a:t>
            </a:r>
            <a:endParaRPr sz="4000"/>
          </a:p>
        </p:txBody>
      </p:sp>
      <p:sp>
        <p:nvSpPr>
          <p:cNvPr id="171" name="Google Shape;171;g707fbc7273_0_0"/>
          <p:cNvSpPr txBox="1"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72" name="Google Shape;172;g707fbc7273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82950" y="2510850"/>
            <a:ext cx="4461050" cy="4347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707fbc7273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2286000"/>
            <a:ext cx="4572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84632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/>
              <a:t>研究動機</a:t>
            </a:r>
            <a:endParaRPr/>
          </a:p>
        </p:txBody>
      </p:sp>
      <p:sp>
        <p:nvSpPr>
          <p:cNvPr id="99" name="Google Shape;99;p2"/>
          <p:cNvSpPr txBox="1"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48056" lvl="0" indent="-445008" algn="l" rtl="0">
              <a:spcBef>
                <a:spcPts val="0"/>
              </a:spcBef>
              <a:spcAft>
                <a:spcPts val="0"/>
              </a:spcAft>
              <a:buSzPts val="2400"/>
              <a:buChar char="⦿"/>
            </a:pPr>
            <a:r>
              <a:rPr lang="zh-TW"/>
              <a:t>大人都覺得可愛的小新很可惡？</a:t>
            </a:r>
            <a:endParaRPr/>
          </a:p>
          <a:p>
            <a:pPr marL="448056" lvl="0" indent="-445008" algn="l" rtl="0">
              <a:spcBef>
                <a:spcPts val="600"/>
              </a:spcBef>
              <a:spcAft>
                <a:spcPts val="0"/>
              </a:spcAft>
              <a:buSzPts val="2400"/>
              <a:buChar char="⦿"/>
            </a:pPr>
            <a:r>
              <a:rPr lang="zh-TW"/>
              <a:t>如果有成年人喜歡蠟筆小新，這些成年人有甚麼特質？</a:t>
            </a:r>
            <a:endParaRPr/>
          </a:p>
          <a:p>
            <a:pPr marL="448056" lvl="0" indent="-445008" algn="l" rtl="0">
              <a:spcBef>
                <a:spcPts val="600"/>
              </a:spcBef>
              <a:spcAft>
                <a:spcPts val="0"/>
              </a:spcAft>
              <a:buSzPts val="2400"/>
              <a:buChar char="⦿"/>
            </a:pPr>
            <a:r>
              <a:rPr lang="zh-TW"/>
              <a:t>有沒有可能建立不同世代的對話管道，減少彼此的誤會？</a:t>
            </a:r>
            <a:endParaRPr/>
          </a:p>
          <a:p>
            <a:pPr marL="448056" lvl="0" indent="-445008" algn="l" rtl="0">
              <a:spcBef>
                <a:spcPts val="600"/>
              </a:spcBef>
              <a:spcAft>
                <a:spcPts val="0"/>
              </a:spcAft>
              <a:buSzPts val="2400"/>
              <a:buChar char="⦿"/>
            </a:pPr>
            <a:r>
              <a:rPr lang="zh-TW"/>
              <a:t>如果花蓮縣請蠟筆小新當代言人，會吸引怎樣的人前來觀光？</a:t>
            </a:r>
            <a:endParaRPr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8056" lvl="0" indent="-323087" algn="l" rtl="0">
              <a:spcBef>
                <a:spcPts val="1600"/>
              </a:spcBef>
              <a:spcAft>
                <a:spcPts val="0"/>
              </a:spcAft>
              <a:buSzPts val="1440"/>
              <a:buChar char="⦿"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"/>
          <p:cNvSpPr txBox="1"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84632" lvl="0" indent="0" algn="l" rtl="0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</a:pPr>
            <a:r>
              <a:rPr lang="zh-TW"/>
              <a:t>研究方法</a:t>
            </a:r>
            <a:endParaRPr/>
          </a:p>
        </p:txBody>
      </p:sp>
      <p:sp>
        <p:nvSpPr>
          <p:cNvPr id="105" name="Google Shape;105;p6"/>
          <p:cNvSpPr txBox="1">
            <a:spLocks noGrp="1"/>
          </p:cNvSpPr>
          <p:nvPr>
            <p:ph type="body" idx="1"/>
          </p:nvPr>
        </p:nvSpPr>
        <p:spPr>
          <a:xfrm>
            <a:off x="457200" y="1929983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48056" lvl="0" indent="-483108" algn="l" rtl="0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SzPts val="3000"/>
              <a:buChar char="⦿"/>
            </a:pPr>
            <a:r>
              <a:rPr lang="zh-TW" dirty="0" smtClean="0">
                <a:solidFill>
                  <a:srgbClr val="FF388C"/>
                </a:solidFill>
                <a:latin typeface="Arial"/>
                <a:ea typeface="Arial"/>
                <a:cs typeface="Arial"/>
                <a:sym typeface="Arial"/>
              </a:rPr>
              <a:t></a:t>
            </a:r>
            <a:r>
              <a:rPr lang="zh-TW" altLang="en-US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採</a:t>
            </a:r>
            <a:r>
              <a:rPr lang="zh-TW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用</a:t>
            </a:r>
            <a:r>
              <a:rPr lang="zh-TW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年齡分層，隨機抽樣，問卷調查。</a:t>
            </a:r>
            <a:endParaRPr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8056" lvl="0" indent="-483108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000"/>
              <a:buChar char="⦿"/>
            </a:pPr>
            <a:r>
              <a:rPr lang="zh-TW" dirty="0">
                <a:solidFill>
                  <a:srgbClr val="FF388C"/>
                </a:solidFill>
                <a:latin typeface="Arial"/>
                <a:ea typeface="Arial"/>
                <a:cs typeface="Arial"/>
                <a:sym typeface="Arial"/>
              </a:rPr>
              <a:t></a:t>
            </a:r>
            <a:r>
              <a:rPr lang="zh-TW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以雙變數</a:t>
            </a:r>
            <a:r>
              <a:rPr lang="zh-TW" dirty="0">
                <a:solidFill>
                  <a:srgbClr val="FFFFFF"/>
                </a:solidFill>
              </a:rPr>
              <a:t>Pearson</a:t>
            </a:r>
            <a:r>
              <a:rPr lang="zh-TW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相關分析，找出顯著相關的因子。</a:t>
            </a:r>
            <a:endParaRPr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8056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"/>
          <p:cNvSpPr txBox="1"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84632" lvl="0" indent="0" algn="l" rtl="0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</a:pPr>
            <a:r>
              <a:rPr lang="zh-TW"/>
              <a:t>研究流程</a:t>
            </a:r>
            <a:endParaRPr/>
          </a:p>
        </p:txBody>
      </p:sp>
      <p:pic>
        <p:nvPicPr>
          <p:cNvPr id="111" name="Google Shape;111;p3" descr="研究流程PNG.pn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1598015"/>
            <a:ext cx="9144000" cy="348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"/>
          <p:cNvSpPr txBox="1"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84632" lvl="0" indent="0" algn="l" rtl="0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</a:pPr>
            <a:r>
              <a:rPr lang="zh-TW"/>
              <a:t>研究架構</a:t>
            </a:r>
            <a:endParaRPr/>
          </a:p>
        </p:txBody>
      </p:sp>
      <p:pic>
        <p:nvPicPr>
          <p:cNvPr id="117" name="Google Shape;117;p4" descr="研究架構PNG.pn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1909852"/>
            <a:ext cx="9144000" cy="274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"/>
          <p:cNvSpPr txBox="1"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84632" lvl="0" indent="0" algn="l" rtl="0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</a:pPr>
            <a:r>
              <a:rPr lang="zh-TW"/>
              <a:t>研究目的</a:t>
            </a:r>
            <a:endParaRPr/>
          </a:p>
        </p:txBody>
      </p:sp>
      <p:sp>
        <p:nvSpPr>
          <p:cNvPr id="123" name="Google Shape;123;p5"/>
          <p:cNvSpPr txBox="1"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48056" lvl="0" indent="-384047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⦿"/>
            </a:pPr>
            <a:r>
              <a:rPr lang="zh-TW"/>
              <a:t>研究花蓮地區不同年齡的人對於蠟筆小新的觀感差異狀況。</a:t>
            </a:r>
            <a:endParaRPr/>
          </a:p>
          <a:p>
            <a:pPr marL="448056" lvl="0" indent="-384047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2400"/>
              <a:buChar char="⦿"/>
            </a:pPr>
            <a:r>
              <a:rPr lang="zh-TW"/>
              <a:t>研究花蓮地區不同其它背景因素的人對於蠟筆小新的觀感差異狀況。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"/>
          <p:cNvSpPr txBox="1"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84632" lvl="0" indent="0" algn="l" rtl="0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</a:pPr>
            <a:r>
              <a:rPr lang="zh-TW"/>
              <a:t>實際調查統計</a:t>
            </a:r>
            <a:endParaRPr/>
          </a:p>
        </p:txBody>
      </p:sp>
      <p:sp>
        <p:nvSpPr>
          <p:cNvPr id="129" name="Google Shape;129;p7"/>
          <p:cNvSpPr txBox="1"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48056" lvl="0" indent="-384047" algn="l" rtl="0">
              <a:spcBef>
                <a:spcPts val="0"/>
              </a:spcBef>
              <a:spcAft>
                <a:spcPts val="0"/>
              </a:spcAft>
              <a:buSzPts val="2400"/>
              <a:buChar char="⦿"/>
            </a:pPr>
            <a:r>
              <a:rPr lang="zh-TW"/>
              <a:t>利用假日時間，到花蓮市區與吉安鄉街頭隨機抽樣街頭訪問花蓮縣民，並且刻意尋找不同年齡的人，做為調查對象。</a:t>
            </a:r>
            <a:endParaRPr/>
          </a:p>
          <a:p>
            <a:pPr marL="448056" lvl="0" indent="-384047" algn="l" rtl="0">
              <a:spcBef>
                <a:spcPts val="600"/>
              </a:spcBef>
              <a:spcAft>
                <a:spcPts val="0"/>
              </a:spcAft>
              <a:buSzPts val="2400"/>
              <a:buChar char="⦿"/>
            </a:pPr>
            <a:r>
              <a:rPr lang="zh-TW"/>
              <a:t>時間為2019年9月20日到9月27日，在確定是長住在花蓮縣的人才能填問卷。共發放120份問卷，其中漏填資料導致無效的問卷有6份，有效問卷共計114張。</a:t>
            </a:r>
            <a:endParaRPr/>
          </a:p>
          <a:p>
            <a:pPr marL="448056" lvl="0" indent="-384047" algn="l" rtl="0">
              <a:spcBef>
                <a:spcPts val="600"/>
              </a:spcBef>
              <a:spcAft>
                <a:spcPts val="0"/>
              </a:spcAft>
              <a:buSzPts val="2400"/>
              <a:buChar char="⦿"/>
            </a:pPr>
            <a:r>
              <a:rPr lang="zh-TW"/>
              <a:t>結果由SPSS 20版統計，採用雙變數Pearson相關分析。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"/>
          <p:cNvSpPr txBox="1"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84632" lvl="0" indent="0" algn="l" rtl="0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</a:pPr>
            <a:r>
              <a:rPr lang="zh-TW"/>
              <a:t>研究結論</a:t>
            </a:r>
            <a:endParaRPr/>
          </a:p>
        </p:txBody>
      </p:sp>
      <p:sp>
        <p:nvSpPr>
          <p:cNvPr id="135" name="Google Shape;135;p8"/>
          <p:cNvSpPr txBox="1"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48056" lvl="0" indent="-38404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60"/>
              <a:buChar char="⦿"/>
            </a:pPr>
            <a:r>
              <a:rPr lang="zh-TW" sz="3200"/>
              <a:t>年齡和「蠟筆小新適合孩童觀看」、「蠟筆小新能讓我心情愉快」、「蠟筆小新對我的價值觀有正面幫助」、「我會買蠟筆小新相關產品當成禮物送人」，和「我會收藏蠟筆小新的周邊商品」都具有顯著性，又因為相關關係數是負值，表示這幾題都呈現「年齡層越小越認同」。</a:t>
            </a:r>
            <a:endParaRPr sz="3200"/>
          </a:p>
          <a:p>
            <a:pPr marL="448056" lvl="0" indent="-384047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560"/>
              <a:buChar char="⦿"/>
            </a:pPr>
            <a:r>
              <a:rPr lang="zh-TW" sz="3200" b="1">
                <a:solidFill>
                  <a:srgbClr val="FFFF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花蓮地區不同年齡的人對於蠟筆小新的觀感確實存在差異。</a:t>
            </a:r>
            <a:endParaRPr sz="3200" b="1">
              <a:solidFill>
                <a:srgbClr val="FFFF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48056" lvl="0" indent="-231647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"/>
          <p:cNvSpPr txBox="1"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84632" lvl="0" indent="0" algn="l" rtl="0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</a:pPr>
            <a:r>
              <a:rPr lang="zh-TW"/>
              <a:t>研究結論</a:t>
            </a:r>
            <a:endParaRPr/>
          </a:p>
        </p:txBody>
      </p:sp>
      <p:sp>
        <p:nvSpPr>
          <p:cNvPr id="141" name="Google Shape;141;p9"/>
          <p:cNvSpPr txBox="1"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48056" lvl="0" indent="-38404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60"/>
              <a:buChar char="⦿"/>
            </a:pPr>
            <a:r>
              <a:rPr lang="zh-TW" sz="3200">
                <a:latin typeface="Century Gothic"/>
                <a:ea typeface="Century Gothic"/>
                <a:cs typeface="Century Gothic"/>
                <a:sym typeface="Century Gothic"/>
              </a:rPr>
              <a:t>每一個背景資料項目都在應變項中都出現至少一項顯著性，例如男性會模仿蠟筆小新的行為、越年輕，越認同蠟筆小新卡通的形象、越高學歷的人，越能接受蠟筆小新，未婚的人具有高度的認同度，甚至比年齡背景還明顯，以及離花蓮市遠且人口密度低的地區，對於蠟筆小新的接受度比較高。</a:t>
            </a:r>
            <a:endParaRPr sz="32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48056" lvl="0" indent="-384047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⦿"/>
            </a:pPr>
            <a:r>
              <a:rPr lang="zh-TW" b="1">
                <a:solidFill>
                  <a:srgbClr val="FFFF00"/>
                </a:solidFill>
              </a:rPr>
              <a:t>花蓮地區不同其它背景因素的人對於蠟筆小新的觀感，確實存在著差異</a:t>
            </a:r>
            <a:r>
              <a:rPr lang="zh-TW">
                <a:solidFill>
                  <a:srgbClr val="FFFF00"/>
                </a:solidFill>
              </a:rPr>
              <a:t>。</a:t>
            </a:r>
            <a:endParaRPr>
              <a:solidFill>
                <a:srgbClr val="FFFF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神韻">
  <a:themeElements>
    <a:clrScheme name="神韻">
      <a:dk1>
        <a:srgbClr val="000000"/>
      </a:dk1>
      <a:lt1>
        <a:srgbClr val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729</Words>
  <Application>Microsoft Office PowerPoint</Application>
  <PresentationFormat>如螢幕大小 (4:3)</PresentationFormat>
  <Paragraphs>44</Paragraphs>
  <Slides>14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9" baseType="lpstr">
      <vt:lpstr>Century Gothic</vt:lpstr>
      <vt:lpstr>Verdana</vt:lpstr>
      <vt:lpstr>Arial</vt:lpstr>
      <vt:lpstr>Noto Sans Symbols</vt:lpstr>
      <vt:lpstr>神韻</vt:lpstr>
      <vt:lpstr>花蓮地區不同年齡層對於卡通蠟筆小新的形象認知</vt:lpstr>
      <vt:lpstr>研究動機</vt:lpstr>
      <vt:lpstr>研究方法</vt:lpstr>
      <vt:lpstr>研究流程</vt:lpstr>
      <vt:lpstr>研究架構</vt:lpstr>
      <vt:lpstr>研究目的</vt:lpstr>
      <vt:lpstr>實際調查統計</vt:lpstr>
      <vt:lpstr>研究結論</vt:lpstr>
      <vt:lpstr>研究結論</vt:lpstr>
      <vt:lpstr>研究結論</vt:lpstr>
      <vt:lpstr>研究結論</vt:lpstr>
      <vt:lpstr>建議</vt:lpstr>
      <vt:lpstr>感想</vt:lpstr>
      <vt:lpstr>謝謝大家的聆聽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花蓮地區不同年齡層對於卡通蠟筆小新的形象認知</dc:title>
  <dc:creator>ZUH</dc:creator>
  <cp:lastModifiedBy>USER</cp:lastModifiedBy>
  <cp:revision>1</cp:revision>
  <dcterms:created xsi:type="dcterms:W3CDTF">2019-10-28T20:57:39Z</dcterms:created>
  <dcterms:modified xsi:type="dcterms:W3CDTF">2019-10-31T12:28:04Z</dcterms:modified>
</cp:coreProperties>
</file>