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embeddedFontLst>
    <p:embeddedFont>
      <p:font typeface="Roboto" charset="0"/>
      <p:regular r:id="rId20"/>
      <p:bold r:id="rId21"/>
      <p:italic r:id="rId22"/>
      <p:boldItalic r:id="rId23"/>
    </p:embeddedFont>
    <p:embeddedFont>
      <p:font typeface="Nunito" charset="0"/>
      <p:regular r:id="rId24"/>
      <p:bold r:id="rId25"/>
      <p:italic r:id="rId26"/>
      <p:boldItalic r:id="rId27"/>
    </p:embeddedFont>
    <p:embeddedFont>
      <p:font typeface="Libre Baskerville" charset="0"/>
      <p:regular r:id="rId28"/>
      <p:bold r:id="rId29"/>
      <p:italic r:id="rId3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-32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font" Target="fonts/font1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8" name="Google Shape;16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7"/>
            <a:ext cx="3045625" cy="2707359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2366963"/>
            <a:ext cx="82221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3621217"/>
            <a:ext cx="82221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7"/>
            <a:ext cx="3045625" cy="2707359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" name="Google Shape;76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674733"/>
            <a:ext cx="8520600" cy="2707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>
            <a:spLocks noGrp="1"/>
          </p:cNvSpPr>
          <p:nvPr>
            <p:ph type="body" idx="1"/>
          </p:nvPr>
        </p:nvSpPr>
        <p:spPr>
          <a:xfrm>
            <a:off x="311700" y="4492300"/>
            <a:ext cx="8520600" cy="170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標題及物件" type="obj">
  <p:cSld name="OBJEC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>
            <a:spLocks noGrp="1"/>
          </p:cNvSpPr>
          <p:nvPr>
            <p:ph type="sldNum" idx="12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0" lvl="1" indent="0" algn="ctr" rtl="0">
              <a:spcBef>
                <a:spcPts val="0"/>
              </a:spcBef>
              <a:buNone/>
              <a:defRPr/>
            </a:lvl2pPr>
            <a:lvl3pPr marL="0" lvl="2" indent="0" algn="ctr" rtl="0">
              <a:spcBef>
                <a:spcPts val="0"/>
              </a:spcBef>
              <a:buNone/>
              <a:defRPr/>
            </a:lvl3pPr>
            <a:lvl4pPr marL="0" lvl="3" indent="0" algn="ctr" rtl="0">
              <a:spcBef>
                <a:spcPts val="0"/>
              </a:spcBef>
              <a:buNone/>
              <a:defRPr/>
            </a:lvl4pPr>
            <a:lvl5pPr marL="0" lvl="4" indent="0" algn="ctr" rtl="0">
              <a:spcBef>
                <a:spcPts val="0"/>
              </a:spcBef>
              <a:buNone/>
              <a:defRPr/>
            </a:lvl5pPr>
            <a:lvl6pPr marL="0" lvl="5" indent="0" algn="ctr" rtl="0">
              <a:spcBef>
                <a:spcPts val="0"/>
              </a:spcBef>
              <a:buNone/>
              <a:defRPr/>
            </a:lvl6pPr>
            <a:lvl7pPr marL="0" lvl="6" indent="0" algn="ctr" rtl="0">
              <a:spcBef>
                <a:spcPts val="0"/>
              </a:spcBef>
              <a:buNone/>
              <a:defRPr/>
            </a:lvl7pPr>
            <a:lvl8pPr marL="0" lvl="7" indent="0" algn="ctr" rtl="0">
              <a:spcBef>
                <a:spcPts val="0"/>
              </a:spcBef>
              <a:buNone/>
              <a:defRPr/>
            </a:lvl8pPr>
            <a:lvl9pPr marL="0" lvl="8" indent="0" algn="ctr" rtl="0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25755" algn="l" rtl="0">
              <a:spcBef>
                <a:spcPts val="580"/>
              </a:spcBef>
              <a:spcAft>
                <a:spcPts val="0"/>
              </a:spcAft>
              <a:buSzPts val="1530"/>
              <a:buChar char="●"/>
              <a:defRPr/>
            </a:lvl1pPr>
            <a:lvl2pPr marL="914400" lvl="1" indent="-325755" algn="l" rtl="0">
              <a:spcBef>
                <a:spcPts val="1600"/>
              </a:spcBef>
              <a:spcAft>
                <a:spcPts val="0"/>
              </a:spcAft>
              <a:buSzPts val="1530"/>
              <a:buChar char="○"/>
              <a:defRPr/>
            </a:lvl2pPr>
            <a:lvl3pPr marL="1371600" lvl="2" indent="-325755" algn="l" rtl="0">
              <a:spcBef>
                <a:spcPts val="1600"/>
              </a:spcBef>
              <a:spcAft>
                <a:spcPts val="0"/>
              </a:spcAft>
              <a:buSzPts val="1530"/>
              <a:buChar char="■"/>
              <a:defRPr/>
            </a:lvl3pPr>
            <a:lvl4pPr marL="1828800" lvl="3" indent="-320039" algn="l" rtl="0">
              <a:spcBef>
                <a:spcPts val="1600"/>
              </a:spcBef>
              <a:spcAft>
                <a:spcPts val="0"/>
              </a:spcAft>
              <a:buSzPts val="1440"/>
              <a:buChar char="●"/>
              <a:defRPr/>
            </a:lvl4pPr>
            <a:lvl5pPr marL="2286000" lvl="4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 rtl="0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區段標題 1">
  <p:cSld name="SECTION_HEADER_1">
    <p:bg>
      <p:bgPr>
        <a:blipFill rotWithShape="1">
          <a:blip r:embed="rId2">
            <a:alphaModFix/>
          </a:blip>
          <a:tile tx="0" ty="0" sx="54997" sy="54997" flip="none" algn="tl"/>
        </a:blipFill>
        <a:effectLst/>
      </p:bgPr>
    </p:bg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65313" y="69755"/>
            <a:ext cx="9013500" cy="6692100"/>
          </a:xfrm>
          <a:prstGeom prst="roundRect">
            <a:avLst>
              <a:gd name="adj" fmla="val 4929"/>
            </a:avLst>
          </a:prstGeom>
          <a:blipFill rotWithShape="1">
            <a:blip r:embed="rId2">
              <a:alphaModFix/>
            </a:blip>
            <a:tile tx="0" ty="0" sx="54997" sy="54997" flip="none" algn="tl"/>
          </a:blipFill>
          <a:ln w="9525" cap="sq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90" name="Google Shape;90;p14"/>
          <p:cNvSpPr txBox="1">
            <a:spLocks noGrp="1"/>
          </p:cNvSpPr>
          <p:nvPr>
            <p:ph type="title"/>
          </p:nvPr>
        </p:nvSpPr>
        <p:spPr>
          <a:xfrm>
            <a:off x="722313" y="9525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  <a:defRPr sz="4000" b="0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body" idx="1"/>
          </p:nvPr>
        </p:nvSpPr>
        <p:spPr>
          <a:xfrm>
            <a:off x="722313" y="2547938"/>
            <a:ext cx="7772400" cy="133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 rtl="0">
              <a:spcBef>
                <a:spcPts val="580"/>
              </a:spcBef>
              <a:spcAft>
                <a:spcPts val="0"/>
              </a:spcAft>
              <a:buSzPts val="204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1600"/>
              </a:spcBef>
              <a:spcAft>
                <a:spcPts val="0"/>
              </a:spcAft>
              <a:buSzPts val="153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1600"/>
              </a:spcBef>
              <a:spcAft>
                <a:spcPts val="0"/>
              </a:spcAft>
              <a:buSzPts val="136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16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1600"/>
              </a:spcBef>
              <a:spcAft>
                <a:spcPts val="0"/>
              </a:spcAft>
              <a:buSzPts val="1400"/>
              <a:buFont typeface="Libre Baskerville"/>
              <a:buNone/>
              <a:defRPr sz="1400">
                <a:solidFill>
                  <a:srgbClr val="888888"/>
                </a:solidFill>
              </a:defRPr>
            </a:lvl5pPr>
            <a:lvl6pPr marL="2743200" lvl="5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l" rtl="0">
              <a:spcBef>
                <a:spcPts val="160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l" rtl="0">
              <a:spcBef>
                <a:spcPts val="1600"/>
              </a:spcBef>
              <a:spcAft>
                <a:spcPts val="160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dt" idx="10"/>
          </p:nvPr>
        </p:nvSpPr>
        <p:spPr>
          <a:xfrm>
            <a:off x="6172200" y="6191250"/>
            <a:ext cx="2476500" cy="47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ftr" idx="11"/>
          </p:nvPr>
        </p:nvSpPr>
        <p:spPr>
          <a:xfrm>
            <a:off x="800100" y="6172200"/>
            <a:ext cx="4000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4"/>
          <p:cNvSpPr/>
          <p:nvPr/>
        </p:nvSpPr>
        <p:spPr>
          <a:xfrm rot="10800000" flipH="1">
            <a:off x="69412" y="2376770"/>
            <a:ext cx="9013500" cy="91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95" name="Google Shape;95;p14"/>
          <p:cNvSpPr/>
          <p:nvPr/>
        </p:nvSpPr>
        <p:spPr>
          <a:xfrm>
            <a:off x="69146" y="2341475"/>
            <a:ext cx="9013800" cy="45600"/>
          </a:xfrm>
          <a:prstGeom prst="rect">
            <a:avLst/>
          </a:prstGeom>
          <a:solidFill>
            <a:srgbClr val="E6AFA9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96" name="Google Shape;96;p14"/>
          <p:cNvSpPr/>
          <p:nvPr/>
        </p:nvSpPr>
        <p:spPr>
          <a:xfrm>
            <a:off x="68306" y="2468880"/>
            <a:ext cx="9014700" cy="456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Libre Baskerville"/>
              <a:ea typeface="Libre Baskerville"/>
              <a:cs typeface="Libre Baskerville"/>
              <a:sym typeface="Libre Baskerville"/>
            </a:endParaRPr>
          </a:p>
        </p:txBody>
      </p:sp>
      <p:sp>
        <p:nvSpPr>
          <p:cNvPr id="97" name="Google Shape;97;p14"/>
          <p:cNvSpPr>
            <a:spLocks noGrp="1"/>
          </p:cNvSpPr>
          <p:nvPr>
            <p:ph type="sldNum" idx="12"/>
          </p:nvPr>
        </p:nvSpPr>
        <p:spPr>
          <a:xfrm>
            <a:off x="146304" y="6208776"/>
            <a:ext cx="457200" cy="4572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ctr" anchorCtr="1">
            <a:noAutofit/>
          </a:bodyPr>
          <a:lstStyle>
            <a:lvl1pPr marL="0" lvl="0" indent="0" algn="ctr" rtl="0">
              <a:spcBef>
                <a:spcPts val="0"/>
              </a:spcBef>
              <a:buNone/>
              <a:defRPr/>
            </a:lvl1pPr>
            <a:lvl2pPr marL="0" lvl="1" indent="0" algn="ctr" rtl="0">
              <a:spcBef>
                <a:spcPts val="0"/>
              </a:spcBef>
              <a:buNone/>
              <a:defRPr/>
            </a:lvl2pPr>
            <a:lvl3pPr marL="0" lvl="2" indent="0" algn="ctr" rtl="0">
              <a:spcBef>
                <a:spcPts val="0"/>
              </a:spcBef>
              <a:buNone/>
              <a:defRPr/>
            </a:lvl3pPr>
            <a:lvl4pPr marL="0" lvl="3" indent="0" algn="ctr" rtl="0">
              <a:spcBef>
                <a:spcPts val="0"/>
              </a:spcBef>
              <a:buNone/>
              <a:defRPr/>
            </a:lvl4pPr>
            <a:lvl5pPr marL="0" lvl="4" indent="0" algn="ctr" rtl="0">
              <a:spcBef>
                <a:spcPts val="0"/>
              </a:spcBef>
              <a:buNone/>
              <a:defRPr/>
            </a:lvl5pPr>
            <a:lvl6pPr marL="0" lvl="5" indent="0" algn="ctr" rtl="0">
              <a:spcBef>
                <a:spcPts val="0"/>
              </a:spcBef>
              <a:buNone/>
              <a:defRPr/>
            </a:lvl6pPr>
            <a:lvl7pPr marL="0" lvl="6" indent="0" algn="ctr" rtl="0">
              <a:spcBef>
                <a:spcPts val="0"/>
              </a:spcBef>
              <a:buNone/>
              <a:defRPr/>
            </a:lvl7pPr>
            <a:lvl8pPr marL="0" lvl="7" indent="0" algn="ctr" rtl="0">
              <a:spcBef>
                <a:spcPts val="0"/>
              </a:spcBef>
              <a:buNone/>
              <a:defRPr/>
            </a:lvl8pPr>
            <a:lvl9pPr marL="0" lvl="8" indent="0" algn="ctr" rtl="0">
              <a:spcBef>
                <a:spcPts val="0"/>
              </a:spcBef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7"/>
            <a:ext cx="3045625" cy="2707359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26;p3"/>
          <p:cNvSpPr txBox="1">
            <a:spLocks noGrp="1"/>
          </p:cNvSpPr>
          <p:nvPr>
            <p:ph type="title"/>
          </p:nvPr>
        </p:nvSpPr>
        <p:spPr>
          <a:xfrm>
            <a:off x="598100" y="2869796"/>
            <a:ext cx="8222100" cy="1118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3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204762"/>
            <a:ext cx="9144000" cy="1653192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639833"/>
            <a:ext cx="85206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311700" y="1639967"/>
            <a:ext cx="39999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4832400" y="1639967"/>
            <a:ext cx="39999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body" idx="1"/>
          </p:nvPr>
        </p:nvSpPr>
        <p:spPr>
          <a:xfrm>
            <a:off x="311700" y="1954405"/>
            <a:ext cx="2808000" cy="413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7"/>
            <a:ext cx="3045625" cy="2707359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5618700" cy="545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233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265500" y="1534800"/>
            <a:ext cx="4045200" cy="2085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subTitle" idx="1"/>
          </p:nvPr>
        </p:nvSpPr>
        <p:spPr>
          <a:xfrm>
            <a:off x="265500" y="3692002"/>
            <a:ext cx="4045200" cy="1692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body" idx="1"/>
          </p:nvPr>
        </p:nvSpPr>
        <p:spPr>
          <a:xfrm>
            <a:off x="319500" y="5640767"/>
            <a:ext cx="5998800" cy="79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639833"/>
            <a:ext cx="8520600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>
    <mc:Choice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 Requires="p14">
      <p:transition spd="slow" p14:dur="1000">
        <p14:prism dir="l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5"/>
          <p:cNvSpPr txBox="1">
            <a:spLocks noGrp="1"/>
          </p:cNvSpPr>
          <p:nvPr>
            <p:ph type="subTitle" idx="1"/>
          </p:nvPr>
        </p:nvSpPr>
        <p:spPr>
          <a:xfrm>
            <a:off x="3484250" y="4339892"/>
            <a:ext cx="4255500" cy="927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210"/>
              <a:buNone/>
            </a:pPr>
            <a:r>
              <a:rPr lang="zh-TW" sz="2400"/>
              <a:t>組員:王暄硯</a:t>
            </a: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210"/>
              <a:buNone/>
            </a:pPr>
            <a:r>
              <a:rPr lang="zh-TW" sz="2400"/>
              <a:t>        李靜茹         </a:t>
            </a:r>
            <a:endParaRPr sz="24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210"/>
              <a:buNone/>
            </a:pPr>
            <a:r>
              <a:rPr lang="zh-TW" sz="2400"/>
              <a:t>                         陳昱安 </a:t>
            </a:r>
            <a:endParaRPr sz="240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2210"/>
              <a:buNone/>
            </a:pPr>
            <a:r>
              <a:rPr lang="zh-TW" sz="2400"/>
              <a:t>        尤芳晴</a:t>
            </a:r>
            <a:endParaRPr sz="2400"/>
          </a:p>
          <a:p>
            <a:pPr marL="0" lvl="0" indent="0" algn="ctr" rtl="0">
              <a:spcBef>
                <a:spcPts val="580"/>
              </a:spcBef>
              <a:spcAft>
                <a:spcPts val="0"/>
              </a:spcAft>
              <a:buSzPts val="2210"/>
              <a:buNone/>
            </a:pPr>
            <a:r>
              <a:rPr lang="zh-TW" sz="2400"/>
              <a:t>指導老師：朱惟庸		</a:t>
            </a:r>
            <a:endParaRPr sz="2400"/>
          </a:p>
          <a:p>
            <a:pPr marL="0" lvl="0" indent="0" algn="ctr" rtl="0">
              <a:spcBef>
                <a:spcPts val="580"/>
              </a:spcBef>
              <a:spcAft>
                <a:spcPts val="0"/>
              </a:spcAft>
              <a:buSzPts val="2210"/>
              <a:buNone/>
            </a:pPr>
            <a:endParaRPr sz="2400"/>
          </a:p>
        </p:txBody>
      </p:sp>
      <p:sp>
        <p:nvSpPr>
          <p:cNvPr id="103" name="Google Shape;103;p15"/>
          <p:cNvSpPr txBox="1">
            <a:spLocks noGrp="1"/>
          </p:cNvSpPr>
          <p:nvPr>
            <p:ph type="ctrTitle"/>
          </p:nvPr>
        </p:nvSpPr>
        <p:spPr>
          <a:xfrm>
            <a:off x="754650" y="1813300"/>
            <a:ext cx="4315500" cy="252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000"/>
              <a:buFont typeface="Libre Franklin"/>
              <a:buNone/>
            </a:pPr>
            <a:r>
              <a:rPr lang="zh-TW"/>
              <a:t>花蓮縣速食選擇原因調查</a:t>
            </a:r>
            <a:br>
              <a:rPr lang="zh-TW"/>
            </a:br>
            <a:r>
              <a:rPr lang="zh-TW"/>
              <a:t>─以麥當勞與肯德基為例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"/>
              <a:buNone/>
            </a:pPr>
            <a:r>
              <a:rPr lang="zh-TW" sz="3600" b="1"/>
              <a:t>結論一、顧客光臨花蓮縣不同速食店的喜好條件有何差異？</a:t>
            </a:r>
            <a:endParaRPr sz="3600"/>
          </a:p>
        </p:txBody>
      </p:sp>
      <p:sp>
        <p:nvSpPr>
          <p:cNvPr id="164" name="Google Shape;164;p24"/>
          <p:cNvSpPr txBox="1">
            <a:spLocks noGrp="1"/>
          </p:cNvSpPr>
          <p:nvPr>
            <p:ph type="body" idx="1"/>
          </p:nvPr>
        </p:nvSpPr>
        <p:spPr>
          <a:xfrm>
            <a:off x="914400" y="2924325"/>
            <a:ext cx="7772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210"/>
              <a:buChar char="●"/>
            </a:pPr>
            <a:r>
              <a:rPr lang="zh-TW" sz="2400"/>
              <a:t>例如：麥當勞可以持續研發年輕人喜愛的酷炫產品，而肯德基則可以多調查中高齡顧客的需求，開發新產品，而且價錢高一點沒關係。</a:t>
            </a:r>
            <a:endParaRPr sz="2400"/>
          </a:p>
        </p:txBody>
      </p:sp>
      <p:sp>
        <p:nvSpPr>
          <p:cNvPr id="165" name="Google Shape;165;p24"/>
          <p:cNvSpPr txBox="1"/>
          <p:nvPr/>
        </p:nvSpPr>
        <p:spPr>
          <a:xfrm>
            <a:off x="962200" y="1417650"/>
            <a:ext cx="7150500" cy="10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74320" lvl="0" indent="-27432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2210"/>
              <a:buFont typeface="Roboto"/>
              <a:buChar char="●"/>
            </a:pPr>
            <a:r>
              <a:rPr lang="zh-TW" sz="3000" b="1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根據背景資料調查結果，業者可以擬定不同的行銷策略，擴大自己的優勢</a:t>
            </a:r>
            <a:r>
              <a:rPr lang="zh-TW" sz="30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。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"/>
              <a:buNone/>
            </a:pPr>
            <a:r>
              <a:rPr lang="zh-TW" sz="3600" b="1"/>
              <a:t>結論一、顧客光臨花蓮縣不同速食店的喜好條件有何差異？</a:t>
            </a:r>
            <a:endParaRPr sz="3600"/>
          </a:p>
        </p:txBody>
      </p:sp>
      <p:sp>
        <p:nvSpPr>
          <p:cNvPr id="171" name="Google Shape;171;p25"/>
          <p:cNvSpPr txBox="1">
            <a:spLocks noGrp="1"/>
          </p:cNvSpPr>
          <p:nvPr>
            <p:ph type="body" idx="1"/>
          </p:nvPr>
        </p:nvSpPr>
        <p:spPr>
          <a:xfrm>
            <a:off x="914400" y="3160150"/>
            <a:ext cx="7772400" cy="285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210"/>
              <a:buChar char="●"/>
            </a:pPr>
            <a:r>
              <a:rPr lang="zh-TW" sz="2400"/>
              <a:t>例如肯德基可以思考是不是自己的品牌形象讓年輕人為之卻步？如果要降低商品平均價格，吸引年輕人前來消費，會不會引起老顧客反彈？而麥當勞則可以考慮推出有質感、價格稍高的套餐，擴大忠實顧客的年齡範圍。</a:t>
            </a:r>
            <a:endParaRPr sz="2400"/>
          </a:p>
        </p:txBody>
      </p:sp>
      <p:sp>
        <p:nvSpPr>
          <p:cNvPr id="172" name="Google Shape;172;p25"/>
          <p:cNvSpPr txBox="1"/>
          <p:nvPr/>
        </p:nvSpPr>
        <p:spPr>
          <a:xfrm>
            <a:off x="1113125" y="1405550"/>
            <a:ext cx="7471200" cy="165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74320" lvl="0" indent="-274320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ts val="2210"/>
              <a:buFont typeface="Roboto"/>
              <a:buChar char="●"/>
            </a:pPr>
            <a:r>
              <a:rPr lang="zh-TW" sz="3000" b="1">
                <a:solidFill>
                  <a:srgbClr val="FF0000"/>
                </a:solidFill>
                <a:latin typeface="Roboto"/>
                <a:ea typeface="Roboto"/>
                <a:cs typeface="Roboto"/>
                <a:sym typeface="Roboto"/>
              </a:rPr>
              <a:t>背景資料的顧客特性，可以協助速食業者思考，開拓新的客群。</a:t>
            </a:r>
            <a:endParaRPr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"/>
              <a:buNone/>
            </a:pPr>
            <a:r>
              <a:rPr lang="zh-TW" sz="3600" b="1"/>
              <a:t>結論一、顧客光臨花蓮縣不同速食店的喜好條件有何差異？</a:t>
            </a:r>
            <a:endParaRPr sz="3600" b="1"/>
          </a:p>
        </p:txBody>
      </p:sp>
      <p:sp>
        <p:nvSpPr>
          <p:cNvPr id="178" name="Google Shape;178;p26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lnSpc>
                <a:spcPct val="140000"/>
              </a:lnSpc>
              <a:spcBef>
                <a:spcPts val="0"/>
              </a:spcBef>
              <a:spcAft>
                <a:spcPts val="1600"/>
              </a:spcAft>
              <a:buSzPts val="2400"/>
              <a:buChar char="●"/>
            </a:pPr>
            <a:r>
              <a:rPr lang="zh-TW" sz="2400" dirty="0"/>
              <a:t>肯德基的顧客群之所以喜歡來消費，</a:t>
            </a:r>
            <a:r>
              <a:rPr lang="zh-TW" sz="2400" dirty="0">
                <a:solidFill>
                  <a:srgbClr val="FF0000"/>
                </a:solidFill>
              </a:rPr>
              <a:t>菜單選擇多</a:t>
            </a:r>
            <a:r>
              <a:rPr lang="zh-TW" sz="2400" dirty="0"/>
              <a:t>、</a:t>
            </a:r>
            <a:r>
              <a:rPr lang="zh-TW" sz="2400" dirty="0">
                <a:solidFill>
                  <a:srgbClr val="FF0000"/>
                </a:solidFill>
              </a:rPr>
              <a:t>人少</a:t>
            </a:r>
            <a:r>
              <a:rPr lang="zh-TW" sz="2400" dirty="0"/>
              <a:t>、</a:t>
            </a:r>
            <a:r>
              <a:rPr lang="zh-TW" sz="2400" dirty="0">
                <a:solidFill>
                  <a:srgbClr val="FF0000"/>
                </a:solidFill>
              </a:rPr>
              <a:t>好吃</a:t>
            </a:r>
            <a:r>
              <a:rPr lang="zh-TW" sz="2400" dirty="0"/>
              <a:t>、</a:t>
            </a:r>
            <a:r>
              <a:rPr lang="zh-TW" sz="2400" dirty="0">
                <a:solidFill>
                  <a:srgbClr val="FF0000"/>
                </a:solidFill>
              </a:rPr>
              <a:t>衛生條件佳</a:t>
            </a:r>
            <a:r>
              <a:rPr lang="zh-TW" sz="2400" dirty="0"/>
              <a:t>、因為</a:t>
            </a:r>
            <a:r>
              <a:rPr lang="zh-TW" sz="2400" dirty="0">
                <a:solidFill>
                  <a:srgbClr val="FF0000"/>
                </a:solidFill>
              </a:rPr>
              <a:t>親友要求的比例</a:t>
            </a:r>
            <a:r>
              <a:rPr lang="zh-TW" sz="2400" dirty="0" smtClean="0">
                <a:solidFill>
                  <a:srgbClr val="FF0000"/>
                </a:solidFill>
              </a:rPr>
              <a:t>高</a:t>
            </a:r>
            <a:r>
              <a:rPr lang="zh-TW" sz="2400" dirty="0" smtClean="0"/>
              <a:t>。</a:t>
            </a:r>
            <a:endParaRPr lang="en-US" altLang="zh-TW" sz="2400" dirty="0" smtClean="0"/>
          </a:p>
          <a:p>
            <a:pPr marL="274320" lvl="0" indent="-286385" algn="l" rtl="0">
              <a:lnSpc>
                <a:spcPct val="140000"/>
              </a:lnSpc>
              <a:spcBef>
                <a:spcPts val="0"/>
              </a:spcBef>
              <a:spcAft>
                <a:spcPts val="1600"/>
              </a:spcAft>
              <a:buSzPts val="2400"/>
              <a:buChar char="●"/>
            </a:pPr>
            <a:r>
              <a:rPr lang="zh-TW" sz="2400" dirty="0" smtClean="0"/>
              <a:t>肯德基</a:t>
            </a:r>
            <a:r>
              <a:rPr lang="zh-TW" sz="2400" dirty="0"/>
              <a:t>應該繼續</a:t>
            </a:r>
            <a:r>
              <a:rPr lang="zh-TW" sz="2400" dirty="0">
                <a:solidFill>
                  <a:srgbClr val="FF0000"/>
                </a:solidFill>
              </a:rPr>
              <a:t>營造寧靜的優質用餐環境</a:t>
            </a:r>
            <a:r>
              <a:rPr lang="zh-TW" sz="2400" dirty="0"/>
              <a:t>，如果要擴大營業，</a:t>
            </a:r>
            <a:r>
              <a:rPr lang="zh-TW" sz="2400" dirty="0">
                <a:solidFill>
                  <a:srgbClr val="FF0000"/>
                </a:solidFill>
              </a:rPr>
              <a:t>賣場的規模也必須要</a:t>
            </a:r>
            <a:r>
              <a:rPr lang="zh-TW" sz="2400" dirty="0" smtClean="0">
                <a:solidFill>
                  <a:srgbClr val="FF0000"/>
                </a:solidFill>
              </a:rPr>
              <a:t>擴大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274320" lvl="0" indent="-286385">
              <a:lnSpc>
                <a:spcPct val="140000"/>
              </a:lnSpc>
              <a:spcBef>
                <a:spcPts val="0"/>
              </a:spcBef>
              <a:spcAft>
                <a:spcPts val="1600"/>
              </a:spcAft>
              <a:buSzPts val="2400"/>
            </a:pPr>
            <a:r>
              <a:rPr lang="zh-TW" sz="2400" dirty="0" smtClean="0"/>
              <a:t>要</a:t>
            </a:r>
            <a:r>
              <a:rPr lang="zh-TW" sz="2400" dirty="0">
                <a:solidFill>
                  <a:srgbClr val="FF0000"/>
                </a:solidFill>
              </a:rPr>
              <a:t>加強冷門時段的客源開拓</a:t>
            </a:r>
            <a:r>
              <a:rPr lang="zh-TW" sz="2400" dirty="0"/>
              <a:t>，讓賣場看起來不要過度</a:t>
            </a:r>
            <a:r>
              <a:rPr lang="zh-TW" sz="2400" dirty="0" smtClean="0"/>
              <a:t>擁擠</a:t>
            </a:r>
            <a:r>
              <a:rPr lang="zh-TW" altLang="en-US" sz="2400" dirty="0" smtClean="0"/>
              <a:t>。</a:t>
            </a:r>
            <a:endParaRPr lang="en-US" altLang="zh-TW" sz="2400" dirty="0" smtClean="0"/>
          </a:p>
          <a:p>
            <a:pPr marL="274320" lvl="0" indent="-286385" algn="l" rtl="0">
              <a:lnSpc>
                <a:spcPct val="140000"/>
              </a:lnSpc>
              <a:spcBef>
                <a:spcPts val="0"/>
              </a:spcBef>
              <a:spcAft>
                <a:spcPts val="1600"/>
              </a:spcAft>
              <a:buSzPts val="2400"/>
              <a:buChar char="●"/>
            </a:pPr>
            <a:r>
              <a:rPr lang="zh-TW" sz="2400" dirty="0" smtClean="0"/>
              <a:t>多</a:t>
            </a:r>
            <a:r>
              <a:rPr lang="zh-TW" sz="2400" dirty="0">
                <a:solidFill>
                  <a:srgbClr val="FF0000"/>
                </a:solidFill>
              </a:rPr>
              <a:t>推出在冷門時段招親友一起來消費的特惠活動</a:t>
            </a:r>
            <a:r>
              <a:rPr lang="zh-TW" sz="2400" dirty="0"/>
              <a:t>，或是</a:t>
            </a:r>
            <a:r>
              <a:rPr lang="zh-TW" sz="2400" dirty="0">
                <a:solidFill>
                  <a:srgbClr val="FF0000"/>
                </a:solidFill>
              </a:rPr>
              <a:t>研發商業套餐、下午茶套餐等優惠組合</a:t>
            </a:r>
            <a:r>
              <a:rPr lang="zh-TW" sz="2400" dirty="0"/>
              <a:t>。</a:t>
            </a:r>
            <a:endParaRPr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7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"/>
              <a:buNone/>
            </a:pPr>
            <a:r>
              <a:rPr lang="zh-TW" sz="3600" b="1"/>
              <a:t>結論一、顧客光臨花蓮縣不同速食店的喜好條件有何差異？</a:t>
            </a:r>
            <a:endParaRPr sz="3600"/>
          </a:p>
        </p:txBody>
      </p:sp>
      <p:sp>
        <p:nvSpPr>
          <p:cNvPr id="184" name="Google Shape;184;p27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400"/>
              <a:buChar char="●"/>
            </a:pPr>
            <a:r>
              <a:rPr lang="zh-TW" sz="2400" dirty="0"/>
              <a:t>麥當勞的顧客群，具有</a:t>
            </a:r>
            <a:r>
              <a:rPr lang="zh-TW" sz="2400" dirty="0">
                <a:solidFill>
                  <a:srgbClr val="FF0000"/>
                </a:solidFill>
              </a:rPr>
              <a:t>認可服務態度好</a:t>
            </a:r>
            <a:r>
              <a:rPr lang="zh-TW" sz="2400" dirty="0"/>
              <a:t>、以及</a:t>
            </a:r>
            <a:r>
              <a:rPr lang="zh-TW" sz="2400" dirty="0">
                <a:solidFill>
                  <a:srgbClr val="FF0000"/>
                </a:solidFill>
              </a:rPr>
              <a:t>習慣性</a:t>
            </a:r>
            <a:r>
              <a:rPr lang="zh-TW" sz="2400" dirty="0" smtClean="0"/>
              <a:t>。</a:t>
            </a:r>
            <a:endParaRPr lang="en-US" altLang="zh-TW" sz="2400" dirty="0" smtClean="0"/>
          </a:p>
          <a:p>
            <a:pPr marL="274320" lvl="0" indent="-286385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400"/>
            </a:pPr>
            <a:r>
              <a:rPr lang="zh-TW" sz="2400" dirty="0" smtClean="0"/>
              <a:t>麥當勞</a:t>
            </a:r>
            <a:r>
              <a:rPr lang="zh-TW" sz="2400" dirty="0"/>
              <a:t>持續</a:t>
            </a:r>
            <a:r>
              <a:rPr lang="zh-TW" sz="2400" dirty="0">
                <a:solidFill>
                  <a:srgbClr val="FF0000"/>
                </a:solidFill>
              </a:rPr>
              <a:t>推出兒童優惠套餐</a:t>
            </a:r>
            <a:r>
              <a:rPr lang="zh-TW" sz="2400" dirty="0"/>
              <a:t>的</a:t>
            </a:r>
            <a:r>
              <a:rPr lang="zh-TW" sz="2400" dirty="0" smtClean="0"/>
              <a:t>策略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 marL="274320" lvl="0" indent="-286385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400"/>
            </a:pPr>
            <a:r>
              <a:rPr lang="zh-TW" sz="2400" dirty="0" smtClean="0">
                <a:solidFill>
                  <a:srgbClr val="FF0000"/>
                </a:solidFill>
              </a:rPr>
              <a:t>溫馨</a:t>
            </a:r>
            <a:r>
              <a:rPr lang="zh-TW" sz="2400" dirty="0">
                <a:solidFill>
                  <a:srgbClr val="FF0000"/>
                </a:solidFill>
              </a:rPr>
              <a:t>的廣告</a:t>
            </a:r>
            <a:r>
              <a:rPr lang="zh-TW" sz="2400" dirty="0"/>
              <a:t>、</a:t>
            </a:r>
            <a:r>
              <a:rPr lang="zh-TW" sz="2400" dirty="0">
                <a:solidFill>
                  <a:srgbClr val="FF0000"/>
                </a:solidFill>
              </a:rPr>
              <a:t>對服務員</a:t>
            </a:r>
            <a:r>
              <a:rPr lang="zh-TW" sz="2400" dirty="0" smtClean="0">
                <a:solidFill>
                  <a:srgbClr val="FF0000"/>
                </a:solidFill>
              </a:rPr>
              <a:t>的</a:t>
            </a:r>
            <a:r>
              <a:rPr lang="zh-TW" altLang="en-US" sz="2400" dirty="0" smtClean="0">
                <a:solidFill>
                  <a:srgbClr val="FF0000"/>
                </a:solidFill>
              </a:rPr>
              <a:t>在</a:t>
            </a:r>
            <a:r>
              <a:rPr lang="zh-TW" sz="2400" dirty="0" smtClean="0">
                <a:solidFill>
                  <a:srgbClr val="FF0000"/>
                </a:solidFill>
              </a:rPr>
              <a:t>職訓練</a:t>
            </a:r>
            <a:r>
              <a:rPr lang="zh-TW" sz="2400" dirty="0"/>
              <a:t>，都是麥當勞趁勝追擊的有利點</a:t>
            </a:r>
            <a:r>
              <a:rPr lang="zh-TW" sz="2400" dirty="0" smtClean="0"/>
              <a:t>。</a:t>
            </a:r>
            <a:endParaRPr lang="en-US" altLang="zh-TW" sz="2400" dirty="0" smtClean="0"/>
          </a:p>
          <a:p>
            <a:pPr marL="274320" lvl="0" indent="-286385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400"/>
            </a:pPr>
            <a:r>
              <a:rPr lang="zh-TW" sz="2400" dirty="0" smtClean="0"/>
              <a:t>要麥當勞</a:t>
            </a:r>
            <a:r>
              <a:rPr lang="zh-TW" sz="2400" dirty="0"/>
              <a:t>的賣場可以不擴大，但是</a:t>
            </a:r>
            <a:r>
              <a:rPr lang="zh-TW" sz="2400" dirty="0">
                <a:solidFill>
                  <a:srgbClr val="FF0000"/>
                </a:solidFill>
              </a:rPr>
              <a:t>員工的服務品質應該要持續</a:t>
            </a:r>
            <a:r>
              <a:rPr lang="zh-TW" sz="2400" dirty="0" smtClean="0">
                <a:solidFill>
                  <a:srgbClr val="FF0000"/>
                </a:solidFill>
              </a:rPr>
              <a:t>要求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 marL="274320" lvl="0" indent="-286385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400"/>
            </a:pPr>
            <a:r>
              <a:rPr lang="zh-TW" sz="2400" dirty="0" smtClean="0">
                <a:solidFill>
                  <a:srgbClr val="FF0000"/>
                </a:solidFill>
              </a:rPr>
              <a:t>增加</a:t>
            </a:r>
            <a:r>
              <a:rPr lang="zh-TW" sz="2400" dirty="0">
                <a:solidFill>
                  <a:srgbClr val="FF0000"/>
                </a:solidFill>
              </a:rPr>
              <a:t>薪資以留住優秀的服務人員</a:t>
            </a:r>
            <a:r>
              <a:rPr lang="zh-TW" sz="2400" dirty="0"/>
              <a:t>。</a:t>
            </a:r>
            <a:endParaRPr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8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"/>
              <a:buNone/>
            </a:pPr>
            <a:r>
              <a:rPr lang="zh-TW" sz="3600" b="1"/>
              <a:t>結論二、顧客對於花蓮縣不同速食店的行銷策略喜好有何差異？</a:t>
            </a:r>
            <a:endParaRPr sz="3600" b="1"/>
          </a:p>
        </p:txBody>
      </p:sp>
      <p:sp>
        <p:nvSpPr>
          <p:cNvPr id="190" name="Google Shape;190;p28"/>
          <p:cNvSpPr txBox="1">
            <a:spLocks noGrp="1"/>
          </p:cNvSpPr>
          <p:nvPr>
            <p:ph type="body" idx="1"/>
          </p:nvPr>
        </p:nvSpPr>
        <p:spPr>
          <a:xfrm>
            <a:off x="914400" y="1643050"/>
            <a:ext cx="7772400" cy="43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400"/>
            </a:pPr>
            <a:r>
              <a:rPr lang="zh-TW" sz="2400" dirty="0"/>
              <a:t>肯德基的顧客群，對於肯德基</a:t>
            </a:r>
            <a:r>
              <a:rPr lang="zh-TW" sz="2400" dirty="0">
                <a:solidFill>
                  <a:srgbClr val="FF0000"/>
                </a:solidFill>
              </a:rPr>
              <a:t>新聞、廣告的注意度都比較高</a:t>
            </a:r>
            <a:r>
              <a:rPr lang="zh-TW" sz="2400" dirty="0"/>
              <a:t>，而且非常同意會</a:t>
            </a:r>
            <a:r>
              <a:rPr lang="zh-TW" sz="2400" dirty="0">
                <a:solidFill>
                  <a:srgbClr val="FF0000"/>
                </a:solidFill>
              </a:rPr>
              <a:t>注意優惠活動的比例也</a:t>
            </a:r>
            <a:r>
              <a:rPr lang="zh-TW" sz="2400" dirty="0" smtClean="0">
                <a:solidFill>
                  <a:srgbClr val="FF0000"/>
                </a:solidFill>
              </a:rPr>
              <a:t>高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 marL="274320" lvl="0" indent="-286385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400"/>
            </a:pPr>
            <a:r>
              <a:rPr lang="zh-TW" sz="2400" dirty="0" smtClean="0"/>
              <a:t>肯德基</a:t>
            </a:r>
            <a:r>
              <a:rPr lang="zh-TW" sz="2400" dirty="0"/>
              <a:t>如果要擴大類似背景的顧客群，</a:t>
            </a:r>
            <a:r>
              <a:rPr lang="zh-TW" sz="2400" dirty="0">
                <a:solidFill>
                  <a:srgbClr val="FF0000"/>
                </a:solidFill>
              </a:rPr>
              <a:t>應該要多花廣告費在推出新優惠活動上</a:t>
            </a:r>
            <a:r>
              <a:rPr lang="zh-TW" sz="2400" dirty="0"/>
              <a:t>。</a:t>
            </a:r>
            <a:endParaRPr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9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"/>
              <a:buNone/>
            </a:pPr>
            <a:r>
              <a:rPr lang="zh-TW" sz="3600" b="1"/>
              <a:t>結論二、顧客對於花蓮縣不同速食店的行銷策略喜好有何差異？</a:t>
            </a:r>
            <a:endParaRPr sz="3600"/>
          </a:p>
        </p:txBody>
      </p:sp>
      <p:sp>
        <p:nvSpPr>
          <p:cNvPr id="196" name="Google Shape;196;p29"/>
          <p:cNvSpPr txBox="1">
            <a:spLocks noGrp="1"/>
          </p:cNvSpPr>
          <p:nvPr>
            <p:ph type="body" idx="1"/>
          </p:nvPr>
        </p:nvSpPr>
        <p:spPr>
          <a:xfrm>
            <a:off x="914400" y="1643050"/>
            <a:ext cx="7772400" cy="4376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400"/>
              <a:buChar char="●"/>
            </a:pPr>
            <a:r>
              <a:rPr lang="zh-TW" sz="2400" dirty="0"/>
              <a:t>麥當勞的顧客群，非常</a:t>
            </a:r>
            <a:r>
              <a:rPr lang="zh-TW" sz="2400" dirty="0">
                <a:solidFill>
                  <a:srgbClr val="FF0000"/>
                </a:solidFill>
              </a:rPr>
              <a:t>同意推薦麥當勞給他人的傾向高</a:t>
            </a:r>
            <a:r>
              <a:rPr lang="zh-TW" sz="2400" dirty="0" smtClean="0"/>
              <a:t>。</a:t>
            </a:r>
            <a:endParaRPr lang="en-US" altLang="zh-TW" sz="2400" dirty="0" smtClean="0"/>
          </a:p>
          <a:p>
            <a:pPr marL="274320" lvl="0" indent="-286385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400"/>
            </a:pPr>
            <a:r>
              <a:rPr lang="zh-TW" sz="2400" dirty="0" smtClean="0"/>
              <a:t>麥當勞</a:t>
            </a:r>
            <a:r>
              <a:rPr lang="zh-TW" altLang="en-US" sz="2400" dirty="0" smtClean="0"/>
              <a:t>可以</a:t>
            </a:r>
            <a:r>
              <a:rPr lang="zh-TW" sz="2400" dirty="0" smtClean="0">
                <a:solidFill>
                  <a:srgbClr val="FF0000"/>
                </a:solidFill>
              </a:rPr>
              <a:t>持續</a:t>
            </a:r>
            <a:r>
              <a:rPr lang="zh-TW" sz="2400" dirty="0">
                <a:solidFill>
                  <a:srgbClr val="FF0000"/>
                </a:solidFill>
              </a:rPr>
              <a:t>從兒童下手，養成年輕但忠實的顧客</a:t>
            </a:r>
            <a:r>
              <a:rPr lang="zh-TW" sz="2400" dirty="0" smtClean="0">
                <a:solidFill>
                  <a:srgbClr val="FF0000"/>
                </a:solidFill>
              </a:rPr>
              <a:t>群</a:t>
            </a:r>
            <a:r>
              <a:rPr lang="zh-TW" altLang="zh-TW" sz="2400" dirty="0" smtClean="0"/>
              <a:t>。</a:t>
            </a:r>
            <a:endParaRPr lang="en-US" altLang="zh-TW" sz="2400" dirty="0" smtClean="0"/>
          </a:p>
          <a:p>
            <a:pPr marL="274320" lvl="0" indent="-286385">
              <a:lnSpc>
                <a:spcPct val="150000"/>
              </a:lnSpc>
              <a:spcBef>
                <a:spcPts val="0"/>
              </a:spcBef>
              <a:spcAft>
                <a:spcPts val="1600"/>
              </a:spcAft>
              <a:buSzPts val="2400"/>
            </a:pPr>
            <a:r>
              <a:rPr lang="zh-TW" sz="2400" dirty="0" smtClean="0"/>
              <a:t>還</a:t>
            </a:r>
            <a:r>
              <a:rPr lang="zh-TW" sz="2400" dirty="0"/>
              <a:t>可以</a:t>
            </a:r>
            <a:r>
              <a:rPr lang="zh-TW" sz="2400" dirty="0">
                <a:solidFill>
                  <a:srgbClr val="FF0000"/>
                </a:solidFill>
              </a:rPr>
              <a:t>多經營網路社群，形成良好的網路口碑</a:t>
            </a:r>
            <a:r>
              <a:rPr lang="zh-TW" sz="2400" dirty="0"/>
              <a:t>。</a:t>
            </a:r>
            <a:endParaRPr sz="24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30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</a:pPr>
            <a:r>
              <a:rPr lang="zh-TW"/>
              <a:t>研究限制</a:t>
            </a:r>
            <a:endParaRPr/>
          </a:p>
        </p:txBody>
      </p:sp>
      <p:sp>
        <p:nvSpPr>
          <p:cNvPr id="202" name="Google Shape;202;p30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zh-TW" sz="2400"/>
              <a:t>樣本數不足。</a:t>
            </a:r>
            <a:endParaRPr sz="2400"/>
          </a:p>
          <a:p>
            <a:pPr marL="274320" lvl="0" indent="-286385" algn="l" rtl="0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SzPts val="2400"/>
              <a:buChar char="●"/>
            </a:pPr>
            <a:r>
              <a:rPr lang="zh-TW" sz="2400"/>
              <a:t>抽樣的時間只有一個假日的上、下午。</a:t>
            </a:r>
            <a:endParaRPr sz="2400"/>
          </a:p>
          <a:p>
            <a:pPr marL="274320" lvl="0" indent="-286385" algn="l" rtl="0">
              <a:lnSpc>
                <a:spcPct val="150000"/>
              </a:lnSpc>
              <a:spcBef>
                <a:spcPts val="580"/>
              </a:spcBef>
              <a:spcAft>
                <a:spcPts val="1600"/>
              </a:spcAft>
              <a:buSzPts val="2400"/>
              <a:buChar char="●"/>
            </a:pPr>
            <a:r>
              <a:rPr lang="zh-TW" sz="2400"/>
              <a:t>不自覺的尋找看起來會回答的人施測。</a:t>
            </a:r>
            <a:endParaRPr sz="24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1"/>
          <p:cNvSpPr txBox="1"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</a:pPr>
            <a:r>
              <a:rPr lang="zh-TW"/>
              <a:t>END</a:t>
            </a:r>
            <a:endParaRPr/>
          </a:p>
        </p:txBody>
      </p:sp>
      <p:sp>
        <p:nvSpPr>
          <p:cNvPr id="208" name="Google Shape;208;p31"/>
          <p:cNvSpPr txBox="1"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SzPts val="2040"/>
              <a:buNone/>
            </a:pPr>
            <a:r>
              <a:rPr lang="zh-TW" sz="4800"/>
              <a:t>多謝聆聽</a:t>
            </a:r>
            <a:endParaRPr sz="4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6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</a:pPr>
            <a:r>
              <a:rPr lang="zh-TW"/>
              <a:t>研究動機</a:t>
            </a:r>
            <a:endParaRPr/>
          </a:p>
        </p:txBody>
      </p:sp>
      <p:sp>
        <p:nvSpPr>
          <p:cNvPr id="109" name="Google Shape;109;p16"/>
          <p:cNvSpPr txBox="1">
            <a:spLocks noGrp="1"/>
          </p:cNvSpPr>
          <p:nvPr>
            <p:ph type="body" idx="1"/>
          </p:nvPr>
        </p:nvSpPr>
        <p:spPr>
          <a:xfrm>
            <a:off x="966175" y="1417650"/>
            <a:ext cx="7770321" cy="206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zh-TW" sz="2400" dirty="0"/>
              <a:t>花蓮市周邊有四家麥當勞，肯德基只有一家，以運貨成本來看，麥當勞運一車可補四家，肯德基運一車只能補一家，肯德基成本高。</a:t>
            </a:r>
            <a:endParaRPr sz="2400" dirty="0"/>
          </a:p>
          <a:p>
            <a:pPr marL="274320" lvl="0" indent="-286385" algn="l" rtl="0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SzPts val="2400"/>
              <a:buChar char="●"/>
            </a:pPr>
            <a:r>
              <a:rPr lang="zh-TW" sz="2400" dirty="0"/>
              <a:t>肯德基開在麥當勞旁邊，有競爭壓力。</a:t>
            </a:r>
            <a:endParaRPr sz="2400" dirty="0"/>
          </a:p>
          <a:p>
            <a:pPr marL="274320" lvl="0" indent="-286385" algn="l" rtl="0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SzPts val="2400"/>
              <a:buChar char="●"/>
            </a:pPr>
            <a:r>
              <a:rPr lang="zh-TW" sz="2400" dirty="0"/>
              <a:t>我們都是吃麥當勞長大的，不會主動去肯德基。</a:t>
            </a:r>
            <a:endParaRPr sz="2400" dirty="0"/>
          </a:p>
          <a:p>
            <a:pPr marL="274320" lvl="0" indent="0" algn="l" rtl="0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None/>
            </a:pPr>
            <a:endParaRPr sz="3600" b="1" dirty="0">
              <a:solidFill>
                <a:srgbClr val="FF0000"/>
              </a:solidFill>
            </a:endParaRPr>
          </a:p>
          <a:p>
            <a:pPr marL="274320" lvl="0" indent="-274320" algn="l" rtl="0">
              <a:spcBef>
                <a:spcPts val="580"/>
              </a:spcBef>
              <a:spcAft>
                <a:spcPts val="1600"/>
              </a:spcAft>
              <a:buSzPts val="3060"/>
              <a:buNone/>
            </a:pPr>
            <a:endParaRPr sz="3600" b="1" dirty="0">
              <a:solidFill>
                <a:srgbClr val="FF0000"/>
              </a:solidFill>
            </a:endParaRPr>
          </a:p>
        </p:txBody>
      </p:sp>
      <p:sp>
        <p:nvSpPr>
          <p:cNvPr id="110" name="Google Shape;110;p16"/>
          <p:cNvSpPr txBox="1"/>
          <p:nvPr/>
        </p:nvSpPr>
        <p:spPr>
          <a:xfrm>
            <a:off x="801200" y="4275000"/>
            <a:ext cx="7016400" cy="49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74320" lvl="0" indent="-274320" algn="l" rtl="0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Clr>
                <a:schemeClr val="dk2"/>
              </a:buClr>
              <a:buSzPts val="3060"/>
              <a:buFont typeface="Nunito"/>
              <a:buChar char="●"/>
            </a:pPr>
            <a:r>
              <a:rPr lang="zh-TW" sz="3600" b="1" dirty="0">
                <a:solidFill>
                  <a:srgbClr val="FF0000"/>
                </a:solidFill>
                <a:latin typeface="Nunito"/>
                <a:ea typeface="Nunito"/>
                <a:cs typeface="Nunito"/>
                <a:sym typeface="Nunito"/>
              </a:rPr>
              <a:t>奇怪，肯德基是怎麼活下來的？</a:t>
            </a:r>
            <a:endParaRPr sz="3600" dirty="0"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111" name="Google Shape;11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25148" y="824948"/>
            <a:ext cx="3955774" cy="2982395"/>
          </a:xfrm>
          <a:prstGeom prst="rect">
            <a:avLst/>
          </a:prstGeom>
          <a:noFill/>
          <a:ln>
            <a:noFill/>
          </a:ln>
          <a:effectLst>
            <a:outerShdw blurRad="50800" dist="50800" dir="5400000" algn="ctr" rotWithShape="0">
              <a:srgbClr val="000000">
                <a:alpha val="5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3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7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</a:pPr>
            <a:r>
              <a:rPr lang="zh-TW"/>
              <a:t>研究動機</a:t>
            </a:r>
            <a:endParaRPr/>
          </a:p>
        </p:txBody>
      </p:sp>
      <p:sp>
        <p:nvSpPr>
          <p:cNvPr id="117" name="Google Shape;117;p17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zh-TW" sz="2400"/>
              <a:t>從肯德基與麥當勞的競爭研究，希望學到簡單的市場分析技術。</a:t>
            </a:r>
            <a:endParaRPr sz="2400"/>
          </a:p>
          <a:p>
            <a:pPr marL="274320" lvl="0" indent="-286385" algn="l" rtl="0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SzPts val="2400"/>
              <a:buChar char="●"/>
            </a:pPr>
            <a:r>
              <a:rPr lang="zh-TW" sz="2400"/>
              <a:t>找到花蓮縣民光顧速食店的喜好偏向，給其他有志於在花蓮營業的速食餐廳業者參考。</a:t>
            </a:r>
            <a:endParaRPr sz="2400"/>
          </a:p>
          <a:p>
            <a:pPr marL="274320" lvl="0" indent="-286385" algn="l" rtl="0">
              <a:lnSpc>
                <a:spcPct val="150000"/>
              </a:lnSpc>
              <a:spcBef>
                <a:spcPts val="580"/>
              </a:spcBef>
              <a:spcAft>
                <a:spcPts val="1600"/>
              </a:spcAft>
              <a:buSzPts val="2400"/>
              <a:buChar char="●"/>
            </a:pPr>
            <a:r>
              <a:rPr lang="zh-TW" sz="2400"/>
              <a:t>若有具體的研究結果，希望擴大研究的範圍到其他類型的飲食店，提升在地商店的存活率。</a:t>
            </a:r>
            <a:endParaRPr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8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</a:pPr>
            <a:r>
              <a:rPr lang="zh-TW"/>
              <a:t>研究流程</a:t>
            </a:r>
            <a:endParaRPr/>
          </a:p>
        </p:txBody>
      </p:sp>
      <p:sp>
        <p:nvSpPr>
          <p:cNvPr id="123" name="Google Shape;123;p18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zh-TW" sz="2400"/>
              <a:t>與老師討論後，我們決定流程如下圖</a:t>
            </a:r>
            <a:endParaRPr sz="2400"/>
          </a:p>
          <a:p>
            <a:pPr marL="274320" lvl="0" indent="-133985" algn="l" rtl="0">
              <a:spcBef>
                <a:spcPts val="580"/>
              </a:spcBef>
              <a:spcAft>
                <a:spcPts val="1600"/>
              </a:spcAft>
              <a:buSzPts val="2210"/>
              <a:buNone/>
            </a:pPr>
            <a:endParaRPr/>
          </a:p>
        </p:txBody>
      </p:sp>
      <p:pic>
        <p:nvPicPr>
          <p:cNvPr id="124" name="Google Shape;124;p18" descr="研究流程P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4402" y="2401395"/>
            <a:ext cx="7000925" cy="266481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898000"/>
            <a:ext cx="3920000" cy="196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19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</a:pPr>
            <a:r>
              <a:rPr lang="zh-TW"/>
              <a:t>研究架構</a:t>
            </a:r>
            <a:endParaRPr/>
          </a:p>
        </p:txBody>
      </p:sp>
      <p:sp>
        <p:nvSpPr>
          <p:cNvPr id="131" name="Google Shape;131;p19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spcBef>
                <a:spcPts val="0"/>
              </a:spcBef>
              <a:spcAft>
                <a:spcPts val="1600"/>
              </a:spcAft>
              <a:buSzPts val="2400"/>
              <a:buChar char="●"/>
            </a:pPr>
            <a:r>
              <a:rPr lang="zh-TW" sz="2400"/>
              <a:t>參考相關文獻後，我們決定研究架構如下圖</a:t>
            </a:r>
            <a:endParaRPr sz="2400"/>
          </a:p>
        </p:txBody>
      </p:sp>
      <p:pic>
        <p:nvPicPr>
          <p:cNvPr id="132" name="Google Shape;132;p19" descr="研究架構PNG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99016" y="2000240"/>
            <a:ext cx="6215073" cy="453929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</a:pPr>
            <a:r>
              <a:rPr lang="zh-TW"/>
              <a:t>研究目的</a:t>
            </a:r>
            <a:endParaRPr/>
          </a:p>
        </p:txBody>
      </p:sp>
      <p:sp>
        <p:nvSpPr>
          <p:cNvPr id="138" name="Google Shape;138;p20"/>
          <p:cNvSpPr txBox="1">
            <a:spLocks noGrp="1"/>
          </p:cNvSpPr>
          <p:nvPr>
            <p:ph type="body" idx="1"/>
          </p:nvPr>
        </p:nvSpPr>
        <p:spPr>
          <a:xfrm>
            <a:off x="914400" y="1928802"/>
            <a:ext cx="7772400" cy="409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zh-TW" sz="2400"/>
              <a:t>研究顧客光臨花蓮縣不同速食店的喜好條件差異。</a:t>
            </a:r>
            <a:endParaRPr sz="2400"/>
          </a:p>
          <a:p>
            <a:pPr marL="274320" lvl="0" indent="-286385" algn="l" rtl="0">
              <a:lnSpc>
                <a:spcPct val="150000"/>
              </a:lnSpc>
              <a:spcBef>
                <a:spcPts val="580"/>
              </a:spcBef>
              <a:spcAft>
                <a:spcPts val="1600"/>
              </a:spcAft>
              <a:buSzPts val="2400"/>
              <a:buChar char="●"/>
            </a:pPr>
            <a:r>
              <a:rPr lang="zh-TW" sz="2400"/>
              <a:t>研究顧客對於花蓮縣不同速食店的行銷策略喜好差異。</a:t>
            </a:r>
            <a:endParaRPr sz="2400"/>
          </a:p>
        </p:txBody>
      </p:sp>
      <p:pic>
        <p:nvPicPr>
          <p:cNvPr id="139" name="Google Shape;13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477823" y="3035950"/>
            <a:ext cx="3568725" cy="3766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1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</a:pPr>
            <a:r>
              <a:rPr lang="zh-TW"/>
              <a:t>研究問題</a:t>
            </a:r>
            <a:endParaRPr/>
          </a:p>
        </p:txBody>
      </p:sp>
      <p:sp>
        <p:nvSpPr>
          <p:cNvPr id="145" name="Google Shape;145;p21"/>
          <p:cNvSpPr txBox="1">
            <a:spLocks noGrp="1"/>
          </p:cNvSpPr>
          <p:nvPr>
            <p:ph type="body" idx="1"/>
          </p:nvPr>
        </p:nvSpPr>
        <p:spPr>
          <a:xfrm>
            <a:off x="914400" y="2000240"/>
            <a:ext cx="7772400" cy="4019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zh-TW" sz="2400"/>
              <a:t>顧客光臨花蓮縣不同速食店的喜好條件差異為何？</a:t>
            </a:r>
            <a:endParaRPr sz="2400"/>
          </a:p>
          <a:p>
            <a:pPr marL="274320" lvl="0" indent="-286385" algn="l" rtl="0">
              <a:lnSpc>
                <a:spcPct val="150000"/>
              </a:lnSpc>
              <a:spcBef>
                <a:spcPts val="580"/>
              </a:spcBef>
              <a:spcAft>
                <a:spcPts val="1600"/>
              </a:spcAft>
              <a:buSzPts val="2400"/>
              <a:buChar char="●"/>
            </a:pPr>
            <a:r>
              <a:rPr lang="zh-TW" sz="2400"/>
              <a:t>顧客對於花蓮縣不同速食店的行銷策略喜好差異為何？</a:t>
            </a:r>
            <a:endParaRPr sz="2400"/>
          </a:p>
        </p:txBody>
      </p:sp>
      <p:pic>
        <p:nvPicPr>
          <p:cNvPr id="146" name="Google Shape;146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88400" y="3251325"/>
            <a:ext cx="3376100" cy="3553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2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Libre Franklin"/>
              <a:buNone/>
            </a:pPr>
            <a:r>
              <a:rPr lang="zh-TW"/>
              <a:t>研究方法</a:t>
            </a:r>
            <a:endParaRPr/>
          </a:p>
        </p:txBody>
      </p:sp>
      <p:sp>
        <p:nvSpPr>
          <p:cNvPr id="152" name="Google Shape;152;p22"/>
          <p:cNvSpPr txBox="1"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7432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44"/>
              <a:buChar char="●"/>
            </a:pPr>
            <a:r>
              <a:rPr lang="zh-TW" sz="2405"/>
              <a:t>採用問卷調查法，到花蓮市區比鄰的肯德基與麥當勞速食店，隨機邀請用餐顧客填寫問卷。</a:t>
            </a:r>
            <a:endParaRPr sz="2405"/>
          </a:p>
          <a:p>
            <a:pPr marL="274320" lvl="0" indent="-274320" algn="l" rtl="0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SzPts val="2044"/>
              <a:buChar char="●"/>
            </a:pPr>
            <a:r>
              <a:rPr lang="zh-TW" sz="2405"/>
              <a:t>9月22日周日早上10點開始，到花蓮市中正路麥當勞與肯德基，以隨機取樣詢問方式，實施問卷調查。</a:t>
            </a:r>
            <a:endParaRPr sz="2405"/>
          </a:p>
          <a:p>
            <a:pPr marL="274320" lvl="0" indent="-274320" algn="l" rtl="0">
              <a:lnSpc>
                <a:spcPct val="150000"/>
              </a:lnSpc>
              <a:spcBef>
                <a:spcPts val="580"/>
              </a:spcBef>
              <a:spcAft>
                <a:spcPts val="0"/>
              </a:spcAft>
              <a:buSzPts val="2044"/>
              <a:buChar char="●"/>
            </a:pPr>
            <a:r>
              <a:rPr lang="zh-TW" sz="2405"/>
              <a:t>回收問卷肯德基有效問卷58張，無效問卷2張，以及麥當勞有效問卷59張，無效問卷1張，合計117張有效問卷。</a:t>
            </a:r>
            <a:endParaRPr sz="2405"/>
          </a:p>
          <a:p>
            <a:pPr marL="274320" lvl="0" indent="-274320" algn="l" rtl="0">
              <a:lnSpc>
                <a:spcPct val="150000"/>
              </a:lnSpc>
              <a:spcBef>
                <a:spcPts val="580"/>
              </a:spcBef>
              <a:spcAft>
                <a:spcPts val="1600"/>
              </a:spcAft>
              <a:buSzPts val="2044"/>
              <a:buChar char="●"/>
            </a:pPr>
            <a:r>
              <a:rPr lang="zh-TW" sz="2405"/>
              <a:t>以EXCEL為工具，輸入並統計。</a:t>
            </a:r>
            <a:endParaRPr sz="2405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3"/>
          <p:cNvSpPr txBox="1"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Libre Franklin"/>
              <a:buNone/>
            </a:pPr>
            <a:r>
              <a:rPr lang="zh-TW" sz="3600" b="1"/>
              <a:t>結論一、顧客光臨花蓮縣不同速食店的喜好條件有何差異？</a:t>
            </a:r>
            <a:endParaRPr sz="3600"/>
          </a:p>
        </p:txBody>
      </p:sp>
      <p:sp>
        <p:nvSpPr>
          <p:cNvPr id="158" name="Google Shape;158;p23"/>
          <p:cNvSpPr txBox="1">
            <a:spLocks noGrp="1"/>
          </p:cNvSpPr>
          <p:nvPr>
            <p:ph type="body" idx="1"/>
          </p:nvPr>
        </p:nvSpPr>
        <p:spPr>
          <a:xfrm>
            <a:off x="914400" y="1928802"/>
            <a:ext cx="7772400" cy="4090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74320" lvl="0" indent="-286385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zh-TW" sz="2400"/>
              <a:t>年輕的女性，特別是高中生以下的顧客比較喜歡光臨麥當勞。</a:t>
            </a:r>
            <a:endParaRPr sz="2400"/>
          </a:p>
          <a:p>
            <a:pPr marL="274320" lvl="0" indent="-286385" algn="l" rtl="0">
              <a:lnSpc>
                <a:spcPct val="150000"/>
              </a:lnSpc>
              <a:spcBef>
                <a:spcPts val="580"/>
              </a:spcBef>
              <a:spcAft>
                <a:spcPts val="1600"/>
              </a:spcAft>
              <a:buSzPts val="2400"/>
              <a:buChar char="●"/>
            </a:pPr>
            <a:r>
              <a:rPr lang="zh-TW" sz="2400"/>
              <a:t>肯德基的顧客背景，偏向近花蓮市區、有穩定收入的中高齡消費群。</a:t>
            </a:r>
            <a:endParaRPr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883</Words>
  <Application>Microsoft Office PowerPoint</Application>
  <PresentationFormat>如螢幕大小 (4:3)</PresentationFormat>
  <Paragraphs>63</Paragraphs>
  <Slides>17</Slides>
  <Notes>17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Arial</vt:lpstr>
      <vt:lpstr>新細明體</vt:lpstr>
      <vt:lpstr>Roboto</vt:lpstr>
      <vt:lpstr>Libre Franklin</vt:lpstr>
      <vt:lpstr>Nunito</vt:lpstr>
      <vt:lpstr>Libre Baskerville</vt:lpstr>
      <vt:lpstr>Geometric</vt:lpstr>
      <vt:lpstr>花蓮縣速食選擇原因調查 ─以麥當勞與肯德基為例</vt:lpstr>
      <vt:lpstr>研究動機</vt:lpstr>
      <vt:lpstr>研究動機</vt:lpstr>
      <vt:lpstr>研究流程</vt:lpstr>
      <vt:lpstr>研究架構</vt:lpstr>
      <vt:lpstr>研究目的</vt:lpstr>
      <vt:lpstr>研究問題</vt:lpstr>
      <vt:lpstr>研究方法</vt:lpstr>
      <vt:lpstr>結論一、顧客光臨花蓮縣不同速食店的喜好條件有何差異？</vt:lpstr>
      <vt:lpstr>結論一、顧客光臨花蓮縣不同速食店的喜好條件有何差異？</vt:lpstr>
      <vt:lpstr>結論一、顧客光臨花蓮縣不同速食店的喜好條件有何差異？</vt:lpstr>
      <vt:lpstr>結論一、顧客光臨花蓮縣不同速食店的喜好條件有何差異？</vt:lpstr>
      <vt:lpstr>結論一、顧客光臨花蓮縣不同速食店的喜好條件有何差異？</vt:lpstr>
      <vt:lpstr>結論二、顧客對於花蓮縣不同速食店的行銷策略喜好有何差異？</vt:lpstr>
      <vt:lpstr>結論二、顧客對於花蓮縣不同速食店的行銷策略喜好有何差異？</vt:lpstr>
      <vt:lpstr>研究限制</vt:lpstr>
      <vt:lpstr>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花蓮縣速食選擇原因調查 ─以麥當勞與肯德基為例</dc:title>
  <dc:creator>USER</dc:creator>
  <cp:lastModifiedBy>YCJH</cp:lastModifiedBy>
  <cp:revision>2</cp:revision>
  <dcterms:modified xsi:type="dcterms:W3CDTF">2019-11-01T03:38:55Z</dcterms:modified>
</cp:coreProperties>
</file>