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302" r:id="rId6"/>
    <p:sldId id="263" r:id="rId7"/>
    <p:sldId id="260" r:id="rId8"/>
    <p:sldId id="268" r:id="rId9"/>
    <p:sldId id="272" r:id="rId10"/>
    <p:sldId id="273" r:id="rId11"/>
    <p:sldId id="305" r:id="rId12"/>
    <p:sldId id="276" r:id="rId13"/>
    <p:sldId id="299" r:id="rId14"/>
    <p:sldId id="301" r:id="rId15"/>
    <p:sldId id="282" r:id="rId16"/>
    <p:sldId id="284" r:id="rId17"/>
    <p:sldId id="306" r:id="rId18"/>
    <p:sldId id="295" r:id="rId19"/>
    <p:sldId id="296" r:id="rId20"/>
    <p:sldId id="290" r:id="rId21"/>
    <p:sldId id="303" r:id="rId22"/>
    <p:sldId id="297" r:id="rId23"/>
    <p:sldId id="304" r:id="rId24"/>
    <p:sldId id="293" r:id="rId25"/>
    <p:sldId id="294" r:id="rId2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837621-3CDD-495A-944C-F99BDF1D5734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30A27691-B87E-4DA6-8D71-99FA1EE582F4}">
      <dgm:prSet phldrT="[文字]" custT="1"/>
      <dgm:spPr/>
      <dgm:t>
        <a:bodyPr/>
        <a:lstStyle/>
        <a:p>
          <a:r>
            <a:rPr lang="zh-TW" altLang="en-US" sz="3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收割取纖維</a:t>
          </a:r>
          <a:endParaRPr lang="zh-TW" altLang="en-US" sz="32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7A5D562-EAA7-46CD-83C1-514234368A76}" type="parTrans" cxnId="{837C6CF7-4B2E-4442-988D-AEDB1F8336CC}">
      <dgm:prSet/>
      <dgm:spPr/>
      <dgm:t>
        <a:bodyPr/>
        <a:lstStyle/>
        <a:p>
          <a:endParaRPr lang="zh-TW" altLang="en-US"/>
        </a:p>
      </dgm:t>
    </dgm:pt>
    <dgm:pt modelId="{D56A6F85-62E5-479F-8535-C8E1E32CAE88}" type="sibTrans" cxnId="{837C6CF7-4B2E-4442-988D-AEDB1F8336CC}">
      <dgm:prSet/>
      <dgm:spPr/>
      <dgm:t>
        <a:bodyPr/>
        <a:lstStyle/>
        <a:p>
          <a:endParaRPr lang="zh-TW" altLang="en-US"/>
        </a:p>
      </dgm:t>
    </dgm:pt>
    <dgm:pt modelId="{1C904139-B6BC-4E69-815C-78AA1E38E92C}">
      <dgm:prSet phldrT="[文字]" custT="1"/>
      <dgm:spPr/>
      <dgm:t>
        <a:bodyPr/>
        <a:lstStyle/>
        <a:p>
          <a:r>
            <a:rPr lang="zh-TW" altLang="en-US" sz="3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用口紡織成絲縷</a:t>
          </a:r>
          <a:endParaRPr lang="zh-TW" altLang="en-US" sz="32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D38DB40-2DA9-43FE-BB60-880ADCB62924}" type="parTrans" cxnId="{0BFAF15A-9DAC-4CDF-8BFC-76CE0FD58B55}">
      <dgm:prSet/>
      <dgm:spPr/>
      <dgm:t>
        <a:bodyPr/>
        <a:lstStyle/>
        <a:p>
          <a:endParaRPr lang="zh-TW" altLang="en-US"/>
        </a:p>
      </dgm:t>
    </dgm:pt>
    <dgm:pt modelId="{6BA212FD-7B85-4AE5-A376-D7638E9BD2A9}" type="sibTrans" cxnId="{0BFAF15A-9DAC-4CDF-8BFC-76CE0FD58B55}">
      <dgm:prSet/>
      <dgm:spPr/>
      <dgm:t>
        <a:bodyPr/>
        <a:lstStyle/>
        <a:p>
          <a:endParaRPr lang="zh-TW" altLang="en-US"/>
        </a:p>
      </dgm:t>
    </dgm:pt>
    <dgm:pt modelId="{7F4F991F-3CAC-4D91-ABDB-6284CAA1E4D8}">
      <dgm:prSet phldrT="[文字]" custT="1"/>
      <dgm:spPr/>
      <dgm:t>
        <a:bodyPr/>
        <a:lstStyle/>
        <a:p>
          <a:r>
            <a:rPr lang="zh-TW" altLang="en-US" sz="3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絲縷紡成線棒</a:t>
          </a:r>
          <a:endParaRPr lang="zh-TW" altLang="en-US" sz="32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1E7ED93-E92C-41E3-964F-CB008A216742}" type="parTrans" cxnId="{1B55012A-E34C-4109-B6ED-6CC7F3781485}">
      <dgm:prSet/>
      <dgm:spPr/>
      <dgm:t>
        <a:bodyPr/>
        <a:lstStyle/>
        <a:p>
          <a:endParaRPr lang="zh-TW" altLang="en-US"/>
        </a:p>
      </dgm:t>
    </dgm:pt>
    <dgm:pt modelId="{D43D8FB0-6F72-4EFE-89D3-AA1EA435FD3D}" type="sibTrans" cxnId="{1B55012A-E34C-4109-B6ED-6CC7F3781485}">
      <dgm:prSet/>
      <dgm:spPr/>
      <dgm:t>
        <a:bodyPr/>
        <a:lstStyle/>
        <a:p>
          <a:endParaRPr lang="zh-TW" altLang="en-US"/>
        </a:p>
      </dgm:t>
    </dgm:pt>
    <dgm:pt modelId="{08C47E20-3D7F-4DB3-A636-8A5E98583CCC}">
      <dgm:prSet phldrT="[文字]" custT="1"/>
      <dgm:spPr/>
      <dgm:t>
        <a:bodyPr/>
        <a:lstStyle/>
        <a:p>
          <a:r>
            <a:rPr lang="zh-TW" altLang="en-US" sz="26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經線煮灰燼成灰白色織布線</a:t>
          </a:r>
          <a:endParaRPr lang="zh-TW" altLang="en-US" sz="26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37FBEAC-9DC2-4518-8C43-35403C85FF66}" type="parTrans" cxnId="{E91854FB-7464-43CE-891F-8719CE414095}">
      <dgm:prSet/>
      <dgm:spPr/>
      <dgm:t>
        <a:bodyPr/>
        <a:lstStyle/>
        <a:p>
          <a:endParaRPr lang="zh-TW" altLang="en-US"/>
        </a:p>
      </dgm:t>
    </dgm:pt>
    <dgm:pt modelId="{C4E9FBF5-5105-43EA-BF90-189346930986}" type="sibTrans" cxnId="{E91854FB-7464-43CE-891F-8719CE414095}">
      <dgm:prSet/>
      <dgm:spPr/>
      <dgm:t>
        <a:bodyPr/>
        <a:lstStyle/>
        <a:p>
          <a:endParaRPr lang="zh-TW" altLang="en-US"/>
        </a:p>
      </dgm:t>
    </dgm:pt>
    <dgm:pt modelId="{4ED6C1B8-405C-4E3F-8DA9-2DC76C77D1D8}">
      <dgm:prSet phldrT="[文字]" custT="1"/>
      <dgm:spPr/>
      <dgm:t>
        <a:bodyPr/>
        <a:lstStyle/>
        <a:p>
          <a:r>
            <a:rPr lang="zh-TW" altLang="en-US" sz="3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線棒紡成經線</a:t>
          </a:r>
          <a:endParaRPr lang="zh-TW" altLang="en-US" sz="32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6721966-590F-4EAD-821E-729239B68780}" type="parTrans" cxnId="{EA3179A3-E66E-4253-862D-AD2B0A87C798}">
      <dgm:prSet/>
      <dgm:spPr/>
      <dgm:t>
        <a:bodyPr/>
        <a:lstStyle/>
        <a:p>
          <a:endParaRPr lang="zh-TW" altLang="en-US"/>
        </a:p>
      </dgm:t>
    </dgm:pt>
    <dgm:pt modelId="{54B7035D-7EA0-4B31-BE56-347D45A2F5A6}" type="sibTrans" cxnId="{EA3179A3-E66E-4253-862D-AD2B0A87C798}">
      <dgm:prSet/>
      <dgm:spPr/>
      <dgm:t>
        <a:bodyPr/>
        <a:lstStyle/>
        <a:p>
          <a:endParaRPr lang="zh-TW" altLang="en-US"/>
        </a:p>
      </dgm:t>
    </dgm:pt>
    <dgm:pt modelId="{28344841-FB97-4CFA-AF48-FAF35C7ECAF1}" type="pres">
      <dgm:prSet presAssocID="{2B837621-3CDD-495A-944C-F99BDF1D5734}" presName="Name0" presStyleCnt="0">
        <dgm:presLayoutVars>
          <dgm:dir/>
          <dgm:resizeHandles val="exact"/>
        </dgm:presLayoutVars>
      </dgm:prSet>
      <dgm:spPr/>
    </dgm:pt>
    <dgm:pt modelId="{1793BE40-2AE3-4F15-BF82-B0D4643B1304}" type="pres">
      <dgm:prSet presAssocID="{30A27691-B87E-4DA6-8D71-99FA1EE582F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966B4B8-1EFF-4F34-9548-736604DE4629}" type="pres">
      <dgm:prSet presAssocID="{D56A6F85-62E5-479F-8535-C8E1E32CAE88}" presName="sibTrans" presStyleLbl="sibTrans2D1" presStyleIdx="0" presStyleCnt="4"/>
      <dgm:spPr/>
      <dgm:t>
        <a:bodyPr/>
        <a:lstStyle/>
        <a:p>
          <a:endParaRPr lang="zh-TW" altLang="en-US"/>
        </a:p>
      </dgm:t>
    </dgm:pt>
    <dgm:pt modelId="{08792542-087C-4611-A31D-1D226B1FE483}" type="pres">
      <dgm:prSet presAssocID="{D56A6F85-62E5-479F-8535-C8E1E32CAE88}" presName="connectorText" presStyleLbl="sibTrans2D1" presStyleIdx="0" presStyleCnt="4"/>
      <dgm:spPr/>
      <dgm:t>
        <a:bodyPr/>
        <a:lstStyle/>
        <a:p>
          <a:endParaRPr lang="zh-TW" altLang="en-US"/>
        </a:p>
      </dgm:t>
    </dgm:pt>
    <dgm:pt modelId="{7864ED03-483F-4CE0-9340-5E8BA084080A}" type="pres">
      <dgm:prSet presAssocID="{1C904139-B6BC-4E69-815C-78AA1E38E92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A653F18-F5CA-4875-9DC7-690274BE9697}" type="pres">
      <dgm:prSet presAssocID="{6BA212FD-7B85-4AE5-A376-D7638E9BD2A9}" presName="sibTrans" presStyleLbl="sibTrans2D1" presStyleIdx="1" presStyleCnt="4"/>
      <dgm:spPr/>
      <dgm:t>
        <a:bodyPr/>
        <a:lstStyle/>
        <a:p>
          <a:endParaRPr lang="zh-TW" altLang="en-US"/>
        </a:p>
      </dgm:t>
    </dgm:pt>
    <dgm:pt modelId="{DCB43FCA-B674-48FF-B7AB-E99400CC66FF}" type="pres">
      <dgm:prSet presAssocID="{6BA212FD-7B85-4AE5-A376-D7638E9BD2A9}" presName="connectorText" presStyleLbl="sibTrans2D1" presStyleIdx="1" presStyleCnt="4"/>
      <dgm:spPr/>
      <dgm:t>
        <a:bodyPr/>
        <a:lstStyle/>
        <a:p>
          <a:endParaRPr lang="zh-TW" altLang="en-US"/>
        </a:p>
      </dgm:t>
    </dgm:pt>
    <dgm:pt modelId="{81035681-CAFF-40D5-ABDA-9D538CCD7C1D}" type="pres">
      <dgm:prSet presAssocID="{7F4F991F-3CAC-4D91-ABDB-6284CAA1E4D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6F33943-87A1-470C-8FDC-600C4754DD6B}" type="pres">
      <dgm:prSet presAssocID="{D43D8FB0-6F72-4EFE-89D3-AA1EA435FD3D}" presName="sibTrans" presStyleLbl="sibTrans2D1" presStyleIdx="2" presStyleCnt="4"/>
      <dgm:spPr/>
      <dgm:t>
        <a:bodyPr/>
        <a:lstStyle/>
        <a:p>
          <a:endParaRPr lang="zh-TW" altLang="en-US"/>
        </a:p>
      </dgm:t>
    </dgm:pt>
    <dgm:pt modelId="{569BF7E1-3C53-49A7-86A3-099266774041}" type="pres">
      <dgm:prSet presAssocID="{D43D8FB0-6F72-4EFE-89D3-AA1EA435FD3D}" presName="connectorText" presStyleLbl="sibTrans2D1" presStyleIdx="2" presStyleCnt="4"/>
      <dgm:spPr/>
      <dgm:t>
        <a:bodyPr/>
        <a:lstStyle/>
        <a:p>
          <a:endParaRPr lang="zh-TW" altLang="en-US"/>
        </a:p>
      </dgm:t>
    </dgm:pt>
    <dgm:pt modelId="{9EA4551C-320E-42AD-B41E-DFA3A3D79D5C}" type="pres">
      <dgm:prSet presAssocID="{4ED6C1B8-405C-4E3F-8DA9-2DC76C77D1D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ED69EA4-7995-4F50-B65B-6CFFE1C80209}" type="pres">
      <dgm:prSet presAssocID="{54B7035D-7EA0-4B31-BE56-347D45A2F5A6}" presName="sibTrans" presStyleLbl="sibTrans2D1" presStyleIdx="3" presStyleCnt="4"/>
      <dgm:spPr/>
      <dgm:t>
        <a:bodyPr/>
        <a:lstStyle/>
        <a:p>
          <a:endParaRPr lang="zh-TW" altLang="en-US"/>
        </a:p>
      </dgm:t>
    </dgm:pt>
    <dgm:pt modelId="{A548FC5A-FC37-462F-BD62-645A4BD67D9E}" type="pres">
      <dgm:prSet presAssocID="{54B7035D-7EA0-4B31-BE56-347D45A2F5A6}" presName="connectorText" presStyleLbl="sibTrans2D1" presStyleIdx="3" presStyleCnt="4"/>
      <dgm:spPr/>
      <dgm:t>
        <a:bodyPr/>
        <a:lstStyle/>
        <a:p>
          <a:endParaRPr lang="zh-TW" altLang="en-US"/>
        </a:p>
      </dgm:t>
    </dgm:pt>
    <dgm:pt modelId="{CC3B5047-11BD-43BE-A46E-07E3DF728832}" type="pres">
      <dgm:prSet presAssocID="{08C47E20-3D7F-4DB3-A636-8A5E98583CC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06D9C62-F470-430A-8183-08A469FAC235}" type="presOf" srcId="{2B837621-3CDD-495A-944C-F99BDF1D5734}" destId="{28344841-FB97-4CFA-AF48-FAF35C7ECAF1}" srcOrd="0" destOrd="0" presId="urn:microsoft.com/office/officeart/2005/8/layout/process1"/>
    <dgm:cxn modelId="{D17AA474-6739-4B77-8056-2A0098331E12}" type="presOf" srcId="{7F4F991F-3CAC-4D91-ABDB-6284CAA1E4D8}" destId="{81035681-CAFF-40D5-ABDA-9D538CCD7C1D}" srcOrd="0" destOrd="0" presId="urn:microsoft.com/office/officeart/2005/8/layout/process1"/>
    <dgm:cxn modelId="{6E89AF84-AC94-4669-A649-6BF9A1309745}" type="presOf" srcId="{D43D8FB0-6F72-4EFE-89D3-AA1EA435FD3D}" destId="{E6F33943-87A1-470C-8FDC-600C4754DD6B}" srcOrd="0" destOrd="0" presId="urn:microsoft.com/office/officeart/2005/8/layout/process1"/>
    <dgm:cxn modelId="{1B55012A-E34C-4109-B6ED-6CC7F3781485}" srcId="{2B837621-3CDD-495A-944C-F99BDF1D5734}" destId="{7F4F991F-3CAC-4D91-ABDB-6284CAA1E4D8}" srcOrd="2" destOrd="0" parTransId="{41E7ED93-E92C-41E3-964F-CB008A216742}" sibTransId="{D43D8FB0-6F72-4EFE-89D3-AA1EA435FD3D}"/>
    <dgm:cxn modelId="{8328ADE4-A655-4131-935F-8B728901DD7F}" type="presOf" srcId="{08C47E20-3D7F-4DB3-A636-8A5E98583CCC}" destId="{CC3B5047-11BD-43BE-A46E-07E3DF728832}" srcOrd="0" destOrd="0" presId="urn:microsoft.com/office/officeart/2005/8/layout/process1"/>
    <dgm:cxn modelId="{C15D15B0-563A-4C2A-9515-4D2147CC3238}" type="presOf" srcId="{54B7035D-7EA0-4B31-BE56-347D45A2F5A6}" destId="{3ED69EA4-7995-4F50-B65B-6CFFE1C80209}" srcOrd="0" destOrd="0" presId="urn:microsoft.com/office/officeart/2005/8/layout/process1"/>
    <dgm:cxn modelId="{E91854FB-7464-43CE-891F-8719CE414095}" srcId="{2B837621-3CDD-495A-944C-F99BDF1D5734}" destId="{08C47E20-3D7F-4DB3-A636-8A5E98583CCC}" srcOrd="4" destOrd="0" parTransId="{937FBEAC-9DC2-4518-8C43-35403C85FF66}" sibTransId="{C4E9FBF5-5105-43EA-BF90-189346930986}"/>
    <dgm:cxn modelId="{FA443716-DFE0-4B26-BB8A-B5D532B357D0}" type="presOf" srcId="{30A27691-B87E-4DA6-8D71-99FA1EE582F4}" destId="{1793BE40-2AE3-4F15-BF82-B0D4643B1304}" srcOrd="0" destOrd="0" presId="urn:microsoft.com/office/officeart/2005/8/layout/process1"/>
    <dgm:cxn modelId="{04408783-F2DA-4F0C-A6BB-0E7C05E133A6}" type="presOf" srcId="{6BA212FD-7B85-4AE5-A376-D7638E9BD2A9}" destId="{DCB43FCA-B674-48FF-B7AB-E99400CC66FF}" srcOrd="1" destOrd="0" presId="urn:microsoft.com/office/officeart/2005/8/layout/process1"/>
    <dgm:cxn modelId="{3E840A06-F9EB-4175-B206-60C1731714DF}" type="presOf" srcId="{6BA212FD-7B85-4AE5-A376-D7638E9BD2A9}" destId="{4A653F18-F5CA-4875-9DC7-690274BE9697}" srcOrd="0" destOrd="0" presId="urn:microsoft.com/office/officeart/2005/8/layout/process1"/>
    <dgm:cxn modelId="{4DBE8874-8266-4B65-82E8-FADC7EE92A59}" type="presOf" srcId="{D43D8FB0-6F72-4EFE-89D3-AA1EA435FD3D}" destId="{569BF7E1-3C53-49A7-86A3-099266774041}" srcOrd="1" destOrd="0" presId="urn:microsoft.com/office/officeart/2005/8/layout/process1"/>
    <dgm:cxn modelId="{81085BD1-A43F-4F85-9FB9-ED03ACE5374D}" type="presOf" srcId="{D56A6F85-62E5-479F-8535-C8E1E32CAE88}" destId="{08792542-087C-4611-A31D-1D226B1FE483}" srcOrd="1" destOrd="0" presId="urn:microsoft.com/office/officeart/2005/8/layout/process1"/>
    <dgm:cxn modelId="{0BFAF15A-9DAC-4CDF-8BFC-76CE0FD58B55}" srcId="{2B837621-3CDD-495A-944C-F99BDF1D5734}" destId="{1C904139-B6BC-4E69-815C-78AA1E38E92C}" srcOrd="1" destOrd="0" parTransId="{9D38DB40-2DA9-43FE-BB60-880ADCB62924}" sibTransId="{6BA212FD-7B85-4AE5-A376-D7638E9BD2A9}"/>
    <dgm:cxn modelId="{2AA4A946-5CB7-4393-8DE7-B87F24F67988}" type="presOf" srcId="{54B7035D-7EA0-4B31-BE56-347D45A2F5A6}" destId="{A548FC5A-FC37-462F-BD62-645A4BD67D9E}" srcOrd="1" destOrd="0" presId="urn:microsoft.com/office/officeart/2005/8/layout/process1"/>
    <dgm:cxn modelId="{05632E31-A50C-444F-83AA-5151B03E34B0}" type="presOf" srcId="{4ED6C1B8-405C-4E3F-8DA9-2DC76C77D1D8}" destId="{9EA4551C-320E-42AD-B41E-DFA3A3D79D5C}" srcOrd="0" destOrd="0" presId="urn:microsoft.com/office/officeart/2005/8/layout/process1"/>
    <dgm:cxn modelId="{F15E3742-19B8-4D9C-8BDE-BBC3B9140455}" type="presOf" srcId="{1C904139-B6BC-4E69-815C-78AA1E38E92C}" destId="{7864ED03-483F-4CE0-9340-5E8BA084080A}" srcOrd="0" destOrd="0" presId="urn:microsoft.com/office/officeart/2005/8/layout/process1"/>
    <dgm:cxn modelId="{A8288219-871A-447C-8F90-7E0E72072D50}" type="presOf" srcId="{D56A6F85-62E5-479F-8535-C8E1E32CAE88}" destId="{0966B4B8-1EFF-4F34-9548-736604DE4629}" srcOrd="0" destOrd="0" presId="urn:microsoft.com/office/officeart/2005/8/layout/process1"/>
    <dgm:cxn modelId="{EA3179A3-E66E-4253-862D-AD2B0A87C798}" srcId="{2B837621-3CDD-495A-944C-F99BDF1D5734}" destId="{4ED6C1B8-405C-4E3F-8DA9-2DC76C77D1D8}" srcOrd="3" destOrd="0" parTransId="{F6721966-590F-4EAD-821E-729239B68780}" sibTransId="{54B7035D-7EA0-4B31-BE56-347D45A2F5A6}"/>
    <dgm:cxn modelId="{837C6CF7-4B2E-4442-988D-AEDB1F8336CC}" srcId="{2B837621-3CDD-495A-944C-F99BDF1D5734}" destId="{30A27691-B87E-4DA6-8D71-99FA1EE582F4}" srcOrd="0" destOrd="0" parTransId="{C7A5D562-EAA7-46CD-83C1-514234368A76}" sibTransId="{D56A6F85-62E5-479F-8535-C8E1E32CAE88}"/>
    <dgm:cxn modelId="{D8FC4ABD-F58E-484A-95CE-08F50FD114AC}" type="presParOf" srcId="{28344841-FB97-4CFA-AF48-FAF35C7ECAF1}" destId="{1793BE40-2AE3-4F15-BF82-B0D4643B1304}" srcOrd="0" destOrd="0" presId="urn:microsoft.com/office/officeart/2005/8/layout/process1"/>
    <dgm:cxn modelId="{1BAF1956-1D6F-44A9-A3E1-98A24B87B205}" type="presParOf" srcId="{28344841-FB97-4CFA-AF48-FAF35C7ECAF1}" destId="{0966B4B8-1EFF-4F34-9548-736604DE4629}" srcOrd="1" destOrd="0" presId="urn:microsoft.com/office/officeart/2005/8/layout/process1"/>
    <dgm:cxn modelId="{D175D093-AE78-4F7F-8091-CA2958B2EE03}" type="presParOf" srcId="{0966B4B8-1EFF-4F34-9548-736604DE4629}" destId="{08792542-087C-4611-A31D-1D226B1FE483}" srcOrd="0" destOrd="0" presId="urn:microsoft.com/office/officeart/2005/8/layout/process1"/>
    <dgm:cxn modelId="{DDA85BBA-9E24-4456-8468-C3AE9DC68004}" type="presParOf" srcId="{28344841-FB97-4CFA-AF48-FAF35C7ECAF1}" destId="{7864ED03-483F-4CE0-9340-5E8BA084080A}" srcOrd="2" destOrd="0" presId="urn:microsoft.com/office/officeart/2005/8/layout/process1"/>
    <dgm:cxn modelId="{1752EB4F-14AC-4408-85BB-18B81644B29A}" type="presParOf" srcId="{28344841-FB97-4CFA-AF48-FAF35C7ECAF1}" destId="{4A653F18-F5CA-4875-9DC7-690274BE9697}" srcOrd="3" destOrd="0" presId="urn:microsoft.com/office/officeart/2005/8/layout/process1"/>
    <dgm:cxn modelId="{980E22CB-DCBF-4E77-B7D1-C1B79922CF67}" type="presParOf" srcId="{4A653F18-F5CA-4875-9DC7-690274BE9697}" destId="{DCB43FCA-B674-48FF-B7AB-E99400CC66FF}" srcOrd="0" destOrd="0" presId="urn:microsoft.com/office/officeart/2005/8/layout/process1"/>
    <dgm:cxn modelId="{DDB4C9B8-4566-4CA0-A468-EF4901012187}" type="presParOf" srcId="{28344841-FB97-4CFA-AF48-FAF35C7ECAF1}" destId="{81035681-CAFF-40D5-ABDA-9D538CCD7C1D}" srcOrd="4" destOrd="0" presId="urn:microsoft.com/office/officeart/2005/8/layout/process1"/>
    <dgm:cxn modelId="{1FB546CF-9DDA-49E2-9A21-353A1C8B108D}" type="presParOf" srcId="{28344841-FB97-4CFA-AF48-FAF35C7ECAF1}" destId="{E6F33943-87A1-470C-8FDC-600C4754DD6B}" srcOrd="5" destOrd="0" presId="urn:microsoft.com/office/officeart/2005/8/layout/process1"/>
    <dgm:cxn modelId="{BF8D9D67-83A1-448B-B727-0D3E3A2CA698}" type="presParOf" srcId="{E6F33943-87A1-470C-8FDC-600C4754DD6B}" destId="{569BF7E1-3C53-49A7-86A3-099266774041}" srcOrd="0" destOrd="0" presId="urn:microsoft.com/office/officeart/2005/8/layout/process1"/>
    <dgm:cxn modelId="{565D5D35-C003-4C3D-9236-ABADF47FD684}" type="presParOf" srcId="{28344841-FB97-4CFA-AF48-FAF35C7ECAF1}" destId="{9EA4551C-320E-42AD-B41E-DFA3A3D79D5C}" srcOrd="6" destOrd="0" presId="urn:microsoft.com/office/officeart/2005/8/layout/process1"/>
    <dgm:cxn modelId="{B24571E3-A234-43A8-80F4-71EBAA802685}" type="presParOf" srcId="{28344841-FB97-4CFA-AF48-FAF35C7ECAF1}" destId="{3ED69EA4-7995-4F50-B65B-6CFFE1C80209}" srcOrd="7" destOrd="0" presId="urn:microsoft.com/office/officeart/2005/8/layout/process1"/>
    <dgm:cxn modelId="{52D8D2C9-DB9C-4951-96DE-A8D95022F8E6}" type="presParOf" srcId="{3ED69EA4-7995-4F50-B65B-6CFFE1C80209}" destId="{A548FC5A-FC37-462F-BD62-645A4BD67D9E}" srcOrd="0" destOrd="0" presId="urn:microsoft.com/office/officeart/2005/8/layout/process1"/>
    <dgm:cxn modelId="{7D7DE979-BE30-4879-836E-23A4D8ADD1A5}" type="presParOf" srcId="{28344841-FB97-4CFA-AF48-FAF35C7ECAF1}" destId="{CC3B5047-11BD-43BE-A46E-07E3DF728832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93BE40-2AE3-4F15-BF82-B0D4643B1304}">
      <dsp:nvSpPr>
        <dsp:cNvPr id="0" name=""/>
        <dsp:cNvSpPr/>
      </dsp:nvSpPr>
      <dsp:spPr>
        <a:xfrm>
          <a:off x="2848" y="232414"/>
          <a:ext cx="882911" cy="488904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收割取纖維</a:t>
          </a:r>
          <a:endParaRPr lang="zh-TW" altLang="en-US" sz="3200" kern="12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8708" y="258274"/>
        <a:ext cx="831191" cy="4837325"/>
      </dsp:txXfrm>
    </dsp:sp>
    <dsp:sp modelId="{0966B4B8-1EFF-4F34-9548-736604DE4629}">
      <dsp:nvSpPr>
        <dsp:cNvPr id="0" name=""/>
        <dsp:cNvSpPr/>
      </dsp:nvSpPr>
      <dsp:spPr>
        <a:xfrm>
          <a:off x="974050" y="2567456"/>
          <a:ext cx="187177" cy="2189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900" kern="1200"/>
        </a:p>
      </dsp:txBody>
      <dsp:txXfrm>
        <a:off x="974050" y="2611248"/>
        <a:ext cx="131024" cy="131377"/>
      </dsp:txXfrm>
    </dsp:sp>
    <dsp:sp modelId="{7864ED03-483F-4CE0-9340-5E8BA084080A}">
      <dsp:nvSpPr>
        <dsp:cNvPr id="0" name=""/>
        <dsp:cNvSpPr/>
      </dsp:nvSpPr>
      <dsp:spPr>
        <a:xfrm>
          <a:off x="1238923" y="232414"/>
          <a:ext cx="882911" cy="4889045"/>
        </a:xfrm>
        <a:prstGeom prst="roundRect">
          <a:avLst>
            <a:gd name="adj" fmla="val 10000"/>
          </a:avLst>
        </a:prstGeom>
        <a:solidFill>
          <a:schemeClr val="accent5">
            <a:hueOff val="-4607364"/>
            <a:satOff val="5156"/>
            <a:lumOff val="29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用口紡織成絲縷</a:t>
          </a:r>
          <a:endParaRPr lang="zh-TW" altLang="en-US" sz="3200" kern="12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264783" y="258274"/>
        <a:ext cx="831191" cy="4837325"/>
      </dsp:txXfrm>
    </dsp:sp>
    <dsp:sp modelId="{4A653F18-F5CA-4875-9DC7-690274BE9697}">
      <dsp:nvSpPr>
        <dsp:cNvPr id="0" name=""/>
        <dsp:cNvSpPr/>
      </dsp:nvSpPr>
      <dsp:spPr>
        <a:xfrm>
          <a:off x="2210126" y="2567456"/>
          <a:ext cx="187177" cy="2189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143153"/>
            <a:satOff val="6875"/>
            <a:lumOff val="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900" kern="1200"/>
        </a:p>
      </dsp:txBody>
      <dsp:txXfrm>
        <a:off x="2210126" y="2611248"/>
        <a:ext cx="131024" cy="131377"/>
      </dsp:txXfrm>
    </dsp:sp>
    <dsp:sp modelId="{81035681-CAFF-40D5-ABDA-9D538CCD7C1D}">
      <dsp:nvSpPr>
        <dsp:cNvPr id="0" name=""/>
        <dsp:cNvSpPr/>
      </dsp:nvSpPr>
      <dsp:spPr>
        <a:xfrm>
          <a:off x="2474999" y="232414"/>
          <a:ext cx="882911" cy="4889045"/>
        </a:xfrm>
        <a:prstGeom prst="roundRect">
          <a:avLst>
            <a:gd name="adj" fmla="val 10000"/>
          </a:avLst>
        </a:prstGeom>
        <a:solidFill>
          <a:schemeClr val="accent5">
            <a:hueOff val="-9214729"/>
            <a:satOff val="10313"/>
            <a:lumOff val="58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絲縷紡成線棒</a:t>
          </a:r>
          <a:endParaRPr lang="zh-TW" altLang="en-US" sz="3200" kern="12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500859" y="258274"/>
        <a:ext cx="831191" cy="4837325"/>
      </dsp:txXfrm>
    </dsp:sp>
    <dsp:sp modelId="{E6F33943-87A1-470C-8FDC-600C4754DD6B}">
      <dsp:nvSpPr>
        <dsp:cNvPr id="0" name=""/>
        <dsp:cNvSpPr/>
      </dsp:nvSpPr>
      <dsp:spPr>
        <a:xfrm>
          <a:off x="3446201" y="2567456"/>
          <a:ext cx="187177" cy="2189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2286306"/>
            <a:satOff val="13750"/>
            <a:lumOff val="78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900" kern="1200"/>
        </a:p>
      </dsp:txBody>
      <dsp:txXfrm>
        <a:off x="3446201" y="2611248"/>
        <a:ext cx="131024" cy="131377"/>
      </dsp:txXfrm>
    </dsp:sp>
    <dsp:sp modelId="{9EA4551C-320E-42AD-B41E-DFA3A3D79D5C}">
      <dsp:nvSpPr>
        <dsp:cNvPr id="0" name=""/>
        <dsp:cNvSpPr/>
      </dsp:nvSpPr>
      <dsp:spPr>
        <a:xfrm>
          <a:off x="3711075" y="232414"/>
          <a:ext cx="882911" cy="4889045"/>
        </a:xfrm>
        <a:prstGeom prst="roundRect">
          <a:avLst>
            <a:gd name="adj" fmla="val 10000"/>
          </a:avLst>
        </a:prstGeom>
        <a:solidFill>
          <a:schemeClr val="accent5">
            <a:hueOff val="-13822094"/>
            <a:satOff val="15469"/>
            <a:lumOff val="88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線棒紡成經線</a:t>
          </a:r>
          <a:endParaRPr lang="zh-TW" altLang="en-US" sz="3200" kern="12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736935" y="258274"/>
        <a:ext cx="831191" cy="4837325"/>
      </dsp:txXfrm>
    </dsp:sp>
    <dsp:sp modelId="{3ED69EA4-7995-4F50-B65B-6CFFE1C80209}">
      <dsp:nvSpPr>
        <dsp:cNvPr id="0" name=""/>
        <dsp:cNvSpPr/>
      </dsp:nvSpPr>
      <dsp:spPr>
        <a:xfrm>
          <a:off x="4682277" y="2567456"/>
          <a:ext cx="187177" cy="2189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8429457"/>
            <a:satOff val="20625"/>
            <a:lumOff val="1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900" kern="1200"/>
        </a:p>
      </dsp:txBody>
      <dsp:txXfrm>
        <a:off x="4682277" y="2611248"/>
        <a:ext cx="131024" cy="131377"/>
      </dsp:txXfrm>
    </dsp:sp>
    <dsp:sp modelId="{CC3B5047-11BD-43BE-A46E-07E3DF728832}">
      <dsp:nvSpPr>
        <dsp:cNvPr id="0" name=""/>
        <dsp:cNvSpPr/>
      </dsp:nvSpPr>
      <dsp:spPr>
        <a:xfrm>
          <a:off x="4947150" y="232414"/>
          <a:ext cx="882911" cy="4889045"/>
        </a:xfrm>
        <a:prstGeom prst="roundRect">
          <a:avLst>
            <a:gd name="adj" fmla="val 10000"/>
          </a:avLst>
        </a:prstGeom>
        <a:solidFill>
          <a:schemeClr val="accent5">
            <a:hueOff val="-18429457"/>
            <a:satOff val="20625"/>
            <a:lumOff val="117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經線煮灰燼成灰白色織布線</a:t>
          </a:r>
          <a:endParaRPr lang="zh-TW" altLang="en-US" sz="2600" kern="12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973010" y="258274"/>
        <a:ext cx="831191" cy="48373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E7141-972A-4B36-BC95-AE62BC82C37D}" type="datetimeFigureOut">
              <a:rPr lang="zh-TW" altLang="en-US" smtClean="0"/>
              <a:t>2019/11/1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68D19-2890-4EE9-B9E5-85EFFAF130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4532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圖騰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最常使用在織作上呈現，從這幾種最常出現的題材可發現太魯閣的信仰、男女社會責任、神話信仰與習俗。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68D19-2890-4EE9-B9E5-85EFFAF13023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9932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EC19-D92C-4A48-898B-684FF24BB423}" type="datetimeFigureOut">
              <a:rPr lang="zh-TW" altLang="en-US" smtClean="0"/>
              <a:t>2019/11/1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4782-466C-4BEE-9BCC-A6CA4A13BE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0542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EC19-D92C-4A48-898B-684FF24BB423}" type="datetimeFigureOut">
              <a:rPr lang="zh-TW" altLang="en-US" smtClean="0"/>
              <a:t>2019/11/1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4782-466C-4BEE-9BCC-A6CA4A13BE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5996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EC19-D92C-4A48-898B-684FF24BB423}" type="datetimeFigureOut">
              <a:rPr lang="zh-TW" altLang="en-US" smtClean="0"/>
              <a:t>2019/11/1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4782-466C-4BEE-9BCC-A6CA4A13BE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0305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EC19-D92C-4A48-898B-684FF24BB423}" type="datetimeFigureOut">
              <a:rPr lang="zh-TW" altLang="en-US" smtClean="0"/>
              <a:t>2019/11/1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4782-466C-4BEE-9BCC-A6CA4A13BEF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7031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EC19-D92C-4A48-898B-684FF24BB423}" type="datetimeFigureOut">
              <a:rPr lang="zh-TW" altLang="en-US" smtClean="0"/>
              <a:t>2019/11/1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4782-466C-4BEE-9BCC-A6CA4A13BE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9148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EC19-D92C-4A48-898B-684FF24BB423}" type="datetimeFigureOut">
              <a:rPr lang="zh-TW" altLang="en-US" smtClean="0"/>
              <a:t>2019/11/1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4782-466C-4BEE-9BCC-A6CA4A13BE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8323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EC19-D92C-4A48-898B-684FF24BB423}" type="datetimeFigureOut">
              <a:rPr lang="zh-TW" altLang="en-US" smtClean="0"/>
              <a:t>2019/11/1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4782-466C-4BEE-9BCC-A6CA4A13BE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2884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EC19-D92C-4A48-898B-684FF24BB423}" type="datetimeFigureOut">
              <a:rPr lang="zh-TW" altLang="en-US" smtClean="0"/>
              <a:t>2019/11/1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4782-466C-4BEE-9BCC-A6CA4A13BE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6238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EC19-D92C-4A48-898B-684FF24BB423}" type="datetimeFigureOut">
              <a:rPr lang="zh-TW" altLang="en-US" smtClean="0"/>
              <a:t>2019/11/1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4782-466C-4BEE-9BCC-A6CA4A13BE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4608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EC19-D92C-4A48-898B-684FF24BB423}" type="datetimeFigureOut">
              <a:rPr lang="zh-TW" altLang="en-US" smtClean="0"/>
              <a:t>2019/11/1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4782-466C-4BEE-9BCC-A6CA4A13BE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9458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EC19-D92C-4A48-898B-684FF24BB423}" type="datetimeFigureOut">
              <a:rPr lang="zh-TW" altLang="en-US" smtClean="0"/>
              <a:t>2019/11/1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4782-466C-4BEE-9BCC-A6CA4A13BE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4293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EC19-D92C-4A48-898B-684FF24BB423}" type="datetimeFigureOut">
              <a:rPr lang="zh-TW" altLang="en-US" smtClean="0"/>
              <a:t>2019/11/1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4782-466C-4BEE-9BCC-A6CA4A13BE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0789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EC19-D92C-4A48-898B-684FF24BB423}" type="datetimeFigureOut">
              <a:rPr lang="zh-TW" altLang="en-US" smtClean="0"/>
              <a:t>2019/11/1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4782-466C-4BEE-9BCC-A6CA4A13BE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4897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EC19-D92C-4A48-898B-684FF24BB423}" type="datetimeFigureOut">
              <a:rPr lang="zh-TW" altLang="en-US" smtClean="0"/>
              <a:t>2019/11/1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4782-466C-4BEE-9BCC-A6CA4A13BE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810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EC19-D92C-4A48-898B-684FF24BB423}" type="datetimeFigureOut">
              <a:rPr lang="zh-TW" altLang="en-US" smtClean="0"/>
              <a:t>2019/11/1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4782-466C-4BEE-9BCC-A6CA4A13BE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0434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EC19-D92C-4A48-898B-684FF24BB423}" type="datetimeFigureOut">
              <a:rPr lang="zh-TW" altLang="en-US" smtClean="0"/>
              <a:t>2019/11/1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4782-466C-4BEE-9BCC-A6CA4A13BE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1580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1EC19-D92C-4A48-898B-684FF24BB423}" type="datetimeFigureOut">
              <a:rPr lang="zh-TW" altLang="en-US" smtClean="0"/>
              <a:t>2019/11/1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4782-466C-4BEE-9BCC-A6CA4A13BE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1351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1EC19-D92C-4A48-898B-684FF24BB423}" type="datetimeFigureOut">
              <a:rPr lang="zh-TW" altLang="en-US" smtClean="0"/>
              <a:t>2019/11/1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F4782-466C-4BEE-9BCC-A6CA4A13BE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34998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73630" y="0"/>
            <a:ext cx="9144000" cy="1479665"/>
          </a:xfrm>
        </p:spPr>
        <p:txBody>
          <a:bodyPr>
            <a:normAutofit/>
          </a:bodyPr>
          <a:lstStyle/>
          <a:p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太魯閣族圖騰研究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738735" y="3891515"/>
            <a:ext cx="7659213" cy="1655762"/>
          </a:xfrm>
        </p:spPr>
        <p:txBody>
          <a:bodyPr>
            <a:noAutofit/>
          </a:bodyPr>
          <a:lstStyle/>
          <a:p>
            <a:r>
              <a:rPr lang="zh-TW" altLang="en-US" sz="35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圖騰考古隊</a:t>
            </a:r>
            <a:endParaRPr lang="en-US" altLang="zh-TW" sz="3500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5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研究者</a:t>
            </a:r>
            <a:endParaRPr lang="en-US" altLang="zh-TW" sz="3500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5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王彥崴</a:t>
            </a:r>
            <a:endParaRPr lang="zh-TW" altLang="en-US" sz="35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247" y="1596040"/>
            <a:ext cx="4643538" cy="502089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1417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3801438" y="629095"/>
            <a:ext cx="4736387" cy="1107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TW" altLang="en-US" sz="5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看見</a:t>
            </a:r>
            <a:r>
              <a:rPr lang="zh-TW" altLang="en-US" sz="5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族人的</a:t>
            </a:r>
            <a:r>
              <a:rPr lang="zh-TW" altLang="en-US" sz="5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特質</a:t>
            </a:r>
            <a:endParaRPr lang="en-US" altLang="zh-TW" sz="3500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zh-TW" altLang="en-US" sz="35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1130158" y="1890445"/>
            <a:ext cx="102536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36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願意分享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，尊重彼此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技藝知識和經驗交流分享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傳統對</a:t>
            </a:r>
            <a:r>
              <a:rPr lang="zh-TW" altLang="en-US" sz="36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祖靈信仰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的恐懼</a:t>
            </a:r>
            <a:r>
              <a:rPr lang="zh-TW" altLang="en-US" sz="36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深植人心</a:t>
            </a:r>
            <a:endParaRPr lang="en-US" altLang="zh-TW" sz="3600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122" y="3667225"/>
            <a:ext cx="384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83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947029" y="462835"/>
            <a:ext cx="10353762" cy="1192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sz="50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</a:t>
            </a:r>
            <a:r>
              <a:rPr lang="zh-TW" altLang="en-US" sz="5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部落織品的多樣性與色彩的不同</a:t>
            </a:r>
            <a:endParaRPr lang="en-US" altLang="zh-TW" sz="50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zh-TW" altLang="en-US" sz="3500" dirty="0">
              <a:solidFill>
                <a:prstClr val="white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106481" y="1443790"/>
            <a:ext cx="103001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在史前館的藏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品擁有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的圖紋收藏就有</a:t>
            </a:r>
            <a:r>
              <a:rPr lang="en-US" altLang="zh-TW" sz="36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48</a:t>
            </a:r>
            <a:r>
              <a:rPr lang="zh-TW" altLang="en-US" sz="36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種</a:t>
            </a:r>
            <a:endParaRPr lang="en-US" altLang="zh-TW" sz="3600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線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材十分細緻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36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以前</a:t>
            </a:r>
            <a:r>
              <a:rPr lang="zh-TW" altLang="zh-TW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的圖紋比較小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，現在再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也織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出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這麼細緻的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織品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水源村的藏品經常使用的紗線</a:t>
            </a:r>
            <a:r>
              <a:rPr lang="zh-TW" altLang="zh-TW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顏色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是粉紅和藍，秀林的是粉紅、藍、綠和紅，此外還有粉紅、藍、綠、淺藍、湖綠和紫色等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6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1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3456" y="1184241"/>
            <a:ext cx="4905168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7315375" y="6206830"/>
            <a:ext cx="10353762" cy="3695136"/>
          </a:xfrm>
        </p:spPr>
        <p:txBody>
          <a:bodyPr>
            <a:normAutofit/>
          </a:bodyPr>
          <a:lstStyle/>
          <a:p>
            <a:r>
              <a:rPr lang="zh-TW" altLang="en-US" sz="3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資料來源：研究者拍攝</a:t>
            </a:r>
            <a:endParaRPr lang="zh-TW" altLang="en-US" sz="35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image15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39582" y="1184241"/>
            <a:ext cx="4905168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668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1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6401" y="1350973"/>
            <a:ext cx="4905168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7315375" y="6206830"/>
            <a:ext cx="10353762" cy="3695136"/>
          </a:xfrm>
        </p:spPr>
        <p:txBody>
          <a:bodyPr>
            <a:normAutofit/>
          </a:bodyPr>
          <a:lstStyle/>
          <a:p>
            <a:r>
              <a:rPr lang="zh-TW" altLang="en-US" sz="3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資料來源：研究者拍攝</a:t>
            </a:r>
            <a:endParaRPr lang="zh-TW" altLang="en-US" sz="35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image1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1978" y="1350973"/>
            <a:ext cx="4905168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900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18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55892" y="1237958"/>
            <a:ext cx="6042371" cy="443461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7315375" y="6206830"/>
            <a:ext cx="10353762" cy="3695136"/>
          </a:xfrm>
        </p:spPr>
        <p:txBody>
          <a:bodyPr>
            <a:normAutofit/>
          </a:bodyPr>
          <a:lstStyle/>
          <a:p>
            <a:r>
              <a:rPr lang="zh-TW" altLang="en-US" sz="3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資料來源：研究者拍攝</a:t>
            </a:r>
            <a:endParaRPr lang="zh-TW" altLang="en-US" sz="35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1419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60" y="1147282"/>
            <a:ext cx="2469784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244" y="1147282"/>
            <a:ext cx="2386956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內容版面配置區 2"/>
          <p:cNvSpPr txBox="1">
            <a:spLocks/>
          </p:cNvSpPr>
          <p:nvPr/>
        </p:nvSpPr>
        <p:spPr>
          <a:xfrm>
            <a:off x="9172965" y="4031540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35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1341783" y="466368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苧麻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3902724" y="4651154"/>
            <a:ext cx="11079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薯榔</a:t>
            </a:r>
          </a:p>
          <a:p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5838341" y="1161503"/>
            <a:ext cx="542269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1.</a:t>
            </a:r>
            <a:r>
              <a:rPr lang="zh-TW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太魯閣</a:t>
            </a:r>
            <a:r>
              <a:rPr lang="zh-TW" altLang="zh-TW" sz="3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族早期沒有文字</a:t>
            </a:r>
            <a:r>
              <a:rPr lang="zh-TW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，所以</a:t>
            </a:r>
            <a:r>
              <a:rPr lang="zh-TW" altLang="zh-TW" sz="3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才用</a:t>
            </a:r>
            <a:r>
              <a:rPr lang="zh-TW" altLang="zh-TW" sz="3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圖騰</a:t>
            </a:r>
            <a:r>
              <a:rPr lang="zh-TW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表示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en-US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838341" y="2786765"/>
            <a:ext cx="542269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lang="zh-TW" altLang="zh-TW" sz="3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早期的織品主要都用</a:t>
            </a:r>
            <a:r>
              <a:rPr lang="zh-TW" altLang="zh-TW" sz="3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苧麻線</a:t>
            </a:r>
            <a:r>
              <a:rPr lang="zh-TW" altLang="zh-TW" sz="30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，使用的東西幾乎都是用原始</a:t>
            </a:r>
            <a:r>
              <a:rPr lang="zh-TW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en-US" sz="30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96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15" y="1935921"/>
            <a:ext cx="5380436" cy="36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6849978" y="1935921"/>
            <a:ext cx="44982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織作主要偏天然的顏色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zh-TW" altLang="zh-TW" sz="32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米色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，基本技術都是從相同原理中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產生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3350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4058598872"/>
              </p:ext>
            </p:extLst>
          </p:nvPr>
        </p:nvGraphicFramePr>
        <p:xfrm>
          <a:off x="837399" y="1058983"/>
          <a:ext cx="5832910" cy="535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圖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7105239" y="1731159"/>
            <a:ext cx="4352381" cy="400952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597209" y="474208"/>
            <a:ext cx="92127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從訪問得知，會織布的人一看就會知道圖騰的含意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5177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23420" y="311217"/>
            <a:ext cx="10353761" cy="1326321"/>
          </a:xfrm>
        </p:spPr>
        <p:txBody>
          <a:bodyPr>
            <a:noAutofit/>
          </a:bodyPr>
          <a:lstStyle/>
          <a:p>
            <a:r>
              <a:rPr lang="zh-TW" altLang="en-US" sz="54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結論一</a:t>
            </a:r>
            <a:endParaRPr lang="zh-TW" altLang="en-US" sz="54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997148" y="1310279"/>
            <a:ext cx="10353762" cy="47825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zh-TW" altLang="en-US" sz="28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太魯閣</a:t>
            </a:r>
            <a:r>
              <a:rPr lang="zh-TW" altLang="en-US" sz="2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族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是 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2004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年 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月 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14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日成為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個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被行政院核定的台灣原住民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，目前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有三萬多人，</a:t>
            </a:r>
            <a:r>
              <a:rPr lang="zh-TW" altLang="en-US" sz="28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lang="en-US" altLang="zh-TW" sz="28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16</a:t>
            </a:r>
            <a:r>
              <a:rPr lang="zh-TW" altLang="en-US" sz="28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族</a:t>
            </a:r>
            <a:r>
              <a:rPr lang="zh-TW" altLang="en-US" sz="28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的五大族群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源於南投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與賽德克族有共同</a:t>
            </a:r>
            <a:r>
              <a:rPr lang="zh-TW" altLang="en-US" sz="28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祖先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60000"/>
              </a:lnSpc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傳統文化方面，</a:t>
            </a:r>
            <a:r>
              <a:rPr lang="zh-TW" altLang="en-US" sz="2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族人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en-US" sz="2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山田焚墾農業為主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，也</a:t>
            </a:r>
            <a:r>
              <a:rPr lang="zh-TW" altLang="en-US" sz="2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有狩獵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捕魚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採集等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飲食 文化，</a:t>
            </a:r>
            <a:r>
              <a:rPr lang="zh-TW" altLang="en-US" sz="2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紋面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zh-TW" altLang="en-US" sz="2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獵頭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lang="zh-TW" altLang="en-US" sz="2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族群獨特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2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習俗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。 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60000"/>
              </a:lnSpc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太魯閣族目前大</a:t>
            </a:r>
            <a:r>
              <a:rPr lang="zh-TW" altLang="en-US" sz="2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多居住於南投仁愛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的松林、廬山、靜觀；</a:t>
            </a:r>
            <a:r>
              <a:rPr lang="zh-TW" altLang="en-US" sz="2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花蓮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2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秀林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8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萬榮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卓溪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的立山、</a:t>
            </a:r>
            <a:r>
              <a:rPr lang="zh-TW" altLang="en-US" sz="2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吉安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的慶豐、南華與福興</a:t>
            </a:r>
            <a:r>
              <a:rPr lang="zh-TW" altLang="en-US" sz="2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等地區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。 </a:t>
            </a:r>
          </a:p>
        </p:txBody>
      </p:sp>
    </p:spTree>
    <p:extLst>
      <p:ext uri="{BB962C8B-B14F-4D97-AF65-F5344CB8AC3E}">
        <p14:creationId xmlns:p14="http://schemas.microsoft.com/office/powerpoint/2010/main" val="327048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54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結論二</a:t>
            </a:r>
            <a:endParaRPr lang="zh-TW" altLang="en-US" sz="54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1064525" y="1761423"/>
            <a:ext cx="10353762" cy="38980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織布和太魯閣族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的生活息息</a:t>
            </a:r>
            <a:r>
              <a:rPr lang="zh-TW" altLang="en-US" sz="2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相關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，在傳統概念裡就已經灌輸族人這種概念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例如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死後過彩虹橋會受檢驗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r>
              <a:rPr lang="zh-TW" altLang="en-US" sz="2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織布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主要是為了</a:t>
            </a:r>
            <a:r>
              <a:rPr lang="zh-TW" altLang="en-US" sz="2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兩個原因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﹕</a:t>
            </a:r>
            <a:r>
              <a:rPr lang="zh-TW" altLang="en-US" sz="28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保暖和回到祖靈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因為</a:t>
            </a:r>
            <a:r>
              <a:rPr lang="zh-TW" altLang="en-US" sz="2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族人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不自私，</a:t>
            </a:r>
            <a:r>
              <a:rPr lang="zh-TW" altLang="en-US" sz="2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願意分享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、尊重，才能</a:t>
            </a:r>
            <a:r>
              <a:rPr lang="zh-TW" altLang="en-US" sz="2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把良好的織布技術流傳到現代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目前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史前館收藏的圖紋就有四十八個，還有細緻的線材，</a:t>
            </a:r>
            <a:r>
              <a:rPr lang="zh-TW" altLang="en-US" sz="2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以前的圖紋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比</a:t>
            </a:r>
            <a:r>
              <a:rPr lang="zh-TW" altLang="en-US" sz="2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較小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較細緻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不同地方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也有</a:t>
            </a:r>
            <a:r>
              <a:rPr lang="zh-TW" altLang="en-US" sz="2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不同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織品的</a:t>
            </a:r>
            <a:r>
              <a:rPr lang="zh-TW" altLang="en-US" sz="2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顏色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。 </a:t>
            </a:r>
          </a:p>
        </p:txBody>
      </p:sp>
    </p:spTree>
    <p:extLst>
      <p:ext uri="{BB962C8B-B14F-4D97-AF65-F5344CB8AC3E}">
        <p14:creationId xmlns:p14="http://schemas.microsoft.com/office/powerpoint/2010/main" val="222566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30333" y="377688"/>
            <a:ext cx="8725631" cy="1220303"/>
          </a:xfrm>
        </p:spPr>
        <p:txBody>
          <a:bodyPr>
            <a:normAutofit/>
          </a:bodyPr>
          <a:lstStyle/>
          <a:p>
            <a:r>
              <a:rPr lang="zh-TW" altLang="en-US" sz="54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zh-TW" altLang="en-US" sz="54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甚麼要研究太魯閣族圖騰</a:t>
            </a:r>
            <a:r>
              <a:rPr lang="en-US" altLang="zh-TW" sz="54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54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559" y="1719809"/>
            <a:ext cx="3334355" cy="44458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內容版面配置區 2"/>
          <p:cNvSpPr txBox="1">
            <a:spLocks/>
          </p:cNvSpPr>
          <p:nvPr/>
        </p:nvSpPr>
        <p:spPr>
          <a:xfrm>
            <a:off x="6673931" y="6165616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資料來源：研究者拍攝</a:t>
            </a:r>
            <a:endParaRPr lang="zh-TW" altLang="en-US" sz="35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960" y="2731052"/>
            <a:ext cx="434057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9719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30676" y="294946"/>
            <a:ext cx="10353761" cy="1326321"/>
          </a:xfrm>
        </p:spPr>
        <p:txBody>
          <a:bodyPr>
            <a:normAutofit/>
          </a:bodyPr>
          <a:lstStyle/>
          <a:p>
            <a:r>
              <a:rPr lang="zh-TW" altLang="en-US" sz="54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結論三</a:t>
            </a:r>
            <a:endParaRPr lang="zh-TW" altLang="en-US" sz="54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30676" y="1621267"/>
            <a:ext cx="10353762" cy="369513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祖靈之眼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在男女服飾，意思</a:t>
            </a:r>
            <a:r>
              <a:rPr lang="zh-TW" altLang="en-US" sz="28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是賢慧乖巧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8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也是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保護子孫，</a:t>
            </a:r>
            <a:r>
              <a:rPr lang="zh-TW" altLang="en-US" sz="28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無時無刻提醒子孫不要犯錯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8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讓子孫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最終能</a:t>
            </a:r>
            <a:r>
              <a:rPr lang="zh-TW" altLang="en-US" sz="28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回歸祖靈懷抱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賢德之眼在女子服飾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，族群女性在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12~16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歲就要學習織布，才能紋面。</a:t>
            </a:r>
            <a:r>
              <a:rPr lang="en-US" altLang="zh-TW" sz="28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2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字</a:t>
            </a:r>
            <a:r>
              <a:rPr lang="zh-TW" altLang="en-US" sz="28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行紋路是女人雙手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8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認真織布的賢德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獵士之眼在男子服飾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，族群</a:t>
            </a:r>
            <a:r>
              <a:rPr lang="zh-TW" altLang="en-US" sz="28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男性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要</a:t>
            </a:r>
            <a:r>
              <a:rPr lang="zh-TW" altLang="en-US" sz="28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打獵才能紋面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。另外，當男性有袖紅色菱紋長衣，代表他是族群領袖或善獵男子。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6329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23511" y="2080199"/>
            <a:ext cx="11492564" cy="2601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占卜鳥之眼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在男女服飾，</a:t>
            </a:r>
            <a:r>
              <a:rPr lang="zh-TW" altLang="en-US" sz="2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微小的</a:t>
            </a:r>
            <a:r>
              <a:rPr lang="zh-TW" altLang="en-US" sz="2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繡眼畫眉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，故事中他推動巨石得到眾人敬佩。在農獵生活中，</a:t>
            </a:r>
            <a:r>
              <a:rPr lang="zh-TW" altLang="en-US" sz="2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族人靠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繡眼畫眉的</a:t>
            </a:r>
            <a:r>
              <a:rPr lang="zh-TW" altLang="en-US" sz="2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飛行方向及音頻來預兆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傳承之眼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在男女服飾，這個圖騰</a:t>
            </a:r>
            <a:r>
              <a:rPr lang="zh-TW" altLang="en-US" sz="2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構成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了</a:t>
            </a:r>
            <a:r>
              <a:rPr lang="zh-TW" altLang="en-US" sz="2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習俗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，當</a:t>
            </a:r>
            <a:r>
              <a:rPr lang="zh-TW" altLang="en-US" sz="2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貓頭鷹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在晚上</a:t>
            </a:r>
            <a:r>
              <a:rPr lang="zh-TW" altLang="en-US" sz="2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出</a:t>
            </a:r>
            <a:r>
              <a:rPr lang="zh-TW" altLang="en-US" sz="2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亢</a:t>
            </a:r>
            <a:r>
              <a:rPr lang="zh-TW" altLang="en-US" sz="2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聲代表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zh-TW" altLang="en-US" sz="2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男嬰出生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低沉聲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就</a:t>
            </a:r>
            <a:r>
              <a:rPr lang="zh-TW" altLang="en-US" sz="2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是女嬰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，這</a:t>
            </a:r>
            <a:r>
              <a:rPr lang="zh-TW" altLang="en-US" sz="2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貓頭鷹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也</a:t>
            </a:r>
            <a:r>
              <a:rPr lang="zh-TW" altLang="en-US" sz="2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代表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族群的</a:t>
            </a:r>
            <a:r>
              <a:rPr lang="zh-TW" altLang="en-US" sz="2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傳承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7333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2414" y="461160"/>
            <a:ext cx="10353761" cy="1326321"/>
          </a:xfrm>
        </p:spPr>
        <p:txBody>
          <a:bodyPr>
            <a:noAutofit/>
          </a:bodyPr>
          <a:lstStyle/>
          <a:p>
            <a:r>
              <a:rPr lang="zh-TW" altLang="en-US" sz="54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結論四</a:t>
            </a:r>
            <a:endParaRPr lang="zh-TW" altLang="en-US" sz="54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913794" y="1787481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早期</a:t>
            </a:r>
            <a:r>
              <a:rPr lang="zh-TW" altLang="en-US" sz="2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太魯閣族圖騰只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出現</a:t>
            </a:r>
            <a:r>
              <a:rPr lang="zh-TW" altLang="en-US" sz="2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在織品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，而且</a:t>
            </a:r>
            <a:r>
              <a:rPr lang="zh-TW" altLang="en-US" sz="2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圖騰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算是</a:t>
            </a:r>
            <a:r>
              <a:rPr lang="zh-TW" altLang="en-US" sz="2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早期族群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28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文字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 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早期</a:t>
            </a:r>
            <a:r>
              <a:rPr lang="zh-TW" altLang="en-US" sz="2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織品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很</a:t>
            </a:r>
            <a:r>
              <a:rPr lang="zh-TW" altLang="en-US" sz="2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珍貴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，因為早期織布</a:t>
            </a:r>
            <a:r>
              <a:rPr lang="zh-TW" altLang="en-US" sz="2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使用苧麻線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，現在</a:t>
            </a:r>
            <a:r>
              <a:rPr lang="zh-TW" altLang="en-US" sz="2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很難</a:t>
            </a:r>
            <a:r>
              <a:rPr lang="zh-TW" altLang="en-US" sz="28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見到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早期</a:t>
            </a:r>
            <a:r>
              <a:rPr lang="zh-TW" altLang="en-US" sz="2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山地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sz="2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平地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原住民</a:t>
            </a:r>
            <a:r>
              <a:rPr lang="zh-TW" altLang="en-US" sz="2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缺乏物不同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，以前常見的以物易物是用</a:t>
            </a:r>
            <a:r>
              <a:rPr lang="zh-TW" altLang="en-US" sz="2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大量鹽巴換</a:t>
            </a:r>
            <a:r>
              <a:rPr lang="zh-TW" altLang="en-US" sz="2800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織品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。族群的</a:t>
            </a:r>
            <a:r>
              <a:rPr lang="zh-TW" altLang="en-US" sz="2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織品材料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通常</a:t>
            </a:r>
            <a:r>
              <a:rPr lang="zh-TW" altLang="en-US" sz="2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從</a:t>
            </a:r>
            <a:r>
              <a:rPr lang="zh-TW" altLang="en-US" sz="2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山上取樹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竹子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山竹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木頭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苧麻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2892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8897" y="1727810"/>
            <a:ext cx="1091504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織布技術好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地位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比較</a:t>
            </a:r>
            <a:r>
              <a:rPr lang="zh-TW" altLang="en-US" sz="2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，早期族群無文字紀錄，比較</a:t>
            </a:r>
            <a:r>
              <a:rPr lang="zh-TW" altLang="en-US" sz="2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聰明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2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會</a:t>
            </a:r>
            <a:r>
              <a:rPr lang="zh-TW" altLang="en-US" sz="2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造越多圖紋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，當有人</a:t>
            </a:r>
            <a:r>
              <a:rPr lang="zh-TW" altLang="en-US" sz="2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看到新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2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圖紋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就會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向她</a:t>
            </a:r>
            <a:r>
              <a:rPr lang="zh-TW" altLang="en-US" sz="2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，所以</a:t>
            </a:r>
            <a:r>
              <a:rPr lang="zh-TW" altLang="en-US" sz="2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族人就很會織布且織紋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就很</a:t>
            </a:r>
            <a:r>
              <a:rPr lang="zh-TW" altLang="en-US" sz="2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太魯閣族服飾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lang="zh-TW" altLang="en-US" sz="2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米色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，從</a:t>
            </a:r>
            <a:r>
              <a:rPr lang="zh-TW" altLang="en-US" sz="2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南投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來的族人會使用</a:t>
            </a:r>
            <a:r>
              <a:rPr lang="zh-TW" altLang="en-US" sz="2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紅磚色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立霧溪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木瓜溪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的人比</a:t>
            </a:r>
            <a:r>
              <a:rPr lang="zh-TW" altLang="en-US" sz="28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較不使用顏色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0370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0768" y="1252596"/>
            <a:ext cx="4455258" cy="1326321"/>
          </a:xfrm>
        </p:spPr>
        <p:txBody>
          <a:bodyPr>
            <a:normAutofit/>
          </a:bodyPr>
          <a:lstStyle/>
          <a:p>
            <a:r>
              <a:rPr lang="zh-TW" altLang="en-US" sz="54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訪談時的圖片</a:t>
            </a:r>
            <a:endParaRPr lang="zh-TW" altLang="en-US" sz="54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84" y="1002454"/>
            <a:ext cx="3851798" cy="5135731"/>
          </a:xfrm>
        </p:spPr>
      </p:pic>
      <p:sp>
        <p:nvSpPr>
          <p:cNvPr id="3" name="矩形 2"/>
          <p:cNvSpPr/>
          <p:nvPr/>
        </p:nvSpPr>
        <p:spPr>
          <a:xfrm>
            <a:off x="912425" y="5245633"/>
            <a:ext cx="5519460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6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地點</a:t>
            </a:r>
            <a:r>
              <a:rPr lang="en-US" altLang="zh-TW" sz="26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:</a:t>
            </a:r>
            <a:r>
              <a:rPr lang="zh-TW" altLang="zh-TW" sz="26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克</a:t>
            </a:r>
            <a:r>
              <a:rPr lang="zh-TW" altLang="zh-TW" sz="2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尼布手工</a:t>
            </a:r>
            <a:r>
              <a:rPr lang="zh-TW" altLang="zh-TW" sz="26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坊</a:t>
            </a:r>
            <a:endParaRPr lang="en-US" altLang="zh-TW" sz="2600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lang="zh-TW" altLang="en-US" sz="26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訪問對象</a:t>
            </a:r>
            <a:r>
              <a:rPr lang="en-US" altLang="zh-TW" sz="26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:</a:t>
            </a:r>
            <a:r>
              <a:rPr lang="zh-TW" altLang="zh-TW" sz="2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織布及歌謠老師</a:t>
            </a:r>
            <a:r>
              <a:rPr lang="en-US" altLang="zh-TW" sz="2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-</a:t>
            </a:r>
            <a:r>
              <a:rPr lang="zh-TW" altLang="zh-TW" sz="2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石馬秀花</a:t>
            </a:r>
            <a:endParaRPr lang="zh-TW" altLang="en-US" sz="26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66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7256" y="315534"/>
            <a:ext cx="10353761" cy="1326321"/>
          </a:xfrm>
        </p:spPr>
        <p:txBody>
          <a:bodyPr>
            <a:normAutofit/>
          </a:bodyPr>
          <a:lstStyle/>
          <a:p>
            <a:r>
              <a:rPr lang="zh-TW" altLang="en-US" sz="5400" dirty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謝謝聆聽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127" y="1641855"/>
            <a:ext cx="5066020" cy="50660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4011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546" y="731519"/>
            <a:ext cx="10353762" cy="531314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zh-TW" sz="35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(一)初探太魯閣族族群。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zh-TW" sz="35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(二)了解織作對太魯閣族人的社會意義。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zh-TW" sz="35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(三)了解太魯閣族圖騰的種類和含意。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zh-TW" sz="35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35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zh-TW" altLang="zh-TW" sz="35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)訪問</a:t>
            </a:r>
            <a:r>
              <a:rPr lang="zh-TW" altLang="zh-TW" sz="35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專家了解圖騰在生活中的應用與文化意義</a:t>
            </a:r>
            <a:r>
              <a:rPr lang="zh-TW" altLang="zh-TW" sz="35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500" dirty="0" smtClean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3592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9843" y="1098522"/>
            <a:ext cx="10892822" cy="4680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1018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2"/>
          <p:cNvSpPr txBox="1">
            <a:spLocks/>
          </p:cNvSpPr>
          <p:nvPr/>
        </p:nvSpPr>
        <p:spPr>
          <a:xfrm>
            <a:off x="8707837" y="6191017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資料來源：網路</a:t>
            </a:r>
            <a:endParaRPr lang="zh-TW" altLang="en-US" sz="35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596" y="845777"/>
            <a:ext cx="6105098" cy="523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3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353" y="742388"/>
            <a:ext cx="4423425" cy="2880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567" y="742388"/>
            <a:ext cx="4399121" cy="2880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738" y="2919267"/>
            <a:ext cx="4327869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99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rf03-3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278" y="805784"/>
            <a:ext cx="6218553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23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077" y="683086"/>
            <a:ext cx="5409836" cy="36000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19" y="3981091"/>
            <a:ext cx="6745984" cy="2758910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1127922" y="1559756"/>
            <a:ext cx="36471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織布的意義</a:t>
            </a:r>
            <a:endParaRPr lang="zh-TW" altLang="en-US" sz="54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692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955497" y="444159"/>
            <a:ext cx="10353762" cy="123052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TW" altLang="en-US" sz="54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與族人的連結</a:t>
            </a:r>
            <a:endParaRPr lang="en-US" altLang="zh-TW" sz="35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zh-TW" sz="35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zh-TW" altLang="en-US" sz="3500" dirty="0"/>
          </a:p>
        </p:txBody>
      </p:sp>
      <p:sp>
        <p:nvSpPr>
          <p:cNvPr id="2" name="文字方塊 1"/>
          <p:cNvSpPr txBox="1"/>
          <p:nvPr/>
        </p:nvSpPr>
        <p:spPr>
          <a:xfrm>
            <a:off x="647272" y="1921268"/>
            <a:ext cx="102536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給家人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傳承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、嫁妝、留給孩子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交易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土地、看病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……)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2462142" y="5137079"/>
            <a:ext cx="78021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特性</a:t>
            </a:r>
            <a:r>
              <a:rPr lang="en-US" altLang="zh-TW" sz="36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:1.</a:t>
            </a:r>
            <a:r>
              <a:rPr lang="zh-TW" altLang="en-US" sz="36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織品非常珍貴，不輕易給外人</a:t>
            </a:r>
            <a:endParaRPr lang="en-US" altLang="zh-TW" sz="3600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en-US" altLang="zh-TW" sz="36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6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女性婚姻的首要條件</a:t>
            </a:r>
            <a:endParaRPr lang="en-US" altLang="zh-TW" sz="36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2349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TM04033921[[fn=大馬士革風]]</Template>
  <TotalTime>1058</TotalTime>
  <Words>976</Words>
  <Application>Microsoft Office PowerPoint</Application>
  <PresentationFormat>寬螢幕</PresentationFormat>
  <Paragraphs>63</Paragraphs>
  <Slides>25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3" baseType="lpstr">
      <vt:lpstr>新細明體</vt:lpstr>
      <vt:lpstr>標楷體</vt:lpstr>
      <vt:lpstr>Arial</vt:lpstr>
      <vt:lpstr>Bookman Old Style</vt:lpstr>
      <vt:lpstr>Calibri</vt:lpstr>
      <vt:lpstr>Rockwell</vt:lpstr>
      <vt:lpstr>Times New Roman</vt:lpstr>
      <vt:lpstr>Damask</vt:lpstr>
      <vt:lpstr>太魯閣族圖騰研究</vt:lpstr>
      <vt:lpstr>為甚麼要研究太魯閣族圖騰?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結論一</vt:lpstr>
      <vt:lpstr>結論二</vt:lpstr>
      <vt:lpstr>結論三</vt:lpstr>
      <vt:lpstr>PowerPoint 簡報</vt:lpstr>
      <vt:lpstr>結論四</vt:lpstr>
      <vt:lpstr>PowerPoint 簡報</vt:lpstr>
      <vt:lpstr>訪談時的圖片</vt:lpstr>
      <vt:lpstr>謝謝聆聽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太魯閣族圖騰研究</dc:title>
  <dc:creator>zcjh</dc:creator>
  <cp:lastModifiedBy>user</cp:lastModifiedBy>
  <cp:revision>95</cp:revision>
  <dcterms:created xsi:type="dcterms:W3CDTF">2019-10-22T04:39:29Z</dcterms:created>
  <dcterms:modified xsi:type="dcterms:W3CDTF">2019-11-01T01:12:14Z</dcterms:modified>
</cp:coreProperties>
</file>