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92" r:id="rId4"/>
    <p:sldId id="293" r:id="rId5"/>
    <p:sldId id="294" r:id="rId6"/>
    <p:sldId id="319" r:id="rId7"/>
    <p:sldId id="296" r:id="rId8"/>
    <p:sldId id="297" r:id="rId9"/>
    <p:sldId id="321" r:id="rId10"/>
    <p:sldId id="320" r:id="rId11"/>
    <p:sldId id="322" r:id="rId12"/>
    <p:sldId id="299" r:id="rId13"/>
    <p:sldId id="300" r:id="rId14"/>
    <p:sldId id="323" r:id="rId15"/>
    <p:sldId id="324" r:id="rId16"/>
    <p:sldId id="325" r:id="rId17"/>
    <p:sldId id="305" r:id="rId18"/>
    <p:sldId id="306" r:id="rId19"/>
    <p:sldId id="326" r:id="rId20"/>
    <p:sldId id="311" r:id="rId21"/>
    <p:sldId id="286" r:id="rId22"/>
    <p:sldId id="314" r:id="rId23"/>
  </p:sldIdLst>
  <p:sldSz cx="9144000" cy="5143500" type="screen16x9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86"/>
    <a:srgbClr val="9A0000"/>
    <a:srgbClr val="FF0066"/>
    <a:srgbClr val="FF9FC6"/>
    <a:srgbClr val="FF7DB2"/>
    <a:srgbClr val="FF5D9F"/>
    <a:srgbClr val="D60093"/>
    <a:srgbClr val="015198"/>
    <a:srgbClr val="FF0505"/>
    <a:srgbClr val="E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03" autoAdjust="0"/>
    <p:restoredTop sz="94660"/>
  </p:normalViewPr>
  <p:slideViewPr>
    <p:cSldViewPr>
      <p:cViewPr>
        <p:scale>
          <a:sx n="150" d="100"/>
          <a:sy n="150" d="100"/>
        </p:scale>
        <p:origin x="-504" y="-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2" d="100"/>
        <a:sy n="19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&#36339;&#36339;\Desktop\&#26032;&#22686;&#36039;&#26009;&#22846;%20(2)\&#24314;&#31689;&#21839;&#21367;%20(&#33258;&#21205;&#20786;&#23384;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&#36339;&#36339;\Desktop\&#26032;&#22686;&#36039;&#26009;&#22846;%20(2)\&#24314;&#31689;&#21839;&#21367;%20(&#33258;&#21205;&#20786;&#23384;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&#36339;&#36339;\Desktop\&#26032;&#22686;&#36039;&#26009;&#22846;%20(2)\&#24314;&#31689;&#21839;&#21367;%20(&#33258;&#21205;&#20786;&#23384;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C:\Users\&#36339;&#36339;\Desktop\&#26032;&#22686;&#36039;&#26009;&#22846;%20(2)\&#24314;&#31689;&#21839;&#21367;%20(&#33258;&#21205;&#20786;&#23384;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1B-44D1-847A-E25E9406D0F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21B-44D1-847A-E25E9406D0FC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21B-44D1-847A-E25E9406D0FC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21B-44D1-847A-E25E9406D0FC}"/>
                </c:ext>
              </c:extLst>
            </c:dLbl>
            <c:dLbl>
              <c:idx val="1"/>
              <c:layout>
                <c:manualLayout>
                  <c:x val="0"/>
                  <c:y val="1.90313587840710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380065749585131"/>
                      <c:h val="0.3386288130775905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21B-44D1-847A-E25E9406D0F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cs typeface="+mn-cs"/>
                    </a:defRPr>
                  </a:pPr>
                  <a:endParaRPr lang="zh-TW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程式遊戲!$A$7:$A$9</c:f>
              <c:strCache>
                <c:ptCount val="3"/>
                <c:pt idx="0">
                  <c:v>非常難</c:v>
                </c:pt>
                <c:pt idx="1">
                  <c:v>有一點難</c:v>
                </c:pt>
                <c:pt idx="2">
                  <c:v>不會很難</c:v>
                </c:pt>
              </c:strCache>
            </c:strRef>
          </c:cat>
          <c:val>
            <c:numRef>
              <c:f>程式遊戲!$H$7:$H$9</c:f>
              <c:numCache>
                <c:formatCode>General</c:formatCode>
                <c:ptCount val="3"/>
                <c:pt idx="0">
                  <c:v>0</c:v>
                </c:pt>
                <c:pt idx="1">
                  <c:v>5</c:v>
                </c:pt>
                <c:pt idx="2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21B-44D1-847A-E25E9406D0F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標楷體" panose="03000509000000000000" pitchFamily="65" charset="-120"/>
          <a:ea typeface="標楷體" panose="03000509000000000000" pitchFamily="65" charset="-120"/>
        </a:defRPr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A4A-493C-A418-D439D6F365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A4A-493C-A418-D439D6F365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A4A-493C-A418-D439D6F365D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A4A-493C-A418-D439D6F365D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A4A-493C-A418-D439D6F365DF}"/>
              </c:ext>
            </c:extLst>
          </c:dPt>
          <c:dLbls>
            <c:dLbl>
              <c:idx val="0"/>
              <c:layout>
                <c:manualLayout>
                  <c:x val="6.8467920626605533E-2"/>
                  <c:y val="0.166316955394413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200684790969105"/>
                      <c:h val="0.361073803639465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A4A-493C-A418-D439D6F365DF}"/>
                </c:ext>
              </c:extLst>
            </c:dLbl>
            <c:dLbl>
              <c:idx val="1"/>
              <c:layout>
                <c:manualLayout>
                  <c:x val="0.39307984410786867"/>
                  <c:y val="-6.250882875681752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2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42581641320383362"/>
                      <c:h val="0.333805209093776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A4A-493C-A418-D439D6F365DF}"/>
                </c:ext>
              </c:extLst>
            </c:dLbl>
            <c:dLbl>
              <c:idx val="2"/>
              <c:layout>
                <c:manualLayout>
                  <c:x val="-0.12121148188697092"/>
                  <c:y val="8.65826362931667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3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529910520048989"/>
                      <c:h val="0.36723972094042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A4A-493C-A418-D439D6F365DF}"/>
                </c:ext>
              </c:extLst>
            </c:dLbl>
            <c:dLbl>
              <c:idx val="3"/>
              <c:layout>
                <c:manualLayout>
                  <c:x val="-9.3601824798493341E-2"/>
                  <c:y val="0.59097109769114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4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0571434794121388"/>
                      <c:h val="0.409028918185331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A4A-493C-A418-D439D6F365DF}"/>
                </c:ext>
              </c:extLst>
            </c:dLbl>
            <c:dLbl>
              <c:idx val="4"/>
              <c:layout>
                <c:manualLayout>
                  <c:x val="-2.8707804751282481E-2"/>
                  <c:y val="-3.89237888433175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5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932227812283454"/>
                      <c:h val="0.321516867785952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BA4A-493C-A418-D439D6F365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程式遊戲!$A$11:$A$15</c:f>
              <c:strCache>
                <c:ptCount val="5"/>
                <c:pt idx="0">
                  <c:v>速度太快</c:v>
                </c:pt>
                <c:pt idx="1">
                  <c:v>不好控制</c:v>
                </c:pt>
                <c:pt idx="2">
                  <c:v>按鍵複雜</c:v>
                </c:pt>
                <c:pt idx="3">
                  <c:v>顏色重疊</c:v>
                </c:pt>
                <c:pt idx="4">
                  <c:v>角色太小</c:v>
                </c:pt>
              </c:strCache>
            </c:strRef>
          </c:cat>
          <c:val>
            <c:numRef>
              <c:f>程式遊戲!$H$11:$H$15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A4A-493C-A418-D439D6F365D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標楷體" panose="03000509000000000000" pitchFamily="65" charset="-120"/>
          <a:ea typeface="標楷體" panose="03000509000000000000" pitchFamily="65" charset="-120"/>
        </a:defRPr>
      </a:pPr>
      <a:endParaRPr lang="zh-TW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05D-4BF3-8E2B-D58E33E6A24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05D-4BF3-8E2B-D58E33E6A24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05D-4BF3-8E2B-D58E33E6A24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05D-4BF3-8E2B-D58E33E6A24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05D-4BF3-8E2B-D58E33E6A249}"/>
              </c:ext>
            </c:extLst>
          </c:dPt>
          <c:dLbls>
            <c:dLbl>
              <c:idx val="0"/>
              <c:layout>
                <c:manualLayout>
                  <c:x val="9.3454994020728779E-2"/>
                  <c:y val="0.287299863947158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05D-4BF3-8E2B-D58E33E6A249}"/>
                </c:ext>
              </c:extLst>
            </c:dLbl>
            <c:dLbl>
              <c:idx val="1"/>
              <c:layout>
                <c:manualLayout>
                  <c:x val="-0.12877184705826622"/>
                  <c:y val="-0.1403654557383140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2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3505322373108458"/>
                      <c:h val="0.242098581218514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05D-4BF3-8E2B-D58E33E6A249}"/>
                </c:ext>
              </c:extLst>
            </c:dLbl>
            <c:dLbl>
              <c:idx val="2"/>
              <c:layout>
                <c:manualLayout>
                  <c:x val="-0.10040873659981032"/>
                  <c:y val="1.99700606335069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3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05D-4BF3-8E2B-D58E33E6A249}"/>
                </c:ext>
              </c:extLst>
            </c:dLbl>
            <c:dLbl>
              <c:idx val="3"/>
              <c:layout>
                <c:manualLayout>
                  <c:x val="-0.39295606081552037"/>
                  <c:y val="0.1367181074140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6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05D-4BF3-8E2B-D58E33E6A249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5067797298355485"/>
                      <c:h val="0.2642192637663994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05D-4BF3-8E2B-D58E33E6A2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程式遊戲!$A$18:$A$22</c:f>
              <c:strCache>
                <c:ptCount val="5"/>
                <c:pt idx="0">
                  <c:v>非常想要</c:v>
                </c:pt>
                <c:pt idx="1">
                  <c:v>想要</c:v>
                </c:pt>
                <c:pt idx="2">
                  <c:v>普通</c:v>
                </c:pt>
                <c:pt idx="3">
                  <c:v>不想要</c:v>
                </c:pt>
                <c:pt idx="4">
                  <c:v>非常不想要</c:v>
                </c:pt>
              </c:strCache>
            </c:strRef>
          </c:cat>
          <c:val>
            <c:numRef>
              <c:f>程式遊戲!$H$18:$H$22</c:f>
              <c:numCache>
                <c:formatCode>General</c:formatCode>
                <c:ptCount val="5"/>
                <c:pt idx="0">
                  <c:v>4</c:v>
                </c:pt>
                <c:pt idx="1">
                  <c:v>7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05D-4BF3-8E2B-D58E33E6A24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標楷體" panose="03000509000000000000" pitchFamily="65" charset="-120"/>
          <a:ea typeface="標楷體" panose="03000509000000000000" pitchFamily="65" charset="-120"/>
        </a:defRPr>
      </a:pPr>
      <a:endParaRPr lang="zh-TW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9A1-4787-88EE-7B5AC644A1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9A1-4787-88EE-7B5AC644A1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9A1-4787-88EE-7B5AC644A16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9A1-4787-88EE-7B5AC644A168}"/>
              </c:ext>
            </c:extLst>
          </c:dPt>
          <c:dLbls>
            <c:dLbl>
              <c:idx val="0"/>
              <c:layout>
                <c:manualLayout>
                  <c:x val="4.6826485322970839E-2"/>
                  <c:y val="-8.93924240911070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9A1-4787-88EE-7B5AC644A168}"/>
                </c:ext>
              </c:extLst>
            </c:dLbl>
            <c:dLbl>
              <c:idx val="1"/>
              <c:layout>
                <c:manualLayout>
                  <c:x val="0.2406030911516939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2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9A1-4787-88EE-7B5AC644A168}"/>
                </c:ext>
              </c:extLst>
            </c:dLbl>
            <c:dLbl>
              <c:idx val="2"/>
              <c:layout>
                <c:manualLayout>
                  <c:x val="-0.10584006160896269"/>
                  <c:y val="-1.51008984957241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3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9A1-4787-88EE-7B5AC644A168}"/>
                </c:ext>
              </c:extLst>
            </c:dLbl>
            <c:dLbl>
              <c:idx val="3"/>
              <c:layout>
                <c:manualLayout>
                  <c:x val="-3.1667342442243868E-2"/>
                  <c:y val="-1.36155180990881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4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9A1-4787-88EE-7B5AC644A1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程式遊戲!$A$24:$A$27</c:f>
              <c:strCache>
                <c:ptCount val="4"/>
                <c:pt idx="0">
                  <c:v>很好玩</c:v>
                </c:pt>
                <c:pt idx="1">
                  <c:v>打發時間</c:v>
                </c:pt>
                <c:pt idx="2">
                  <c:v>想要過關</c:v>
                </c:pt>
                <c:pt idx="3">
                  <c:v>放鬆心情</c:v>
                </c:pt>
              </c:strCache>
            </c:strRef>
          </c:cat>
          <c:val>
            <c:numRef>
              <c:f>程式遊戲!$H$24:$H$27</c:f>
              <c:numCache>
                <c:formatCode>General</c:formatCode>
                <c:ptCount val="4"/>
                <c:pt idx="0">
                  <c:v>12</c:v>
                </c:pt>
                <c:pt idx="1">
                  <c:v>2</c:v>
                </c:pt>
                <c:pt idx="2">
                  <c:v>3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9A1-4787-88EE-7B5AC644A16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標楷體" panose="03000509000000000000" pitchFamily="65" charset="-120"/>
          <a:ea typeface="標楷體" panose="03000509000000000000" pitchFamily="65" charset="-120"/>
        </a:defRPr>
      </a:pPr>
      <a:endParaRPr lang="zh-TW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7D097B-0F1E-4656-AF87-6187BD981941}" type="doc">
      <dgm:prSet loTypeId="urn:microsoft.com/office/officeart/2005/8/layout/hProcess6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3147C404-926C-4988-8DE2-6DB2DBAEDB9B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文獻訪談</a:t>
          </a:r>
          <a:endParaRPr lang="zh-TW" altLang="en-US" sz="2000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06FD361-C41D-4224-A809-03E514421FC2}" type="parTrans" cxnId="{86CE82F0-3FCC-4268-BAA3-F99F6664AD7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DF7DAF3-68F8-4D82-B5B0-7EDFD25E43CC}" type="sibTrans" cxnId="{86CE82F0-3FCC-4268-BAA3-F99F6664AD7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83DD835-AE6D-4923-BEC5-26A8F10B9B08}">
      <dgm:prSet phldrT="[文字]" custT="1"/>
      <dgm:spPr/>
      <dgm:t>
        <a:bodyPr/>
        <a:lstStyle/>
        <a:p>
          <a:endParaRPr lang="zh-TW" altLang="en-US" sz="1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4CFE9B9-D448-44AC-9129-CAAA4C812C14}" type="parTrans" cxnId="{234E85D6-41B5-40D0-8EDD-6DF780EE972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91CF293-223B-4F96-8CBF-056585198134}" type="sibTrans" cxnId="{234E85D6-41B5-40D0-8EDD-6DF780EE972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D6A80CC-3C44-4971-AE3F-E4AD4A43DD71}">
      <dgm:prSet phldrT="[文字]" custT="1"/>
      <dgm:spPr/>
      <dgm:t>
        <a:bodyPr/>
        <a:lstStyle/>
        <a:p>
          <a:r>
            <a: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程式撰寫</a:t>
          </a:r>
        </a:p>
      </dgm:t>
    </dgm:pt>
    <dgm:pt modelId="{8BC714DE-D55C-4374-8EBC-D973ACBDB270}" type="parTrans" cxnId="{553DA9E8-D2D2-4D1D-938A-753B2B71FB9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6BBB6AF-283C-45EF-9556-C4D40A6821DD}" type="sibTrans" cxnId="{553DA9E8-D2D2-4D1D-938A-753B2B71FB9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2921A79-8A25-4847-91AC-1C75F79C4E97}">
      <dgm:prSet phldrT="[文字]" custT="1"/>
      <dgm:spPr/>
      <dgm:t>
        <a:bodyPr/>
        <a:lstStyle/>
        <a:p>
          <a:endParaRPr lang="zh-TW" altLang="en-US" sz="1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A21E55A-29F0-40EF-9BBA-62BF57F51B41}" type="parTrans" cxnId="{040EB6F5-C7CA-497B-8644-8DF2CDA24A2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FC0094B-394D-44BD-B096-1CDD29EADB5A}" type="sibTrans" cxnId="{040EB6F5-C7CA-497B-8644-8DF2CDA24A2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A1ABDCE-4A71-4ECC-BAFA-69830B47AB4C}">
      <dgm:prSet phldrT="[文字]" custT="1"/>
      <dgm:spPr/>
      <dgm:t>
        <a:bodyPr/>
        <a:lstStyle/>
        <a:p>
          <a:r>
            <a: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程式修改</a:t>
          </a:r>
        </a:p>
      </dgm:t>
    </dgm:pt>
    <dgm:pt modelId="{67331473-B254-44C6-A6A7-70FF56BE0C60}" type="parTrans" cxnId="{FAC7815B-C4F4-4A6C-9822-7EC87451D76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B7CEA93-B034-406B-9020-B4B6FF332E02}" type="sibTrans" cxnId="{FAC7815B-C4F4-4A6C-9822-7EC87451D76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D4ED815-2089-4FE7-9B94-6E74F4ED4D35}">
      <dgm:prSet phldrT="[文字]" custT="1"/>
      <dgm:spPr/>
      <dgm:t>
        <a:bodyPr/>
        <a:lstStyle/>
        <a:p>
          <a:endParaRPr lang="zh-TW" altLang="en-US" sz="1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D0B0CF1-7412-4146-A685-3241BB1F818F}" type="parTrans" cxnId="{22553028-48DE-44A7-84E6-4B7F4F67AC6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5F50D1-548E-4716-A72F-7FAF16FB51E1}" type="sibTrans" cxnId="{22553028-48DE-44A7-84E6-4B7F4F67AC6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F583CF8-1A8B-4AAE-94D2-C7C76227422E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邀請試玩</a:t>
          </a:r>
          <a:endParaRPr lang="zh-TW" altLang="en-US" sz="2000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1512636-206E-4791-8850-629AD3BB4275}" type="parTrans" cxnId="{66DB663A-193C-4834-89FA-AFE9FE110CD2}">
      <dgm:prSet/>
      <dgm:spPr/>
      <dgm:t>
        <a:bodyPr/>
        <a:lstStyle/>
        <a:p>
          <a:endParaRPr lang="zh-TW" altLang="en-US"/>
        </a:p>
      </dgm:t>
    </dgm:pt>
    <dgm:pt modelId="{216BCA85-58F0-41BA-ACC8-21E63839B3F4}" type="sibTrans" cxnId="{66DB663A-193C-4834-89FA-AFE9FE110CD2}">
      <dgm:prSet/>
      <dgm:spPr/>
      <dgm:t>
        <a:bodyPr/>
        <a:lstStyle/>
        <a:p>
          <a:endParaRPr lang="zh-TW" altLang="en-US"/>
        </a:p>
      </dgm:t>
    </dgm:pt>
    <dgm:pt modelId="{AC0F4FBD-3861-48C9-9823-12C7DBF37179}">
      <dgm:prSet phldrT="[文字]" custT="1"/>
      <dgm:spPr/>
      <dgm:t>
        <a:bodyPr/>
        <a:lstStyle/>
        <a:p>
          <a:endParaRPr lang="zh-TW" altLang="en-US" sz="1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D953AFA-D7E9-4535-A5C5-6E66EFABDE2B}" type="parTrans" cxnId="{FE081BE1-BE20-476F-9542-C8664086721C}">
      <dgm:prSet/>
      <dgm:spPr/>
      <dgm:t>
        <a:bodyPr/>
        <a:lstStyle/>
        <a:p>
          <a:endParaRPr lang="zh-TW" altLang="en-US"/>
        </a:p>
      </dgm:t>
    </dgm:pt>
    <dgm:pt modelId="{A93BFC44-38C4-4123-BB80-15AA233C2E49}" type="sibTrans" cxnId="{FE081BE1-BE20-476F-9542-C8664086721C}">
      <dgm:prSet/>
      <dgm:spPr/>
      <dgm:t>
        <a:bodyPr/>
        <a:lstStyle/>
        <a:p>
          <a:endParaRPr lang="zh-TW" altLang="en-US"/>
        </a:p>
      </dgm:t>
    </dgm:pt>
    <dgm:pt modelId="{5F3FEBB1-92BC-48D8-8A9E-0EDA510F9B86}" type="pres">
      <dgm:prSet presAssocID="{4F7D097B-0F1E-4656-AF87-6187BD98194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ED3A700-66FC-409F-B013-E53D3E04B450}" type="pres">
      <dgm:prSet presAssocID="{3147C404-926C-4988-8DE2-6DB2DBAEDB9B}" presName="compNode" presStyleCnt="0"/>
      <dgm:spPr/>
      <dgm:t>
        <a:bodyPr/>
        <a:lstStyle/>
        <a:p>
          <a:endParaRPr lang="zh-TW" altLang="en-US"/>
        </a:p>
      </dgm:t>
    </dgm:pt>
    <dgm:pt modelId="{FFE0BDE9-28FC-463A-936F-18875524EDB1}" type="pres">
      <dgm:prSet presAssocID="{3147C404-926C-4988-8DE2-6DB2DBAEDB9B}" presName="noGeometry" presStyleCnt="0"/>
      <dgm:spPr/>
      <dgm:t>
        <a:bodyPr/>
        <a:lstStyle/>
        <a:p>
          <a:endParaRPr lang="zh-TW" altLang="en-US"/>
        </a:p>
      </dgm:t>
    </dgm:pt>
    <dgm:pt modelId="{8B8FC1D6-FF28-411D-A7EF-0727189B5AE1}" type="pres">
      <dgm:prSet presAssocID="{3147C404-926C-4988-8DE2-6DB2DBAEDB9B}" presName="childTextVisible" presStyleLbl="bgAccFollowNode1" presStyleIdx="0" presStyleCnt="4" custScaleX="1535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F6E114B-7AB1-4504-8261-B4D125595B6A}" type="pres">
      <dgm:prSet presAssocID="{3147C404-926C-4988-8DE2-6DB2DBAEDB9B}" presName="childTextHidden" presStyleLbl="bgAccFollowNode1" presStyleIdx="0" presStyleCnt="4"/>
      <dgm:spPr/>
      <dgm:t>
        <a:bodyPr/>
        <a:lstStyle/>
        <a:p>
          <a:endParaRPr lang="zh-TW" altLang="en-US"/>
        </a:p>
      </dgm:t>
    </dgm:pt>
    <dgm:pt modelId="{C80A7FED-6AB1-4891-8252-8366BA86EB64}" type="pres">
      <dgm:prSet presAssocID="{3147C404-926C-4988-8DE2-6DB2DBAEDB9B}" presName="parentText" presStyleLbl="node1" presStyleIdx="0" presStyleCnt="4" custScaleY="20701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BE3602F-0AC4-48FB-89D8-3527B1821B98}" type="pres">
      <dgm:prSet presAssocID="{3147C404-926C-4988-8DE2-6DB2DBAEDB9B}" presName="aSpace" presStyleCnt="0"/>
      <dgm:spPr/>
      <dgm:t>
        <a:bodyPr/>
        <a:lstStyle/>
        <a:p>
          <a:endParaRPr lang="zh-TW" altLang="en-US"/>
        </a:p>
      </dgm:t>
    </dgm:pt>
    <dgm:pt modelId="{C1F8B22D-930E-42D5-9F6C-0DBA4AE9D4E5}" type="pres">
      <dgm:prSet presAssocID="{0D6A80CC-3C44-4971-AE3F-E4AD4A43DD71}" presName="compNode" presStyleCnt="0"/>
      <dgm:spPr/>
      <dgm:t>
        <a:bodyPr/>
        <a:lstStyle/>
        <a:p>
          <a:endParaRPr lang="zh-TW" altLang="en-US"/>
        </a:p>
      </dgm:t>
    </dgm:pt>
    <dgm:pt modelId="{06673DA0-9E3E-448C-AE83-221D819FAF98}" type="pres">
      <dgm:prSet presAssocID="{0D6A80CC-3C44-4971-AE3F-E4AD4A43DD71}" presName="noGeometry" presStyleCnt="0"/>
      <dgm:spPr/>
      <dgm:t>
        <a:bodyPr/>
        <a:lstStyle/>
        <a:p>
          <a:endParaRPr lang="zh-TW" altLang="en-US"/>
        </a:p>
      </dgm:t>
    </dgm:pt>
    <dgm:pt modelId="{430F2F73-4277-420E-A18B-566A893733A0}" type="pres">
      <dgm:prSet presAssocID="{0D6A80CC-3C44-4971-AE3F-E4AD4A43DD71}" presName="childTextVisible" presStyleLbl="bgAccFollowNode1" presStyleIdx="1" presStyleCnt="4" custScaleX="14432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23C83E-2A33-4B6C-B5A9-A824E242CEB7}" type="pres">
      <dgm:prSet presAssocID="{0D6A80CC-3C44-4971-AE3F-E4AD4A43DD71}" presName="childTextHidden" presStyleLbl="bgAccFollowNode1" presStyleIdx="1" presStyleCnt="4"/>
      <dgm:spPr/>
      <dgm:t>
        <a:bodyPr/>
        <a:lstStyle/>
        <a:p>
          <a:endParaRPr lang="zh-TW" altLang="en-US"/>
        </a:p>
      </dgm:t>
    </dgm:pt>
    <dgm:pt modelId="{0AA644D2-2330-4965-A3CD-D7A3B95D4ED1}" type="pres">
      <dgm:prSet presAssocID="{0D6A80CC-3C44-4971-AE3F-E4AD4A43DD71}" presName="parentText" presStyleLbl="node1" presStyleIdx="1" presStyleCnt="4" custScaleY="20701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814496-38B0-4EE2-B48B-BF7B466AD2DC}" type="pres">
      <dgm:prSet presAssocID="{0D6A80CC-3C44-4971-AE3F-E4AD4A43DD71}" presName="aSpace" presStyleCnt="0"/>
      <dgm:spPr/>
      <dgm:t>
        <a:bodyPr/>
        <a:lstStyle/>
        <a:p>
          <a:endParaRPr lang="zh-TW" altLang="en-US"/>
        </a:p>
      </dgm:t>
    </dgm:pt>
    <dgm:pt modelId="{61863BD6-9C8C-49EB-B687-B8E15FCE4AF7}" type="pres">
      <dgm:prSet presAssocID="{1F583CF8-1A8B-4AAE-94D2-C7C76227422E}" presName="compNode" presStyleCnt="0"/>
      <dgm:spPr/>
      <dgm:t>
        <a:bodyPr/>
        <a:lstStyle/>
        <a:p>
          <a:endParaRPr lang="zh-TW" altLang="en-US"/>
        </a:p>
      </dgm:t>
    </dgm:pt>
    <dgm:pt modelId="{F83C79A6-E7D2-442B-8F49-2CBEEFB08EDC}" type="pres">
      <dgm:prSet presAssocID="{1F583CF8-1A8B-4AAE-94D2-C7C76227422E}" presName="noGeometry" presStyleCnt="0"/>
      <dgm:spPr/>
      <dgm:t>
        <a:bodyPr/>
        <a:lstStyle/>
        <a:p>
          <a:endParaRPr lang="zh-TW" altLang="en-US"/>
        </a:p>
      </dgm:t>
    </dgm:pt>
    <dgm:pt modelId="{257C0959-5E8F-4A10-A6E3-8CB954CBA80C}" type="pres">
      <dgm:prSet presAssocID="{1F583CF8-1A8B-4AAE-94D2-C7C76227422E}" presName="childTextVisible" presStyleLbl="bgAccFollowNode1" presStyleIdx="2" presStyleCnt="4" custScaleX="1506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9963983-CFE8-4E59-B205-3081DBF46FBF}" type="pres">
      <dgm:prSet presAssocID="{1F583CF8-1A8B-4AAE-94D2-C7C76227422E}" presName="childTextHidden" presStyleLbl="bgAccFollowNode1" presStyleIdx="2" presStyleCnt="4"/>
      <dgm:spPr/>
      <dgm:t>
        <a:bodyPr/>
        <a:lstStyle/>
        <a:p>
          <a:endParaRPr lang="zh-TW" altLang="en-US"/>
        </a:p>
      </dgm:t>
    </dgm:pt>
    <dgm:pt modelId="{293C4FF9-E8D6-419D-81CF-F7E378CF83DE}" type="pres">
      <dgm:prSet presAssocID="{1F583CF8-1A8B-4AAE-94D2-C7C76227422E}" presName="parentText" presStyleLbl="node1" presStyleIdx="2" presStyleCnt="4" custScaleY="22673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441784-6C68-466F-957E-C92ACEED3B6A}" type="pres">
      <dgm:prSet presAssocID="{1F583CF8-1A8B-4AAE-94D2-C7C76227422E}" presName="aSpace" presStyleCnt="0"/>
      <dgm:spPr/>
      <dgm:t>
        <a:bodyPr/>
        <a:lstStyle/>
        <a:p>
          <a:endParaRPr lang="zh-TW" altLang="en-US"/>
        </a:p>
      </dgm:t>
    </dgm:pt>
    <dgm:pt modelId="{BB1F7091-C0E4-4A0C-97C0-4D9651752C63}" type="pres">
      <dgm:prSet presAssocID="{DA1ABDCE-4A71-4ECC-BAFA-69830B47AB4C}" presName="compNode" presStyleCnt="0"/>
      <dgm:spPr/>
      <dgm:t>
        <a:bodyPr/>
        <a:lstStyle/>
        <a:p>
          <a:endParaRPr lang="zh-TW" altLang="en-US"/>
        </a:p>
      </dgm:t>
    </dgm:pt>
    <dgm:pt modelId="{5076C84E-1342-4DE5-9964-96BD760E155B}" type="pres">
      <dgm:prSet presAssocID="{DA1ABDCE-4A71-4ECC-BAFA-69830B47AB4C}" presName="noGeometry" presStyleCnt="0"/>
      <dgm:spPr/>
      <dgm:t>
        <a:bodyPr/>
        <a:lstStyle/>
        <a:p>
          <a:endParaRPr lang="zh-TW" altLang="en-US"/>
        </a:p>
      </dgm:t>
    </dgm:pt>
    <dgm:pt modelId="{108872C3-28AB-4A4F-B1C9-6BD7F882B1F1}" type="pres">
      <dgm:prSet presAssocID="{DA1ABDCE-4A71-4ECC-BAFA-69830B47AB4C}" presName="childTextVisible" presStyleLbl="bgAccFollowNode1" presStyleIdx="3" presStyleCnt="4" custScaleX="1557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23ECB7-183C-4F98-B537-D95E075C174D}" type="pres">
      <dgm:prSet presAssocID="{DA1ABDCE-4A71-4ECC-BAFA-69830B47AB4C}" presName="childTextHidden" presStyleLbl="bgAccFollowNode1" presStyleIdx="3" presStyleCnt="4"/>
      <dgm:spPr/>
      <dgm:t>
        <a:bodyPr/>
        <a:lstStyle/>
        <a:p>
          <a:endParaRPr lang="zh-TW" altLang="en-US"/>
        </a:p>
      </dgm:t>
    </dgm:pt>
    <dgm:pt modelId="{EEC99723-72E3-4382-91E5-9DB36C2E4E03}" type="pres">
      <dgm:prSet presAssocID="{DA1ABDCE-4A71-4ECC-BAFA-69830B47AB4C}" presName="parentText" presStyleLbl="node1" presStyleIdx="3" presStyleCnt="4" custScaleY="22673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E22C79A-A9BE-4C6F-A31E-78DE412E7D91}" type="presOf" srcId="{82921A79-8A25-4847-91AC-1C75F79C4E97}" destId="{430F2F73-4277-420E-A18B-566A893733A0}" srcOrd="0" destOrd="0" presId="urn:microsoft.com/office/officeart/2005/8/layout/hProcess6"/>
    <dgm:cxn modelId="{040EB6F5-C7CA-497B-8644-8DF2CDA24A25}" srcId="{0D6A80CC-3C44-4971-AE3F-E4AD4A43DD71}" destId="{82921A79-8A25-4847-91AC-1C75F79C4E97}" srcOrd="0" destOrd="0" parTransId="{DA21E55A-29F0-40EF-9BBA-62BF57F51B41}" sibTransId="{6FC0094B-394D-44BD-B096-1CDD29EADB5A}"/>
    <dgm:cxn modelId="{62B49DFF-4B46-4E76-990A-46E3C6278896}" type="presOf" srcId="{1F583CF8-1A8B-4AAE-94D2-C7C76227422E}" destId="{293C4FF9-E8D6-419D-81CF-F7E378CF83DE}" srcOrd="0" destOrd="0" presId="urn:microsoft.com/office/officeart/2005/8/layout/hProcess6"/>
    <dgm:cxn modelId="{D4BFD1D5-7609-480E-B521-F88EDA5ACBED}" type="presOf" srcId="{8D4ED815-2089-4FE7-9B94-6E74F4ED4D35}" destId="{6D23ECB7-183C-4F98-B537-D95E075C174D}" srcOrd="1" destOrd="0" presId="urn:microsoft.com/office/officeart/2005/8/layout/hProcess6"/>
    <dgm:cxn modelId="{FAC7815B-C4F4-4A6C-9822-7EC87451D765}" srcId="{4F7D097B-0F1E-4656-AF87-6187BD981941}" destId="{DA1ABDCE-4A71-4ECC-BAFA-69830B47AB4C}" srcOrd="3" destOrd="0" parTransId="{67331473-B254-44C6-A6A7-70FF56BE0C60}" sibTransId="{9B7CEA93-B034-406B-9020-B4B6FF332E02}"/>
    <dgm:cxn modelId="{66BCD7C7-E46B-4FA4-81E5-F1A2D00446CB}" type="presOf" srcId="{AC0F4FBD-3861-48C9-9823-12C7DBF37179}" destId="{A9963983-CFE8-4E59-B205-3081DBF46FBF}" srcOrd="1" destOrd="0" presId="urn:microsoft.com/office/officeart/2005/8/layout/hProcess6"/>
    <dgm:cxn modelId="{553DA9E8-D2D2-4D1D-938A-753B2B71FB9D}" srcId="{4F7D097B-0F1E-4656-AF87-6187BD981941}" destId="{0D6A80CC-3C44-4971-AE3F-E4AD4A43DD71}" srcOrd="1" destOrd="0" parTransId="{8BC714DE-D55C-4374-8EBC-D973ACBDB270}" sibTransId="{C6BBB6AF-283C-45EF-9556-C4D40A6821DD}"/>
    <dgm:cxn modelId="{857AC016-5310-4CED-8C42-134E6650D04B}" type="presOf" srcId="{82921A79-8A25-4847-91AC-1C75F79C4E97}" destId="{F223C83E-2A33-4B6C-B5A9-A824E242CEB7}" srcOrd="1" destOrd="0" presId="urn:microsoft.com/office/officeart/2005/8/layout/hProcess6"/>
    <dgm:cxn modelId="{22553028-48DE-44A7-84E6-4B7F4F67AC64}" srcId="{DA1ABDCE-4A71-4ECC-BAFA-69830B47AB4C}" destId="{8D4ED815-2089-4FE7-9B94-6E74F4ED4D35}" srcOrd="0" destOrd="0" parTransId="{2D0B0CF1-7412-4146-A685-3241BB1F818F}" sibTransId="{8E5F50D1-548E-4716-A72F-7FAF16FB51E1}"/>
    <dgm:cxn modelId="{3CE2D41F-3628-4D07-B0F2-586FD44F7696}" type="presOf" srcId="{4F7D097B-0F1E-4656-AF87-6187BD981941}" destId="{5F3FEBB1-92BC-48D8-8A9E-0EDA510F9B86}" srcOrd="0" destOrd="0" presId="urn:microsoft.com/office/officeart/2005/8/layout/hProcess6"/>
    <dgm:cxn modelId="{520198E7-093C-47CF-84E8-BB941570DEDB}" type="presOf" srcId="{783DD835-AE6D-4923-BEC5-26A8F10B9B08}" destId="{8B8FC1D6-FF28-411D-A7EF-0727189B5AE1}" srcOrd="0" destOrd="0" presId="urn:microsoft.com/office/officeart/2005/8/layout/hProcess6"/>
    <dgm:cxn modelId="{EDE550E7-3783-44B1-BE24-2C8F29975809}" type="presOf" srcId="{8D4ED815-2089-4FE7-9B94-6E74F4ED4D35}" destId="{108872C3-28AB-4A4F-B1C9-6BD7F882B1F1}" srcOrd="0" destOrd="0" presId="urn:microsoft.com/office/officeart/2005/8/layout/hProcess6"/>
    <dgm:cxn modelId="{1B72108F-C90C-469C-B3C9-4C5E7BED1EA3}" type="presOf" srcId="{DA1ABDCE-4A71-4ECC-BAFA-69830B47AB4C}" destId="{EEC99723-72E3-4382-91E5-9DB36C2E4E03}" srcOrd="0" destOrd="0" presId="urn:microsoft.com/office/officeart/2005/8/layout/hProcess6"/>
    <dgm:cxn modelId="{D1A5D1D1-D09C-42D6-839A-843091A5A069}" type="presOf" srcId="{783DD835-AE6D-4923-BEC5-26A8F10B9B08}" destId="{EF6E114B-7AB1-4504-8261-B4D125595B6A}" srcOrd="1" destOrd="0" presId="urn:microsoft.com/office/officeart/2005/8/layout/hProcess6"/>
    <dgm:cxn modelId="{FE081BE1-BE20-476F-9542-C8664086721C}" srcId="{1F583CF8-1A8B-4AAE-94D2-C7C76227422E}" destId="{AC0F4FBD-3861-48C9-9823-12C7DBF37179}" srcOrd="0" destOrd="0" parTransId="{CD953AFA-D7E9-4535-A5C5-6E66EFABDE2B}" sibTransId="{A93BFC44-38C4-4123-BB80-15AA233C2E49}"/>
    <dgm:cxn modelId="{86CE82F0-3FCC-4268-BAA3-F99F6664AD79}" srcId="{4F7D097B-0F1E-4656-AF87-6187BD981941}" destId="{3147C404-926C-4988-8DE2-6DB2DBAEDB9B}" srcOrd="0" destOrd="0" parTransId="{506FD361-C41D-4224-A809-03E514421FC2}" sibTransId="{2DF7DAF3-68F8-4D82-B5B0-7EDFD25E43CC}"/>
    <dgm:cxn modelId="{2C7186F6-3693-4D33-A75C-875C9EECB601}" type="presOf" srcId="{AC0F4FBD-3861-48C9-9823-12C7DBF37179}" destId="{257C0959-5E8F-4A10-A6E3-8CB954CBA80C}" srcOrd="0" destOrd="0" presId="urn:microsoft.com/office/officeart/2005/8/layout/hProcess6"/>
    <dgm:cxn modelId="{234E85D6-41B5-40D0-8EDD-6DF780EE9724}" srcId="{3147C404-926C-4988-8DE2-6DB2DBAEDB9B}" destId="{783DD835-AE6D-4923-BEC5-26A8F10B9B08}" srcOrd="0" destOrd="0" parTransId="{A4CFE9B9-D448-44AC-9129-CAAA4C812C14}" sibTransId="{291CF293-223B-4F96-8CBF-056585198134}"/>
    <dgm:cxn modelId="{66DB663A-193C-4834-89FA-AFE9FE110CD2}" srcId="{4F7D097B-0F1E-4656-AF87-6187BD981941}" destId="{1F583CF8-1A8B-4AAE-94D2-C7C76227422E}" srcOrd="2" destOrd="0" parTransId="{31512636-206E-4791-8850-629AD3BB4275}" sibTransId="{216BCA85-58F0-41BA-ACC8-21E63839B3F4}"/>
    <dgm:cxn modelId="{1EAE8D64-2440-4B3F-8967-541C0A3FF836}" type="presOf" srcId="{3147C404-926C-4988-8DE2-6DB2DBAEDB9B}" destId="{C80A7FED-6AB1-4891-8252-8366BA86EB64}" srcOrd="0" destOrd="0" presId="urn:microsoft.com/office/officeart/2005/8/layout/hProcess6"/>
    <dgm:cxn modelId="{484363DA-2606-4534-844E-0495FDC77CCC}" type="presOf" srcId="{0D6A80CC-3C44-4971-AE3F-E4AD4A43DD71}" destId="{0AA644D2-2330-4965-A3CD-D7A3B95D4ED1}" srcOrd="0" destOrd="0" presId="urn:microsoft.com/office/officeart/2005/8/layout/hProcess6"/>
    <dgm:cxn modelId="{AD7303AF-A812-48C4-B55F-9BBD256CB13F}" type="presParOf" srcId="{5F3FEBB1-92BC-48D8-8A9E-0EDA510F9B86}" destId="{CED3A700-66FC-409F-B013-E53D3E04B450}" srcOrd="0" destOrd="0" presId="urn:microsoft.com/office/officeart/2005/8/layout/hProcess6"/>
    <dgm:cxn modelId="{8D949EC4-F678-4FF6-B47A-F408F7353ACA}" type="presParOf" srcId="{CED3A700-66FC-409F-B013-E53D3E04B450}" destId="{FFE0BDE9-28FC-463A-936F-18875524EDB1}" srcOrd="0" destOrd="0" presId="urn:microsoft.com/office/officeart/2005/8/layout/hProcess6"/>
    <dgm:cxn modelId="{CCDFEF41-47B1-409B-A2AD-6318C056482D}" type="presParOf" srcId="{CED3A700-66FC-409F-B013-E53D3E04B450}" destId="{8B8FC1D6-FF28-411D-A7EF-0727189B5AE1}" srcOrd="1" destOrd="0" presId="urn:microsoft.com/office/officeart/2005/8/layout/hProcess6"/>
    <dgm:cxn modelId="{CFAE87BB-8B03-48F2-A1D3-C280FF1392C1}" type="presParOf" srcId="{CED3A700-66FC-409F-B013-E53D3E04B450}" destId="{EF6E114B-7AB1-4504-8261-B4D125595B6A}" srcOrd="2" destOrd="0" presId="urn:microsoft.com/office/officeart/2005/8/layout/hProcess6"/>
    <dgm:cxn modelId="{927B96CE-ACED-434E-9CC5-C4D4D79437DE}" type="presParOf" srcId="{CED3A700-66FC-409F-B013-E53D3E04B450}" destId="{C80A7FED-6AB1-4891-8252-8366BA86EB64}" srcOrd="3" destOrd="0" presId="urn:microsoft.com/office/officeart/2005/8/layout/hProcess6"/>
    <dgm:cxn modelId="{034C4F63-A1C3-4571-9949-24B6C8AA9017}" type="presParOf" srcId="{5F3FEBB1-92BC-48D8-8A9E-0EDA510F9B86}" destId="{EBE3602F-0AC4-48FB-89D8-3527B1821B98}" srcOrd="1" destOrd="0" presId="urn:microsoft.com/office/officeart/2005/8/layout/hProcess6"/>
    <dgm:cxn modelId="{52CEF78F-F20E-4818-9961-295B793AAD9E}" type="presParOf" srcId="{5F3FEBB1-92BC-48D8-8A9E-0EDA510F9B86}" destId="{C1F8B22D-930E-42D5-9F6C-0DBA4AE9D4E5}" srcOrd="2" destOrd="0" presId="urn:microsoft.com/office/officeart/2005/8/layout/hProcess6"/>
    <dgm:cxn modelId="{FD8F721A-149F-44C8-AB11-E94A39217707}" type="presParOf" srcId="{C1F8B22D-930E-42D5-9F6C-0DBA4AE9D4E5}" destId="{06673DA0-9E3E-448C-AE83-221D819FAF98}" srcOrd="0" destOrd="0" presId="urn:microsoft.com/office/officeart/2005/8/layout/hProcess6"/>
    <dgm:cxn modelId="{D14A5896-E446-4256-A925-E476EC014B32}" type="presParOf" srcId="{C1F8B22D-930E-42D5-9F6C-0DBA4AE9D4E5}" destId="{430F2F73-4277-420E-A18B-566A893733A0}" srcOrd="1" destOrd="0" presId="urn:microsoft.com/office/officeart/2005/8/layout/hProcess6"/>
    <dgm:cxn modelId="{C27E4903-7DCA-4FD5-A370-D492000D122A}" type="presParOf" srcId="{C1F8B22D-930E-42D5-9F6C-0DBA4AE9D4E5}" destId="{F223C83E-2A33-4B6C-B5A9-A824E242CEB7}" srcOrd="2" destOrd="0" presId="urn:microsoft.com/office/officeart/2005/8/layout/hProcess6"/>
    <dgm:cxn modelId="{C9FD9B69-D6BA-4398-A2B4-52FCD670C038}" type="presParOf" srcId="{C1F8B22D-930E-42D5-9F6C-0DBA4AE9D4E5}" destId="{0AA644D2-2330-4965-A3CD-D7A3B95D4ED1}" srcOrd="3" destOrd="0" presId="urn:microsoft.com/office/officeart/2005/8/layout/hProcess6"/>
    <dgm:cxn modelId="{70D25AA3-89CD-4BAB-BBF9-6A09A8ADE99A}" type="presParOf" srcId="{5F3FEBB1-92BC-48D8-8A9E-0EDA510F9B86}" destId="{79814496-38B0-4EE2-B48B-BF7B466AD2DC}" srcOrd="3" destOrd="0" presId="urn:microsoft.com/office/officeart/2005/8/layout/hProcess6"/>
    <dgm:cxn modelId="{23734D74-27E1-41B7-B921-789586E3DCA9}" type="presParOf" srcId="{5F3FEBB1-92BC-48D8-8A9E-0EDA510F9B86}" destId="{61863BD6-9C8C-49EB-B687-B8E15FCE4AF7}" srcOrd="4" destOrd="0" presId="urn:microsoft.com/office/officeart/2005/8/layout/hProcess6"/>
    <dgm:cxn modelId="{E198063F-F339-41F6-AD1F-4AD7D500C4A5}" type="presParOf" srcId="{61863BD6-9C8C-49EB-B687-B8E15FCE4AF7}" destId="{F83C79A6-E7D2-442B-8F49-2CBEEFB08EDC}" srcOrd="0" destOrd="0" presId="urn:microsoft.com/office/officeart/2005/8/layout/hProcess6"/>
    <dgm:cxn modelId="{57B751B2-E1E1-486E-92D3-F79BA5CD51EC}" type="presParOf" srcId="{61863BD6-9C8C-49EB-B687-B8E15FCE4AF7}" destId="{257C0959-5E8F-4A10-A6E3-8CB954CBA80C}" srcOrd="1" destOrd="0" presId="urn:microsoft.com/office/officeart/2005/8/layout/hProcess6"/>
    <dgm:cxn modelId="{2CA101FA-DD43-46D3-98D1-E6C7BBEAEE8A}" type="presParOf" srcId="{61863BD6-9C8C-49EB-B687-B8E15FCE4AF7}" destId="{A9963983-CFE8-4E59-B205-3081DBF46FBF}" srcOrd="2" destOrd="0" presId="urn:microsoft.com/office/officeart/2005/8/layout/hProcess6"/>
    <dgm:cxn modelId="{0526F4E8-8E98-4088-AA94-152ECDC5D18D}" type="presParOf" srcId="{61863BD6-9C8C-49EB-B687-B8E15FCE4AF7}" destId="{293C4FF9-E8D6-419D-81CF-F7E378CF83DE}" srcOrd="3" destOrd="0" presId="urn:microsoft.com/office/officeart/2005/8/layout/hProcess6"/>
    <dgm:cxn modelId="{F4749775-DC17-41F3-9AAC-65AD7B9A0C3B}" type="presParOf" srcId="{5F3FEBB1-92BC-48D8-8A9E-0EDA510F9B86}" destId="{9A441784-6C68-466F-957E-C92ACEED3B6A}" srcOrd="5" destOrd="0" presId="urn:microsoft.com/office/officeart/2005/8/layout/hProcess6"/>
    <dgm:cxn modelId="{E021C6F4-993D-4E84-8D1B-0F78A0F7034E}" type="presParOf" srcId="{5F3FEBB1-92BC-48D8-8A9E-0EDA510F9B86}" destId="{BB1F7091-C0E4-4A0C-97C0-4D9651752C63}" srcOrd="6" destOrd="0" presId="urn:microsoft.com/office/officeart/2005/8/layout/hProcess6"/>
    <dgm:cxn modelId="{28B66B1B-5A78-479E-ADAC-09505F55C0DA}" type="presParOf" srcId="{BB1F7091-C0E4-4A0C-97C0-4D9651752C63}" destId="{5076C84E-1342-4DE5-9964-96BD760E155B}" srcOrd="0" destOrd="0" presId="urn:microsoft.com/office/officeart/2005/8/layout/hProcess6"/>
    <dgm:cxn modelId="{B4CA7890-BE91-4923-B9AC-9B836E6093D2}" type="presParOf" srcId="{BB1F7091-C0E4-4A0C-97C0-4D9651752C63}" destId="{108872C3-28AB-4A4F-B1C9-6BD7F882B1F1}" srcOrd="1" destOrd="0" presId="urn:microsoft.com/office/officeart/2005/8/layout/hProcess6"/>
    <dgm:cxn modelId="{509C201A-B035-44F2-8B79-7412766CFA2D}" type="presParOf" srcId="{BB1F7091-C0E4-4A0C-97C0-4D9651752C63}" destId="{6D23ECB7-183C-4F98-B537-D95E075C174D}" srcOrd="2" destOrd="0" presId="urn:microsoft.com/office/officeart/2005/8/layout/hProcess6"/>
    <dgm:cxn modelId="{513003A5-C6AF-4D30-8DDB-BA7F62DA4B98}" type="presParOf" srcId="{BB1F7091-C0E4-4A0C-97C0-4D9651752C63}" destId="{EEC99723-72E3-4382-91E5-9DB36C2E4E03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FC1D6-FF28-411D-A7EF-0727189B5AE1}">
      <dsp:nvSpPr>
        <dsp:cNvPr id="0" name=""/>
        <dsp:cNvSpPr/>
      </dsp:nvSpPr>
      <dsp:spPr>
        <a:xfrm>
          <a:off x="221" y="549628"/>
          <a:ext cx="2242725" cy="1277007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60903" y="741179"/>
        <a:ext cx="1235091" cy="893905"/>
      </dsp:txXfrm>
    </dsp:sp>
    <dsp:sp modelId="{C80A7FED-6AB1-4891-8252-8366BA86EB64}">
      <dsp:nvSpPr>
        <dsp:cNvPr id="0" name=""/>
        <dsp:cNvSpPr/>
      </dsp:nvSpPr>
      <dsp:spPr>
        <a:xfrm>
          <a:off x="25911" y="432048"/>
          <a:ext cx="730448" cy="151216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文獻訪談</a:t>
          </a:r>
          <a:endParaRPr lang="zh-TW" altLang="en-US" sz="20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32883" y="653500"/>
        <a:ext cx="516504" cy="1069263"/>
      </dsp:txXfrm>
    </dsp:sp>
    <dsp:sp modelId="{430F2F73-4277-420E-A18B-566A893733A0}">
      <dsp:nvSpPr>
        <dsp:cNvPr id="0" name=""/>
        <dsp:cNvSpPr/>
      </dsp:nvSpPr>
      <dsp:spPr>
        <a:xfrm>
          <a:off x="2375705" y="549628"/>
          <a:ext cx="2108439" cy="1277007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902815" y="741179"/>
        <a:ext cx="1134377" cy="893905"/>
      </dsp:txXfrm>
    </dsp:sp>
    <dsp:sp modelId="{0AA644D2-2330-4965-A3CD-D7A3B95D4ED1}">
      <dsp:nvSpPr>
        <dsp:cNvPr id="0" name=""/>
        <dsp:cNvSpPr/>
      </dsp:nvSpPr>
      <dsp:spPr>
        <a:xfrm>
          <a:off x="2334252" y="432048"/>
          <a:ext cx="730448" cy="1512167"/>
        </a:xfrm>
        <a:prstGeom prst="ellipse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程式撰寫</a:t>
          </a:r>
        </a:p>
      </dsp:txBody>
      <dsp:txXfrm>
        <a:off x="2441224" y="653500"/>
        <a:ext cx="516504" cy="1069263"/>
      </dsp:txXfrm>
    </dsp:sp>
    <dsp:sp modelId="{257C0959-5E8F-4A10-A6E3-8CB954CBA80C}">
      <dsp:nvSpPr>
        <dsp:cNvPr id="0" name=""/>
        <dsp:cNvSpPr/>
      </dsp:nvSpPr>
      <dsp:spPr>
        <a:xfrm>
          <a:off x="4575451" y="549628"/>
          <a:ext cx="2201235" cy="1277007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125760" y="741179"/>
        <a:ext cx="1203974" cy="893905"/>
      </dsp:txXfrm>
    </dsp:sp>
    <dsp:sp modelId="{293C4FF9-E8D6-419D-81CF-F7E378CF83DE}">
      <dsp:nvSpPr>
        <dsp:cNvPr id="0" name=""/>
        <dsp:cNvSpPr/>
      </dsp:nvSpPr>
      <dsp:spPr>
        <a:xfrm>
          <a:off x="4580396" y="360040"/>
          <a:ext cx="730448" cy="1656182"/>
        </a:xfrm>
        <a:prstGeom prst="ellipse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邀請試玩</a:t>
          </a:r>
          <a:endParaRPr lang="zh-TW" altLang="en-US" sz="20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687368" y="602582"/>
        <a:ext cx="516504" cy="1171098"/>
      </dsp:txXfrm>
    </dsp:sp>
    <dsp:sp modelId="{108872C3-28AB-4A4F-B1C9-6BD7F882B1F1}">
      <dsp:nvSpPr>
        <dsp:cNvPr id="0" name=""/>
        <dsp:cNvSpPr/>
      </dsp:nvSpPr>
      <dsp:spPr>
        <a:xfrm>
          <a:off x="6867993" y="549628"/>
          <a:ext cx="2275785" cy="1277007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7436939" y="741179"/>
        <a:ext cx="1259886" cy="893905"/>
      </dsp:txXfrm>
    </dsp:sp>
    <dsp:sp modelId="{EEC99723-72E3-4382-91E5-9DB36C2E4E03}">
      <dsp:nvSpPr>
        <dsp:cNvPr id="0" name=""/>
        <dsp:cNvSpPr/>
      </dsp:nvSpPr>
      <dsp:spPr>
        <a:xfrm>
          <a:off x="6910212" y="360040"/>
          <a:ext cx="730448" cy="1656182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程式修改</a:t>
          </a:r>
        </a:p>
      </dsp:txBody>
      <dsp:txXfrm>
        <a:off x="7017184" y="602582"/>
        <a:ext cx="516504" cy="1171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4124F-9D6A-4FE1-B4AF-901F06DD4E91}" type="datetimeFigureOut">
              <a:rPr lang="zh-CN" altLang="en-US" smtClean="0"/>
              <a:pPr/>
              <a:t>2019/11/1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2C7D8-2DE7-48AD-8DA1-633C5DEEE70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640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607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679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706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43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255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43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2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859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601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813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98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310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820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580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201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334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004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433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C7D8-2DE7-48AD-8DA1-633C5DEEE70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246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6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1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12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82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0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02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65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83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44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1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08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2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90"/>
          <a:stretch/>
        </p:blipFill>
        <p:spPr>
          <a:xfrm>
            <a:off x="-108520" y="568607"/>
            <a:ext cx="5351135" cy="46597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3244" y="1347614"/>
            <a:ext cx="55707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創意程式大作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戰</a:t>
            </a:r>
            <a:endParaRPr lang="zh-CN" alt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9998" y="2849896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用心</a:t>
            </a:r>
            <a:r>
              <a:rPr lang="zh-TW" altLang="en-US" sz="1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關愛</a:t>
            </a:r>
            <a:r>
              <a:rPr lang="zh-CN" altLang="en-US" sz="1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永愛關懷</a:t>
            </a:r>
            <a:r>
              <a:rPr lang="zh-CN" altLang="en-US" sz="1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CN" altLang="en-US" sz="16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</a:t>
            </a:r>
            <a:r>
              <a:rPr lang="zh-TW" altLang="en-US" sz="1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懷</a:t>
            </a:r>
            <a:r>
              <a:rPr lang="zh-CN" altLang="en-US" sz="1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老人</a:t>
            </a:r>
            <a:r>
              <a:rPr lang="zh-CN" altLang="en-US" sz="1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CN" altLang="en-US" sz="1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zh-TW" altLang="en-US" sz="1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關懷</a:t>
            </a:r>
            <a:r>
              <a:rPr lang="zh-TW" altLang="en-US" sz="1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未來</a:t>
            </a:r>
            <a:r>
              <a:rPr lang="zh-CN" altLang="en-US" sz="1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1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</a:t>
            </a:r>
          </a:p>
        </p:txBody>
      </p:sp>
    </p:spTree>
    <p:extLst>
      <p:ext uri="{BB962C8B-B14F-4D97-AF65-F5344CB8AC3E}">
        <p14:creationId xmlns:p14="http://schemas.microsoft.com/office/powerpoint/2010/main" val="375719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7504" y="0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貳</a:t>
            </a:r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、實地參訪與訪談</a:t>
            </a:r>
            <a:endParaRPr lang="zh-TW" altLang="en-US" sz="4000" b="1" dirty="0">
              <a:solidFill>
                <a:srgbClr val="9A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07886"/>
            <a:ext cx="3840000" cy="2880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427984" y="1193778"/>
            <a:ext cx="478207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瞭解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機構老人的生活型態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知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道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老人的限制與需求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懂得與老人相處互動的方法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401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7504" y="0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參、設計遊戲程式流程</a:t>
            </a:r>
            <a:endParaRPr lang="zh-TW" altLang="en-US" sz="4000" b="1" dirty="0">
              <a:solidFill>
                <a:srgbClr val="9A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359333254"/>
              </p:ext>
            </p:extLst>
          </p:nvPr>
        </p:nvGraphicFramePr>
        <p:xfrm>
          <a:off x="0" y="1203598"/>
          <a:ext cx="9144000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683568" y="2068564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蒐集資料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瞭解老人狀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態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031594" y="2068563"/>
            <a:ext cx="1468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大魚吃小魚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打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磚塊</a:t>
            </a:r>
          </a:p>
        </p:txBody>
      </p:sp>
      <p:sp>
        <p:nvSpPr>
          <p:cNvPr id="8" name="矩形 7"/>
          <p:cNvSpPr/>
          <p:nvPr/>
        </p:nvSpPr>
        <p:spPr>
          <a:xfrm>
            <a:off x="5278358" y="2068562"/>
            <a:ext cx="1597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察覺長者情緒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觀察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長者反應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79172" y="2068561"/>
            <a:ext cx="1564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微調操作模式改善畫面圖示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378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07504" y="0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參、設計遊戲</a:t>
            </a:r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程式</a:t>
            </a:r>
            <a:r>
              <a:rPr lang="en-US" altLang="zh-TW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程式遊戲架構</a:t>
            </a:r>
            <a:endParaRPr lang="zh-TW" altLang="en-US" sz="4000" b="1" dirty="0">
              <a:solidFill>
                <a:srgbClr val="9A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2787774"/>
            <a:ext cx="9144000" cy="23557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image15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62004" y="987774"/>
            <a:ext cx="4320000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14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653002" y="987774"/>
            <a:ext cx="4320000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矩形 3"/>
          <p:cNvSpPr/>
          <p:nvPr/>
        </p:nvSpPr>
        <p:spPr>
          <a:xfrm>
            <a:off x="383011" y="4587774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大魚吃小魚遊戲程式架構圖</a:t>
            </a:r>
          </a:p>
        </p:txBody>
      </p:sp>
      <p:sp>
        <p:nvSpPr>
          <p:cNvPr id="5" name="矩形 4"/>
          <p:cNvSpPr/>
          <p:nvPr/>
        </p:nvSpPr>
        <p:spPr>
          <a:xfrm>
            <a:off x="5181786" y="4587773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打磚塊遊戲程式架構圖</a:t>
            </a:r>
          </a:p>
        </p:txBody>
      </p:sp>
    </p:spTree>
    <p:extLst>
      <p:ext uri="{BB962C8B-B14F-4D97-AF65-F5344CB8AC3E}">
        <p14:creationId xmlns:p14="http://schemas.microsoft.com/office/powerpoint/2010/main" val="115204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5913" y="2931791"/>
            <a:ext cx="9127898" cy="2263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23417" y="0"/>
            <a:ext cx="9020583" cy="72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</a:t>
            </a:r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、程式遊戲改良策略</a:t>
            </a:r>
            <a:r>
              <a:rPr lang="en-US" altLang="zh-TW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大魚吃小魚</a:t>
            </a:r>
            <a:endParaRPr lang="zh-TW" altLang="en-US" sz="4000" b="1" dirty="0">
              <a:solidFill>
                <a:srgbClr val="9A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0" y="1203598"/>
            <a:ext cx="8856756" cy="2163901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12073"/>
              </p:ext>
            </p:extLst>
          </p:nvPr>
        </p:nvGraphicFramePr>
        <p:xfrm>
          <a:off x="114126" y="687302"/>
          <a:ext cx="8913268" cy="43761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24439">
                  <a:extLst>
                    <a:ext uri="{9D8B030D-6E8A-4147-A177-3AD203B41FA5}">
                      <a16:colId xmlns="" xmlns:a16="http://schemas.microsoft.com/office/drawing/2014/main" val="4158607033"/>
                    </a:ext>
                  </a:extLst>
                </a:gridCol>
                <a:gridCol w="4388829">
                  <a:extLst>
                    <a:ext uri="{9D8B030D-6E8A-4147-A177-3AD203B41FA5}">
                      <a16:colId xmlns="" xmlns:a16="http://schemas.microsoft.com/office/drawing/2014/main" val="1427645473"/>
                    </a:ext>
                  </a:extLst>
                </a:gridCol>
              </a:tblGrid>
              <a:tr h="4781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修改前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修改後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75731573"/>
                  </a:ext>
                </a:extLst>
              </a:tr>
              <a:tr h="2187797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79855794"/>
                  </a:ext>
                </a:extLst>
              </a:tr>
              <a:tr h="1673028">
                <a:tc>
                  <a:txBody>
                    <a:bodyPr/>
                    <a:lstStyle/>
                    <a:p>
                      <a:pPr lvl="0">
                        <a:lnSpc>
                          <a:spcPts val="2800"/>
                        </a:lnSpc>
                      </a:pP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(1)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鯊魚與</a:t>
                      </a:r>
                      <a:r>
                        <a:rPr lang="zh-TW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背景顏色太相近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而且和其</a:t>
                      </a:r>
                      <a:endParaRPr lang="en-US" altLang="zh-TW" sz="2000" b="1" kern="12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lvl="0">
                        <a:lnSpc>
                          <a:spcPts val="2800"/>
                        </a:lnSpc>
                      </a:pP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  他魚一樣大，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不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易分辨。</a:t>
                      </a:r>
                      <a:endParaRPr lang="zh-TW" altLang="zh-TW" sz="2000" b="1" kern="12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lvl="0">
                        <a:lnSpc>
                          <a:spcPts val="2800"/>
                        </a:lnSpc>
                      </a:pP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(2)</a:t>
                      </a:r>
                      <a:r>
                        <a:rPr lang="zh-TW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小魚數量太多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，造成長者眼花撩亂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</a:p>
                    <a:p>
                      <a:pPr lvl="0">
                        <a:lnSpc>
                          <a:spcPts val="2800"/>
                        </a:lnSpc>
                      </a:pP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(3)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白色鬼</a:t>
                      </a:r>
                      <a:r>
                        <a:rPr lang="zh-TW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移動速度太快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2800"/>
                        </a:lnSpc>
                      </a:pP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(1)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鯊魚選擇與背景差異較大的粉紅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色</a:t>
                      </a: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</a:p>
                    <a:p>
                      <a:pPr lvl="0">
                        <a:lnSpc>
                          <a:spcPts val="2800"/>
                        </a:lnSpc>
                      </a:pP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，並將鯊魚</a:t>
                      </a:r>
                      <a:r>
                        <a:rPr lang="zh-TW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圖示變大</a:t>
                      </a:r>
                      <a:r>
                        <a:rPr lang="zh-TW" alt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  <a:endParaRPr lang="zh-TW" altLang="zh-TW" sz="2000" b="0" kern="12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lvl="0">
                        <a:lnSpc>
                          <a:spcPts val="2800"/>
                        </a:lnSpc>
                      </a:pP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(2)</a:t>
                      </a:r>
                      <a:r>
                        <a:rPr lang="zh-TW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減少小魚數量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，減少錯亂情形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  <a:endParaRPr lang="zh-TW" altLang="zh-TW" sz="2000" b="1" kern="12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lvl="0">
                        <a:lnSpc>
                          <a:spcPts val="2800"/>
                        </a:lnSpc>
                      </a:pP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(3)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調整鬼</a:t>
                      </a:r>
                      <a:r>
                        <a:rPr lang="zh-TW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移動的速度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，提高過關比例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8745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8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5913" y="2931791"/>
            <a:ext cx="9127898" cy="2263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524982"/>
              </p:ext>
            </p:extLst>
          </p:nvPr>
        </p:nvGraphicFramePr>
        <p:xfrm>
          <a:off x="114126" y="687302"/>
          <a:ext cx="8913268" cy="43761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24439">
                  <a:extLst>
                    <a:ext uri="{9D8B030D-6E8A-4147-A177-3AD203B41FA5}">
                      <a16:colId xmlns="" xmlns:a16="http://schemas.microsoft.com/office/drawing/2014/main" val="4158607033"/>
                    </a:ext>
                  </a:extLst>
                </a:gridCol>
                <a:gridCol w="4388829">
                  <a:extLst>
                    <a:ext uri="{9D8B030D-6E8A-4147-A177-3AD203B41FA5}">
                      <a16:colId xmlns="" xmlns:a16="http://schemas.microsoft.com/office/drawing/2014/main" val="1427645473"/>
                    </a:ext>
                  </a:extLst>
                </a:gridCol>
              </a:tblGrid>
              <a:tr h="4781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修改前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修改後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75731573"/>
                  </a:ext>
                </a:extLst>
              </a:tr>
              <a:tr h="2187797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79855794"/>
                  </a:ext>
                </a:extLst>
              </a:tr>
              <a:tr h="1673028">
                <a:tc>
                  <a:txBody>
                    <a:bodyPr/>
                    <a:lstStyle/>
                    <a:p>
                      <a:pPr lvl="0"/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(1)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磚塊</a:t>
                      </a:r>
                      <a:r>
                        <a:rPr lang="zh-TW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數量太多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</a:t>
                      </a:r>
                      <a:r>
                        <a:rPr lang="zh-TW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過關條件太困難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endParaRPr lang="en-US" altLang="zh-TW" sz="2000" b="1" kern="12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lvl="0"/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容易讓長者失去信心</a:t>
                      </a:r>
                    </a:p>
                    <a:p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(2)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磚塊和球都</a:t>
                      </a:r>
                      <a:r>
                        <a:rPr lang="zh-TW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太小了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，長者無法清楚</a:t>
                      </a:r>
                      <a:endParaRPr lang="en-US" altLang="zh-TW" sz="2000" b="1" kern="12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看到球在哪裡，無法掌握球的移動</a:t>
                      </a:r>
                      <a:endParaRPr lang="en-US" altLang="zh-TW" sz="2000" b="1" kern="12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路線，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造成</a:t>
                      </a:r>
                      <a:r>
                        <a:rPr lang="zh-TW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沒辦法如預期控制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  <a:endParaRPr lang="zh-TW" altLang="zh-TW" sz="2000" b="1" kern="12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原先</a:t>
                      </a:r>
                      <a:r>
                        <a:rPr lang="zh-TW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四塊磚塊組成一塊磚塊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，磚塊</a:t>
                      </a:r>
                      <a:r>
                        <a:rPr lang="zh-TW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變大了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、數量</a:t>
                      </a:r>
                      <a:r>
                        <a:rPr lang="zh-TW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減少了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，不僅讓過關條件較為簡單，同時長者也較能清楚看到被球撞擊到的磚塊會消失的畫面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  <a:endParaRPr lang="zh-TW" altLang="zh-TW" sz="2000" b="1" kern="12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8745397"/>
                  </a:ext>
                </a:extLst>
              </a:tr>
            </a:tbl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123417" y="0"/>
            <a:ext cx="9020583" cy="72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</a:t>
            </a:r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、程式遊戲改良策略</a:t>
            </a:r>
            <a:r>
              <a:rPr lang="en-US" altLang="zh-TW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打磚塊</a:t>
            </a:r>
            <a:endParaRPr lang="zh-TW" altLang="en-US" sz="4000" b="1" dirty="0">
              <a:solidFill>
                <a:srgbClr val="9A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9" y="1203598"/>
            <a:ext cx="8789706" cy="216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5913" y="2931791"/>
            <a:ext cx="9127898" cy="2263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943480"/>
              </p:ext>
            </p:extLst>
          </p:nvPr>
        </p:nvGraphicFramePr>
        <p:xfrm>
          <a:off x="114126" y="687302"/>
          <a:ext cx="8913268" cy="42105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24439">
                  <a:extLst>
                    <a:ext uri="{9D8B030D-6E8A-4147-A177-3AD203B41FA5}">
                      <a16:colId xmlns="" xmlns:a16="http://schemas.microsoft.com/office/drawing/2014/main" val="4158607033"/>
                    </a:ext>
                  </a:extLst>
                </a:gridCol>
                <a:gridCol w="4388829">
                  <a:extLst>
                    <a:ext uri="{9D8B030D-6E8A-4147-A177-3AD203B41FA5}">
                      <a16:colId xmlns="" xmlns:a16="http://schemas.microsoft.com/office/drawing/2014/main" val="1427645473"/>
                    </a:ext>
                  </a:extLst>
                </a:gridCol>
              </a:tblGrid>
              <a:tr h="39722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修改前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修改後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75731573"/>
                  </a:ext>
                </a:extLst>
              </a:tr>
              <a:tr h="241161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79855794"/>
                  </a:ext>
                </a:extLst>
              </a:tr>
              <a:tr h="1389992">
                <a:tc gridSpan="2">
                  <a:txBody>
                    <a:bodyPr/>
                    <a:lstStyle/>
                    <a:p>
                      <a:pPr lvl="0">
                        <a:lnSpc>
                          <a:spcPts val="2800"/>
                        </a:lnSpc>
                      </a:pP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(1)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原先</a:t>
                      </a:r>
                      <a:r>
                        <a:rPr lang="zh-TW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球速過快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，長者反應上來不及移動擋板，沒玩幾下就輸了。</a:t>
                      </a:r>
                      <a:endParaRPr lang="en-US" altLang="zh-TW" sz="2000" b="1" kern="12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lvl="0">
                        <a:lnSpc>
                          <a:spcPts val="2800"/>
                        </a:lnSpc>
                      </a:pP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(2)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透過修改程式當中移動的距離</a:t>
                      </a:r>
                      <a:r>
                        <a:rPr lang="en-US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(9</a:t>
                      </a:r>
                      <a:r>
                        <a:rPr lang="zh-TW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→</a:t>
                      </a:r>
                      <a:r>
                        <a:rPr lang="en-US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3)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，找到一個適合長者遊戲的速度，</a:t>
                      </a:r>
                      <a:endParaRPr lang="en-US" altLang="zh-TW" sz="2000" b="1" kern="12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lvl="0">
                        <a:lnSpc>
                          <a:spcPts val="2800"/>
                        </a:lnSpc>
                      </a:pP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也不能太慢否則長者也會嫌棄呢！</a:t>
                      </a:r>
                      <a:endParaRPr lang="zh-TW" altLang="zh-TW" sz="2000" b="1" kern="1200" dirty="0" smtClean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2000" b="1" kern="12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8745397"/>
                  </a:ext>
                </a:extLst>
              </a:tr>
            </a:tbl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123417" y="0"/>
            <a:ext cx="9020583" cy="72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</a:t>
            </a:r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、程式遊戲改良策略</a:t>
            </a:r>
            <a:r>
              <a:rPr lang="en-US" altLang="zh-TW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打磚塊</a:t>
            </a:r>
            <a:endParaRPr lang="zh-TW" altLang="en-US" sz="4000" b="1" dirty="0">
              <a:solidFill>
                <a:srgbClr val="9A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1590"/>
            <a:ext cx="8082628" cy="23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6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5913" y="2931791"/>
            <a:ext cx="9127898" cy="2263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23417" y="0"/>
            <a:ext cx="9020583" cy="72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</a:t>
            </a:r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、程式遊戲改良策略</a:t>
            </a:r>
            <a:r>
              <a:rPr lang="en-US" altLang="zh-TW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打磚塊</a:t>
            </a:r>
            <a:endParaRPr lang="zh-TW" altLang="en-US" sz="4000" b="1" dirty="0">
              <a:solidFill>
                <a:srgbClr val="9A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059582"/>
            <a:ext cx="7979005" cy="2395530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433066"/>
              </p:ext>
            </p:extLst>
          </p:nvPr>
        </p:nvGraphicFramePr>
        <p:xfrm>
          <a:off x="114126" y="687302"/>
          <a:ext cx="8913268" cy="42105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24439">
                  <a:extLst>
                    <a:ext uri="{9D8B030D-6E8A-4147-A177-3AD203B41FA5}">
                      <a16:colId xmlns="" xmlns:a16="http://schemas.microsoft.com/office/drawing/2014/main" val="4158607033"/>
                    </a:ext>
                  </a:extLst>
                </a:gridCol>
                <a:gridCol w="4388829">
                  <a:extLst>
                    <a:ext uri="{9D8B030D-6E8A-4147-A177-3AD203B41FA5}">
                      <a16:colId xmlns="" xmlns:a16="http://schemas.microsoft.com/office/drawing/2014/main" val="1427645473"/>
                    </a:ext>
                  </a:extLst>
                </a:gridCol>
              </a:tblGrid>
              <a:tr h="39722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修改前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修改後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75731573"/>
                  </a:ext>
                </a:extLst>
              </a:tr>
              <a:tr h="241161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79855794"/>
                  </a:ext>
                </a:extLst>
              </a:tr>
              <a:tr h="1389992">
                <a:tc gridSpan="2">
                  <a:txBody>
                    <a:bodyPr/>
                    <a:lstStyle/>
                    <a:p>
                      <a:pPr lvl="0"/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(1)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長者</a:t>
                      </a:r>
                      <a:r>
                        <a:rPr lang="zh-TW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使用鍵盤操作不易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，修改成利用</a:t>
                      </a:r>
                      <a:r>
                        <a:rPr lang="zh-TW" altLang="zh-TW" sz="2000" b="1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鼠標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來控制遊戲角色的方向。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2000" b="1" kern="12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8745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27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-15977" y="3018553"/>
            <a:ext cx="9144000" cy="21249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33917" y="1237703"/>
            <a:ext cx="9161940" cy="3605435"/>
            <a:chOff x="-19037" y="786933"/>
            <a:chExt cx="9161940" cy="3605435"/>
          </a:xfrm>
        </p:grpSpPr>
        <p:grpSp>
          <p:nvGrpSpPr>
            <p:cNvPr id="7" name="组合 6"/>
            <p:cNvGrpSpPr/>
            <p:nvPr/>
          </p:nvGrpSpPr>
          <p:grpSpPr>
            <a:xfrm rot="16200000">
              <a:off x="1875990" y="1424343"/>
              <a:ext cx="1352939" cy="78119"/>
              <a:chOff x="1461265" y="2668472"/>
              <a:chExt cx="1526897" cy="78118"/>
            </a:xfrm>
            <a:solidFill>
              <a:srgbClr val="C00000"/>
            </a:solidFill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1461265" y="2746590"/>
                <a:ext cx="1526897" cy="0"/>
              </a:xfrm>
              <a:prstGeom prst="line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等腰三角形 49"/>
              <p:cNvSpPr/>
              <p:nvPr/>
            </p:nvSpPr>
            <p:spPr>
              <a:xfrm>
                <a:off x="2156796" y="2668472"/>
                <a:ext cx="181233" cy="78118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 rot="16200000">
              <a:off x="1884023" y="3216931"/>
              <a:ext cx="1352939" cy="78119"/>
              <a:chOff x="1115615" y="2668472"/>
              <a:chExt cx="1526897" cy="78118"/>
            </a:xfrm>
            <a:solidFill>
              <a:srgbClr val="C00000"/>
            </a:solidFill>
          </p:grpSpPr>
          <p:cxnSp>
            <p:nvCxnSpPr>
              <p:cNvPr id="47" name="直接连接符 46"/>
              <p:cNvCxnSpPr/>
              <p:nvPr/>
            </p:nvCxnSpPr>
            <p:spPr>
              <a:xfrm>
                <a:off x="1115615" y="2746590"/>
                <a:ext cx="1526897" cy="0"/>
              </a:xfrm>
              <a:prstGeom prst="line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等腰三角形 47"/>
              <p:cNvSpPr/>
              <p:nvPr/>
            </p:nvSpPr>
            <p:spPr>
              <a:xfrm>
                <a:off x="1834297" y="2668472"/>
                <a:ext cx="181233" cy="78118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 rot="5400000" flipH="1">
              <a:off x="5603231" y="1424347"/>
              <a:ext cx="1352939" cy="78119"/>
              <a:chOff x="1461259" y="2668472"/>
              <a:chExt cx="1526897" cy="78118"/>
            </a:xfrm>
            <a:solidFill>
              <a:srgbClr val="C00000"/>
            </a:solidFill>
          </p:grpSpPr>
          <p:cxnSp>
            <p:nvCxnSpPr>
              <p:cNvPr id="45" name="直接连接符 44"/>
              <p:cNvCxnSpPr/>
              <p:nvPr/>
            </p:nvCxnSpPr>
            <p:spPr>
              <a:xfrm>
                <a:off x="1461259" y="2746590"/>
                <a:ext cx="1526897" cy="0"/>
              </a:xfrm>
              <a:prstGeom prst="line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等腰三角形 45"/>
              <p:cNvSpPr/>
              <p:nvPr/>
            </p:nvSpPr>
            <p:spPr>
              <a:xfrm>
                <a:off x="2179944" y="2668472"/>
                <a:ext cx="181233" cy="78118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5400000" flipH="1">
              <a:off x="5611264" y="3216930"/>
              <a:ext cx="1352939" cy="78119"/>
              <a:chOff x="1115616" y="2668472"/>
              <a:chExt cx="1526897" cy="78118"/>
            </a:xfrm>
            <a:solidFill>
              <a:srgbClr val="C00000"/>
            </a:solidFill>
          </p:grpSpPr>
          <p:cxnSp>
            <p:nvCxnSpPr>
              <p:cNvPr id="43" name="直接连接符 42"/>
              <p:cNvCxnSpPr/>
              <p:nvPr/>
            </p:nvCxnSpPr>
            <p:spPr>
              <a:xfrm>
                <a:off x="1115616" y="2746590"/>
                <a:ext cx="1526897" cy="0"/>
              </a:xfrm>
              <a:prstGeom prst="line">
                <a:avLst/>
              </a:prstGeom>
              <a:grpFill/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等腰三角形 43"/>
              <p:cNvSpPr/>
              <p:nvPr/>
            </p:nvSpPr>
            <p:spPr>
              <a:xfrm>
                <a:off x="1834297" y="2668472"/>
                <a:ext cx="181233" cy="78118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303" y="799126"/>
              <a:ext cx="2380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1.</a:t>
              </a:r>
              <a:r>
                <a:rPr lang="zh-TW" altLang="en-US" sz="20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長者不願意嘗試</a:t>
              </a:r>
              <a:endParaRPr lang="en-US" altLang="zh-TW" sz="2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0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lang="zh-TW" altLang="en-US" sz="20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新事物</a:t>
              </a:r>
              <a:endParaRPr lang="en-US" altLang="zh-CN" sz="2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9037" y="1523331"/>
              <a:ext cx="25471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照顧員協助鼓勵</a:t>
              </a:r>
              <a:endPara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建立關係，取得信任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1303" y="2539088"/>
              <a:ext cx="2274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3.</a:t>
              </a:r>
              <a:r>
                <a:rPr lang="zh-TW" altLang="en-US" sz="20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操作太過複雜</a:t>
              </a:r>
              <a:endParaRPr lang="en-US" altLang="zh-TW" sz="2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9037" y="2995752"/>
              <a:ext cx="26185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鍵盤操控改成觸控</a:t>
              </a:r>
              <a:endPara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遊戲畫面簡單清楚</a:t>
              </a:r>
              <a:endPara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給予掌聲，營造成功機會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93432" y="799126"/>
              <a:ext cx="24929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2.</a:t>
              </a:r>
              <a:r>
                <a:rPr lang="zh-TW" altLang="en-US" sz="20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需要更多時間學習</a:t>
              </a:r>
              <a:endParaRPr lang="en-US" altLang="zh-TW" sz="2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altLang="zh-TW" sz="20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lang="en-US" altLang="zh-TW" sz="20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lang="zh-TW" altLang="en-US" sz="20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與適時</a:t>
              </a:r>
              <a:r>
                <a:rPr lang="zh-TW" altLang="en-US" sz="20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地</a:t>
              </a:r>
              <a:r>
                <a:rPr lang="zh-TW" altLang="en-US" sz="20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鼓勵</a:t>
              </a:r>
              <a:endParaRPr lang="en-US" altLang="zh-CN" sz="2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40639" y="1498723"/>
              <a:ext cx="28097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說明時搭配畫面及動作</a:t>
              </a:r>
              <a:endPara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講解速動放慢、有耐心</a:t>
              </a:r>
              <a:endPara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語言不通尋求協助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93432" y="2527253"/>
              <a:ext cx="2749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4.</a:t>
              </a:r>
              <a:r>
                <a:rPr lang="zh-TW" altLang="en-US" sz="20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依生理狀況給予幫</a:t>
              </a:r>
              <a:r>
                <a:rPr lang="zh-TW" altLang="en-US" sz="20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助</a:t>
              </a:r>
              <a:endParaRPr lang="en-US" altLang="zh-CN" sz="2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48674" y="2976596"/>
              <a:ext cx="2801687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輔具協助</a:t>
              </a:r>
              <a:endPara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Wingdings" panose="05000000000000000000" pitchFamily="2" charset="2"/>
                </a:rPr>
                <a:t> </a:t>
              </a:r>
              <a:r>
                <a:rPr lang="en-US" altLang="zh-TW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Wingdings" panose="05000000000000000000" pitchFamily="2" charset="2"/>
                </a:rPr>
                <a:t></a:t>
              </a: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視覺</a:t>
              </a:r>
              <a:r>
                <a:rPr lang="en-US" altLang="zh-TW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:</a:t>
              </a: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圓形貼紙</a:t>
              </a:r>
              <a:endPara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Wingdings" panose="05000000000000000000" pitchFamily="2" charset="2"/>
                </a:rPr>
                <a:t> </a:t>
              </a:r>
              <a:r>
                <a:rPr lang="en-US" altLang="zh-TW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Wingdings" panose="05000000000000000000" pitchFamily="2" charset="2"/>
                </a:rPr>
                <a:t></a:t>
              </a: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聽覺</a:t>
              </a:r>
              <a:r>
                <a:rPr lang="en-US" altLang="zh-TW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:</a:t>
              </a: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小白板文字解說</a:t>
              </a:r>
              <a:endPara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不斷地重複示範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endPara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56" name="圖片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15" y="3013151"/>
            <a:ext cx="1405742" cy="144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7" name="圖片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70109" y="1344494"/>
            <a:ext cx="1440000" cy="14356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8" name="圖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83056" y="3013151"/>
            <a:ext cx="1397334" cy="144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390" y="1320345"/>
            <a:ext cx="1440000" cy="14598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3" name="文字方塊 52"/>
          <p:cNvSpPr txBox="1"/>
          <p:nvPr/>
        </p:nvSpPr>
        <p:spPr>
          <a:xfrm>
            <a:off x="123417" y="0"/>
            <a:ext cx="9020583" cy="72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</a:t>
            </a:r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、遊戲程式說明及溝通要訣</a:t>
            </a:r>
            <a:endParaRPr lang="zh-TW" altLang="en-US" sz="4000" b="1" dirty="0">
              <a:solidFill>
                <a:srgbClr val="9A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515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858041"/>
            <a:ext cx="9144000" cy="2305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53" name="直接连接符 1"/>
          <p:cNvCxnSpPr>
            <a:endCxn id="11" idx="2"/>
          </p:cNvCxnSpPr>
          <p:nvPr/>
        </p:nvCxnSpPr>
        <p:spPr>
          <a:xfrm>
            <a:off x="4572000" y="914818"/>
            <a:ext cx="0" cy="424922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8"/>
          <p:cNvSpPr txBox="1"/>
          <p:nvPr/>
        </p:nvSpPr>
        <p:spPr>
          <a:xfrm>
            <a:off x="4695414" y="914818"/>
            <a:ext cx="4448585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(1)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程式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經過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修改後，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有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58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%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的老人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覺得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  <a:cs typeface="PMingLiu" panose="02020500000000000000" pitchFamily="18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  不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會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很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難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、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42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%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的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老人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覺得有一點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難，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  <a:cs typeface="PMingLiu" panose="02020500000000000000" pitchFamily="18" charset="-120"/>
            </a:endParaRPr>
          </a:p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   表示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遊戲難易度可被普遍老人接受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。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  <a:cs typeface="PMingLiu" panose="02020500000000000000" pitchFamily="18" charset="-120"/>
            </a:endParaRPr>
          </a:p>
          <a:p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(2)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試玩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當天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也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發現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願意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接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觸遊戲程式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的</a:t>
            </a:r>
            <a:endParaRPr lang="en-US" altLang="zh-TW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PMingLiu" panose="02020500000000000000" pitchFamily="18" charset="-120"/>
            </a:endParaRPr>
          </a:p>
          <a:p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 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  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老人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多出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許多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，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難易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度調整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成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老人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可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  <a:cs typeface="PMingLiu" panose="02020500000000000000" pitchFamily="18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  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以接受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的程度後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，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老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人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的接受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度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很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高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。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  <a:cs typeface="PMingLiu" panose="02020500000000000000" pitchFamily="18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3417" y="667789"/>
            <a:ext cx="40318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(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一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)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這個遊戲的操作會不會很難？</a:t>
            </a:r>
            <a:endParaRPr lang="zh-TW" altLang="zh-TW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23417" y="0"/>
            <a:ext cx="9020583" cy="72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肆、問卷調查結果與分析</a:t>
            </a:r>
          </a:p>
        </p:txBody>
      </p:sp>
      <p:graphicFrame>
        <p:nvGraphicFramePr>
          <p:cNvPr id="10" name="圖表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0230067"/>
              </p:ext>
            </p:extLst>
          </p:nvPr>
        </p:nvGraphicFramePr>
        <p:xfrm>
          <a:off x="557385" y="1067899"/>
          <a:ext cx="3336599" cy="2001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矩形 12"/>
          <p:cNvSpPr/>
          <p:nvPr/>
        </p:nvSpPr>
        <p:spPr>
          <a:xfrm>
            <a:off x="123417" y="2792062"/>
            <a:ext cx="3647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(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二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)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操作上很難的原因可能是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TW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14" name="圖表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954497"/>
              </p:ext>
            </p:extLst>
          </p:nvPr>
        </p:nvGraphicFramePr>
        <p:xfrm>
          <a:off x="251520" y="3131652"/>
          <a:ext cx="3981471" cy="2031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文本框 8"/>
          <p:cNvSpPr txBox="1"/>
          <p:nvPr/>
        </p:nvSpPr>
        <p:spPr>
          <a:xfrm>
            <a:off x="4712675" y="3150279"/>
            <a:ext cx="4431323" cy="18697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(1)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速度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</a:t>
            </a:r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不好控制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佔了最多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老人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因為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手部靈活度較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差，反應能力也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較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弱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，時常會有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跟不上的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狀況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發生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按鍵複雜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也透過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後續改良，把大魚的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操作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更改為滑鼠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操控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，這樣一來也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能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讓操控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更為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簡易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CN" sz="900" b="1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8" name="直接连接符 1"/>
          <p:cNvCxnSpPr/>
          <p:nvPr/>
        </p:nvCxnSpPr>
        <p:spPr>
          <a:xfrm flipH="1" flipV="1">
            <a:off x="4573756" y="2912288"/>
            <a:ext cx="4390732" cy="1950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63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14" grpId="0">
        <p:bldAsOne/>
      </p:bldGraphic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858041"/>
            <a:ext cx="9144000" cy="2305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53" name="直接连接符 1"/>
          <p:cNvCxnSpPr>
            <a:endCxn id="11" idx="2"/>
          </p:cNvCxnSpPr>
          <p:nvPr/>
        </p:nvCxnSpPr>
        <p:spPr>
          <a:xfrm>
            <a:off x="4572000" y="914818"/>
            <a:ext cx="0" cy="42492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8"/>
          <p:cNvSpPr txBox="1"/>
          <p:nvPr/>
        </p:nvSpPr>
        <p:spPr>
          <a:xfrm>
            <a:off x="4695414" y="914818"/>
            <a:ext cx="4448586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(1)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非常想要及想要</a:t>
            </a:r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就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幾乎佔了</a:t>
            </a:r>
            <a:r>
              <a:rPr lang="en-US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92%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，表示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  <a:cs typeface="PMingLiu" panose="02020500000000000000" pitchFamily="18" charset="-120"/>
            </a:endParaRPr>
          </a:p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老人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對於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兩個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遊戲慢慢開始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傾向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接受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也給予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我們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極大的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肯定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，看見老人們玩 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得開心我們也跟著很開心。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此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結果也表示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根據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老人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的反應調整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遊戲</a:t>
            </a:r>
            <a:endParaRPr lang="en-US" altLang="zh-TW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是很有效果的。</a:t>
            </a:r>
            <a:endParaRPr lang="en-US" altLang="zh-CN" sz="9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3417" y="667789"/>
            <a:ext cx="4544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請問以後您會想再玩這款遊戲嗎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TW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23417" y="0"/>
            <a:ext cx="9020583" cy="72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肆、問卷調查結果與分析</a:t>
            </a:r>
          </a:p>
        </p:txBody>
      </p:sp>
      <p:sp>
        <p:nvSpPr>
          <p:cNvPr id="13" name="矩形 12"/>
          <p:cNvSpPr/>
          <p:nvPr/>
        </p:nvSpPr>
        <p:spPr>
          <a:xfrm>
            <a:off x="123417" y="2792062"/>
            <a:ext cx="3903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想要再玩程式遊戲的原因是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TW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本框 8"/>
          <p:cNvSpPr txBox="1"/>
          <p:nvPr/>
        </p:nvSpPr>
        <p:spPr>
          <a:xfrm>
            <a:off x="4712676" y="3150279"/>
            <a:ext cx="4431324" cy="18697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(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1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PMingLiu" panose="02020500000000000000" pitchFamily="18" charset="-120"/>
              </a:rPr>
              <a:t>)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結果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現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放鬆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心情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很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好玩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佔了</a:t>
            </a:r>
            <a:r>
              <a:rPr lang="en-US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4/5</a:t>
            </a:r>
          </a:p>
          <a:p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比例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，我們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的初衷「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排除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憂慮」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「認同度」達到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一定的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成效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在遊戲過程中，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一旦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任務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老人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無不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的會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展開笑容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我們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設計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逐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漸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達成目標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CN" sz="900" b="1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CN" sz="900" b="1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12" name="圖表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7185101"/>
              </p:ext>
            </p:extLst>
          </p:nvPr>
        </p:nvGraphicFramePr>
        <p:xfrm>
          <a:off x="217186" y="1033911"/>
          <a:ext cx="4137628" cy="2066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圖表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3351885"/>
              </p:ext>
            </p:extLst>
          </p:nvPr>
        </p:nvGraphicFramePr>
        <p:xfrm>
          <a:off x="217186" y="3100755"/>
          <a:ext cx="4137628" cy="2062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7" name="直接连接符 1"/>
          <p:cNvCxnSpPr/>
          <p:nvPr/>
        </p:nvCxnSpPr>
        <p:spPr>
          <a:xfrm flipH="1" flipV="1">
            <a:off x="4573756" y="2912288"/>
            <a:ext cx="4390732" cy="1950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7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Graphic spid="1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106445" y="915724"/>
            <a:ext cx="1162753" cy="2998756"/>
            <a:chOff x="547164" y="1685075"/>
            <a:chExt cx="1571909" cy="4053970"/>
          </a:xfrm>
        </p:grpSpPr>
        <p:grpSp>
          <p:nvGrpSpPr>
            <p:cNvPr id="32" name="组合 25"/>
            <p:cNvGrpSpPr>
              <a:grpSpLocks/>
            </p:cNvGrpSpPr>
            <p:nvPr/>
          </p:nvGrpSpPr>
          <p:grpSpPr bwMode="auto">
            <a:xfrm rot="5400000">
              <a:off x="-455469" y="2702351"/>
              <a:ext cx="3503149" cy="1497883"/>
              <a:chOff x="1010872" y="1193114"/>
              <a:chExt cx="3503029" cy="1497524"/>
            </a:xfrm>
          </p:grpSpPr>
          <p:grpSp>
            <p:nvGrpSpPr>
              <p:cNvPr id="36" name="组合 2"/>
              <p:cNvGrpSpPr>
                <a:grpSpLocks/>
              </p:cNvGrpSpPr>
              <p:nvPr/>
            </p:nvGrpSpPr>
            <p:grpSpPr bwMode="auto">
              <a:xfrm>
                <a:off x="1010872" y="1308470"/>
                <a:ext cx="3503029" cy="1177569"/>
                <a:chOff x="1068022" y="1308470"/>
                <a:chExt cx="3503029" cy="1177569"/>
              </a:xfrm>
            </p:grpSpPr>
            <p:sp>
              <p:nvSpPr>
                <p:cNvPr id="38" name="矩形 37"/>
                <p:cNvSpPr/>
                <p:nvPr/>
              </p:nvSpPr>
              <p:spPr>
                <a:xfrm>
                  <a:off x="1068022" y="1493517"/>
                  <a:ext cx="1022315" cy="923703"/>
                </a:xfrm>
                <a:prstGeom prst="rect">
                  <a:avLst/>
                </a:pr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100" kern="0">
                    <a:solidFill>
                      <a:srgbClr val="C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40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2418323" y="2028463"/>
                  <a:ext cx="2152728" cy="4575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zh-CN" sz="1600" b="1" kern="0" spc="300" dirty="0" smtClean="0">
                      <a:solidFill>
                        <a:srgbClr val="C00000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cs typeface="Arial" panose="020B0604020202020204" pitchFamily="34" charset="0"/>
                    </a:rPr>
                    <a:t>ONTENT</a:t>
                  </a:r>
                  <a:r>
                    <a:rPr lang="en-US" altLang="zh-CN" sz="1600" b="1" kern="0" spc="300" dirty="0" smtClean="0">
                      <a:solidFill>
                        <a:srgbClr val="FF0066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cs typeface="Arial" panose="020B0604020202020204" pitchFamily="34" charset="0"/>
                    </a:rPr>
                    <a:t>S</a:t>
                  </a:r>
                  <a:endParaRPr lang="zh-CN" altLang="en-US" sz="1600" b="1" kern="0" spc="300" dirty="0" smtClean="0">
                    <a:solidFill>
                      <a:srgbClr val="FF006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矩形 38"/>
                <p:cNvSpPr/>
                <p:nvPr/>
              </p:nvSpPr>
              <p:spPr>
                <a:xfrm rot="16200000">
                  <a:off x="2865731" y="552524"/>
                  <a:ext cx="942885" cy="24547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40000"/>
                    </a:lnSpc>
                    <a:defRPr/>
                  </a:pPr>
                  <a:r>
                    <a:rPr lang="zh-TW" altLang="en-US" sz="4000" b="1" kern="0" dirty="0" smtClean="0">
                      <a:solidFill>
                        <a:srgbClr val="C00000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目</a:t>
                  </a:r>
                  <a:endParaRPr lang="en-US" altLang="zh-TW" sz="4000" b="1" kern="0" dirty="0" smtClean="0">
                    <a:solidFill>
                      <a:srgbClr val="C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  <a:p>
                  <a:pPr>
                    <a:lnSpc>
                      <a:spcPct val="140000"/>
                    </a:lnSpc>
                    <a:defRPr/>
                  </a:pPr>
                  <a:r>
                    <a:rPr lang="zh-TW" altLang="en-US" sz="4000" b="1" kern="0" dirty="0" smtClean="0">
                      <a:solidFill>
                        <a:srgbClr val="C00000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錄</a:t>
                  </a:r>
                  <a:endParaRPr lang="en-US" altLang="zh-CN" sz="4000" b="1" kern="0" dirty="0" smtClean="0">
                    <a:solidFill>
                      <a:srgbClr val="C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</p:grpSp>
          <p:sp>
            <p:nvSpPr>
              <p:cNvPr id="37" name="矩形 36"/>
              <p:cNvSpPr/>
              <p:nvPr/>
            </p:nvSpPr>
            <p:spPr>
              <a:xfrm>
                <a:off x="1084788" y="1193114"/>
                <a:ext cx="821727" cy="14975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sz="6600" kern="0" dirty="0">
                    <a:solidFill>
                      <a:schemeClr val="bg1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標楷體" panose="03000509000000000000" pitchFamily="65" charset="-120"/>
                    <a:ea typeface="標楷體" panose="03000509000000000000" pitchFamily="65" charset="-120"/>
                    <a:cs typeface="Arial" pitchFamily="34" charset="0"/>
                  </a:rPr>
                  <a:t>C</a:t>
                </a:r>
                <a:endParaRPr lang="zh-CN" altLang="en-US" sz="6600" kern="0" dirty="0">
                  <a:solidFill>
                    <a:schemeClr val="bg1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Arial" pitchFamily="34" charset="0"/>
                </a:endParaRPr>
              </a:p>
            </p:txBody>
          </p:sp>
        </p:grpSp>
        <p:grpSp>
          <p:nvGrpSpPr>
            <p:cNvPr id="33" name="组合 7"/>
            <p:cNvGrpSpPr>
              <a:grpSpLocks/>
            </p:cNvGrpSpPr>
            <p:nvPr/>
          </p:nvGrpSpPr>
          <p:grpSpPr bwMode="auto">
            <a:xfrm flipV="1">
              <a:off x="2017470" y="1685075"/>
              <a:ext cx="101603" cy="4053970"/>
              <a:chOff x="6966170" y="1570075"/>
              <a:chExt cx="63500" cy="2204256"/>
            </a:xfrm>
          </p:grpSpPr>
          <p:cxnSp>
            <p:nvCxnSpPr>
              <p:cNvPr id="34" name="直接连接符 33"/>
              <p:cNvCxnSpPr/>
              <p:nvPr/>
            </p:nvCxnSpPr>
            <p:spPr bwMode="auto">
              <a:xfrm>
                <a:off x="6966170" y="1570075"/>
                <a:ext cx="0" cy="2204256"/>
              </a:xfrm>
              <a:prstGeom prst="lin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直接连接符 34"/>
              <p:cNvCxnSpPr/>
              <p:nvPr/>
            </p:nvCxnSpPr>
            <p:spPr bwMode="auto">
              <a:xfrm>
                <a:off x="7029670" y="1570075"/>
                <a:ext cx="0" cy="2195552"/>
              </a:xfrm>
              <a:prstGeom prst="line">
                <a:avLst/>
              </a:prstGeom>
              <a:noFill/>
              <a:ln w="31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41" name="组合 40"/>
          <p:cNvGrpSpPr/>
          <p:nvPr/>
        </p:nvGrpSpPr>
        <p:grpSpPr>
          <a:xfrm>
            <a:off x="2627828" y="887457"/>
            <a:ext cx="5010445" cy="544084"/>
            <a:chOff x="2369867" y="1524639"/>
            <a:chExt cx="5010445" cy="544084"/>
          </a:xfrm>
        </p:grpSpPr>
        <p:sp>
          <p:nvSpPr>
            <p:cNvPr id="42" name="矩形 41"/>
            <p:cNvSpPr/>
            <p:nvPr/>
          </p:nvSpPr>
          <p:spPr bwMode="auto">
            <a:xfrm>
              <a:off x="2369867" y="1524639"/>
              <a:ext cx="598515" cy="529221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200" b="1" kern="0" spc="3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壹</a:t>
              </a:r>
              <a:endParaRPr kumimoji="0" lang="zh-CN" altLang="en-US" sz="32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043538" y="1539502"/>
              <a:ext cx="4336774" cy="52922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200" b="1" kern="0" spc="3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研究動機、目的</a:t>
              </a:r>
              <a:endParaRPr kumimoji="0" lang="zh-CN" altLang="en-US" sz="3200" b="1" i="0" u="none" strike="noStrike" kern="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627828" y="1563638"/>
            <a:ext cx="5010445" cy="540368"/>
            <a:chOff x="2369867" y="2153417"/>
            <a:chExt cx="5010445" cy="540368"/>
          </a:xfrm>
        </p:grpSpPr>
        <p:sp>
          <p:nvSpPr>
            <p:cNvPr id="45" name="矩形 44"/>
            <p:cNvSpPr/>
            <p:nvPr/>
          </p:nvSpPr>
          <p:spPr bwMode="auto">
            <a:xfrm>
              <a:off x="2369867" y="2153417"/>
              <a:ext cx="598515" cy="529221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200" b="1" kern="0" spc="3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貳</a:t>
              </a:r>
              <a:endParaRPr kumimoji="0" lang="zh-CN" altLang="en-US" sz="32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3043538" y="2164564"/>
              <a:ext cx="4336774" cy="52922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lvl="0" algn="ctr">
                <a:defRPr/>
              </a:pPr>
              <a:r>
                <a:rPr lang="zh-TW" altLang="en-US" sz="3200" b="1" kern="0" spc="3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文獻探討</a:t>
              </a:r>
              <a:r>
                <a:rPr lang="zh-TW" altLang="en-US" sz="3200" b="1" kern="0" spc="3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lang="zh-TW" altLang="en-US" sz="3200" b="1" kern="0" spc="3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訪談</a:t>
              </a:r>
              <a:endParaRPr lang="zh-CN" altLang="en-US" sz="3200" b="1" kern="0" spc="3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627828" y="2223009"/>
            <a:ext cx="5010445" cy="536653"/>
            <a:chOff x="2369867" y="2782194"/>
            <a:chExt cx="5010445" cy="536653"/>
          </a:xfrm>
        </p:grpSpPr>
        <p:sp>
          <p:nvSpPr>
            <p:cNvPr id="48" name="矩形 47"/>
            <p:cNvSpPr/>
            <p:nvPr/>
          </p:nvSpPr>
          <p:spPr bwMode="auto">
            <a:xfrm>
              <a:off x="2369867" y="2782194"/>
              <a:ext cx="598515" cy="529221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參</a:t>
              </a:r>
              <a:endParaRPr kumimoji="0" lang="zh-CN" altLang="en-US" sz="32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3043538" y="2789626"/>
              <a:ext cx="4336774" cy="52922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lvl="0" algn="ctr">
                <a:defRPr/>
              </a:pPr>
              <a:r>
                <a:rPr lang="zh-TW" altLang="en-US" sz="3200" b="1" kern="0" spc="3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設計</a:t>
              </a:r>
              <a:r>
                <a:rPr lang="en-US" altLang="zh-TW" sz="3200" b="1" kern="0" spc="3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/</a:t>
              </a:r>
              <a:r>
                <a:rPr lang="zh-TW" altLang="en-US" sz="3200" b="1" kern="0" spc="3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修改遊戲</a:t>
              </a:r>
              <a:r>
                <a:rPr lang="zh-TW" altLang="en-US" sz="3200" b="1" kern="0" spc="3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程式</a:t>
              </a:r>
              <a:endParaRPr lang="zh-CN" altLang="en-US" sz="3200" b="1" kern="0" spc="3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627828" y="2878665"/>
            <a:ext cx="5010445" cy="532936"/>
            <a:chOff x="2369867" y="3410972"/>
            <a:chExt cx="5010445" cy="532936"/>
          </a:xfrm>
        </p:grpSpPr>
        <p:sp>
          <p:nvSpPr>
            <p:cNvPr id="51" name="矩形 50"/>
            <p:cNvSpPr/>
            <p:nvPr/>
          </p:nvSpPr>
          <p:spPr bwMode="auto">
            <a:xfrm>
              <a:off x="2369867" y="3410972"/>
              <a:ext cx="598515" cy="529221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200" b="1" kern="0" spc="3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肆</a:t>
              </a:r>
              <a:endParaRPr kumimoji="0" lang="zh-CN" altLang="en-US" sz="32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3043538" y="3414687"/>
              <a:ext cx="4336774" cy="52922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lvl="0" algn="ctr">
                <a:defRPr/>
              </a:pPr>
              <a:r>
                <a:rPr lang="zh-TW" altLang="en-US" sz="3200" b="1" kern="0" spc="3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問卷調查結果與分</a:t>
              </a:r>
              <a:r>
                <a:rPr lang="zh-TW" altLang="en-US" sz="3200" b="1" kern="0" spc="3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析</a:t>
              </a:r>
              <a:endParaRPr lang="zh-CN" altLang="en-US" sz="3200" b="1" kern="0" spc="3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2627828" y="3530604"/>
            <a:ext cx="5010445" cy="529221"/>
            <a:chOff x="2369867" y="4039750"/>
            <a:chExt cx="5010445" cy="529221"/>
          </a:xfrm>
        </p:grpSpPr>
        <p:sp>
          <p:nvSpPr>
            <p:cNvPr id="54" name="矩形 53"/>
            <p:cNvSpPr/>
            <p:nvPr/>
          </p:nvSpPr>
          <p:spPr bwMode="auto">
            <a:xfrm>
              <a:off x="2369867" y="4039750"/>
              <a:ext cx="598515" cy="529221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200" b="1" kern="0" spc="3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伍</a:t>
              </a:r>
              <a:endParaRPr kumimoji="0" lang="zh-CN" altLang="en-US" sz="32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3043538" y="4039750"/>
              <a:ext cx="4336774" cy="52922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lvl="0" algn="ctr">
                <a:defRPr/>
              </a:pPr>
              <a:r>
                <a:rPr lang="zh-TW" altLang="en-US" sz="3200" b="1" kern="0" spc="3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研究結論與</a:t>
              </a:r>
              <a:r>
                <a:rPr lang="zh-TW" altLang="en-US" sz="3200" b="1" kern="0" spc="3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</a:t>
              </a:r>
              <a:endParaRPr lang="zh-CN" altLang="en-US" sz="3200" b="1" kern="0" spc="3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56" name="图片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87" y="2991391"/>
            <a:ext cx="929482" cy="231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"/>
          <p:cNvGrpSpPr/>
          <p:nvPr/>
        </p:nvGrpSpPr>
        <p:grpSpPr>
          <a:xfrm>
            <a:off x="3398671" y="406741"/>
            <a:ext cx="2613489" cy="3446255"/>
            <a:chOff x="2973335" y="1151731"/>
            <a:chExt cx="2454625" cy="3151188"/>
          </a:xfrm>
        </p:grpSpPr>
        <p:sp>
          <p:nvSpPr>
            <p:cNvPr id="11" name="椭圆 2"/>
            <p:cNvSpPr/>
            <p:nvPr/>
          </p:nvSpPr>
          <p:spPr>
            <a:xfrm rot="10800000">
              <a:off x="3046710" y="1151731"/>
              <a:ext cx="2381250" cy="3151188"/>
            </a:xfrm>
            <a:custGeom>
              <a:avLst/>
              <a:gdLst/>
              <a:ahLst/>
              <a:cxnLst/>
              <a:rect l="l" t="t" r="r" b="b"/>
              <a:pathLst>
                <a:path w="1517963" h="2007730">
                  <a:moveTo>
                    <a:pt x="514098" y="0"/>
                  </a:moveTo>
                  <a:cubicBezTo>
                    <a:pt x="1068517" y="0"/>
                    <a:pt x="1517963" y="449446"/>
                    <a:pt x="1517963" y="1003865"/>
                  </a:cubicBezTo>
                  <a:cubicBezTo>
                    <a:pt x="1517963" y="1558284"/>
                    <a:pt x="1068517" y="2007730"/>
                    <a:pt x="514098" y="2007730"/>
                  </a:cubicBezTo>
                  <a:cubicBezTo>
                    <a:pt x="406972" y="2007730"/>
                    <a:pt x="303765" y="1990950"/>
                    <a:pt x="207086" y="1959490"/>
                  </a:cubicBezTo>
                  <a:cubicBezTo>
                    <a:pt x="279744" y="1976607"/>
                    <a:pt x="355632" y="1985188"/>
                    <a:pt x="433595" y="1985188"/>
                  </a:cubicBezTo>
                  <a:cubicBezTo>
                    <a:pt x="988014" y="1985188"/>
                    <a:pt x="1437460" y="1551240"/>
                    <a:pt x="1437460" y="1015939"/>
                  </a:cubicBezTo>
                  <a:cubicBezTo>
                    <a:pt x="1437460" y="480638"/>
                    <a:pt x="988014" y="46690"/>
                    <a:pt x="433595" y="46690"/>
                  </a:cubicBezTo>
                  <a:cubicBezTo>
                    <a:pt x="278114" y="46690"/>
                    <a:pt x="130888" y="80819"/>
                    <a:pt x="0" y="142787"/>
                  </a:cubicBezTo>
                  <a:cubicBezTo>
                    <a:pt x="149912" y="51755"/>
                    <a:pt x="325961" y="0"/>
                    <a:pt x="514098" y="0"/>
                  </a:cubicBezTo>
                  <a:close/>
                </a:path>
              </a:pathLst>
            </a:custGeom>
            <a:solidFill>
              <a:srgbClr val="C00000"/>
            </a:solidFill>
            <a:ln w="6350">
              <a:solidFill>
                <a:srgbClr val="C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chemeClr val="bg1"/>
                </a:solidFill>
              </a:endParaRPr>
            </a:p>
          </p:txBody>
        </p:sp>
        <p:sp>
          <p:nvSpPr>
            <p:cNvPr id="12" name="椭圆 3"/>
            <p:cNvSpPr/>
            <p:nvPr/>
          </p:nvSpPr>
          <p:spPr bwMode="auto">
            <a:xfrm rot="1267204">
              <a:off x="3429298" y="1531144"/>
              <a:ext cx="225425" cy="2254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chemeClr val="bg1"/>
                </a:solidFill>
              </a:endParaRPr>
            </a:p>
          </p:txBody>
        </p:sp>
        <p:sp>
          <p:nvSpPr>
            <p:cNvPr id="13" name="椭圆 4"/>
            <p:cNvSpPr/>
            <p:nvPr/>
          </p:nvSpPr>
          <p:spPr bwMode="auto">
            <a:xfrm rot="1267204">
              <a:off x="2973335" y="2539033"/>
              <a:ext cx="227013" cy="2254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chemeClr val="bg1"/>
                </a:solidFill>
              </a:endParaRPr>
            </a:p>
          </p:txBody>
        </p:sp>
        <p:sp>
          <p:nvSpPr>
            <p:cNvPr id="14" name="椭圆 5"/>
            <p:cNvSpPr/>
            <p:nvPr/>
          </p:nvSpPr>
          <p:spPr bwMode="auto">
            <a:xfrm rot="1267204">
              <a:off x="3183485" y="3350668"/>
              <a:ext cx="227012" cy="2254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8"/>
          <p:cNvSpPr txBox="1"/>
          <p:nvPr/>
        </p:nvSpPr>
        <p:spPr>
          <a:xfrm>
            <a:off x="305761" y="836636"/>
            <a:ext cx="3689133" cy="64983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站在長者的</a:t>
            </a:r>
            <a:r>
              <a:rPr lang="zh-TW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立場</a:t>
            </a: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思考設計程式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遊戲</a:t>
            </a:r>
            <a:endParaRPr lang="zh-TW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TextBox 9"/>
          <p:cNvSpPr txBox="1"/>
          <p:nvPr/>
        </p:nvSpPr>
        <p:spPr>
          <a:xfrm>
            <a:off x="302435" y="1804319"/>
            <a:ext cx="3171474" cy="596407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推廣程式遊戲給</a:t>
            </a:r>
            <a:r>
              <a:rPr lang="zh-TW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長者</a:t>
            </a: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需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有配套措施</a:t>
            </a:r>
            <a:endParaRPr lang="zh-TW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TextBox 10"/>
          <p:cNvSpPr txBox="1"/>
          <p:nvPr/>
        </p:nvSpPr>
        <p:spPr>
          <a:xfrm>
            <a:off x="302435" y="2721791"/>
            <a:ext cx="3313202" cy="603403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隨時依據長者</a:t>
            </a:r>
            <a:r>
              <a:rPr lang="zh-TW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需求</a:t>
            </a: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調整程式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遊戲</a:t>
            </a:r>
            <a:endParaRPr lang="zh-TW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圆角矩形 13"/>
          <p:cNvSpPr/>
          <p:nvPr/>
        </p:nvSpPr>
        <p:spPr>
          <a:xfrm>
            <a:off x="4183535" y="840181"/>
            <a:ext cx="4796433" cy="570904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46800" rIns="68580" bIns="46800" anchor="ctr"/>
          <a:lstStyle/>
          <a:p>
            <a:pPr>
              <a:defRPr/>
            </a:pP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重複性高」、「簡單」、「回憶性高」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</a:p>
          <a:p>
            <a:pPr>
              <a:defRPr/>
            </a:pP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方向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著手</a:t>
            </a:r>
            <a:endParaRPr lang="zh-CN" altLang="en-US" sz="1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圆角矩形 14"/>
          <p:cNvSpPr/>
          <p:nvPr/>
        </p:nvSpPr>
        <p:spPr>
          <a:xfrm>
            <a:off x="3900424" y="1743538"/>
            <a:ext cx="5079544" cy="645872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46800" rIns="68580" bIns="468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語言上的溝通障礙，需要專員接洽、輔具協助</a:t>
            </a:r>
            <a:endParaRPr lang="zh-CN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圆角矩形 15"/>
          <p:cNvSpPr/>
          <p:nvPr/>
        </p:nvSpPr>
        <p:spPr>
          <a:xfrm>
            <a:off x="4200763" y="2691586"/>
            <a:ext cx="4982430" cy="663812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46800" rIns="68580" bIns="468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客製化遊戲、看見老人的需求、適時做出改變</a:t>
            </a:r>
            <a:endParaRPr lang="zh-CN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23417" y="0"/>
            <a:ext cx="9020583" cy="72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伍、研究</a:t>
            </a:r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結論</a:t>
            </a:r>
            <a:endParaRPr lang="zh-TW" altLang="en-US" sz="4000" b="1" dirty="0">
              <a:solidFill>
                <a:srgbClr val="9A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168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932277" y="849491"/>
            <a:ext cx="2389402" cy="2957342"/>
            <a:chOff x="496979" y="2266937"/>
            <a:chExt cx="2389402" cy="2072781"/>
          </a:xfrm>
        </p:grpSpPr>
        <p:sp>
          <p:nvSpPr>
            <p:cNvPr id="39" name="矩形 38"/>
            <p:cNvSpPr>
              <a:spLocks noChangeArrowheads="1"/>
            </p:cNvSpPr>
            <p:nvPr/>
          </p:nvSpPr>
          <p:spPr bwMode="auto">
            <a:xfrm>
              <a:off x="496979" y="2266937"/>
              <a:ext cx="2389402" cy="58911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TW" altLang="en-US" sz="2000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</a:t>
              </a:r>
              <a:r>
                <a:rPr lang="zh-TW" altLang="zh-TW" sz="2000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設計程式遊戲</a:t>
              </a:r>
              <a:endParaRPr lang="en-US" altLang="zh-TW" sz="2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</a:t>
              </a:r>
              <a:r>
                <a:rPr lang="zh-TW" altLang="zh-TW" sz="2000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需要</a:t>
              </a:r>
              <a:r>
                <a:rPr lang="zh-TW" altLang="zh-TW" sz="20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實戰體驗</a:t>
              </a:r>
              <a:endParaRPr lang="zh-CN" altLang="en-US" sz="1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0" name="矩形 11"/>
            <p:cNvSpPr>
              <a:spLocks noChangeArrowheads="1"/>
            </p:cNvSpPr>
            <p:nvPr/>
          </p:nvSpPr>
          <p:spPr bwMode="auto">
            <a:xfrm>
              <a:off x="496979" y="2872832"/>
              <a:ext cx="2389402" cy="1466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zh-TW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設計遊戲程式前應先瞭解老人的生理特性與發展限制。</a:t>
              </a:r>
              <a:endPara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zh-TW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實際接觸與關懷才能創造出適合老人的遊戲程式。</a:t>
              </a:r>
              <a:endParaRPr 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502125" y="861611"/>
            <a:ext cx="2389402" cy="3333975"/>
            <a:chOff x="6040492" y="1666291"/>
            <a:chExt cx="2389402" cy="2303447"/>
          </a:xfrm>
        </p:grpSpPr>
        <p:sp>
          <p:nvSpPr>
            <p:cNvPr id="42" name="矩形 7"/>
            <p:cNvSpPr>
              <a:spLocks noChangeArrowheads="1"/>
            </p:cNvSpPr>
            <p:nvPr/>
          </p:nvSpPr>
          <p:spPr bwMode="auto">
            <a:xfrm>
              <a:off x="6040492" y="1666291"/>
              <a:ext cx="2389402" cy="58071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zh-TW" altLang="en-US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</a:t>
              </a:r>
              <a:r>
                <a:rPr lang="zh-TW" altLang="zh-TW" sz="2000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結合</a:t>
              </a:r>
              <a:r>
                <a:rPr lang="zh-TW" altLang="zh-TW" sz="20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社會</a:t>
              </a:r>
              <a:r>
                <a:rPr lang="zh-TW" altLang="zh-TW" sz="2000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資源</a:t>
              </a:r>
              <a:endParaRPr lang="en-US" altLang="zh-TW" sz="2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>
                <a:defRPr/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</a:t>
              </a:r>
              <a:r>
                <a:rPr lang="zh-TW" altLang="zh-TW" sz="2000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共</a:t>
              </a:r>
              <a:r>
                <a:rPr lang="zh-TW" altLang="zh-TW" sz="20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創友善環境</a:t>
              </a:r>
              <a:endParaRPr lang="zh-CN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3" name="矩形 12"/>
            <p:cNvSpPr>
              <a:spLocks noChangeArrowheads="1"/>
            </p:cNvSpPr>
            <p:nvPr/>
          </p:nvSpPr>
          <p:spPr bwMode="auto">
            <a:xfrm>
              <a:off x="6040492" y="2311121"/>
              <a:ext cx="2389402" cy="1658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zh-TW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期待政府組織或社會上的公益團體，能夠協助有更專業的人員投入。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zh-TW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建構安全的硬體建設與軟體環境，維持老人的生活品質。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084168" y="843561"/>
            <a:ext cx="2389402" cy="2274811"/>
            <a:chOff x="5661065" y="2264521"/>
            <a:chExt cx="2389402" cy="1454523"/>
          </a:xfrm>
        </p:grpSpPr>
        <p:sp>
          <p:nvSpPr>
            <p:cNvPr id="47" name="矩形 8"/>
            <p:cNvSpPr>
              <a:spLocks noChangeArrowheads="1"/>
            </p:cNvSpPr>
            <p:nvPr/>
          </p:nvSpPr>
          <p:spPr bwMode="auto">
            <a:xfrm>
              <a:off x="5661065" y="2264521"/>
              <a:ext cx="2389402" cy="54520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陪伴</a:t>
              </a:r>
              <a:r>
                <a:rPr lang="zh-TW" altLang="en-US" sz="20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關懷</a:t>
              </a:r>
              <a:endParaRPr lang="zh-CN" sz="2000" b="1" dirty="0">
                <a:solidFill>
                  <a:schemeClr val="bg1"/>
                </a:solidFill>
                <a:latin typeface="微软雅黑" pitchFamily="34" charset="-122"/>
              </a:endParaRPr>
            </a:p>
          </p:txBody>
        </p:sp>
        <p:sp>
          <p:nvSpPr>
            <p:cNvPr id="48" name="矩形 47"/>
            <p:cNvSpPr>
              <a:spLocks noChangeArrowheads="1"/>
            </p:cNvSpPr>
            <p:nvPr/>
          </p:nvSpPr>
          <p:spPr bwMode="auto">
            <a:xfrm>
              <a:off x="5661065" y="2872832"/>
              <a:ext cx="2389402" cy="84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zh-TW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老人最需要的是親友的陪伴和關愛，有人願意花時間與他對話及互動。</a:t>
              </a:r>
              <a:endParaRPr 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7" name="文字方塊 16"/>
          <p:cNvSpPr txBox="1"/>
          <p:nvPr/>
        </p:nvSpPr>
        <p:spPr>
          <a:xfrm>
            <a:off x="123417" y="0"/>
            <a:ext cx="9020583" cy="72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伍、</a:t>
            </a:r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研究建議</a:t>
            </a:r>
            <a:endParaRPr lang="zh-TW" altLang="en-US" sz="4000" b="1" dirty="0">
              <a:solidFill>
                <a:srgbClr val="9A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Freeform 109"/>
          <p:cNvSpPr>
            <a:spLocks noEditPoints="1"/>
          </p:cNvSpPr>
          <p:nvPr/>
        </p:nvSpPr>
        <p:spPr bwMode="auto">
          <a:xfrm>
            <a:off x="1064098" y="1040544"/>
            <a:ext cx="410283" cy="362576"/>
          </a:xfrm>
          <a:custGeom>
            <a:avLst/>
            <a:gdLst>
              <a:gd name="T0" fmla="*/ 55 w 100"/>
              <a:gd name="T1" fmla="*/ 4 h 88"/>
              <a:gd name="T2" fmla="*/ 76 w 100"/>
              <a:gd name="T3" fmla="*/ 41 h 88"/>
              <a:gd name="T4" fmla="*/ 76 w 100"/>
              <a:gd name="T5" fmla="*/ 41 h 88"/>
              <a:gd name="T6" fmla="*/ 98 w 100"/>
              <a:gd name="T7" fmla="*/ 79 h 88"/>
              <a:gd name="T8" fmla="*/ 96 w 100"/>
              <a:gd name="T9" fmla="*/ 87 h 88"/>
              <a:gd name="T10" fmla="*/ 92 w 100"/>
              <a:gd name="T11" fmla="*/ 88 h 88"/>
              <a:gd name="T12" fmla="*/ 92 w 100"/>
              <a:gd name="T13" fmla="*/ 88 h 88"/>
              <a:gd name="T14" fmla="*/ 49 w 100"/>
              <a:gd name="T15" fmla="*/ 88 h 88"/>
              <a:gd name="T16" fmla="*/ 7 w 100"/>
              <a:gd name="T17" fmla="*/ 88 h 88"/>
              <a:gd name="T18" fmla="*/ 0 w 100"/>
              <a:gd name="T19" fmla="*/ 82 h 88"/>
              <a:gd name="T20" fmla="*/ 1 w 100"/>
              <a:gd name="T21" fmla="*/ 78 h 88"/>
              <a:gd name="T22" fmla="*/ 23 w 100"/>
              <a:gd name="T23" fmla="*/ 41 h 88"/>
              <a:gd name="T24" fmla="*/ 23 w 100"/>
              <a:gd name="T25" fmla="*/ 41 h 88"/>
              <a:gd name="T26" fmla="*/ 44 w 100"/>
              <a:gd name="T27" fmla="*/ 4 h 88"/>
              <a:gd name="T28" fmla="*/ 53 w 100"/>
              <a:gd name="T29" fmla="*/ 2 h 88"/>
              <a:gd name="T30" fmla="*/ 55 w 100"/>
              <a:gd name="T31" fmla="*/ 4 h 88"/>
              <a:gd name="T32" fmla="*/ 44 w 100"/>
              <a:gd name="T33" fmla="*/ 34 h 88"/>
              <a:gd name="T34" fmla="*/ 44 w 100"/>
              <a:gd name="T35" fmla="*/ 37 h 88"/>
              <a:gd name="T36" fmla="*/ 46 w 100"/>
              <a:gd name="T37" fmla="*/ 62 h 88"/>
              <a:gd name="T38" fmla="*/ 52 w 100"/>
              <a:gd name="T39" fmla="*/ 62 h 88"/>
              <a:gd name="T40" fmla="*/ 54 w 100"/>
              <a:gd name="T41" fmla="*/ 37 h 88"/>
              <a:gd name="T42" fmla="*/ 54 w 100"/>
              <a:gd name="T43" fmla="*/ 34 h 88"/>
              <a:gd name="T44" fmla="*/ 44 w 100"/>
              <a:gd name="T45" fmla="*/ 34 h 88"/>
              <a:gd name="T46" fmla="*/ 49 w 100"/>
              <a:gd name="T47" fmla="*/ 72 h 88"/>
              <a:gd name="T48" fmla="*/ 53 w 100"/>
              <a:gd name="T49" fmla="*/ 69 h 88"/>
              <a:gd name="T50" fmla="*/ 49 w 100"/>
              <a:gd name="T51" fmla="*/ 65 h 88"/>
              <a:gd name="T52" fmla="*/ 45 w 100"/>
              <a:gd name="T53" fmla="*/ 69 h 88"/>
              <a:gd name="T54" fmla="*/ 49 w 100"/>
              <a:gd name="T55" fmla="*/ 72 h 88"/>
              <a:gd name="T56" fmla="*/ 65 w 100"/>
              <a:gd name="T57" fmla="*/ 48 h 88"/>
              <a:gd name="T58" fmla="*/ 49 w 100"/>
              <a:gd name="T59" fmla="*/ 20 h 88"/>
              <a:gd name="T60" fmla="*/ 34 w 100"/>
              <a:gd name="T61" fmla="*/ 47 h 88"/>
              <a:gd name="T62" fmla="*/ 33 w 100"/>
              <a:gd name="T63" fmla="*/ 48 h 88"/>
              <a:gd name="T64" fmla="*/ 17 w 100"/>
              <a:gd name="T65" fmla="*/ 75 h 88"/>
              <a:gd name="T66" fmla="*/ 49 w 100"/>
              <a:gd name="T67" fmla="*/ 75 h 88"/>
              <a:gd name="T68" fmla="*/ 81 w 100"/>
              <a:gd name="T69" fmla="*/ 75 h 88"/>
              <a:gd name="T70" fmla="*/ 65 w 100"/>
              <a:gd name="T71" fmla="*/ 48 h 88"/>
              <a:gd name="T72" fmla="*/ 65 w 100"/>
              <a:gd name="T73" fmla="*/ 4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0" h="88">
                <a:moveTo>
                  <a:pt x="55" y="4"/>
                </a:moveTo>
                <a:cubicBezTo>
                  <a:pt x="76" y="41"/>
                  <a:pt x="76" y="41"/>
                  <a:pt x="76" y="41"/>
                </a:cubicBezTo>
                <a:cubicBezTo>
                  <a:pt x="76" y="41"/>
                  <a:pt x="76" y="41"/>
                  <a:pt x="76" y="41"/>
                </a:cubicBezTo>
                <a:cubicBezTo>
                  <a:pt x="98" y="79"/>
                  <a:pt x="98" y="79"/>
                  <a:pt x="98" y="79"/>
                </a:cubicBezTo>
                <a:cubicBezTo>
                  <a:pt x="100" y="82"/>
                  <a:pt x="99" y="85"/>
                  <a:pt x="96" y="87"/>
                </a:cubicBezTo>
                <a:cubicBezTo>
                  <a:pt x="95" y="88"/>
                  <a:pt x="93" y="88"/>
                  <a:pt x="92" y="88"/>
                </a:cubicBezTo>
                <a:cubicBezTo>
                  <a:pt x="92" y="88"/>
                  <a:pt x="92" y="88"/>
                  <a:pt x="92" y="88"/>
                </a:cubicBezTo>
                <a:cubicBezTo>
                  <a:pt x="49" y="88"/>
                  <a:pt x="49" y="88"/>
                  <a:pt x="49" y="88"/>
                </a:cubicBezTo>
                <a:cubicBezTo>
                  <a:pt x="7" y="88"/>
                  <a:pt x="7" y="88"/>
                  <a:pt x="7" y="88"/>
                </a:cubicBezTo>
                <a:cubicBezTo>
                  <a:pt x="3" y="88"/>
                  <a:pt x="0" y="85"/>
                  <a:pt x="0" y="82"/>
                </a:cubicBezTo>
                <a:cubicBezTo>
                  <a:pt x="0" y="80"/>
                  <a:pt x="1" y="79"/>
                  <a:pt x="1" y="78"/>
                </a:cubicBezTo>
                <a:cubicBezTo>
                  <a:pt x="23" y="41"/>
                  <a:pt x="23" y="41"/>
                  <a:pt x="23" y="41"/>
                </a:cubicBezTo>
                <a:cubicBezTo>
                  <a:pt x="23" y="41"/>
                  <a:pt x="23" y="41"/>
                  <a:pt x="23" y="41"/>
                </a:cubicBezTo>
                <a:cubicBezTo>
                  <a:pt x="44" y="4"/>
                  <a:pt x="44" y="4"/>
                  <a:pt x="44" y="4"/>
                </a:cubicBezTo>
                <a:cubicBezTo>
                  <a:pt x="46" y="1"/>
                  <a:pt x="50" y="0"/>
                  <a:pt x="53" y="2"/>
                </a:cubicBezTo>
                <a:cubicBezTo>
                  <a:pt x="54" y="3"/>
                  <a:pt x="54" y="3"/>
                  <a:pt x="55" y="4"/>
                </a:cubicBezTo>
                <a:close/>
                <a:moveTo>
                  <a:pt x="44" y="34"/>
                </a:moveTo>
                <a:cubicBezTo>
                  <a:pt x="44" y="37"/>
                  <a:pt x="44" y="37"/>
                  <a:pt x="44" y="37"/>
                </a:cubicBezTo>
                <a:cubicBezTo>
                  <a:pt x="46" y="62"/>
                  <a:pt x="46" y="62"/>
                  <a:pt x="46" y="62"/>
                </a:cubicBezTo>
                <a:cubicBezTo>
                  <a:pt x="52" y="62"/>
                  <a:pt x="52" y="62"/>
                  <a:pt x="52" y="62"/>
                </a:cubicBezTo>
                <a:cubicBezTo>
                  <a:pt x="54" y="37"/>
                  <a:pt x="54" y="37"/>
                  <a:pt x="54" y="37"/>
                </a:cubicBezTo>
                <a:cubicBezTo>
                  <a:pt x="54" y="34"/>
                  <a:pt x="54" y="34"/>
                  <a:pt x="54" y="34"/>
                </a:cubicBezTo>
                <a:cubicBezTo>
                  <a:pt x="44" y="34"/>
                  <a:pt x="44" y="34"/>
                  <a:pt x="44" y="34"/>
                </a:cubicBezTo>
                <a:close/>
                <a:moveTo>
                  <a:pt x="49" y="72"/>
                </a:moveTo>
                <a:cubicBezTo>
                  <a:pt x="52" y="72"/>
                  <a:pt x="53" y="71"/>
                  <a:pt x="53" y="69"/>
                </a:cubicBezTo>
                <a:cubicBezTo>
                  <a:pt x="53" y="66"/>
                  <a:pt x="51" y="65"/>
                  <a:pt x="49" y="65"/>
                </a:cubicBezTo>
                <a:cubicBezTo>
                  <a:pt x="47" y="65"/>
                  <a:pt x="45" y="66"/>
                  <a:pt x="45" y="69"/>
                </a:cubicBezTo>
                <a:cubicBezTo>
                  <a:pt x="45" y="71"/>
                  <a:pt x="47" y="72"/>
                  <a:pt x="49" y="72"/>
                </a:cubicBezTo>
                <a:close/>
                <a:moveTo>
                  <a:pt x="65" y="48"/>
                </a:moveTo>
                <a:cubicBezTo>
                  <a:pt x="49" y="20"/>
                  <a:pt x="49" y="20"/>
                  <a:pt x="49" y="20"/>
                </a:cubicBezTo>
                <a:cubicBezTo>
                  <a:pt x="34" y="47"/>
                  <a:pt x="34" y="47"/>
                  <a:pt x="34" y="47"/>
                </a:cubicBezTo>
                <a:cubicBezTo>
                  <a:pt x="34" y="48"/>
                  <a:pt x="34" y="48"/>
                  <a:pt x="33" y="48"/>
                </a:cubicBezTo>
                <a:cubicBezTo>
                  <a:pt x="17" y="75"/>
                  <a:pt x="17" y="75"/>
                  <a:pt x="17" y="75"/>
                </a:cubicBezTo>
                <a:cubicBezTo>
                  <a:pt x="49" y="75"/>
                  <a:pt x="49" y="75"/>
                  <a:pt x="49" y="75"/>
                </a:cubicBezTo>
                <a:cubicBezTo>
                  <a:pt x="81" y="75"/>
                  <a:pt x="81" y="75"/>
                  <a:pt x="81" y="75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129"/>
          <p:cNvSpPr>
            <a:spLocks noEditPoints="1"/>
          </p:cNvSpPr>
          <p:nvPr/>
        </p:nvSpPr>
        <p:spPr bwMode="auto">
          <a:xfrm>
            <a:off x="3639091" y="1038775"/>
            <a:ext cx="305327" cy="398835"/>
          </a:xfrm>
          <a:custGeom>
            <a:avLst/>
            <a:gdLst>
              <a:gd name="T0" fmla="*/ 60 w 74"/>
              <a:gd name="T1" fmla="*/ 0 h 97"/>
              <a:gd name="T2" fmla="*/ 72 w 74"/>
              <a:gd name="T3" fmla="*/ 11 h 97"/>
              <a:gd name="T4" fmla="*/ 70 w 74"/>
              <a:gd name="T5" fmla="*/ 52 h 97"/>
              <a:gd name="T6" fmla="*/ 63 w 74"/>
              <a:gd name="T7" fmla="*/ 11 h 97"/>
              <a:gd name="T8" fmla="*/ 60 w 74"/>
              <a:gd name="T9" fmla="*/ 8 h 97"/>
              <a:gd name="T10" fmla="*/ 26 w 74"/>
              <a:gd name="T11" fmla="*/ 11 h 97"/>
              <a:gd name="T12" fmla="*/ 26 w 74"/>
              <a:gd name="T13" fmla="*/ 18 h 97"/>
              <a:gd name="T14" fmla="*/ 19 w 74"/>
              <a:gd name="T15" fmla="*/ 24 h 97"/>
              <a:gd name="T16" fmla="*/ 12 w 74"/>
              <a:gd name="T17" fmla="*/ 24 h 97"/>
              <a:gd name="T18" fmla="*/ 8 w 74"/>
              <a:gd name="T19" fmla="*/ 79 h 97"/>
              <a:gd name="T20" fmla="*/ 9 w 74"/>
              <a:gd name="T21" fmla="*/ 81 h 97"/>
              <a:gd name="T22" fmla="*/ 28 w 74"/>
              <a:gd name="T23" fmla="*/ 82 h 97"/>
              <a:gd name="T24" fmla="*/ 37 w 74"/>
              <a:gd name="T25" fmla="*/ 90 h 97"/>
              <a:gd name="T26" fmla="*/ 3 w 74"/>
              <a:gd name="T27" fmla="*/ 87 h 97"/>
              <a:gd name="T28" fmla="*/ 3 w 74"/>
              <a:gd name="T29" fmla="*/ 87 h 97"/>
              <a:gd name="T30" fmla="*/ 0 w 74"/>
              <a:gd name="T31" fmla="*/ 20 h 97"/>
              <a:gd name="T32" fmla="*/ 1 w 74"/>
              <a:gd name="T33" fmla="*/ 17 h 97"/>
              <a:gd name="T34" fmla="*/ 19 w 74"/>
              <a:gd name="T35" fmla="*/ 0 h 97"/>
              <a:gd name="T36" fmla="*/ 17 w 74"/>
              <a:gd name="T37" fmla="*/ 52 h 97"/>
              <a:gd name="T38" fmla="*/ 27 w 74"/>
              <a:gd name="T39" fmla="*/ 56 h 97"/>
              <a:gd name="T40" fmla="*/ 17 w 74"/>
              <a:gd name="T41" fmla="*/ 52 h 97"/>
              <a:gd name="T42" fmla="*/ 17 w 74"/>
              <a:gd name="T43" fmla="*/ 44 h 97"/>
              <a:gd name="T44" fmla="*/ 56 w 74"/>
              <a:gd name="T45" fmla="*/ 40 h 97"/>
              <a:gd name="T46" fmla="*/ 17 w 74"/>
              <a:gd name="T47" fmla="*/ 28 h 97"/>
              <a:gd name="T48" fmla="*/ 56 w 74"/>
              <a:gd name="T49" fmla="*/ 33 h 97"/>
              <a:gd name="T50" fmla="*/ 17 w 74"/>
              <a:gd name="T51" fmla="*/ 28 h 97"/>
              <a:gd name="T52" fmla="*/ 34 w 74"/>
              <a:gd name="T53" fmla="*/ 22 h 97"/>
              <a:gd name="T54" fmla="*/ 56 w 74"/>
              <a:gd name="T55" fmla="*/ 17 h 97"/>
              <a:gd name="T56" fmla="*/ 41 w 74"/>
              <a:gd name="T57" fmla="*/ 69 h 97"/>
              <a:gd name="T58" fmla="*/ 41 w 74"/>
              <a:gd name="T59" fmla="*/ 69 h 97"/>
              <a:gd name="T60" fmla="*/ 31 w 74"/>
              <a:gd name="T61" fmla="*/ 66 h 97"/>
              <a:gd name="T62" fmla="*/ 47 w 74"/>
              <a:gd name="T63" fmla="*/ 86 h 97"/>
              <a:gd name="T64" fmla="*/ 59 w 74"/>
              <a:gd name="T65" fmla="*/ 87 h 97"/>
              <a:gd name="T66" fmla="*/ 71 w 74"/>
              <a:gd name="T67" fmla="*/ 96 h 97"/>
              <a:gd name="T68" fmla="*/ 72 w 74"/>
              <a:gd name="T69" fmla="*/ 90 h 97"/>
              <a:gd name="T70" fmla="*/ 63 w 74"/>
              <a:gd name="T71" fmla="*/ 80 h 97"/>
              <a:gd name="T72" fmla="*/ 64 w 74"/>
              <a:gd name="T73" fmla="*/ 57 h 97"/>
              <a:gd name="T74" fmla="*/ 38 w 74"/>
              <a:gd name="T75" fmla="*/ 54 h 97"/>
              <a:gd name="T76" fmla="*/ 42 w 74"/>
              <a:gd name="T77" fmla="*/ 58 h 97"/>
              <a:gd name="T78" fmla="*/ 40 w 74"/>
              <a:gd name="T79" fmla="*/ 76 h 97"/>
              <a:gd name="T80" fmla="*/ 57 w 74"/>
              <a:gd name="T81" fmla="*/ 78 h 97"/>
              <a:gd name="T82" fmla="*/ 59 w 74"/>
              <a:gd name="T83" fmla="*/ 61 h 97"/>
              <a:gd name="T84" fmla="*/ 21 w 74"/>
              <a:gd name="T85" fmla="*/ 9 h 97"/>
              <a:gd name="T86" fmla="*/ 13 w 74"/>
              <a:gd name="T87" fmla="*/ 19 h 97"/>
              <a:gd name="T88" fmla="*/ 17 w 74"/>
              <a:gd name="T89" fmla="*/ 20 h 97"/>
              <a:gd name="T90" fmla="*/ 18 w 74"/>
              <a:gd name="T91" fmla="*/ 20 h 97"/>
              <a:gd name="T92" fmla="*/ 22 w 74"/>
              <a:gd name="T93" fmla="*/ 17 h 97"/>
              <a:gd name="T94" fmla="*/ 22 w 74"/>
              <a:gd name="T95" fmla="*/ 15 h 97"/>
              <a:gd name="T96" fmla="*/ 21 w 74"/>
              <a:gd name="T97" fmla="*/ 11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4" h="97">
                <a:moveTo>
                  <a:pt x="21" y="0"/>
                </a:moveTo>
                <a:cubicBezTo>
                  <a:pt x="60" y="0"/>
                  <a:pt x="60" y="0"/>
                  <a:pt x="60" y="0"/>
                </a:cubicBezTo>
                <a:cubicBezTo>
                  <a:pt x="64" y="0"/>
                  <a:pt x="66" y="1"/>
                  <a:pt x="68" y="3"/>
                </a:cubicBezTo>
                <a:cubicBezTo>
                  <a:pt x="70" y="5"/>
                  <a:pt x="72" y="8"/>
                  <a:pt x="72" y="11"/>
                </a:cubicBezTo>
                <a:cubicBezTo>
                  <a:pt x="72" y="56"/>
                  <a:pt x="72" y="56"/>
                  <a:pt x="72" y="56"/>
                </a:cubicBezTo>
                <a:cubicBezTo>
                  <a:pt x="71" y="55"/>
                  <a:pt x="70" y="53"/>
                  <a:pt x="70" y="52"/>
                </a:cubicBezTo>
                <a:cubicBezTo>
                  <a:pt x="68" y="50"/>
                  <a:pt x="66" y="48"/>
                  <a:pt x="63" y="47"/>
                </a:cubicBezTo>
                <a:cubicBezTo>
                  <a:pt x="63" y="11"/>
                  <a:pt x="63" y="11"/>
                  <a:pt x="63" y="11"/>
                </a:cubicBezTo>
                <a:cubicBezTo>
                  <a:pt x="63" y="10"/>
                  <a:pt x="63" y="9"/>
                  <a:pt x="62" y="9"/>
                </a:cubicBezTo>
                <a:cubicBezTo>
                  <a:pt x="62" y="8"/>
                  <a:pt x="61" y="8"/>
                  <a:pt x="60" y="8"/>
                </a:cubicBezTo>
                <a:cubicBezTo>
                  <a:pt x="25" y="8"/>
                  <a:pt x="25" y="8"/>
                  <a:pt x="25" y="8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6"/>
                  <a:pt x="26" y="17"/>
                  <a:pt x="26" y="18"/>
                </a:cubicBezTo>
                <a:cubicBezTo>
                  <a:pt x="26" y="19"/>
                  <a:pt x="25" y="21"/>
                  <a:pt x="23" y="22"/>
                </a:cubicBezTo>
                <a:cubicBezTo>
                  <a:pt x="22" y="23"/>
                  <a:pt x="21" y="24"/>
                  <a:pt x="19" y="24"/>
                </a:cubicBezTo>
                <a:cubicBezTo>
                  <a:pt x="18" y="24"/>
                  <a:pt x="17" y="24"/>
                  <a:pt x="16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79"/>
                  <a:pt x="8" y="79"/>
                  <a:pt x="8" y="79"/>
                </a:cubicBezTo>
                <a:cubicBezTo>
                  <a:pt x="8" y="80"/>
                  <a:pt x="9" y="80"/>
                  <a:pt x="9" y="81"/>
                </a:cubicBezTo>
                <a:cubicBezTo>
                  <a:pt x="9" y="81"/>
                  <a:pt x="9" y="81"/>
                  <a:pt x="9" y="81"/>
                </a:cubicBezTo>
                <a:cubicBezTo>
                  <a:pt x="10" y="81"/>
                  <a:pt x="10" y="82"/>
                  <a:pt x="11" y="82"/>
                </a:cubicBezTo>
                <a:cubicBezTo>
                  <a:pt x="28" y="82"/>
                  <a:pt x="28" y="82"/>
                  <a:pt x="28" y="82"/>
                </a:cubicBezTo>
                <a:cubicBezTo>
                  <a:pt x="28" y="82"/>
                  <a:pt x="29" y="83"/>
                  <a:pt x="29" y="84"/>
                </a:cubicBezTo>
                <a:cubicBezTo>
                  <a:pt x="31" y="86"/>
                  <a:pt x="34" y="88"/>
                  <a:pt x="37" y="90"/>
                </a:cubicBezTo>
                <a:cubicBezTo>
                  <a:pt x="11" y="90"/>
                  <a:pt x="11" y="90"/>
                  <a:pt x="11" y="90"/>
                </a:cubicBezTo>
                <a:cubicBezTo>
                  <a:pt x="8" y="90"/>
                  <a:pt x="5" y="89"/>
                  <a:pt x="3" y="87"/>
                </a:cubicBezTo>
                <a:cubicBezTo>
                  <a:pt x="3" y="87"/>
                  <a:pt x="3" y="87"/>
                  <a:pt x="3" y="87"/>
                </a:cubicBezTo>
                <a:cubicBezTo>
                  <a:pt x="3" y="87"/>
                  <a:pt x="3" y="87"/>
                  <a:pt x="3" y="87"/>
                </a:cubicBezTo>
                <a:cubicBezTo>
                  <a:pt x="1" y="85"/>
                  <a:pt x="0" y="82"/>
                  <a:pt x="0" y="79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7"/>
                  <a:pt x="1" y="17"/>
                  <a:pt x="1" y="17"/>
                </a:cubicBezTo>
                <a:cubicBezTo>
                  <a:pt x="18" y="1"/>
                  <a:pt x="18" y="1"/>
                  <a:pt x="18" y="1"/>
                </a:cubicBezTo>
                <a:cubicBezTo>
                  <a:pt x="19" y="0"/>
                  <a:pt x="19" y="0"/>
                  <a:pt x="19" y="0"/>
                </a:cubicBezTo>
                <a:cubicBezTo>
                  <a:pt x="21" y="0"/>
                  <a:pt x="21" y="0"/>
                  <a:pt x="21" y="0"/>
                </a:cubicBezTo>
                <a:close/>
                <a:moveTo>
                  <a:pt x="17" y="52"/>
                </a:moveTo>
                <a:cubicBezTo>
                  <a:pt x="17" y="56"/>
                  <a:pt x="17" y="56"/>
                  <a:pt x="17" y="56"/>
                </a:cubicBezTo>
                <a:cubicBezTo>
                  <a:pt x="27" y="56"/>
                  <a:pt x="27" y="56"/>
                  <a:pt x="27" y="56"/>
                </a:cubicBezTo>
                <a:cubicBezTo>
                  <a:pt x="27" y="52"/>
                  <a:pt x="27" y="52"/>
                  <a:pt x="27" y="52"/>
                </a:cubicBezTo>
                <a:cubicBezTo>
                  <a:pt x="17" y="52"/>
                  <a:pt x="17" y="52"/>
                  <a:pt x="17" y="52"/>
                </a:cubicBezTo>
                <a:close/>
                <a:moveTo>
                  <a:pt x="17" y="40"/>
                </a:moveTo>
                <a:cubicBezTo>
                  <a:pt x="17" y="44"/>
                  <a:pt x="17" y="44"/>
                  <a:pt x="17" y="44"/>
                </a:cubicBezTo>
                <a:cubicBezTo>
                  <a:pt x="56" y="44"/>
                  <a:pt x="56" y="44"/>
                  <a:pt x="56" y="44"/>
                </a:cubicBezTo>
                <a:cubicBezTo>
                  <a:pt x="56" y="40"/>
                  <a:pt x="56" y="40"/>
                  <a:pt x="56" y="40"/>
                </a:cubicBezTo>
                <a:cubicBezTo>
                  <a:pt x="17" y="40"/>
                  <a:pt x="17" y="40"/>
                  <a:pt x="17" y="40"/>
                </a:cubicBezTo>
                <a:close/>
                <a:moveTo>
                  <a:pt x="17" y="28"/>
                </a:moveTo>
                <a:cubicBezTo>
                  <a:pt x="17" y="33"/>
                  <a:pt x="17" y="33"/>
                  <a:pt x="17" y="33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8"/>
                  <a:pt x="56" y="28"/>
                  <a:pt x="56" y="28"/>
                </a:cubicBezTo>
                <a:cubicBezTo>
                  <a:pt x="17" y="28"/>
                  <a:pt x="17" y="28"/>
                  <a:pt x="17" y="28"/>
                </a:cubicBezTo>
                <a:close/>
                <a:moveTo>
                  <a:pt x="34" y="17"/>
                </a:moveTo>
                <a:cubicBezTo>
                  <a:pt x="34" y="22"/>
                  <a:pt x="34" y="22"/>
                  <a:pt x="34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17"/>
                  <a:pt x="56" y="17"/>
                  <a:pt x="56" y="17"/>
                </a:cubicBezTo>
                <a:cubicBezTo>
                  <a:pt x="34" y="17"/>
                  <a:pt x="34" y="17"/>
                  <a:pt x="34" y="17"/>
                </a:cubicBezTo>
                <a:close/>
                <a:moveTo>
                  <a:pt x="41" y="69"/>
                </a:moveTo>
                <a:cubicBezTo>
                  <a:pt x="43" y="64"/>
                  <a:pt x="48" y="61"/>
                  <a:pt x="55" y="60"/>
                </a:cubicBezTo>
                <a:cubicBezTo>
                  <a:pt x="48" y="56"/>
                  <a:pt x="39" y="62"/>
                  <a:pt x="41" y="69"/>
                </a:cubicBezTo>
                <a:close/>
                <a:moveTo>
                  <a:pt x="38" y="54"/>
                </a:moveTo>
                <a:cubicBezTo>
                  <a:pt x="34" y="57"/>
                  <a:pt x="32" y="61"/>
                  <a:pt x="31" y="66"/>
                </a:cubicBezTo>
                <a:cubicBezTo>
                  <a:pt x="31" y="70"/>
                  <a:pt x="32" y="75"/>
                  <a:pt x="35" y="79"/>
                </a:cubicBezTo>
                <a:cubicBezTo>
                  <a:pt x="38" y="83"/>
                  <a:pt x="43" y="86"/>
                  <a:pt x="47" y="86"/>
                </a:cubicBezTo>
                <a:cubicBezTo>
                  <a:pt x="51" y="87"/>
                  <a:pt x="55" y="86"/>
                  <a:pt x="58" y="84"/>
                </a:cubicBezTo>
                <a:cubicBezTo>
                  <a:pt x="58" y="85"/>
                  <a:pt x="58" y="86"/>
                  <a:pt x="59" y="87"/>
                </a:cubicBezTo>
                <a:cubicBezTo>
                  <a:pt x="65" y="95"/>
                  <a:pt x="65" y="95"/>
                  <a:pt x="65" y="95"/>
                </a:cubicBezTo>
                <a:cubicBezTo>
                  <a:pt x="67" y="97"/>
                  <a:pt x="69" y="97"/>
                  <a:pt x="71" y="96"/>
                </a:cubicBezTo>
                <a:cubicBezTo>
                  <a:pt x="71" y="96"/>
                  <a:pt x="71" y="96"/>
                  <a:pt x="71" y="96"/>
                </a:cubicBezTo>
                <a:cubicBezTo>
                  <a:pt x="73" y="94"/>
                  <a:pt x="74" y="91"/>
                  <a:pt x="72" y="90"/>
                </a:cubicBezTo>
                <a:cubicBezTo>
                  <a:pt x="66" y="82"/>
                  <a:pt x="66" y="82"/>
                  <a:pt x="66" y="82"/>
                </a:cubicBezTo>
                <a:cubicBezTo>
                  <a:pt x="65" y="81"/>
                  <a:pt x="64" y="80"/>
                  <a:pt x="63" y="80"/>
                </a:cubicBezTo>
                <a:cubicBezTo>
                  <a:pt x="66" y="77"/>
                  <a:pt x="67" y="74"/>
                  <a:pt x="68" y="70"/>
                </a:cubicBezTo>
                <a:cubicBezTo>
                  <a:pt x="68" y="66"/>
                  <a:pt x="67" y="61"/>
                  <a:pt x="64" y="57"/>
                </a:cubicBezTo>
                <a:cubicBezTo>
                  <a:pt x="61" y="53"/>
                  <a:pt x="56" y="50"/>
                  <a:pt x="52" y="50"/>
                </a:cubicBezTo>
                <a:cubicBezTo>
                  <a:pt x="47" y="49"/>
                  <a:pt x="42" y="50"/>
                  <a:pt x="38" y="54"/>
                </a:cubicBezTo>
                <a:close/>
                <a:moveTo>
                  <a:pt x="51" y="56"/>
                </a:moveTo>
                <a:cubicBezTo>
                  <a:pt x="48" y="56"/>
                  <a:pt x="45" y="56"/>
                  <a:pt x="42" y="58"/>
                </a:cubicBezTo>
                <a:cubicBezTo>
                  <a:pt x="39" y="61"/>
                  <a:pt x="38" y="63"/>
                  <a:pt x="37" y="67"/>
                </a:cubicBezTo>
                <a:cubicBezTo>
                  <a:pt x="37" y="70"/>
                  <a:pt x="38" y="73"/>
                  <a:pt x="40" y="76"/>
                </a:cubicBezTo>
                <a:cubicBezTo>
                  <a:pt x="42" y="78"/>
                  <a:pt x="45" y="80"/>
                  <a:pt x="48" y="80"/>
                </a:cubicBezTo>
                <a:cubicBezTo>
                  <a:pt x="51" y="80"/>
                  <a:pt x="54" y="80"/>
                  <a:pt x="57" y="78"/>
                </a:cubicBezTo>
                <a:cubicBezTo>
                  <a:pt x="60" y="76"/>
                  <a:pt x="61" y="73"/>
                  <a:pt x="61" y="69"/>
                </a:cubicBezTo>
                <a:cubicBezTo>
                  <a:pt x="62" y="66"/>
                  <a:pt x="61" y="63"/>
                  <a:pt x="59" y="61"/>
                </a:cubicBezTo>
                <a:cubicBezTo>
                  <a:pt x="57" y="58"/>
                  <a:pt x="54" y="56"/>
                  <a:pt x="51" y="56"/>
                </a:cubicBezTo>
                <a:close/>
                <a:moveTo>
                  <a:pt x="21" y="9"/>
                </a:moveTo>
                <a:cubicBezTo>
                  <a:pt x="11" y="19"/>
                  <a:pt x="11" y="19"/>
                  <a:pt x="11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7" y="20"/>
                  <a:pt x="17" y="20"/>
                  <a:pt x="17" y="20"/>
                </a:cubicBezTo>
                <a:cubicBezTo>
                  <a:pt x="17" y="20"/>
                  <a:pt x="17" y="20"/>
                  <a:pt x="17" y="20"/>
                </a:cubicBezTo>
                <a:cubicBezTo>
                  <a:pt x="17" y="20"/>
                  <a:pt x="18" y="20"/>
                  <a:pt x="18" y="20"/>
                </a:cubicBezTo>
                <a:cubicBezTo>
                  <a:pt x="19" y="20"/>
                  <a:pt x="20" y="19"/>
                  <a:pt x="21" y="19"/>
                </a:cubicBezTo>
                <a:cubicBezTo>
                  <a:pt x="21" y="18"/>
                  <a:pt x="22" y="17"/>
                  <a:pt x="22" y="17"/>
                </a:cubicBezTo>
                <a:cubicBezTo>
                  <a:pt x="22" y="16"/>
                  <a:pt x="22" y="16"/>
                  <a:pt x="22" y="15"/>
                </a:cubicBezTo>
                <a:cubicBezTo>
                  <a:pt x="22" y="15"/>
                  <a:pt x="22" y="15"/>
                  <a:pt x="22" y="15"/>
                </a:cubicBezTo>
                <a:cubicBezTo>
                  <a:pt x="22" y="15"/>
                  <a:pt x="22" y="15"/>
                  <a:pt x="22" y="15"/>
                </a:cubicBezTo>
                <a:cubicBezTo>
                  <a:pt x="21" y="11"/>
                  <a:pt x="21" y="11"/>
                  <a:pt x="21" y="11"/>
                </a:cubicBezTo>
                <a:lnTo>
                  <a:pt x="21" y="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163"/>
          <p:cNvSpPr>
            <a:spLocks noEditPoints="1"/>
          </p:cNvSpPr>
          <p:nvPr/>
        </p:nvSpPr>
        <p:spPr bwMode="auto">
          <a:xfrm>
            <a:off x="6176666" y="1056458"/>
            <a:ext cx="478982" cy="309144"/>
          </a:xfrm>
          <a:custGeom>
            <a:avLst/>
            <a:gdLst>
              <a:gd name="T0" fmla="*/ 72 w 116"/>
              <a:gd name="T1" fmla="*/ 27 h 75"/>
              <a:gd name="T2" fmla="*/ 69 w 116"/>
              <a:gd name="T3" fmla="*/ 19 h 75"/>
              <a:gd name="T4" fmla="*/ 65 w 116"/>
              <a:gd name="T5" fmla="*/ 19 h 75"/>
              <a:gd name="T6" fmla="*/ 46 w 116"/>
              <a:gd name="T7" fmla="*/ 18 h 75"/>
              <a:gd name="T8" fmla="*/ 46 w 116"/>
              <a:gd name="T9" fmla="*/ 29 h 75"/>
              <a:gd name="T10" fmla="*/ 79 w 116"/>
              <a:gd name="T11" fmla="*/ 9 h 75"/>
              <a:gd name="T12" fmla="*/ 72 w 116"/>
              <a:gd name="T13" fmla="*/ 29 h 75"/>
              <a:gd name="T14" fmla="*/ 8 w 116"/>
              <a:gd name="T15" fmla="*/ 23 h 75"/>
              <a:gd name="T16" fmla="*/ 29 w 116"/>
              <a:gd name="T17" fmla="*/ 35 h 75"/>
              <a:gd name="T18" fmla="*/ 18 w 116"/>
              <a:gd name="T19" fmla="*/ 46 h 75"/>
              <a:gd name="T20" fmla="*/ 11 w 116"/>
              <a:gd name="T21" fmla="*/ 42 h 75"/>
              <a:gd name="T22" fmla="*/ 25 w 116"/>
              <a:gd name="T23" fmla="*/ 46 h 75"/>
              <a:gd name="T24" fmla="*/ 4 w 116"/>
              <a:gd name="T25" fmla="*/ 48 h 75"/>
              <a:gd name="T26" fmla="*/ 3 w 116"/>
              <a:gd name="T27" fmla="*/ 48 h 75"/>
              <a:gd name="T28" fmla="*/ 0 w 116"/>
              <a:gd name="T29" fmla="*/ 61 h 75"/>
              <a:gd name="T30" fmla="*/ 2 w 116"/>
              <a:gd name="T31" fmla="*/ 62 h 75"/>
              <a:gd name="T32" fmla="*/ 26 w 116"/>
              <a:gd name="T33" fmla="*/ 73 h 75"/>
              <a:gd name="T34" fmla="*/ 28 w 116"/>
              <a:gd name="T35" fmla="*/ 75 h 75"/>
              <a:gd name="T36" fmla="*/ 92 w 116"/>
              <a:gd name="T37" fmla="*/ 75 h 75"/>
              <a:gd name="T38" fmla="*/ 93 w 116"/>
              <a:gd name="T39" fmla="*/ 62 h 75"/>
              <a:gd name="T40" fmla="*/ 116 w 116"/>
              <a:gd name="T41" fmla="*/ 62 h 75"/>
              <a:gd name="T42" fmla="*/ 116 w 116"/>
              <a:gd name="T43" fmla="*/ 55 h 75"/>
              <a:gd name="T44" fmla="*/ 113 w 116"/>
              <a:gd name="T45" fmla="*/ 48 h 75"/>
              <a:gd name="T46" fmla="*/ 105 w 116"/>
              <a:gd name="T47" fmla="*/ 46 h 75"/>
              <a:gd name="T48" fmla="*/ 98 w 116"/>
              <a:gd name="T49" fmla="*/ 59 h 75"/>
              <a:gd name="T50" fmla="*/ 91 w 116"/>
              <a:gd name="T51" fmla="*/ 46 h 75"/>
              <a:gd name="T52" fmla="*/ 72 w 116"/>
              <a:gd name="T53" fmla="*/ 45 h 75"/>
              <a:gd name="T54" fmla="*/ 69 w 116"/>
              <a:gd name="T55" fmla="*/ 50 h 75"/>
              <a:gd name="T56" fmla="*/ 64 w 116"/>
              <a:gd name="T57" fmla="*/ 67 h 75"/>
              <a:gd name="T58" fmla="*/ 64 w 116"/>
              <a:gd name="T59" fmla="*/ 52 h 75"/>
              <a:gd name="T60" fmla="*/ 60 w 116"/>
              <a:gd name="T61" fmla="*/ 47 h 75"/>
              <a:gd name="T62" fmla="*/ 56 w 116"/>
              <a:gd name="T63" fmla="*/ 47 h 75"/>
              <a:gd name="T64" fmla="*/ 57 w 116"/>
              <a:gd name="T65" fmla="*/ 54 h 75"/>
              <a:gd name="T66" fmla="*/ 49 w 116"/>
              <a:gd name="T67" fmla="*/ 50 h 75"/>
              <a:gd name="T68" fmla="*/ 47 w 116"/>
              <a:gd name="T69" fmla="*/ 45 h 75"/>
              <a:gd name="T70" fmla="*/ 33 w 116"/>
              <a:gd name="T71" fmla="*/ 48 h 75"/>
              <a:gd name="T72" fmla="*/ 87 w 116"/>
              <a:gd name="T73" fmla="*/ 36 h 75"/>
              <a:gd name="T74" fmla="*/ 109 w 116"/>
              <a:gd name="T75" fmla="*/ 21 h 75"/>
              <a:gd name="T76" fmla="*/ 106 w 116"/>
              <a:gd name="T77" fmla="*/ 42 h 75"/>
              <a:gd name="T78" fmla="*/ 98 w 116"/>
              <a:gd name="T79" fmla="*/ 46 h 75"/>
              <a:gd name="T80" fmla="*/ 87 w 116"/>
              <a:gd name="T81" fmla="*/ 3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16" h="75">
                <a:moveTo>
                  <a:pt x="72" y="29"/>
                </a:moveTo>
                <a:cubicBezTo>
                  <a:pt x="72" y="28"/>
                  <a:pt x="72" y="27"/>
                  <a:pt x="72" y="27"/>
                </a:cubicBezTo>
                <a:cubicBezTo>
                  <a:pt x="72" y="19"/>
                  <a:pt x="72" y="19"/>
                  <a:pt x="72" y="19"/>
                </a:cubicBezTo>
                <a:cubicBezTo>
                  <a:pt x="71" y="19"/>
                  <a:pt x="70" y="19"/>
                  <a:pt x="69" y="19"/>
                </a:cubicBezTo>
                <a:cubicBezTo>
                  <a:pt x="68" y="14"/>
                  <a:pt x="68" y="14"/>
                  <a:pt x="68" y="14"/>
                </a:cubicBezTo>
                <a:cubicBezTo>
                  <a:pt x="65" y="19"/>
                  <a:pt x="65" y="19"/>
                  <a:pt x="65" y="19"/>
                </a:cubicBezTo>
                <a:cubicBezTo>
                  <a:pt x="60" y="21"/>
                  <a:pt x="56" y="22"/>
                  <a:pt x="47" y="18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8"/>
                  <a:pt x="46" y="29"/>
                </a:cubicBezTo>
                <a:cubicBezTo>
                  <a:pt x="38" y="23"/>
                  <a:pt x="41" y="20"/>
                  <a:pt x="39" y="9"/>
                </a:cubicBezTo>
                <a:cubicBezTo>
                  <a:pt x="45" y="0"/>
                  <a:pt x="75" y="0"/>
                  <a:pt x="79" y="9"/>
                </a:cubicBezTo>
                <a:cubicBezTo>
                  <a:pt x="78" y="17"/>
                  <a:pt x="79" y="24"/>
                  <a:pt x="73" y="29"/>
                </a:cubicBezTo>
                <a:cubicBezTo>
                  <a:pt x="72" y="29"/>
                  <a:pt x="72" y="29"/>
                  <a:pt x="72" y="29"/>
                </a:cubicBezTo>
                <a:close/>
                <a:moveTo>
                  <a:pt x="8" y="36"/>
                </a:moveTo>
                <a:cubicBezTo>
                  <a:pt x="7" y="30"/>
                  <a:pt x="7" y="27"/>
                  <a:pt x="8" y="23"/>
                </a:cubicBezTo>
                <a:cubicBezTo>
                  <a:pt x="18" y="25"/>
                  <a:pt x="20" y="16"/>
                  <a:pt x="29" y="23"/>
                </a:cubicBezTo>
                <a:cubicBezTo>
                  <a:pt x="30" y="27"/>
                  <a:pt x="30" y="32"/>
                  <a:pt x="29" y="35"/>
                </a:cubicBezTo>
                <a:cubicBezTo>
                  <a:pt x="29" y="38"/>
                  <a:pt x="28" y="40"/>
                  <a:pt x="26" y="42"/>
                </a:cubicBezTo>
                <a:cubicBezTo>
                  <a:pt x="24" y="44"/>
                  <a:pt x="21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5" y="46"/>
                  <a:pt x="13" y="44"/>
                  <a:pt x="11" y="42"/>
                </a:cubicBezTo>
                <a:cubicBezTo>
                  <a:pt x="9" y="40"/>
                  <a:pt x="8" y="38"/>
                  <a:pt x="8" y="36"/>
                </a:cubicBezTo>
                <a:close/>
                <a:moveTo>
                  <a:pt x="25" y="46"/>
                </a:moveTo>
                <a:cubicBezTo>
                  <a:pt x="22" y="52"/>
                  <a:pt x="14" y="52"/>
                  <a:pt x="12" y="46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2" y="50"/>
                  <a:pt x="1" y="51"/>
                  <a:pt x="0" y="54"/>
                </a:cubicBezTo>
                <a:cubicBezTo>
                  <a:pt x="0" y="56"/>
                  <a:pt x="0" y="58"/>
                  <a:pt x="0" y="61"/>
                </a:cubicBezTo>
                <a:cubicBezTo>
                  <a:pt x="1" y="62"/>
                  <a:pt x="1" y="62"/>
                  <a:pt x="1" y="62"/>
                </a:cubicBezTo>
                <a:cubicBezTo>
                  <a:pt x="2" y="62"/>
                  <a:pt x="2" y="62"/>
                  <a:pt x="2" y="62"/>
                </a:cubicBezTo>
                <a:cubicBezTo>
                  <a:pt x="26" y="62"/>
                  <a:pt x="26" y="62"/>
                  <a:pt x="26" y="62"/>
                </a:cubicBezTo>
                <a:cubicBezTo>
                  <a:pt x="25" y="65"/>
                  <a:pt x="26" y="69"/>
                  <a:pt x="26" y="73"/>
                </a:cubicBezTo>
                <a:cubicBezTo>
                  <a:pt x="27" y="75"/>
                  <a:pt x="27" y="75"/>
                  <a:pt x="27" y="75"/>
                </a:cubicBezTo>
                <a:cubicBezTo>
                  <a:pt x="28" y="75"/>
                  <a:pt x="28" y="75"/>
                  <a:pt x="28" y="75"/>
                </a:cubicBezTo>
                <a:cubicBezTo>
                  <a:pt x="90" y="75"/>
                  <a:pt x="90" y="75"/>
                  <a:pt x="90" y="75"/>
                </a:cubicBezTo>
                <a:cubicBezTo>
                  <a:pt x="92" y="75"/>
                  <a:pt x="92" y="75"/>
                  <a:pt x="92" y="75"/>
                </a:cubicBezTo>
                <a:cubicBezTo>
                  <a:pt x="92" y="73"/>
                  <a:pt x="92" y="73"/>
                  <a:pt x="92" y="73"/>
                </a:cubicBezTo>
                <a:cubicBezTo>
                  <a:pt x="93" y="69"/>
                  <a:pt x="93" y="66"/>
                  <a:pt x="93" y="62"/>
                </a:cubicBezTo>
                <a:cubicBezTo>
                  <a:pt x="115" y="62"/>
                  <a:pt x="115" y="62"/>
                  <a:pt x="115" y="62"/>
                </a:cubicBezTo>
                <a:cubicBezTo>
                  <a:pt x="116" y="62"/>
                  <a:pt x="116" y="62"/>
                  <a:pt x="116" y="62"/>
                </a:cubicBezTo>
                <a:cubicBezTo>
                  <a:pt x="116" y="61"/>
                  <a:pt x="116" y="61"/>
                  <a:pt x="116" y="61"/>
                </a:cubicBezTo>
                <a:cubicBezTo>
                  <a:pt x="116" y="59"/>
                  <a:pt x="116" y="57"/>
                  <a:pt x="116" y="55"/>
                </a:cubicBezTo>
                <a:cubicBezTo>
                  <a:pt x="116" y="52"/>
                  <a:pt x="115" y="50"/>
                  <a:pt x="114" y="49"/>
                </a:cubicBezTo>
                <a:cubicBezTo>
                  <a:pt x="113" y="48"/>
                  <a:pt x="113" y="48"/>
                  <a:pt x="113" y="48"/>
                </a:cubicBezTo>
                <a:cubicBezTo>
                  <a:pt x="113" y="48"/>
                  <a:pt x="113" y="48"/>
                  <a:pt x="113" y="48"/>
                </a:cubicBezTo>
                <a:cubicBezTo>
                  <a:pt x="105" y="46"/>
                  <a:pt x="105" y="46"/>
                  <a:pt x="105" y="46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98" y="59"/>
                  <a:pt x="98" y="59"/>
                  <a:pt x="98" y="59"/>
                </a:cubicBezTo>
                <a:cubicBezTo>
                  <a:pt x="93" y="47"/>
                  <a:pt x="93" y="47"/>
                  <a:pt x="93" y="47"/>
                </a:cubicBezTo>
                <a:cubicBezTo>
                  <a:pt x="91" y="46"/>
                  <a:pt x="91" y="46"/>
                  <a:pt x="91" y="46"/>
                </a:cubicBezTo>
                <a:cubicBezTo>
                  <a:pt x="84" y="48"/>
                  <a:pt x="84" y="48"/>
                  <a:pt x="84" y="48"/>
                </a:cubicBezTo>
                <a:cubicBezTo>
                  <a:pt x="72" y="45"/>
                  <a:pt x="72" y="45"/>
                  <a:pt x="72" y="45"/>
                </a:cubicBezTo>
                <a:cubicBezTo>
                  <a:pt x="69" y="47"/>
                  <a:pt x="69" y="47"/>
                  <a:pt x="69" y="47"/>
                </a:cubicBezTo>
                <a:cubicBezTo>
                  <a:pt x="69" y="50"/>
                  <a:pt x="69" y="50"/>
                  <a:pt x="69" y="50"/>
                </a:cubicBezTo>
                <a:cubicBezTo>
                  <a:pt x="64" y="67"/>
                  <a:pt x="64" y="67"/>
                  <a:pt x="64" y="67"/>
                </a:cubicBezTo>
                <a:cubicBezTo>
                  <a:pt x="64" y="67"/>
                  <a:pt x="64" y="67"/>
                  <a:pt x="64" y="67"/>
                </a:cubicBezTo>
                <a:cubicBezTo>
                  <a:pt x="62" y="54"/>
                  <a:pt x="62" y="54"/>
                  <a:pt x="62" y="54"/>
                </a:cubicBezTo>
                <a:cubicBezTo>
                  <a:pt x="64" y="52"/>
                  <a:pt x="64" y="52"/>
                  <a:pt x="64" y="52"/>
                </a:cubicBezTo>
                <a:cubicBezTo>
                  <a:pt x="63" y="47"/>
                  <a:pt x="63" y="47"/>
                  <a:pt x="63" y="47"/>
                </a:cubicBezTo>
                <a:cubicBezTo>
                  <a:pt x="60" y="47"/>
                  <a:pt x="60" y="47"/>
                  <a:pt x="60" y="47"/>
                </a:cubicBezTo>
                <a:cubicBezTo>
                  <a:pt x="59" y="47"/>
                  <a:pt x="59" y="47"/>
                  <a:pt x="59" y="47"/>
                </a:cubicBezTo>
                <a:cubicBezTo>
                  <a:pt x="56" y="47"/>
                  <a:pt x="56" y="47"/>
                  <a:pt x="56" y="47"/>
                </a:cubicBezTo>
                <a:cubicBezTo>
                  <a:pt x="55" y="52"/>
                  <a:pt x="55" y="52"/>
                  <a:pt x="55" y="52"/>
                </a:cubicBezTo>
                <a:cubicBezTo>
                  <a:pt x="57" y="54"/>
                  <a:pt x="57" y="54"/>
                  <a:pt x="57" y="54"/>
                </a:cubicBezTo>
                <a:cubicBezTo>
                  <a:pt x="54" y="67"/>
                  <a:pt x="54" y="67"/>
                  <a:pt x="54" y="67"/>
                </a:cubicBezTo>
                <a:cubicBezTo>
                  <a:pt x="49" y="50"/>
                  <a:pt x="49" y="50"/>
                  <a:pt x="49" y="50"/>
                </a:cubicBezTo>
                <a:cubicBezTo>
                  <a:pt x="49" y="47"/>
                  <a:pt x="49" y="47"/>
                  <a:pt x="49" y="47"/>
                </a:cubicBezTo>
                <a:cubicBezTo>
                  <a:pt x="47" y="45"/>
                  <a:pt x="47" y="45"/>
                  <a:pt x="47" y="45"/>
                </a:cubicBezTo>
                <a:cubicBezTo>
                  <a:pt x="33" y="48"/>
                  <a:pt x="33" y="48"/>
                  <a:pt x="33" y="48"/>
                </a:cubicBezTo>
                <a:cubicBezTo>
                  <a:pt x="33" y="48"/>
                  <a:pt x="33" y="48"/>
                  <a:pt x="33" y="48"/>
                </a:cubicBezTo>
                <a:cubicBezTo>
                  <a:pt x="25" y="46"/>
                  <a:pt x="25" y="46"/>
                  <a:pt x="25" y="46"/>
                </a:cubicBezTo>
                <a:close/>
                <a:moveTo>
                  <a:pt x="87" y="36"/>
                </a:moveTo>
                <a:cubicBezTo>
                  <a:pt x="87" y="30"/>
                  <a:pt x="86" y="25"/>
                  <a:pt x="87" y="21"/>
                </a:cubicBezTo>
                <a:cubicBezTo>
                  <a:pt x="91" y="18"/>
                  <a:pt x="106" y="18"/>
                  <a:pt x="109" y="21"/>
                </a:cubicBezTo>
                <a:cubicBezTo>
                  <a:pt x="109" y="26"/>
                  <a:pt x="109" y="32"/>
                  <a:pt x="109" y="35"/>
                </a:cubicBezTo>
                <a:cubicBezTo>
                  <a:pt x="108" y="38"/>
                  <a:pt x="107" y="40"/>
                  <a:pt x="106" y="42"/>
                </a:cubicBezTo>
                <a:cubicBezTo>
                  <a:pt x="104" y="44"/>
                  <a:pt x="101" y="46"/>
                  <a:pt x="98" y="46"/>
                </a:cubicBezTo>
                <a:cubicBezTo>
                  <a:pt x="98" y="46"/>
                  <a:pt x="98" y="46"/>
                  <a:pt x="98" y="46"/>
                </a:cubicBezTo>
                <a:cubicBezTo>
                  <a:pt x="95" y="46"/>
                  <a:pt x="92" y="44"/>
                  <a:pt x="90" y="42"/>
                </a:cubicBezTo>
                <a:cubicBezTo>
                  <a:pt x="89" y="40"/>
                  <a:pt x="88" y="38"/>
                  <a:pt x="87" y="3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36520" y="1419622"/>
            <a:ext cx="58437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9600" b="1" cap="none" spc="0" dirty="0" smtClean="0">
                <a:ln/>
                <a:solidFill>
                  <a:schemeClr val="accent6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謝謝聆聽</a:t>
            </a:r>
            <a:endParaRPr lang="zh-TW" altLang="en-US" sz="9600" b="1" cap="none" spc="0" dirty="0">
              <a:ln/>
              <a:solidFill>
                <a:schemeClr val="accent6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338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7504" y="0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壹、研究動機</a:t>
            </a:r>
            <a:endParaRPr lang="zh-TW" altLang="en-US" sz="4000" b="1" dirty="0">
              <a:solidFill>
                <a:srgbClr val="9A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11560" y="867365"/>
            <a:ext cx="8532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曾經參加學校舉辦的</a:t>
            </a:r>
            <a:r>
              <a:rPr lang="zh-TW" altLang="en-US" sz="2400" dirty="0" smtClean="0">
                <a:solidFill>
                  <a:srgbClr val="FF33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「幸福祖孫志工行」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，陪伴阿公阿嬤的過程中，內心有滿滿的感動和希望老人們每天都很快樂。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1560" y="163564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在社區訪視關懷裡，看見獨居老人在玩魔術方塊打發時間。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設計、改編有趣又好玩的遊戲程式，豐富老人家的生活。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51670"/>
            <a:ext cx="3840480" cy="287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2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7504" y="0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壹、研究小隊</a:t>
            </a:r>
            <a:r>
              <a:rPr lang="en-US" altLang="zh-TW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老人特攻隊</a:t>
            </a:r>
            <a:r>
              <a:rPr lang="en-US" altLang="zh-TW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b="1" dirty="0">
              <a:solidFill>
                <a:srgbClr val="9A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2" y="843558"/>
            <a:ext cx="3840000" cy="2880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094261" y="1404981"/>
            <a:ext cx="5160999" cy="1135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喜歡看見老人臉上露出滿足的笑容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喜歡改編遊戲程式及愛玩遊戲程式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43808" y="3166732"/>
            <a:ext cx="6300192" cy="13092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我們要化身為特工，為老人謀求</a:t>
            </a:r>
            <a:r>
              <a:rPr lang="zh-TW" altLang="en-US" sz="28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福利</a:t>
            </a:r>
            <a:r>
              <a:rPr lang="en-US" altLang="zh-TW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</a:p>
          <a:p>
            <a:pPr algn="ctr">
              <a:lnSpc>
                <a:spcPct val="150000"/>
              </a:lnSpc>
            </a:pP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藉由</a:t>
            </a:r>
            <a:r>
              <a:rPr lang="en-US" altLang="zh-TW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scratch</a:t>
            </a: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設計遊戲程式完成</a:t>
            </a:r>
            <a:r>
              <a:rPr lang="zh-TW" altLang="en-US" sz="28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任務</a:t>
            </a:r>
            <a:r>
              <a:rPr lang="en-US" altLang="zh-TW" sz="28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  <a:endParaRPr lang="zh-TW" altLang="en-US" sz="2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34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7504" y="0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壹、研究目的</a:t>
            </a:r>
            <a:endParaRPr lang="zh-TW" altLang="en-US" sz="4000" b="1" dirty="0">
              <a:solidFill>
                <a:srgbClr val="9A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9614" y="1163225"/>
            <a:ext cx="8496944" cy="2221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了解長者的生理及心理狀況與生活需求</a:t>
            </a: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思考設計適合給長者玩的程式遊戲</a:t>
            </a: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測試與收集長者意見並隨時修正程式遊戲</a:t>
            </a:r>
          </a:p>
        </p:txBody>
      </p:sp>
    </p:spTree>
    <p:extLst>
      <p:ext uri="{BB962C8B-B14F-4D97-AF65-F5344CB8AC3E}">
        <p14:creationId xmlns:p14="http://schemas.microsoft.com/office/powerpoint/2010/main" val="17404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字方塊 33"/>
          <p:cNvSpPr txBox="1"/>
          <p:nvPr/>
        </p:nvSpPr>
        <p:spPr>
          <a:xfrm>
            <a:off x="107504" y="0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壹、研究方法</a:t>
            </a:r>
            <a:endParaRPr lang="zh-TW" altLang="en-US" sz="4000" b="1" dirty="0">
              <a:solidFill>
                <a:srgbClr val="9A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9" y="1157595"/>
            <a:ext cx="8497122" cy="282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7504" y="0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壹、研究對象與流程</a:t>
            </a:r>
            <a:endParaRPr lang="zh-TW" altLang="en-US" sz="4000" b="1" dirty="0">
              <a:solidFill>
                <a:srgbClr val="9A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71550"/>
            <a:ext cx="7918050" cy="225533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931790"/>
            <a:ext cx="5833390" cy="251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9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7504" y="0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貳</a:t>
            </a:r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、文獻探討</a:t>
            </a:r>
            <a:r>
              <a:rPr lang="en-US" altLang="zh-TW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生理需求</a:t>
            </a:r>
            <a:endParaRPr lang="zh-TW" altLang="en-US" sz="4000" b="1" dirty="0">
              <a:solidFill>
                <a:srgbClr val="9A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6" name="组合 1"/>
          <p:cNvGrpSpPr/>
          <p:nvPr/>
        </p:nvGrpSpPr>
        <p:grpSpPr>
          <a:xfrm>
            <a:off x="2630305" y="774898"/>
            <a:ext cx="3166938" cy="3110013"/>
            <a:chOff x="2938153" y="542979"/>
            <a:chExt cx="5724520" cy="5671580"/>
          </a:xfrm>
        </p:grpSpPr>
        <p:grpSp>
          <p:nvGrpSpPr>
            <p:cNvPr id="7" name="组合 2"/>
            <p:cNvGrpSpPr/>
            <p:nvPr/>
          </p:nvGrpSpPr>
          <p:grpSpPr>
            <a:xfrm>
              <a:off x="2938153" y="542979"/>
              <a:ext cx="5724520" cy="5671580"/>
              <a:chOff x="7477496" y="542979"/>
              <a:chExt cx="5724522" cy="5671580"/>
            </a:xfrm>
          </p:grpSpPr>
          <p:grpSp>
            <p:nvGrpSpPr>
              <p:cNvPr id="13" name="组合 8"/>
              <p:cNvGrpSpPr/>
              <p:nvPr/>
            </p:nvGrpSpPr>
            <p:grpSpPr>
              <a:xfrm>
                <a:off x="7477496" y="542979"/>
                <a:ext cx="5724522" cy="5671580"/>
                <a:chOff x="2840182" y="493993"/>
                <a:chExt cx="5724522" cy="5671580"/>
              </a:xfrm>
              <a:effectLst>
                <a:outerShdw blurRad="584200" dist="88900" dir="7200000" sx="105000" sy="105000" algn="r" rotWithShape="0">
                  <a:prstClr val="black">
                    <a:alpha val="20000"/>
                  </a:prstClr>
                </a:outerShdw>
              </a:effectLst>
            </p:grpSpPr>
            <p:grpSp>
              <p:nvGrpSpPr>
                <p:cNvPr id="40" name="组合 33"/>
                <p:cNvGrpSpPr/>
                <p:nvPr/>
              </p:nvGrpSpPr>
              <p:grpSpPr>
                <a:xfrm>
                  <a:off x="4575542" y="493993"/>
                  <a:ext cx="2253802" cy="2305319"/>
                  <a:chOff x="4964806" y="658391"/>
                  <a:chExt cx="2253802" cy="2305319"/>
                </a:xfrm>
                <a:effectLst>
                  <a:outerShdw blurRad="279400" dist="127000" dir="7740000" sx="102000" sy="102000" algn="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50" name="泪滴形 43"/>
                  <p:cNvSpPr/>
                  <p:nvPr/>
                </p:nvSpPr>
                <p:spPr>
                  <a:xfrm rot="8119616">
                    <a:off x="4964806" y="658391"/>
                    <a:ext cx="2253802" cy="2305319"/>
                  </a:xfrm>
                  <a:prstGeom prst="teardrop">
                    <a:avLst>
                      <a:gd name="adj" fmla="val 101143"/>
                    </a:avLst>
                  </a:prstGeom>
                  <a:gradFill>
                    <a:gsLst>
                      <a:gs pos="100000">
                        <a:schemeClr val="bg1"/>
                      </a:gs>
                      <a:gs pos="67000">
                        <a:schemeClr val="bg1">
                          <a:lumMod val="95000"/>
                        </a:schemeClr>
                      </a:gs>
                      <a:gs pos="31000">
                        <a:schemeClr val="bg1">
                          <a:lumMod val="85000"/>
                        </a:schemeClr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7800000" scaled="0"/>
                  </a:gradFill>
                  <a:ln w="57150">
                    <a:gradFill>
                      <a:gsLst>
                        <a:gs pos="16000">
                          <a:schemeClr val="bg1">
                            <a:lumMod val="85000"/>
                          </a:schemeClr>
                        </a:gs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bg1">
                            <a:lumMod val="96000"/>
                          </a:schemeClr>
                        </a:gs>
                      </a:gsLst>
                      <a:lin ang="17400000" scaled="0"/>
                    </a:gradFill>
                  </a:ln>
                  <a:scene3d>
                    <a:camera prst="orthographicFront"/>
                    <a:lightRig rig="threePt" dir="t">
                      <a:rot lat="0" lon="0" rev="7800000"/>
                    </a:lightRig>
                  </a:scene3d>
                  <a:sp3d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51" name="泪滴形 44"/>
                  <p:cNvSpPr/>
                  <p:nvPr/>
                </p:nvSpPr>
                <p:spPr>
                  <a:xfrm rot="8119616">
                    <a:off x="5065848" y="780372"/>
                    <a:ext cx="2051718" cy="2053636"/>
                  </a:xfrm>
                  <a:prstGeom prst="teardrop">
                    <a:avLst>
                      <a:gd name="adj" fmla="val 101143"/>
                    </a:avLst>
                  </a:prstGeom>
                  <a:solidFill>
                    <a:srgbClr val="FF0066"/>
                  </a:solidFill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41" name="组合 34"/>
                <p:cNvGrpSpPr/>
                <p:nvPr/>
              </p:nvGrpSpPr>
              <p:grpSpPr>
                <a:xfrm flipV="1">
                  <a:off x="4557867" y="3860254"/>
                  <a:ext cx="2253802" cy="2305319"/>
                  <a:chOff x="4964806" y="658391"/>
                  <a:chExt cx="2253802" cy="2305319"/>
                </a:xfrm>
                <a:effectLst>
                  <a:outerShdw blurRad="279400" dist="127000" dir="7740000" sx="102000" sy="102000" algn="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48" name="泪滴形 41"/>
                  <p:cNvSpPr/>
                  <p:nvPr/>
                </p:nvSpPr>
                <p:spPr>
                  <a:xfrm rot="8119616">
                    <a:off x="4964806" y="658391"/>
                    <a:ext cx="2253802" cy="2305319"/>
                  </a:xfrm>
                  <a:prstGeom prst="teardrop">
                    <a:avLst>
                      <a:gd name="adj" fmla="val 101143"/>
                    </a:avLst>
                  </a:prstGeom>
                  <a:gradFill>
                    <a:gsLst>
                      <a:gs pos="100000">
                        <a:schemeClr val="bg1"/>
                      </a:gs>
                      <a:gs pos="67000">
                        <a:schemeClr val="bg1">
                          <a:lumMod val="95000"/>
                        </a:schemeClr>
                      </a:gs>
                      <a:gs pos="31000">
                        <a:schemeClr val="bg1">
                          <a:lumMod val="85000"/>
                        </a:schemeClr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7800000" scaled="0"/>
                  </a:gradFill>
                  <a:ln w="57150">
                    <a:gradFill>
                      <a:gsLst>
                        <a:gs pos="16000">
                          <a:schemeClr val="bg1">
                            <a:lumMod val="85000"/>
                          </a:schemeClr>
                        </a:gs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bg1">
                            <a:lumMod val="96000"/>
                          </a:schemeClr>
                        </a:gs>
                      </a:gsLst>
                      <a:lin ang="17400000" scaled="0"/>
                    </a:gradFill>
                  </a:ln>
                  <a:scene3d>
                    <a:camera prst="orthographicFront"/>
                    <a:lightRig rig="threePt" dir="t">
                      <a:rot lat="0" lon="0" rev="7800000"/>
                    </a:lightRig>
                  </a:scene3d>
                  <a:sp3d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9" name="泪滴形 42"/>
                  <p:cNvSpPr/>
                  <p:nvPr/>
                </p:nvSpPr>
                <p:spPr>
                  <a:xfrm rot="8119616">
                    <a:off x="5065848" y="780372"/>
                    <a:ext cx="2051718" cy="2053636"/>
                  </a:xfrm>
                  <a:prstGeom prst="teardrop">
                    <a:avLst>
                      <a:gd name="adj" fmla="val 101143"/>
                    </a:avLst>
                  </a:prstGeom>
                  <a:solidFill>
                    <a:srgbClr val="FF0066"/>
                  </a:solidFill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42" name="组合 35"/>
                <p:cNvGrpSpPr/>
                <p:nvPr/>
              </p:nvGrpSpPr>
              <p:grpSpPr>
                <a:xfrm rot="5400000">
                  <a:off x="6285144" y="2174902"/>
                  <a:ext cx="2253802" cy="2305319"/>
                  <a:chOff x="4964806" y="658391"/>
                  <a:chExt cx="2253802" cy="2305319"/>
                </a:xfrm>
                <a:effectLst>
                  <a:outerShdw blurRad="279400" dist="127000" dir="7740000" sx="102000" sy="102000" algn="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46" name="泪滴形 39"/>
                  <p:cNvSpPr/>
                  <p:nvPr/>
                </p:nvSpPr>
                <p:spPr>
                  <a:xfrm rot="8119616">
                    <a:off x="4964806" y="658391"/>
                    <a:ext cx="2253802" cy="2305319"/>
                  </a:xfrm>
                  <a:prstGeom prst="teardrop">
                    <a:avLst>
                      <a:gd name="adj" fmla="val 101143"/>
                    </a:avLst>
                  </a:prstGeom>
                  <a:gradFill>
                    <a:gsLst>
                      <a:gs pos="100000">
                        <a:schemeClr val="bg1"/>
                      </a:gs>
                      <a:gs pos="67000">
                        <a:schemeClr val="bg1">
                          <a:lumMod val="95000"/>
                        </a:schemeClr>
                      </a:gs>
                      <a:gs pos="31000">
                        <a:schemeClr val="bg1">
                          <a:lumMod val="85000"/>
                        </a:schemeClr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7800000" scaled="0"/>
                  </a:gradFill>
                  <a:ln w="57150">
                    <a:gradFill>
                      <a:gsLst>
                        <a:gs pos="16000">
                          <a:schemeClr val="bg1">
                            <a:lumMod val="85000"/>
                          </a:schemeClr>
                        </a:gs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bg1">
                            <a:lumMod val="96000"/>
                          </a:schemeClr>
                        </a:gs>
                      </a:gsLst>
                      <a:lin ang="17400000" scaled="0"/>
                    </a:gradFill>
                  </a:ln>
                  <a:scene3d>
                    <a:camera prst="orthographicFront"/>
                    <a:lightRig rig="threePt" dir="t">
                      <a:rot lat="0" lon="0" rev="7800000"/>
                    </a:lightRig>
                  </a:scene3d>
                  <a:sp3d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7" name="泪滴形 40"/>
                  <p:cNvSpPr/>
                  <p:nvPr/>
                </p:nvSpPr>
                <p:spPr>
                  <a:xfrm rot="8119616">
                    <a:off x="5065848" y="780373"/>
                    <a:ext cx="2051718" cy="2053636"/>
                  </a:xfrm>
                  <a:prstGeom prst="teardrop">
                    <a:avLst>
                      <a:gd name="adj" fmla="val 101143"/>
                    </a:avLst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43" name="组合 36"/>
                <p:cNvGrpSpPr/>
                <p:nvPr/>
              </p:nvGrpSpPr>
              <p:grpSpPr>
                <a:xfrm rot="16200000">
                  <a:off x="2865941" y="2174899"/>
                  <a:ext cx="2253802" cy="2305319"/>
                  <a:chOff x="4964806" y="658391"/>
                  <a:chExt cx="2253802" cy="2305319"/>
                </a:xfrm>
                <a:effectLst>
                  <a:outerShdw blurRad="279400" dist="127000" dir="7740000" sx="102000" sy="102000" algn="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44" name="泪滴形 37"/>
                  <p:cNvSpPr/>
                  <p:nvPr/>
                </p:nvSpPr>
                <p:spPr>
                  <a:xfrm rot="8119616">
                    <a:off x="4964806" y="658391"/>
                    <a:ext cx="2253802" cy="2305319"/>
                  </a:xfrm>
                  <a:prstGeom prst="teardrop">
                    <a:avLst>
                      <a:gd name="adj" fmla="val 101143"/>
                    </a:avLst>
                  </a:prstGeom>
                  <a:gradFill>
                    <a:gsLst>
                      <a:gs pos="100000">
                        <a:schemeClr val="bg1"/>
                      </a:gs>
                      <a:gs pos="67000">
                        <a:schemeClr val="bg1">
                          <a:lumMod val="95000"/>
                        </a:schemeClr>
                      </a:gs>
                      <a:gs pos="31000">
                        <a:schemeClr val="bg1">
                          <a:lumMod val="85000"/>
                        </a:schemeClr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7800000" scaled="0"/>
                  </a:gradFill>
                  <a:ln w="57150">
                    <a:gradFill>
                      <a:gsLst>
                        <a:gs pos="16000">
                          <a:schemeClr val="bg1">
                            <a:lumMod val="85000"/>
                          </a:schemeClr>
                        </a:gs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bg1">
                            <a:lumMod val="96000"/>
                          </a:schemeClr>
                        </a:gs>
                      </a:gsLst>
                      <a:lin ang="17400000" scaled="0"/>
                    </a:gradFill>
                  </a:ln>
                  <a:scene3d>
                    <a:camera prst="orthographicFront"/>
                    <a:lightRig rig="threePt" dir="t">
                      <a:rot lat="0" lon="0" rev="7800000"/>
                    </a:lightRig>
                  </a:scene3d>
                  <a:sp3d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5" name="泪滴形 38"/>
                  <p:cNvSpPr/>
                  <p:nvPr/>
                </p:nvSpPr>
                <p:spPr>
                  <a:xfrm rot="8119616">
                    <a:off x="5065848" y="780372"/>
                    <a:ext cx="2051718" cy="2053636"/>
                  </a:xfrm>
                  <a:prstGeom prst="teardrop">
                    <a:avLst>
                      <a:gd name="adj" fmla="val 101143"/>
                    </a:avLst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</p:grpSp>
          <p:grpSp>
            <p:nvGrpSpPr>
              <p:cNvPr id="14" name="组合 9"/>
              <p:cNvGrpSpPr/>
              <p:nvPr/>
            </p:nvGrpSpPr>
            <p:grpSpPr>
              <a:xfrm>
                <a:off x="10139155" y="1290497"/>
                <a:ext cx="365853" cy="473870"/>
                <a:chOff x="3110971" y="-56009"/>
                <a:chExt cx="2767314" cy="3641579"/>
              </a:xfrm>
            </p:grpSpPr>
            <p:sp>
              <p:nvSpPr>
                <p:cNvPr id="35" name="Freeform 109"/>
                <p:cNvSpPr>
                  <a:spLocks noEditPoints="1"/>
                </p:cNvSpPr>
                <p:nvPr/>
              </p:nvSpPr>
              <p:spPr bwMode="auto">
                <a:xfrm flipH="1">
                  <a:off x="3110971" y="-56009"/>
                  <a:ext cx="2767314" cy="3641579"/>
                </a:xfrm>
                <a:custGeom>
                  <a:avLst/>
                  <a:gdLst>
                    <a:gd name="T0" fmla="*/ 208 w 224"/>
                    <a:gd name="T1" fmla="*/ 0 h 288"/>
                    <a:gd name="T2" fmla="*/ 16 w 224"/>
                    <a:gd name="T3" fmla="*/ 0 h 288"/>
                    <a:gd name="T4" fmla="*/ 0 w 224"/>
                    <a:gd name="T5" fmla="*/ 16 h 288"/>
                    <a:gd name="T6" fmla="*/ 0 w 224"/>
                    <a:gd name="T7" fmla="*/ 272 h 288"/>
                    <a:gd name="T8" fmla="*/ 16 w 224"/>
                    <a:gd name="T9" fmla="*/ 288 h 288"/>
                    <a:gd name="T10" fmla="*/ 176 w 224"/>
                    <a:gd name="T11" fmla="*/ 288 h 288"/>
                    <a:gd name="T12" fmla="*/ 176 w 224"/>
                    <a:gd name="T13" fmla="*/ 144 h 288"/>
                    <a:gd name="T14" fmla="*/ 224 w 224"/>
                    <a:gd name="T15" fmla="*/ 144 h 288"/>
                    <a:gd name="T16" fmla="*/ 224 w 224"/>
                    <a:gd name="T17" fmla="*/ 16 h 288"/>
                    <a:gd name="T18" fmla="*/ 208 w 224"/>
                    <a:gd name="T19" fmla="*/ 0 h 288"/>
                    <a:gd name="T20" fmla="*/ 168 w 224"/>
                    <a:gd name="T21" fmla="*/ 104 h 288"/>
                    <a:gd name="T22" fmla="*/ 56 w 224"/>
                    <a:gd name="T23" fmla="*/ 104 h 288"/>
                    <a:gd name="T24" fmla="*/ 56 w 224"/>
                    <a:gd name="T25" fmla="*/ 88 h 288"/>
                    <a:gd name="T26" fmla="*/ 168 w 224"/>
                    <a:gd name="T27" fmla="*/ 88 h 288"/>
                    <a:gd name="T28" fmla="*/ 168 w 224"/>
                    <a:gd name="T29" fmla="*/ 104 h 288"/>
                    <a:gd name="T30" fmla="*/ 168 w 224"/>
                    <a:gd name="T31" fmla="*/ 72 h 288"/>
                    <a:gd name="T32" fmla="*/ 56 w 224"/>
                    <a:gd name="T33" fmla="*/ 72 h 288"/>
                    <a:gd name="T34" fmla="*/ 56 w 224"/>
                    <a:gd name="T35" fmla="*/ 56 h 288"/>
                    <a:gd name="T36" fmla="*/ 168 w 224"/>
                    <a:gd name="T37" fmla="*/ 56 h 288"/>
                    <a:gd name="T38" fmla="*/ 168 w 224"/>
                    <a:gd name="T39" fmla="*/ 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24" h="288">
                      <a:moveTo>
                        <a:pt x="20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272"/>
                        <a:pt x="0" y="272"/>
                        <a:pt x="0" y="272"/>
                      </a:cubicBezTo>
                      <a:cubicBezTo>
                        <a:pt x="0" y="281"/>
                        <a:pt x="7" y="288"/>
                        <a:pt x="16" y="288"/>
                      </a:cubicBezTo>
                      <a:cubicBezTo>
                        <a:pt x="176" y="288"/>
                        <a:pt x="176" y="288"/>
                        <a:pt x="176" y="288"/>
                      </a:cubicBezTo>
                      <a:cubicBezTo>
                        <a:pt x="176" y="144"/>
                        <a:pt x="176" y="144"/>
                        <a:pt x="176" y="144"/>
                      </a:cubicBezTo>
                      <a:cubicBezTo>
                        <a:pt x="224" y="144"/>
                        <a:pt x="224" y="144"/>
                        <a:pt x="224" y="144"/>
                      </a:cubicBezTo>
                      <a:cubicBezTo>
                        <a:pt x="224" y="16"/>
                        <a:pt x="224" y="16"/>
                        <a:pt x="224" y="16"/>
                      </a:cubicBezTo>
                      <a:cubicBezTo>
                        <a:pt x="224" y="7"/>
                        <a:pt x="217" y="0"/>
                        <a:pt x="208" y="0"/>
                      </a:cubicBezTo>
                      <a:close/>
                      <a:moveTo>
                        <a:pt x="168" y="104"/>
                      </a:moveTo>
                      <a:cubicBezTo>
                        <a:pt x="56" y="104"/>
                        <a:pt x="56" y="104"/>
                        <a:pt x="56" y="104"/>
                      </a:cubicBezTo>
                      <a:cubicBezTo>
                        <a:pt x="56" y="88"/>
                        <a:pt x="56" y="88"/>
                        <a:pt x="56" y="88"/>
                      </a:cubicBezTo>
                      <a:cubicBezTo>
                        <a:pt x="168" y="88"/>
                        <a:pt x="168" y="88"/>
                        <a:pt x="168" y="88"/>
                      </a:cubicBezTo>
                      <a:lnTo>
                        <a:pt x="168" y="104"/>
                      </a:lnTo>
                      <a:close/>
                      <a:moveTo>
                        <a:pt x="168" y="72"/>
                      </a:moveTo>
                      <a:cubicBezTo>
                        <a:pt x="56" y="72"/>
                        <a:pt x="56" y="72"/>
                        <a:pt x="56" y="72"/>
                      </a:cubicBezTo>
                      <a:cubicBezTo>
                        <a:pt x="56" y="56"/>
                        <a:pt x="56" y="56"/>
                        <a:pt x="56" y="56"/>
                      </a:cubicBezTo>
                      <a:cubicBezTo>
                        <a:pt x="168" y="56"/>
                        <a:pt x="168" y="56"/>
                        <a:pt x="168" y="56"/>
                      </a:cubicBezTo>
                      <a:lnTo>
                        <a:pt x="168" y="72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"/>
                    <a:ea typeface="宋体"/>
                  </a:endParaRPr>
                </a:p>
              </p:txBody>
            </p:sp>
            <p:grpSp>
              <p:nvGrpSpPr>
                <p:cNvPr id="36" name="组合 29"/>
                <p:cNvGrpSpPr/>
                <p:nvPr/>
              </p:nvGrpSpPr>
              <p:grpSpPr>
                <a:xfrm>
                  <a:off x="3110971" y="1979302"/>
                  <a:ext cx="399672" cy="1606268"/>
                  <a:chOff x="1791441" y="472374"/>
                  <a:chExt cx="745790" cy="2750733"/>
                </a:xfrm>
              </p:grpSpPr>
              <p:sp>
                <p:nvSpPr>
                  <p:cNvPr id="37" name="Freeform 108"/>
                  <p:cNvSpPr>
                    <a:spLocks/>
                  </p:cNvSpPr>
                  <p:nvPr/>
                </p:nvSpPr>
                <p:spPr bwMode="auto">
                  <a:xfrm flipH="1">
                    <a:off x="1791441" y="2573174"/>
                    <a:ext cx="720238" cy="649933"/>
                  </a:xfrm>
                  <a:custGeom>
                    <a:avLst/>
                    <a:gdLst>
                      <a:gd name="T0" fmla="*/ 0 w 32"/>
                      <a:gd name="T1" fmla="*/ 32 h 32"/>
                      <a:gd name="T2" fmla="*/ 16 w 32"/>
                      <a:gd name="T3" fmla="*/ 32 h 32"/>
                      <a:gd name="T4" fmla="*/ 32 w 32"/>
                      <a:gd name="T5" fmla="*/ 16 h 32"/>
                      <a:gd name="T6" fmla="*/ 32 w 32"/>
                      <a:gd name="T7" fmla="*/ 0 h 32"/>
                      <a:gd name="T8" fmla="*/ 0 w 32"/>
                      <a:gd name="T9" fmla="*/ 0 h 32"/>
                      <a:gd name="T10" fmla="*/ 0 w 32"/>
                      <a:gd name="T11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2" h="32">
                        <a:moveTo>
                          <a:pt x="0" y="32"/>
                        </a:moveTo>
                        <a:cubicBezTo>
                          <a:pt x="16" y="32"/>
                          <a:pt x="16" y="32"/>
                          <a:pt x="16" y="32"/>
                        </a:cubicBezTo>
                        <a:cubicBezTo>
                          <a:pt x="25" y="32"/>
                          <a:pt x="32" y="25"/>
                          <a:pt x="32" y="16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  <p:sp>
                <p:nvSpPr>
                  <p:cNvPr id="38" name="Rectangle 11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16993" y="472374"/>
                    <a:ext cx="720238" cy="64138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  <p:sp>
                <p:nvSpPr>
                  <p:cNvPr id="39" name="Rectangle 11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16753" y="1518500"/>
                    <a:ext cx="720238" cy="64993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</p:grpSp>
          </p:grpSp>
          <p:grpSp>
            <p:nvGrpSpPr>
              <p:cNvPr id="15" name="组合 10"/>
              <p:cNvGrpSpPr/>
              <p:nvPr/>
            </p:nvGrpSpPr>
            <p:grpSpPr>
              <a:xfrm>
                <a:off x="8139395" y="3143221"/>
                <a:ext cx="365853" cy="473870"/>
                <a:chOff x="3110971" y="-56009"/>
                <a:chExt cx="2767314" cy="3641579"/>
              </a:xfrm>
            </p:grpSpPr>
            <p:sp>
              <p:nvSpPr>
                <p:cNvPr id="29" name="Freeform 109"/>
                <p:cNvSpPr>
                  <a:spLocks noEditPoints="1"/>
                </p:cNvSpPr>
                <p:nvPr/>
              </p:nvSpPr>
              <p:spPr bwMode="auto">
                <a:xfrm flipH="1">
                  <a:off x="3110971" y="-56009"/>
                  <a:ext cx="2767314" cy="3641579"/>
                </a:xfrm>
                <a:custGeom>
                  <a:avLst/>
                  <a:gdLst>
                    <a:gd name="T0" fmla="*/ 208 w 224"/>
                    <a:gd name="T1" fmla="*/ 0 h 288"/>
                    <a:gd name="T2" fmla="*/ 16 w 224"/>
                    <a:gd name="T3" fmla="*/ 0 h 288"/>
                    <a:gd name="T4" fmla="*/ 0 w 224"/>
                    <a:gd name="T5" fmla="*/ 16 h 288"/>
                    <a:gd name="T6" fmla="*/ 0 w 224"/>
                    <a:gd name="T7" fmla="*/ 272 h 288"/>
                    <a:gd name="T8" fmla="*/ 16 w 224"/>
                    <a:gd name="T9" fmla="*/ 288 h 288"/>
                    <a:gd name="T10" fmla="*/ 176 w 224"/>
                    <a:gd name="T11" fmla="*/ 288 h 288"/>
                    <a:gd name="T12" fmla="*/ 176 w 224"/>
                    <a:gd name="T13" fmla="*/ 144 h 288"/>
                    <a:gd name="T14" fmla="*/ 224 w 224"/>
                    <a:gd name="T15" fmla="*/ 144 h 288"/>
                    <a:gd name="T16" fmla="*/ 224 w 224"/>
                    <a:gd name="T17" fmla="*/ 16 h 288"/>
                    <a:gd name="T18" fmla="*/ 208 w 224"/>
                    <a:gd name="T19" fmla="*/ 0 h 288"/>
                    <a:gd name="T20" fmla="*/ 168 w 224"/>
                    <a:gd name="T21" fmla="*/ 104 h 288"/>
                    <a:gd name="T22" fmla="*/ 56 w 224"/>
                    <a:gd name="T23" fmla="*/ 104 h 288"/>
                    <a:gd name="T24" fmla="*/ 56 w 224"/>
                    <a:gd name="T25" fmla="*/ 88 h 288"/>
                    <a:gd name="T26" fmla="*/ 168 w 224"/>
                    <a:gd name="T27" fmla="*/ 88 h 288"/>
                    <a:gd name="T28" fmla="*/ 168 w 224"/>
                    <a:gd name="T29" fmla="*/ 104 h 288"/>
                    <a:gd name="T30" fmla="*/ 168 w 224"/>
                    <a:gd name="T31" fmla="*/ 72 h 288"/>
                    <a:gd name="T32" fmla="*/ 56 w 224"/>
                    <a:gd name="T33" fmla="*/ 72 h 288"/>
                    <a:gd name="T34" fmla="*/ 56 w 224"/>
                    <a:gd name="T35" fmla="*/ 56 h 288"/>
                    <a:gd name="T36" fmla="*/ 168 w 224"/>
                    <a:gd name="T37" fmla="*/ 56 h 288"/>
                    <a:gd name="T38" fmla="*/ 168 w 224"/>
                    <a:gd name="T39" fmla="*/ 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24" h="288">
                      <a:moveTo>
                        <a:pt x="20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272"/>
                        <a:pt x="0" y="272"/>
                        <a:pt x="0" y="272"/>
                      </a:cubicBezTo>
                      <a:cubicBezTo>
                        <a:pt x="0" y="281"/>
                        <a:pt x="7" y="288"/>
                        <a:pt x="16" y="288"/>
                      </a:cubicBezTo>
                      <a:cubicBezTo>
                        <a:pt x="176" y="288"/>
                        <a:pt x="176" y="288"/>
                        <a:pt x="176" y="288"/>
                      </a:cubicBezTo>
                      <a:cubicBezTo>
                        <a:pt x="176" y="144"/>
                        <a:pt x="176" y="144"/>
                        <a:pt x="176" y="144"/>
                      </a:cubicBezTo>
                      <a:cubicBezTo>
                        <a:pt x="224" y="144"/>
                        <a:pt x="224" y="144"/>
                        <a:pt x="224" y="144"/>
                      </a:cubicBezTo>
                      <a:cubicBezTo>
                        <a:pt x="224" y="16"/>
                        <a:pt x="224" y="16"/>
                        <a:pt x="224" y="16"/>
                      </a:cubicBezTo>
                      <a:cubicBezTo>
                        <a:pt x="224" y="7"/>
                        <a:pt x="217" y="0"/>
                        <a:pt x="208" y="0"/>
                      </a:cubicBezTo>
                      <a:close/>
                      <a:moveTo>
                        <a:pt x="168" y="104"/>
                      </a:moveTo>
                      <a:cubicBezTo>
                        <a:pt x="56" y="104"/>
                        <a:pt x="56" y="104"/>
                        <a:pt x="56" y="104"/>
                      </a:cubicBezTo>
                      <a:cubicBezTo>
                        <a:pt x="56" y="88"/>
                        <a:pt x="56" y="88"/>
                        <a:pt x="56" y="88"/>
                      </a:cubicBezTo>
                      <a:cubicBezTo>
                        <a:pt x="168" y="88"/>
                        <a:pt x="168" y="88"/>
                        <a:pt x="168" y="88"/>
                      </a:cubicBezTo>
                      <a:lnTo>
                        <a:pt x="168" y="104"/>
                      </a:lnTo>
                      <a:close/>
                      <a:moveTo>
                        <a:pt x="168" y="72"/>
                      </a:moveTo>
                      <a:cubicBezTo>
                        <a:pt x="56" y="72"/>
                        <a:pt x="56" y="72"/>
                        <a:pt x="56" y="72"/>
                      </a:cubicBezTo>
                      <a:cubicBezTo>
                        <a:pt x="56" y="56"/>
                        <a:pt x="56" y="56"/>
                        <a:pt x="56" y="56"/>
                      </a:cubicBezTo>
                      <a:cubicBezTo>
                        <a:pt x="168" y="56"/>
                        <a:pt x="168" y="56"/>
                        <a:pt x="168" y="56"/>
                      </a:cubicBezTo>
                      <a:lnTo>
                        <a:pt x="168" y="72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"/>
                    <a:ea typeface="宋体"/>
                  </a:endParaRPr>
                </a:p>
              </p:txBody>
            </p:sp>
            <p:grpSp>
              <p:nvGrpSpPr>
                <p:cNvPr id="31" name="组合 24"/>
                <p:cNvGrpSpPr/>
                <p:nvPr/>
              </p:nvGrpSpPr>
              <p:grpSpPr>
                <a:xfrm>
                  <a:off x="3110971" y="1979302"/>
                  <a:ext cx="399672" cy="1606268"/>
                  <a:chOff x="1791441" y="472374"/>
                  <a:chExt cx="745790" cy="2750733"/>
                </a:xfrm>
              </p:grpSpPr>
              <p:sp>
                <p:nvSpPr>
                  <p:cNvPr id="32" name="Freeform 108"/>
                  <p:cNvSpPr>
                    <a:spLocks/>
                  </p:cNvSpPr>
                  <p:nvPr/>
                </p:nvSpPr>
                <p:spPr bwMode="auto">
                  <a:xfrm flipH="1">
                    <a:off x="1791441" y="2573174"/>
                    <a:ext cx="720238" cy="649933"/>
                  </a:xfrm>
                  <a:custGeom>
                    <a:avLst/>
                    <a:gdLst>
                      <a:gd name="T0" fmla="*/ 0 w 32"/>
                      <a:gd name="T1" fmla="*/ 32 h 32"/>
                      <a:gd name="T2" fmla="*/ 16 w 32"/>
                      <a:gd name="T3" fmla="*/ 32 h 32"/>
                      <a:gd name="T4" fmla="*/ 32 w 32"/>
                      <a:gd name="T5" fmla="*/ 16 h 32"/>
                      <a:gd name="T6" fmla="*/ 32 w 32"/>
                      <a:gd name="T7" fmla="*/ 0 h 32"/>
                      <a:gd name="T8" fmla="*/ 0 w 32"/>
                      <a:gd name="T9" fmla="*/ 0 h 32"/>
                      <a:gd name="T10" fmla="*/ 0 w 32"/>
                      <a:gd name="T11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2" h="32">
                        <a:moveTo>
                          <a:pt x="0" y="32"/>
                        </a:moveTo>
                        <a:cubicBezTo>
                          <a:pt x="16" y="32"/>
                          <a:pt x="16" y="32"/>
                          <a:pt x="16" y="32"/>
                        </a:cubicBezTo>
                        <a:cubicBezTo>
                          <a:pt x="25" y="32"/>
                          <a:pt x="32" y="25"/>
                          <a:pt x="32" y="16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  <p:sp>
                <p:nvSpPr>
                  <p:cNvPr id="33" name="Rectangle 11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16993" y="472374"/>
                    <a:ext cx="720238" cy="64138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  <p:sp>
                <p:nvSpPr>
                  <p:cNvPr id="34" name="Rectangle 11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16753" y="1518500"/>
                    <a:ext cx="720238" cy="64993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</p:grpSp>
          </p:grpSp>
          <p:grpSp>
            <p:nvGrpSpPr>
              <p:cNvPr id="16" name="组合 11"/>
              <p:cNvGrpSpPr/>
              <p:nvPr/>
            </p:nvGrpSpPr>
            <p:grpSpPr>
              <a:xfrm>
                <a:off x="12170473" y="3077391"/>
                <a:ext cx="365853" cy="473870"/>
                <a:chOff x="3110971" y="-56009"/>
                <a:chExt cx="2767314" cy="3641579"/>
              </a:xfrm>
            </p:grpSpPr>
            <p:sp>
              <p:nvSpPr>
                <p:cNvPr id="24" name="Freeform 109"/>
                <p:cNvSpPr>
                  <a:spLocks noEditPoints="1"/>
                </p:cNvSpPr>
                <p:nvPr/>
              </p:nvSpPr>
              <p:spPr bwMode="auto">
                <a:xfrm flipH="1">
                  <a:off x="3110971" y="-56009"/>
                  <a:ext cx="2767314" cy="3641579"/>
                </a:xfrm>
                <a:custGeom>
                  <a:avLst/>
                  <a:gdLst>
                    <a:gd name="T0" fmla="*/ 208 w 224"/>
                    <a:gd name="T1" fmla="*/ 0 h 288"/>
                    <a:gd name="T2" fmla="*/ 16 w 224"/>
                    <a:gd name="T3" fmla="*/ 0 h 288"/>
                    <a:gd name="T4" fmla="*/ 0 w 224"/>
                    <a:gd name="T5" fmla="*/ 16 h 288"/>
                    <a:gd name="T6" fmla="*/ 0 w 224"/>
                    <a:gd name="T7" fmla="*/ 272 h 288"/>
                    <a:gd name="T8" fmla="*/ 16 w 224"/>
                    <a:gd name="T9" fmla="*/ 288 h 288"/>
                    <a:gd name="T10" fmla="*/ 176 w 224"/>
                    <a:gd name="T11" fmla="*/ 288 h 288"/>
                    <a:gd name="T12" fmla="*/ 176 w 224"/>
                    <a:gd name="T13" fmla="*/ 144 h 288"/>
                    <a:gd name="T14" fmla="*/ 224 w 224"/>
                    <a:gd name="T15" fmla="*/ 144 h 288"/>
                    <a:gd name="T16" fmla="*/ 224 w 224"/>
                    <a:gd name="T17" fmla="*/ 16 h 288"/>
                    <a:gd name="T18" fmla="*/ 208 w 224"/>
                    <a:gd name="T19" fmla="*/ 0 h 288"/>
                    <a:gd name="T20" fmla="*/ 168 w 224"/>
                    <a:gd name="T21" fmla="*/ 104 h 288"/>
                    <a:gd name="T22" fmla="*/ 56 w 224"/>
                    <a:gd name="T23" fmla="*/ 104 h 288"/>
                    <a:gd name="T24" fmla="*/ 56 w 224"/>
                    <a:gd name="T25" fmla="*/ 88 h 288"/>
                    <a:gd name="T26" fmla="*/ 168 w 224"/>
                    <a:gd name="T27" fmla="*/ 88 h 288"/>
                    <a:gd name="T28" fmla="*/ 168 w 224"/>
                    <a:gd name="T29" fmla="*/ 104 h 288"/>
                    <a:gd name="T30" fmla="*/ 168 w 224"/>
                    <a:gd name="T31" fmla="*/ 72 h 288"/>
                    <a:gd name="T32" fmla="*/ 56 w 224"/>
                    <a:gd name="T33" fmla="*/ 72 h 288"/>
                    <a:gd name="T34" fmla="*/ 56 w 224"/>
                    <a:gd name="T35" fmla="*/ 56 h 288"/>
                    <a:gd name="T36" fmla="*/ 168 w 224"/>
                    <a:gd name="T37" fmla="*/ 56 h 288"/>
                    <a:gd name="T38" fmla="*/ 168 w 224"/>
                    <a:gd name="T39" fmla="*/ 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24" h="288">
                      <a:moveTo>
                        <a:pt x="20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272"/>
                        <a:pt x="0" y="272"/>
                        <a:pt x="0" y="272"/>
                      </a:cubicBezTo>
                      <a:cubicBezTo>
                        <a:pt x="0" y="281"/>
                        <a:pt x="7" y="288"/>
                        <a:pt x="16" y="288"/>
                      </a:cubicBezTo>
                      <a:cubicBezTo>
                        <a:pt x="176" y="288"/>
                        <a:pt x="176" y="288"/>
                        <a:pt x="176" y="288"/>
                      </a:cubicBezTo>
                      <a:cubicBezTo>
                        <a:pt x="176" y="144"/>
                        <a:pt x="176" y="144"/>
                        <a:pt x="176" y="144"/>
                      </a:cubicBezTo>
                      <a:cubicBezTo>
                        <a:pt x="224" y="144"/>
                        <a:pt x="224" y="144"/>
                        <a:pt x="224" y="144"/>
                      </a:cubicBezTo>
                      <a:cubicBezTo>
                        <a:pt x="224" y="16"/>
                        <a:pt x="224" y="16"/>
                        <a:pt x="224" y="16"/>
                      </a:cubicBezTo>
                      <a:cubicBezTo>
                        <a:pt x="224" y="7"/>
                        <a:pt x="217" y="0"/>
                        <a:pt x="208" y="0"/>
                      </a:cubicBezTo>
                      <a:close/>
                      <a:moveTo>
                        <a:pt x="168" y="104"/>
                      </a:moveTo>
                      <a:cubicBezTo>
                        <a:pt x="56" y="104"/>
                        <a:pt x="56" y="104"/>
                        <a:pt x="56" y="104"/>
                      </a:cubicBezTo>
                      <a:cubicBezTo>
                        <a:pt x="56" y="88"/>
                        <a:pt x="56" y="88"/>
                        <a:pt x="56" y="88"/>
                      </a:cubicBezTo>
                      <a:cubicBezTo>
                        <a:pt x="168" y="88"/>
                        <a:pt x="168" y="88"/>
                        <a:pt x="168" y="88"/>
                      </a:cubicBezTo>
                      <a:lnTo>
                        <a:pt x="168" y="104"/>
                      </a:lnTo>
                      <a:close/>
                      <a:moveTo>
                        <a:pt x="168" y="72"/>
                      </a:moveTo>
                      <a:cubicBezTo>
                        <a:pt x="56" y="72"/>
                        <a:pt x="56" y="72"/>
                        <a:pt x="56" y="72"/>
                      </a:cubicBezTo>
                      <a:cubicBezTo>
                        <a:pt x="56" y="56"/>
                        <a:pt x="56" y="56"/>
                        <a:pt x="56" y="56"/>
                      </a:cubicBezTo>
                      <a:cubicBezTo>
                        <a:pt x="168" y="56"/>
                        <a:pt x="168" y="56"/>
                        <a:pt x="168" y="56"/>
                      </a:cubicBezTo>
                      <a:lnTo>
                        <a:pt x="168" y="72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"/>
                    <a:ea typeface="宋体"/>
                  </a:endParaRPr>
                </a:p>
              </p:txBody>
            </p:sp>
            <p:grpSp>
              <p:nvGrpSpPr>
                <p:cNvPr id="25" name="组合 19"/>
                <p:cNvGrpSpPr/>
                <p:nvPr/>
              </p:nvGrpSpPr>
              <p:grpSpPr>
                <a:xfrm>
                  <a:off x="3110971" y="1979302"/>
                  <a:ext cx="399672" cy="1606268"/>
                  <a:chOff x="1791441" y="472374"/>
                  <a:chExt cx="745790" cy="2750733"/>
                </a:xfrm>
              </p:grpSpPr>
              <p:sp>
                <p:nvSpPr>
                  <p:cNvPr id="26" name="Freeform 108"/>
                  <p:cNvSpPr>
                    <a:spLocks/>
                  </p:cNvSpPr>
                  <p:nvPr/>
                </p:nvSpPr>
                <p:spPr bwMode="auto">
                  <a:xfrm flipH="1">
                    <a:off x="1791441" y="2573174"/>
                    <a:ext cx="720238" cy="649933"/>
                  </a:xfrm>
                  <a:custGeom>
                    <a:avLst/>
                    <a:gdLst>
                      <a:gd name="T0" fmla="*/ 0 w 32"/>
                      <a:gd name="T1" fmla="*/ 32 h 32"/>
                      <a:gd name="T2" fmla="*/ 16 w 32"/>
                      <a:gd name="T3" fmla="*/ 32 h 32"/>
                      <a:gd name="T4" fmla="*/ 32 w 32"/>
                      <a:gd name="T5" fmla="*/ 16 h 32"/>
                      <a:gd name="T6" fmla="*/ 32 w 32"/>
                      <a:gd name="T7" fmla="*/ 0 h 32"/>
                      <a:gd name="T8" fmla="*/ 0 w 32"/>
                      <a:gd name="T9" fmla="*/ 0 h 32"/>
                      <a:gd name="T10" fmla="*/ 0 w 32"/>
                      <a:gd name="T11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2" h="32">
                        <a:moveTo>
                          <a:pt x="0" y="32"/>
                        </a:moveTo>
                        <a:cubicBezTo>
                          <a:pt x="16" y="32"/>
                          <a:pt x="16" y="32"/>
                          <a:pt x="16" y="32"/>
                        </a:cubicBezTo>
                        <a:cubicBezTo>
                          <a:pt x="25" y="32"/>
                          <a:pt x="32" y="25"/>
                          <a:pt x="32" y="16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  <p:sp>
                <p:nvSpPr>
                  <p:cNvPr id="27" name="Rectangle 11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16993" y="472374"/>
                    <a:ext cx="720238" cy="64138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  <p:sp>
                <p:nvSpPr>
                  <p:cNvPr id="28" name="Rectangle 11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16753" y="1518500"/>
                    <a:ext cx="720238" cy="64993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</p:grpSp>
          </p:grpSp>
          <p:grpSp>
            <p:nvGrpSpPr>
              <p:cNvPr id="18" name="组合 12"/>
              <p:cNvGrpSpPr/>
              <p:nvPr/>
            </p:nvGrpSpPr>
            <p:grpSpPr>
              <a:xfrm>
                <a:off x="10156830" y="4988308"/>
                <a:ext cx="365853" cy="473870"/>
                <a:chOff x="3110971" y="-56009"/>
                <a:chExt cx="2767314" cy="3641579"/>
              </a:xfrm>
            </p:grpSpPr>
            <p:sp>
              <p:nvSpPr>
                <p:cNvPr id="19" name="Freeform 109"/>
                <p:cNvSpPr>
                  <a:spLocks noEditPoints="1"/>
                </p:cNvSpPr>
                <p:nvPr/>
              </p:nvSpPr>
              <p:spPr bwMode="auto">
                <a:xfrm flipH="1">
                  <a:off x="3110971" y="-56009"/>
                  <a:ext cx="2767314" cy="3641579"/>
                </a:xfrm>
                <a:custGeom>
                  <a:avLst/>
                  <a:gdLst>
                    <a:gd name="T0" fmla="*/ 208 w 224"/>
                    <a:gd name="T1" fmla="*/ 0 h 288"/>
                    <a:gd name="T2" fmla="*/ 16 w 224"/>
                    <a:gd name="T3" fmla="*/ 0 h 288"/>
                    <a:gd name="T4" fmla="*/ 0 w 224"/>
                    <a:gd name="T5" fmla="*/ 16 h 288"/>
                    <a:gd name="T6" fmla="*/ 0 w 224"/>
                    <a:gd name="T7" fmla="*/ 272 h 288"/>
                    <a:gd name="T8" fmla="*/ 16 w 224"/>
                    <a:gd name="T9" fmla="*/ 288 h 288"/>
                    <a:gd name="T10" fmla="*/ 176 w 224"/>
                    <a:gd name="T11" fmla="*/ 288 h 288"/>
                    <a:gd name="T12" fmla="*/ 176 w 224"/>
                    <a:gd name="T13" fmla="*/ 144 h 288"/>
                    <a:gd name="T14" fmla="*/ 224 w 224"/>
                    <a:gd name="T15" fmla="*/ 144 h 288"/>
                    <a:gd name="T16" fmla="*/ 224 w 224"/>
                    <a:gd name="T17" fmla="*/ 16 h 288"/>
                    <a:gd name="T18" fmla="*/ 208 w 224"/>
                    <a:gd name="T19" fmla="*/ 0 h 288"/>
                    <a:gd name="T20" fmla="*/ 168 w 224"/>
                    <a:gd name="T21" fmla="*/ 104 h 288"/>
                    <a:gd name="T22" fmla="*/ 56 w 224"/>
                    <a:gd name="T23" fmla="*/ 104 h 288"/>
                    <a:gd name="T24" fmla="*/ 56 w 224"/>
                    <a:gd name="T25" fmla="*/ 88 h 288"/>
                    <a:gd name="T26" fmla="*/ 168 w 224"/>
                    <a:gd name="T27" fmla="*/ 88 h 288"/>
                    <a:gd name="T28" fmla="*/ 168 w 224"/>
                    <a:gd name="T29" fmla="*/ 104 h 288"/>
                    <a:gd name="T30" fmla="*/ 168 w 224"/>
                    <a:gd name="T31" fmla="*/ 72 h 288"/>
                    <a:gd name="T32" fmla="*/ 56 w 224"/>
                    <a:gd name="T33" fmla="*/ 72 h 288"/>
                    <a:gd name="T34" fmla="*/ 56 w 224"/>
                    <a:gd name="T35" fmla="*/ 56 h 288"/>
                    <a:gd name="T36" fmla="*/ 168 w 224"/>
                    <a:gd name="T37" fmla="*/ 56 h 288"/>
                    <a:gd name="T38" fmla="*/ 168 w 224"/>
                    <a:gd name="T39" fmla="*/ 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24" h="288">
                      <a:moveTo>
                        <a:pt x="20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272"/>
                        <a:pt x="0" y="272"/>
                        <a:pt x="0" y="272"/>
                      </a:cubicBezTo>
                      <a:cubicBezTo>
                        <a:pt x="0" y="281"/>
                        <a:pt x="7" y="288"/>
                        <a:pt x="16" y="288"/>
                      </a:cubicBezTo>
                      <a:cubicBezTo>
                        <a:pt x="176" y="288"/>
                        <a:pt x="176" y="288"/>
                        <a:pt x="176" y="288"/>
                      </a:cubicBezTo>
                      <a:cubicBezTo>
                        <a:pt x="176" y="144"/>
                        <a:pt x="176" y="144"/>
                        <a:pt x="176" y="144"/>
                      </a:cubicBezTo>
                      <a:cubicBezTo>
                        <a:pt x="224" y="144"/>
                        <a:pt x="224" y="144"/>
                        <a:pt x="224" y="144"/>
                      </a:cubicBezTo>
                      <a:cubicBezTo>
                        <a:pt x="224" y="16"/>
                        <a:pt x="224" y="16"/>
                        <a:pt x="224" y="16"/>
                      </a:cubicBezTo>
                      <a:cubicBezTo>
                        <a:pt x="224" y="7"/>
                        <a:pt x="217" y="0"/>
                        <a:pt x="208" y="0"/>
                      </a:cubicBezTo>
                      <a:close/>
                      <a:moveTo>
                        <a:pt x="168" y="104"/>
                      </a:moveTo>
                      <a:cubicBezTo>
                        <a:pt x="56" y="104"/>
                        <a:pt x="56" y="104"/>
                        <a:pt x="56" y="104"/>
                      </a:cubicBezTo>
                      <a:cubicBezTo>
                        <a:pt x="56" y="88"/>
                        <a:pt x="56" y="88"/>
                        <a:pt x="56" y="88"/>
                      </a:cubicBezTo>
                      <a:cubicBezTo>
                        <a:pt x="168" y="88"/>
                        <a:pt x="168" y="88"/>
                        <a:pt x="168" y="88"/>
                      </a:cubicBezTo>
                      <a:lnTo>
                        <a:pt x="168" y="104"/>
                      </a:lnTo>
                      <a:close/>
                      <a:moveTo>
                        <a:pt x="168" y="72"/>
                      </a:moveTo>
                      <a:cubicBezTo>
                        <a:pt x="56" y="72"/>
                        <a:pt x="56" y="72"/>
                        <a:pt x="56" y="72"/>
                      </a:cubicBezTo>
                      <a:cubicBezTo>
                        <a:pt x="56" y="56"/>
                        <a:pt x="56" y="56"/>
                        <a:pt x="56" y="56"/>
                      </a:cubicBezTo>
                      <a:cubicBezTo>
                        <a:pt x="168" y="56"/>
                        <a:pt x="168" y="56"/>
                        <a:pt x="168" y="56"/>
                      </a:cubicBezTo>
                      <a:lnTo>
                        <a:pt x="168" y="72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"/>
                    <a:ea typeface="宋体"/>
                  </a:endParaRPr>
                </a:p>
              </p:txBody>
            </p:sp>
            <p:grpSp>
              <p:nvGrpSpPr>
                <p:cNvPr id="20" name="组合 14"/>
                <p:cNvGrpSpPr/>
                <p:nvPr/>
              </p:nvGrpSpPr>
              <p:grpSpPr>
                <a:xfrm>
                  <a:off x="3110971" y="1979302"/>
                  <a:ext cx="399672" cy="1606268"/>
                  <a:chOff x="1791441" y="472374"/>
                  <a:chExt cx="745790" cy="2750733"/>
                </a:xfrm>
              </p:grpSpPr>
              <p:sp>
                <p:nvSpPr>
                  <p:cNvPr id="21" name="Freeform 108"/>
                  <p:cNvSpPr>
                    <a:spLocks/>
                  </p:cNvSpPr>
                  <p:nvPr/>
                </p:nvSpPr>
                <p:spPr bwMode="auto">
                  <a:xfrm flipH="1">
                    <a:off x="1791441" y="2573174"/>
                    <a:ext cx="720238" cy="649933"/>
                  </a:xfrm>
                  <a:custGeom>
                    <a:avLst/>
                    <a:gdLst>
                      <a:gd name="T0" fmla="*/ 0 w 32"/>
                      <a:gd name="T1" fmla="*/ 32 h 32"/>
                      <a:gd name="T2" fmla="*/ 16 w 32"/>
                      <a:gd name="T3" fmla="*/ 32 h 32"/>
                      <a:gd name="T4" fmla="*/ 32 w 32"/>
                      <a:gd name="T5" fmla="*/ 16 h 32"/>
                      <a:gd name="T6" fmla="*/ 32 w 32"/>
                      <a:gd name="T7" fmla="*/ 0 h 32"/>
                      <a:gd name="T8" fmla="*/ 0 w 32"/>
                      <a:gd name="T9" fmla="*/ 0 h 32"/>
                      <a:gd name="T10" fmla="*/ 0 w 32"/>
                      <a:gd name="T11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2" h="32">
                        <a:moveTo>
                          <a:pt x="0" y="32"/>
                        </a:moveTo>
                        <a:cubicBezTo>
                          <a:pt x="16" y="32"/>
                          <a:pt x="16" y="32"/>
                          <a:pt x="16" y="32"/>
                        </a:cubicBezTo>
                        <a:cubicBezTo>
                          <a:pt x="25" y="32"/>
                          <a:pt x="32" y="25"/>
                          <a:pt x="32" y="16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  <p:sp>
                <p:nvSpPr>
                  <p:cNvPr id="22" name="Rectangle 11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16993" y="472374"/>
                    <a:ext cx="720238" cy="64138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  <p:sp>
                <p:nvSpPr>
                  <p:cNvPr id="23" name="Rectangle 11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16753" y="1518500"/>
                    <a:ext cx="720238" cy="64993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</p:grpSp>
          </p:grpSp>
        </p:grpSp>
        <p:cxnSp>
          <p:nvCxnSpPr>
            <p:cNvPr id="8" name="直接连接符 3"/>
            <p:cNvCxnSpPr/>
            <p:nvPr/>
          </p:nvCxnSpPr>
          <p:spPr>
            <a:xfrm>
              <a:off x="4925119" y="1923449"/>
              <a:ext cx="1752898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4"/>
            <p:cNvCxnSpPr/>
            <p:nvPr/>
          </p:nvCxnSpPr>
          <p:spPr>
            <a:xfrm>
              <a:off x="4906289" y="4827980"/>
              <a:ext cx="1752898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5"/>
            <p:cNvCxnSpPr/>
            <p:nvPr/>
          </p:nvCxnSpPr>
          <p:spPr>
            <a:xfrm rot="5400000">
              <a:off x="3319341" y="3376543"/>
              <a:ext cx="1752898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6"/>
            <p:cNvCxnSpPr/>
            <p:nvPr/>
          </p:nvCxnSpPr>
          <p:spPr>
            <a:xfrm rot="16200000">
              <a:off x="6535726" y="3352508"/>
              <a:ext cx="1752898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/>
            <p:cNvSpPr/>
            <p:nvPr/>
          </p:nvSpPr>
          <p:spPr>
            <a:xfrm>
              <a:off x="4816520" y="2327906"/>
              <a:ext cx="2004864" cy="2026206"/>
            </a:xfrm>
            <a:prstGeom prst="rect">
              <a:avLst/>
            </a:prstGeom>
            <a:solidFill>
              <a:schemeClr val="bg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59" name="组合 51"/>
          <p:cNvGrpSpPr/>
          <p:nvPr/>
        </p:nvGrpSpPr>
        <p:grpSpPr>
          <a:xfrm>
            <a:off x="5004048" y="555526"/>
            <a:ext cx="4134465" cy="1291868"/>
            <a:chOff x="5108929" y="677872"/>
            <a:chExt cx="4134465" cy="1170177"/>
          </a:xfrm>
        </p:grpSpPr>
        <p:grpSp>
          <p:nvGrpSpPr>
            <p:cNvPr id="60" name="组合 52"/>
            <p:cNvGrpSpPr/>
            <p:nvPr/>
          </p:nvGrpSpPr>
          <p:grpSpPr>
            <a:xfrm flipH="1">
              <a:off x="5171130" y="1182244"/>
              <a:ext cx="2373626" cy="331409"/>
              <a:chOff x="1259632" y="1138477"/>
              <a:chExt cx="2373626" cy="331409"/>
            </a:xfrm>
          </p:grpSpPr>
          <p:cxnSp>
            <p:nvCxnSpPr>
              <p:cNvPr id="64" name="直接连接符 56"/>
              <p:cNvCxnSpPr/>
              <p:nvPr/>
            </p:nvCxnSpPr>
            <p:spPr>
              <a:xfrm flipH="1" flipV="1">
                <a:off x="3252951" y="1138477"/>
                <a:ext cx="380307" cy="331409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57"/>
              <p:cNvCxnSpPr/>
              <p:nvPr/>
            </p:nvCxnSpPr>
            <p:spPr>
              <a:xfrm flipH="1">
                <a:off x="1259632" y="1145589"/>
                <a:ext cx="1995957" cy="0"/>
              </a:xfrm>
              <a:prstGeom prst="line">
                <a:avLst/>
              </a:prstGeom>
              <a:ln w="12700">
                <a:solidFill>
                  <a:srgbClr val="C0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组合 53"/>
            <p:cNvGrpSpPr/>
            <p:nvPr/>
          </p:nvGrpSpPr>
          <p:grpSpPr>
            <a:xfrm>
              <a:off x="5108929" y="677872"/>
              <a:ext cx="4134465" cy="1170177"/>
              <a:chOff x="5108929" y="677872"/>
              <a:chExt cx="4134465" cy="1170177"/>
            </a:xfrm>
          </p:grpSpPr>
          <p:sp>
            <p:nvSpPr>
              <p:cNvPr id="62" name="文本框 8"/>
              <p:cNvSpPr txBox="1"/>
              <p:nvPr/>
            </p:nvSpPr>
            <p:spPr>
              <a:xfrm>
                <a:off x="5553336" y="1227753"/>
                <a:ext cx="3005951" cy="620296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TW" altLang="en-US" sz="2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骨質疏鬆、肌肉強度下降</a:t>
                </a:r>
                <a:endParaRPr lang="en-US" altLang="zh-TW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sz="2000" b="1" dirty="0" smtClean="0">
                    <a:solidFill>
                      <a:srgbClr val="FF338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影響日常生活行走</a:t>
                </a:r>
                <a:endParaRPr lang="en-US" altLang="zh-CN" sz="2000" b="1" dirty="0">
                  <a:solidFill>
                    <a:srgbClr val="FF3386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5108929" y="677872"/>
                <a:ext cx="4134465" cy="473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zh-TW" altLang="zh-TW" sz="2800" b="1" dirty="0">
                    <a:solidFill>
                      <a:srgbClr val="C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骨骼肌肉系統的老化</a:t>
                </a:r>
                <a:r>
                  <a:rPr lang="zh-TW" altLang="zh-TW" sz="2800" b="1" dirty="0" smtClean="0">
                    <a:solidFill>
                      <a:srgbClr val="C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改變</a:t>
                </a:r>
                <a:endParaRPr lang="zh-TW" altLang="zh-TW" sz="28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  <p:grpSp>
        <p:nvGrpSpPr>
          <p:cNvPr id="66" name="组合 58"/>
          <p:cNvGrpSpPr/>
          <p:nvPr/>
        </p:nvGrpSpPr>
        <p:grpSpPr>
          <a:xfrm>
            <a:off x="-5237" y="987574"/>
            <a:ext cx="3416320" cy="1613896"/>
            <a:chOff x="1051618" y="2746663"/>
            <a:chExt cx="3416320" cy="1613896"/>
          </a:xfrm>
        </p:grpSpPr>
        <p:grpSp>
          <p:nvGrpSpPr>
            <p:cNvPr id="67" name="组合 59"/>
            <p:cNvGrpSpPr/>
            <p:nvPr/>
          </p:nvGrpSpPr>
          <p:grpSpPr>
            <a:xfrm flipV="1">
              <a:off x="1241849" y="3331877"/>
              <a:ext cx="2387656" cy="226450"/>
              <a:chOff x="1259632" y="919139"/>
              <a:chExt cx="2387656" cy="226450"/>
            </a:xfrm>
          </p:grpSpPr>
          <p:cxnSp>
            <p:nvCxnSpPr>
              <p:cNvPr id="70" name="直接连接符 62"/>
              <p:cNvCxnSpPr/>
              <p:nvPr/>
            </p:nvCxnSpPr>
            <p:spPr>
              <a:xfrm flipH="1">
                <a:off x="3252952" y="919139"/>
                <a:ext cx="394336" cy="219338"/>
              </a:xfrm>
              <a:prstGeom prst="line">
                <a:avLst/>
              </a:prstGeom>
              <a:ln w="12700">
                <a:solidFill>
                  <a:srgbClr val="FF0066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63"/>
              <p:cNvCxnSpPr/>
              <p:nvPr/>
            </p:nvCxnSpPr>
            <p:spPr>
              <a:xfrm flipH="1">
                <a:off x="1259632" y="1145589"/>
                <a:ext cx="1995957" cy="0"/>
              </a:xfrm>
              <a:prstGeom prst="line">
                <a:avLst/>
              </a:prstGeom>
              <a:ln w="12700">
                <a:solidFill>
                  <a:srgbClr val="FF0066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文本框 8"/>
            <p:cNvSpPr txBox="1"/>
            <p:nvPr/>
          </p:nvSpPr>
          <p:spPr>
            <a:xfrm>
              <a:off x="1282890" y="3367980"/>
              <a:ext cx="2560943" cy="99257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分泌物排除不易、</a:t>
              </a:r>
              <a:endPara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呼吸及血液循環退化</a:t>
              </a:r>
              <a:r>
                <a:rPr lang="zh-TW" altLang="en-US" sz="2000" b="1" dirty="0" smtClean="0">
                  <a:solidFill>
                    <a:srgbClr val="FF338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活動力降低</a:t>
              </a:r>
              <a:endParaRPr lang="en-US" altLang="zh-CN" sz="2000" b="1" dirty="0">
                <a:solidFill>
                  <a:srgbClr val="FF3386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1051618" y="2746663"/>
              <a:ext cx="34163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zh-TW" sz="28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呼吸系統的老化</a:t>
              </a:r>
              <a:r>
                <a:rPr lang="zh-TW" altLang="zh-TW" sz="28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改變</a:t>
              </a:r>
              <a:endParaRPr lang="zh-TW" altLang="zh-TW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78" name="图片 7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7" t="27310" r="38672" b="46667"/>
          <a:stretch/>
        </p:blipFill>
        <p:spPr>
          <a:xfrm flipH="1">
            <a:off x="3650763" y="2632070"/>
            <a:ext cx="2008999" cy="2242090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5775505" y="2139702"/>
            <a:ext cx="3477015" cy="1311277"/>
            <a:chOff x="5907764" y="2444291"/>
            <a:chExt cx="3477015" cy="1311277"/>
          </a:xfrm>
        </p:grpSpPr>
        <p:grpSp>
          <p:nvGrpSpPr>
            <p:cNvPr id="73" name="组合 65"/>
            <p:cNvGrpSpPr/>
            <p:nvPr/>
          </p:nvGrpSpPr>
          <p:grpSpPr>
            <a:xfrm flipH="1" flipV="1">
              <a:off x="5907764" y="2688490"/>
              <a:ext cx="2373626" cy="331409"/>
              <a:chOff x="1259632" y="1138477"/>
              <a:chExt cx="2373626" cy="331409"/>
            </a:xfrm>
          </p:grpSpPr>
          <p:cxnSp>
            <p:nvCxnSpPr>
              <p:cNvPr id="76" name="直接连接符 68"/>
              <p:cNvCxnSpPr/>
              <p:nvPr/>
            </p:nvCxnSpPr>
            <p:spPr>
              <a:xfrm flipH="1" flipV="1">
                <a:off x="3252951" y="1138477"/>
                <a:ext cx="380307" cy="331409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69"/>
              <p:cNvCxnSpPr/>
              <p:nvPr/>
            </p:nvCxnSpPr>
            <p:spPr>
              <a:xfrm flipH="1">
                <a:off x="1259632" y="1145589"/>
                <a:ext cx="1995957" cy="0"/>
              </a:xfrm>
              <a:prstGeom prst="line">
                <a:avLst/>
              </a:prstGeom>
              <a:ln w="12700">
                <a:solidFill>
                  <a:srgbClr val="C0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群組 2"/>
            <p:cNvGrpSpPr/>
            <p:nvPr/>
          </p:nvGrpSpPr>
          <p:grpSpPr>
            <a:xfrm>
              <a:off x="5968459" y="2444291"/>
              <a:ext cx="3416320" cy="1311277"/>
              <a:chOff x="5968459" y="2444291"/>
              <a:chExt cx="3416320" cy="1311277"/>
            </a:xfrm>
          </p:grpSpPr>
          <p:sp>
            <p:nvSpPr>
              <p:cNvPr id="81" name="矩形 80"/>
              <p:cNvSpPr/>
              <p:nvPr/>
            </p:nvSpPr>
            <p:spPr>
              <a:xfrm>
                <a:off x="5968459" y="2444291"/>
                <a:ext cx="341632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zh-TW" altLang="zh-TW" sz="2800" b="1" dirty="0">
                    <a:solidFill>
                      <a:srgbClr val="C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皮膚系統的老化</a:t>
                </a:r>
                <a:r>
                  <a:rPr lang="zh-TW" altLang="zh-TW" sz="2800" b="1" dirty="0" smtClean="0">
                    <a:solidFill>
                      <a:srgbClr val="C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改變</a:t>
                </a:r>
                <a:endParaRPr lang="zh-TW" altLang="zh-TW" sz="28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82" name="文本框 8"/>
              <p:cNvSpPr txBox="1"/>
              <p:nvPr/>
            </p:nvSpPr>
            <p:spPr>
              <a:xfrm>
                <a:off x="6289140" y="3070765"/>
                <a:ext cx="2879616" cy="684803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TW" altLang="en-US" sz="2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水分喪失、皮層變薄、</a:t>
                </a:r>
                <a:r>
                  <a:rPr lang="zh-TW" altLang="en-US" sz="2000" b="1" dirty="0" smtClean="0">
                    <a:solidFill>
                      <a:srgbClr val="FF338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鬆弛且皺紋增加</a:t>
                </a:r>
                <a:endParaRPr lang="en-US" altLang="zh-CN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505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7504" y="0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貳</a:t>
            </a:r>
            <a:r>
              <a:rPr lang="zh-TW" altLang="en-US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、文獻探討</a:t>
            </a:r>
            <a:r>
              <a:rPr lang="en-US" altLang="zh-TW" sz="4000" b="1" dirty="0" smtClean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>
                <a:solidFill>
                  <a:srgbClr val="9A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心理需求</a:t>
            </a:r>
          </a:p>
        </p:txBody>
      </p:sp>
      <p:grpSp>
        <p:nvGrpSpPr>
          <p:cNvPr id="6" name="组合 1"/>
          <p:cNvGrpSpPr/>
          <p:nvPr/>
        </p:nvGrpSpPr>
        <p:grpSpPr>
          <a:xfrm>
            <a:off x="2630305" y="774898"/>
            <a:ext cx="3166938" cy="3110013"/>
            <a:chOff x="2938153" y="542979"/>
            <a:chExt cx="5724520" cy="5671580"/>
          </a:xfrm>
        </p:grpSpPr>
        <p:grpSp>
          <p:nvGrpSpPr>
            <p:cNvPr id="7" name="组合 2"/>
            <p:cNvGrpSpPr/>
            <p:nvPr/>
          </p:nvGrpSpPr>
          <p:grpSpPr>
            <a:xfrm>
              <a:off x="2938153" y="542979"/>
              <a:ext cx="5724520" cy="5671580"/>
              <a:chOff x="7477496" y="542979"/>
              <a:chExt cx="5724522" cy="5671580"/>
            </a:xfrm>
          </p:grpSpPr>
          <p:grpSp>
            <p:nvGrpSpPr>
              <p:cNvPr id="13" name="组合 8"/>
              <p:cNvGrpSpPr/>
              <p:nvPr/>
            </p:nvGrpSpPr>
            <p:grpSpPr>
              <a:xfrm>
                <a:off x="7477496" y="542979"/>
                <a:ext cx="5724522" cy="5671580"/>
                <a:chOff x="2840182" y="493993"/>
                <a:chExt cx="5724522" cy="5671580"/>
              </a:xfrm>
              <a:effectLst>
                <a:outerShdw blurRad="584200" dist="88900" dir="7200000" sx="105000" sy="105000" algn="r" rotWithShape="0">
                  <a:prstClr val="black">
                    <a:alpha val="20000"/>
                  </a:prstClr>
                </a:outerShdw>
              </a:effectLst>
            </p:grpSpPr>
            <p:grpSp>
              <p:nvGrpSpPr>
                <p:cNvPr id="40" name="组合 33"/>
                <p:cNvGrpSpPr/>
                <p:nvPr/>
              </p:nvGrpSpPr>
              <p:grpSpPr>
                <a:xfrm>
                  <a:off x="4575542" y="493993"/>
                  <a:ext cx="2253802" cy="2305319"/>
                  <a:chOff x="4964806" y="658391"/>
                  <a:chExt cx="2253802" cy="2305319"/>
                </a:xfrm>
                <a:effectLst>
                  <a:outerShdw blurRad="279400" dist="127000" dir="7740000" sx="102000" sy="102000" algn="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50" name="泪滴形 43"/>
                  <p:cNvSpPr/>
                  <p:nvPr/>
                </p:nvSpPr>
                <p:spPr>
                  <a:xfrm rot="8119616">
                    <a:off x="4964806" y="658391"/>
                    <a:ext cx="2253802" cy="2305319"/>
                  </a:xfrm>
                  <a:prstGeom prst="teardrop">
                    <a:avLst>
                      <a:gd name="adj" fmla="val 101143"/>
                    </a:avLst>
                  </a:prstGeom>
                  <a:gradFill>
                    <a:gsLst>
                      <a:gs pos="100000">
                        <a:schemeClr val="bg1"/>
                      </a:gs>
                      <a:gs pos="67000">
                        <a:schemeClr val="bg1">
                          <a:lumMod val="95000"/>
                        </a:schemeClr>
                      </a:gs>
                      <a:gs pos="31000">
                        <a:schemeClr val="bg1">
                          <a:lumMod val="85000"/>
                        </a:schemeClr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7800000" scaled="0"/>
                  </a:gradFill>
                  <a:ln w="57150">
                    <a:gradFill>
                      <a:gsLst>
                        <a:gs pos="16000">
                          <a:schemeClr val="bg1">
                            <a:lumMod val="85000"/>
                          </a:schemeClr>
                        </a:gs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bg1">
                            <a:lumMod val="96000"/>
                          </a:schemeClr>
                        </a:gs>
                      </a:gsLst>
                      <a:lin ang="17400000" scaled="0"/>
                    </a:gradFill>
                  </a:ln>
                  <a:scene3d>
                    <a:camera prst="orthographicFront"/>
                    <a:lightRig rig="threePt" dir="t">
                      <a:rot lat="0" lon="0" rev="7800000"/>
                    </a:lightRig>
                  </a:scene3d>
                  <a:sp3d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51" name="泪滴形 44"/>
                  <p:cNvSpPr/>
                  <p:nvPr/>
                </p:nvSpPr>
                <p:spPr>
                  <a:xfrm rot="8119616">
                    <a:off x="5065848" y="780372"/>
                    <a:ext cx="2051718" cy="2053636"/>
                  </a:xfrm>
                  <a:prstGeom prst="teardrop">
                    <a:avLst>
                      <a:gd name="adj" fmla="val 101143"/>
                    </a:avLst>
                  </a:prstGeom>
                  <a:solidFill>
                    <a:srgbClr val="FF0066"/>
                  </a:solidFill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41" name="组合 34"/>
                <p:cNvGrpSpPr/>
                <p:nvPr/>
              </p:nvGrpSpPr>
              <p:grpSpPr>
                <a:xfrm flipV="1">
                  <a:off x="4557867" y="3860254"/>
                  <a:ext cx="2253802" cy="2305319"/>
                  <a:chOff x="4964806" y="658391"/>
                  <a:chExt cx="2253802" cy="2305319"/>
                </a:xfrm>
                <a:effectLst>
                  <a:outerShdw blurRad="279400" dist="127000" dir="7740000" sx="102000" sy="102000" algn="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48" name="泪滴形 41"/>
                  <p:cNvSpPr/>
                  <p:nvPr/>
                </p:nvSpPr>
                <p:spPr>
                  <a:xfrm rot="8119616">
                    <a:off x="4964806" y="658391"/>
                    <a:ext cx="2253802" cy="2305319"/>
                  </a:xfrm>
                  <a:prstGeom prst="teardrop">
                    <a:avLst>
                      <a:gd name="adj" fmla="val 101143"/>
                    </a:avLst>
                  </a:prstGeom>
                  <a:gradFill>
                    <a:gsLst>
                      <a:gs pos="100000">
                        <a:schemeClr val="bg1"/>
                      </a:gs>
                      <a:gs pos="67000">
                        <a:schemeClr val="bg1">
                          <a:lumMod val="95000"/>
                        </a:schemeClr>
                      </a:gs>
                      <a:gs pos="31000">
                        <a:schemeClr val="bg1">
                          <a:lumMod val="85000"/>
                        </a:schemeClr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7800000" scaled="0"/>
                  </a:gradFill>
                  <a:ln w="57150">
                    <a:gradFill>
                      <a:gsLst>
                        <a:gs pos="16000">
                          <a:schemeClr val="bg1">
                            <a:lumMod val="85000"/>
                          </a:schemeClr>
                        </a:gs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bg1">
                            <a:lumMod val="96000"/>
                          </a:schemeClr>
                        </a:gs>
                      </a:gsLst>
                      <a:lin ang="17400000" scaled="0"/>
                    </a:gradFill>
                  </a:ln>
                  <a:scene3d>
                    <a:camera prst="orthographicFront"/>
                    <a:lightRig rig="threePt" dir="t">
                      <a:rot lat="0" lon="0" rev="7800000"/>
                    </a:lightRig>
                  </a:scene3d>
                  <a:sp3d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9" name="泪滴形 42"/>
                  <p:cNvSpPr/>
                  <p:nvPr/>
                </p:nvSpPr>
                <p:spPr>
                  <a:xfrm rot="8119616">
                    <a:off x="5065848" y="780372"/>
                    <a:ext cx="2051718" cy="2053636"/>
                  </a:xfrm>
                  <a:prstGeom prst="teardrop">
                    <a:avLst>
                      <a:gd name="adj" fmla="val 101143"/>
                    </a:avLst>
                  </a:prstGeom>
                  <a:solidFill>
                    <a:srgbClr val="FF0066"/>
                  </a:solidFill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42" name="组合 35"/>
                <p:cNvGrpSpPr/>
                <p:nvPr/>
              </p:nvGrpSpPr>
              <p:grpSpPr>
                <a:xfrm rot="5400000">
                  <a:off x="6285144" y="2174902"/>
                  <a:ext cx="2253802" cy="2305319"/>
                  <a:chOff x="4964806" y="658391"/>
                  <a:chExt cx="2253802" cy="2305319"/>
                </a:xfrm>
                <a:effectLst>
                  <a:outerShdw blurRad="279400" dist="127000" dir="7740000" sx="102000" sy="102000" algn="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46" name="泪滴形 39"/>
                  <p:cNvSpPr/>
                  <p:nvPr/>
                </p:nvSpPr>
                <p:spPr>
                  <a:xfrm rot="8119616">
                    <a:off x="4964806" y="658391"/>
                    <a:ext cx="2253802" cy="2305319"/>
                  </a:xfrm>
                  <a:prstGeom prst="teardrop">
                    <a:avLst>
                      <a:gd name="adj" fmla="val 101143"/>
                    </a:avLst>
                  </a:prstGeom>
                  <a:gradFill>
                    <a:gsLst>
                      <a:gs pos="100000">
                        <a:schemeClr val="bg1"/>
                      </a:gs>
                      <a:gs pos="67000">
                        <a:schemeClr val="bg1">
                          <a:lumMod val="95000"/>
                        </a:schemeClr>
                      </a:gs>
                      <a:gs pos="31000">
                        <a:schemeClr val="bg1">
                          <a:lumMod val="85000"/>
                        </a:schemeClr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7800000" scaled="0"/>
                  </a:gradFill>
                  <a:ln w="57150">
                    <a:gradFill>
                      <a:gsLst>
                        <a:gs pos="16000">
                          <a:schemeClr val="bg1">
                            <a:lumMod val="85000"/>
                          </a:schemeClr>
                        </a:gs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bg1">
                            <a:lumMod val="96000"/>
                          </a:schemeClr>
                        </a:gs>
                      </a:gsLst>
                      <a:lin ang="17400000" scaled="0"/>
                    </a:gradFill>
                  </a:ln>
                  <a:scene3d>
                    <a:camera prst="orthographicFront"/>
                    <a:lightRig rig="threePt" dir="t">
                      <a:rot lat="0" lon="0" rev="7800000"/>
                    </a:lightRig>
                  </a:scene3d>
                  <a:sp3d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7" name="泪滴形 40"/>
                  <p:cNvSpPr/>
                  <p:nvPr/>
                </p:nvSpPr>
                <p:spPr>
                  <a:xfrm rot="8119616">
                    <a:off x="5065848" y="780373"/>
                    <a:ext cx="2051718" cy="2053636"/>
                  </a:xfrm>
                  <a:prstGeom prst="teardrop">
                    <a:avLst>
                      <a:gd name="adj" fmla="val 101143"/>
                    </a:avLst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43" name="组合 36"/>
                <p:cNvGrpSpPr/>
                <p:nvPr/>
              </p:nvGrpSpPr>
              <p:grpSpPr>
                <a:xfrm rot="16200000">
                  <a:off x="2865941" y="2174899"/>
                  <a:ext cx="2253802" cy="2305319"/>
                  <a:chOff x="4964806" y="658391"/>
                  <a:chExt cx="2253802" cy="2305319"/>
                </a:xfrm>
                <a:effectLst>
                  <a:outerShdw blurRad="279400" dist="127000" dir="7740000" sx="102000" sy="102000" algn="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44" name="泪滴形 37"/>
                  <p:cNvSpPr/>
                  <p:nvPr/>
                </p:nvSpPr>
                <p:spPr>
                  <a:xfrm rot="8119616">
                    <a:off x="4964806" y="658391"/>
                    <a:ext cx="2253802" cy="2305319"/>
                  </a:xfrm>
                  <a:prstGeom prst="teardrop">
                    <a:avLst>
                      <a:gd name="adj" fmla="val 101143"/>
                    </a:avLst>
                  </a:prstGeom>
                  <a:gradFill>
                    <a:gsLst>
                      <a:gs pos="100000">
                        <a:schemeClr val="bg1"/>
                      </a:gs>
                      <a:gs pos="67000">
                        <a:schemeClr val="bg1">
                          <a:lumMod val="95000"/>
                        </a:schemeClr>
                      </a:gs>
                      <a:gs pos="31000">
                        <a:schemeClr val="bg1">
                          <a:lumMod val="85000"/>
                        </a:schemeClr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7800000" scaled="0"/>
                  </a:gradFill>
                  <a:ln w="57150">
                    <a:gradFill>
                      <a:gsLst>
                        <a:gs pos="16000">
                          <a:schemeClr val="bg1">
                            <a:lumMod val="85000"/>
                          </a:schemeClr>
                        </a:gs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bg1">
                            <a:lumMod val="96000"/>
                          </a:schemeClr>
                        </a:gs>
                      </a:gsLst>
                      <a:lin ang="17400000" scaled="0"/>
                    </a:gradFill>
                  </a:ln>
                  <a:scene3d>
                    <a:camera prst="orthographicFront"/>
                    <a:lightRig rig="threePt" dir="t">
                      <a:rot lat="0" lon="0" rev="7800000"/>
                    </a:lightRig>
                  </a:scene3d>
                  <a:sp3d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5" name="泪滴形 38"/>
                  <p:cNvSpPr/>
                  <p:nvPr/>
                </p:nvSpPr>
                <p:spPr>
                  <a:xfrm rot="8119616">
                    <a:off x="5065848" y="780372"/>
                    <a:ext cx="2051718" cy="2053636"/>
                  </a:xfrm>
                  <a:prstGeom prst="teardrop">
                    <a:avLst>
                      <a:gd name="adj" fmla="val 101143"/>
                    </a:avLst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</p:grpSp>
          <p:grpSp>
            <p:nvGrpSpPr>
              <p:cNvPr id="14" name="组合 9"/>
              <p:cNvGrpSpPr/>
              <p:nvPr/>
            </p:nvGrpSpPr>
            <p:grpSpPr>
              <a:xfrm>
                <a:off x="10139155" y="1290497"/>
                <a:ext cx="365853" cy="473870"/>
                <a:chOff x="3110971" y="-56009"/>
                <a:chExt cx="2767314" cy="3641579"/>
              </a:xfrm>
            </p:grpSpPr>
            <p:sp>
              <p:nvSpPr>
                <p:cNvPr id="35" name="Freeform 109"/>
                <p:cNvSpPr>
                  <a:spLocks noEditPoints="1"/>
                </p:cNvSpPr>
                <p:nvPr/>
              </p:nvSpPr>
              <p:spPr bwMode="auto">
                <a:xfrm flipH="1">
                  <a:off x="3110971" y="-56009"/>
                  <a:ext cx="2767314" cy="3641579"/>
                </a:xfrm>
                <a:custGeom>
                  <a:avLst/>
                  <a:gdLst>
                    <a:gd name="T0" fmla="*/ 208 w 224"/>
                    <a:gd name="T1" fmla="*/ 0 h 288"/>
                    <a:gd name="T2" fmla="*/ 16 w 224"/>
                    <a:gd name="T3" fmla="*/ 0 h 288"/>
                    <a:gd name="T4" fmla="*/ 0 w 224"/>
                    <a:gd name="T5" fmla="*/ 16 h 288"/>
                    <a:gd name="T6" fmla="*/ 0 w 224"/>
                    <a:gd name="T7" fmla="*/ 272 h 288"/>
                    <a:gd name="T8" fmla="*/ 16 w 224"/>
                    <a:gd name="T9" fmla="*/ 288 h 288"/>
                    <a:gd name="T10" fmla="*/ 176 w 224"/>
                    <a:gd name="T11" fmla="*/ 288 h 288"/>
                    <a:gd name="T12" fmla="*/ 176 w 224"/>
                    <a:gd name="T13" fmla="*/ 144 h 288"/>
                    <a:gd name="T14" fmla="*/ 224 w 224"/>
                    <a:gd name="T15" fmla="*/ 144 h 288"/>
                    <a:gd name="T16" fmla="*/ 224 w 224"/>
                    <a:gd name="T17" fmla="*/ 16 h 288"/>
                    <a:gd name="T18" fmla="*/ 208 w 224"/>
                    <a:gd name="T19" fmla="*/ 0 h 288"/>
                    <a:gd name="T20" fmla="*/ 168 w 224"/>
                    <a:gd name="T21" fmla="*/ 104 h 288"/>
                    <a:gd name="T22" fmla="*/ 56 w 224"/>
                    <a:gd name="T23" fmla="*/ 104 h 288"/>
                    <a:gd name="T24" fmla="*/ 56 w 224"/>
                    <a:gd name="T25" fmla="*/ 88 h 288"/>
                    <a:gd name="T26" fmla="*/ 168 w 224"/>
                    <a:gd name="T27" fmla="*/ 88 h 288"/>
                    <a:gd name="T28" fmla="*/ 168 w 224"/>
                    <a:gd name="T29" fmla="*/ 104 h 288"/>
                    <a:gd name="T30" fmla="*/ 168 w 224"/>
                    <a:gd name="T31" fmla="*/ 72 h 288"/>
                    <a:gd name="T32" fmla="*/ 56 w 224"/>
                    <a:gd name="T33" fmla="*/ 72 h 288"/>
                    <a:gd name="T34" fmla="*/ 56 w 224"/>
                    <a:gd name="T35" fmla="*/ 56 h 288"/>
                    <a:gd name="T36" fmla="*/ 168 w 224"/>
                    <a:gd name="T37" fmla="*/ 56 h 288"/>
                    <a:gd name="T38" fmla="*/ 168 w 224"/>
                    <a:gd name="T39" fmla="*/ 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24" h="288">
                      <a:moveTo>
                        <a:pt x="20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272"/>
                        <a:pt x="0" y="272"/>
                        <a:pt x="0" y="272"/>
                      </a:cubicBezTo>
                      <a:cubicBezTo>
                        <a:pt x="0" y="281"/>
                        <a:pt x="7" y="288"/>
                        <a:pt x="16" y="288"/>
                      </a:cubicBezTo>
                      <a:cubicBezTo>
                        <a:pt x="176" y="288"/>
                        <a:pt x="176" y="288"/>
                        <a:pt x="176" y="288"/>
                      </a:cubicBezTo>
                      <a:cubicBezTo>
                        <a:pt x="176" y="144"/>
                        <a:pt x="176" y="144"/>
                        <a:pt x="176" y="144"/>
                      </a:cubicBezTo>
                      <a:cubicBezTo>
                        <a:pt x="224" y="144"/>
                        <a:pt x="224" y="144"/>
                        <a:pt x="224" y="144"/>
                      </a:cubicBezTo>
                      <a:cubicBezTo>
                        <a:pt x="224" y="16"/>
                        <a:pt x="224" y="16"/>
                        <a:pt x="224" y="16"/>
                      </a:cubicBezTo>
                      <a:cubicBezTo>
                        <a:pt x="224" y="7"/>
                        <a:pt x="217" y="0"/>
                        <a:pt x="208" y="0"/>
                      </a:cubicBezTo>
                      <a:close/>
                      <a:moveTo>
                        <a:pt x="168" y="104"/>
                      </a:moveTo>
                      <a:cubicBezTo>
                        <a:pt x="56" y="104"/>
                        <a:pt x="56" y="104"/>
                        <a:pt x="56" y="104"/>
                      </a:cubicBezTo>
                      <a:cubicBezTo>
                        <a:pt x="56" y="88"/>
                        <a:pt x="56" y="88"/>
                        <a:pt x="56" y="88"/>
                      </a:cubicBezTo>
                      <a:cubicBezTo>
                        <a:pt x="168" y="88"/>
                        <a:pt x="168" y="88"/>
                        <a:pt x="168" y="88"/>
                      </a:cubicBezTo>
                      <a:lnTo>
                        <a:pt x="168" y="104"/>
                      </a:lnTo>
                      <a:close/>
                      <a:moveTo>
                        <a:pt x="168" y="72"/>
                      </a:moveTo>
                      <a:cubicBezTo>
                        <a:pt x="56" y="72"/>
                        <a:pt x="56" y="72"/>
                        <a:pt x="56" y="72"/>
                      </a:cubicBezTo>
                      <a:cubicBezTo>
                        <a:pt x="56" y="56"/>
                        <a:pt x="56" y="56"/>
                        <a:pt x="56" y="56"/>
                      </a:cubicBezTo>
                      <a:cubicBezTo>
                        <a:pt x="168" y="56"/>
                        <a:pt x="168" y="56"/>
                        <a:pt x="168" y="56"/>
                      </a:cubicBezTo>
                      <a:lnTo>
                        <a:pt x="168" y="72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"/>
                    <a:ea typeface="宋体"/>
                  </a:endParaRPr>
                </a:p>
              </p:txBody>
            </p:sp>
            <p:grpSp>
              <p:nvGrpSpPr>
                <p:cNvPr id="36" name="组合 29"/>
                <p:cNvGrpSpPr/>
                <p:nvPr/>
              </p:nvGrpSpPr>
              <p:grpSpPr>
                <a:xfrm>
                  <a:off x="3110971" y="1979302"/>
                  <a:ext cx="399672" cy="1606268"/>
                  <a:chOff x="1791441" y="472374"/>
                  <a:chExt cx="745790" cy="2750733"/>
                </a:xfrm>
              </p:grpSpPr>
              <p:sp>
                <p:nvSpPr>
                  <p:cNvPr id="37" name="Freeform 108"/>
                  <p:cNvSpPr>
                    <a:spLocks/>
                  </p:cNvSpPr>
                  <p:nvPr/>
                </p:nvSpPr>
                <p:spPr bwMode="auto">
                  <a:xfrm flipH="1">
                    <a:off x="1791441" y="2573174"/>
                    <a:ext cx="720238" cy="649933"/>
                  </a:xfrm>
                  <a:custGeom>
                    <a:avLst/>
                    <a:gdLst>
                      <a:gd name="T0" fmla="*/ 0 w 32"/>
                      <a:gd name="T1" fmla="*/ 32 h 32"/>
                      <a:gd name="T2" fmla="*/ 16 w 32"/>
                      <a:gd name="T3" fmla="*/ 32 h 32"/>
                      <a:gd name="T4" fmla="*/ 32 w 32"/>
                      <a:gd name="T5" fmla="*/ 16 h 32"/>
                      <a:gd name="T6" fmla="*/ 32 w 32"/>
                      <a:gd name="T7" fmla="*/ 0 h 32"/>
                      <a:gd name="T8" fmla="*/ 0 w 32"/>
                      <a:gd name="T9" fmla="*/ 0 h 32"/>
                      <a:gd name="T10" fmla="*/ 0 w 32"/>
                      <a:gd name="T11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2" h="32">
                        <a:moveTo>
                          <a:pt x="0" y="32"/>
                        </a:moveTo>
                        <a:cubicBezTo>
                          <a:pt x="16" y="32"/>
                          <a:pt x="16" y="32"/>
                          <a:pt x="16" y="32"/>
                        </a:cubicBezTo>
                        <a:cubicBezTo>
                          <a:pt x="25" y="32"/>
                          <a:pt x="32" y="25"/>
                          <a:pt x="32" y="16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  <p:sp>
                <p:nvSpPr>
                  <p:cNvPr id="38" name="Rectangle 11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16993" y="472374"/>
                    <a:ext cx="720238" cy="64138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  <p:sp>
                <p:nvSpPr>
                  <p:cNvPr id="39" name="Rectangle 11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16753" y="1518500"/>
                    <a:ext cx="720238" cy="64993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</p:grpSp>
          </p:grpSp>
          <p:grpSp>
            <p:nvGrpSpPr>
              <p:cNvPr id="15" name="组合 10"/>
              <p:cNvGrpSpPr/>
              <p:nvPr/>
            </p:nvGrpSpPr>
            <p:grpSpPr>
              <a:xfrm>
                <a:off x="8139395" y="3143221"/>
                <a:ext cx="365853" cy="473870"/>
                <a:chOff x="3110971" y="-56009"/>
                <a:chExt cx="2767314" cy="3641579"/>
              </a:xfrm>
            </p:grpSpPr>
            <p:sp>
              <p:nvSpPr>
                <p:cNvPr id="29" name="Freeform 109"/>
                <p:cNvSpPr>
                  <a:spLocks noEditPoints="1"/>
                </p:cNvSpPr>
                <p:nvPr/>
              </p:nvSpPr>
              <p:spPr bwMode="auto">
                <a:xfrm flipH="1">
                  <a:off x="3110971" y="-56009"/>
                  <a:ext cx="2767314" cy="3641579"/>
                </a:xfrm>
                <a:custGeom>
                  <a:avLst/>
                  <a:gdLst>
                    <a:gd name="T0" fmla="*/ 208 w 224"/>
                    <a:gd name="T1" fmla="*/ 0 h 288"/>
                    <a:gd name="T2" fmla="*/ 16 w 224"/>
                    <a:gd name="T3" fmla="*/ 0 h 288"/>
                    <a:gd name="T4" fmla="*/ 0 w 224"/>
                    <a:gd name="T5" fmla="*/ 16 h 288"/>
                    <a:gd name="T6" fmla="*/ 0 w 224"/>
                    <a:gd name="T7" fmla="*/ 272 h 288"/>
                    <a:gd name="T8" fmla="*/ 16 w 224"/>
                    <a:gd name="T9" fmla="*/ 288 h 288"/>
                    <a:gd name="T10" fmla="*/ 176 w 224"/>
                    <a:gd name="T11" fmla="*/ 288 h 288"/>
                    <a:gd name="T12" fmla="*/ 176 w 224"/>
                    <a:gd name="T13" fmla="*/ 144 h 288"/>
                    <a:gd name="T14" fmla="*/ 224 w 224"/>
                    <a:gd name="T15" fmla="*/ 144 h 288"/>
                    <a:gd name="T16" fmla="*/ 224 w 224"/>
                    <a:gd name="T17" fmla="*/ 16 h 288"/>
                    <a:gd name="T18" fmla="*/ 208 w 224"/>
                    <a:gd name="T19" fmla="*/ 0 h 288"/>
                    <a:gd name="T20" fmla="*/ 168 w 224"/>
                    <a:gd name="T21" fmla="*/ 104 h 288"/>
                    <a:gd name="T22" fmla="*/ 56 w 224"/>
                    <a:gd name="T23" fmla="*/ 104 h 288"/>
                    <a:gd name="T24" fmla="*/ 56 w 224"/>
                    <a:gd name="T25" fmla="*/ 88 h 288"/>
                    <a:gd name="T26" fmla="*/ 168 w 224"/>
                    <a:gd name="T27" fmla="*/ 88 h 288"/>
                    <a:gd name="T28" fmla="*/ 168 w 224"/>
                    <a:gd name="T29" fmla="*/ 104 h 288"/>
                    <a:gd name="T30" fmla="*/ 168 w 224"/>
                    <a:gd name="T31" fmla="*/ 72 h 288"/>
                    <a:gd name="T32" fmla="*/ 56 w 224"/>
                    <a:gd name="T33" fmla="*/ 72 h 288"/>
                    <a:gd name="T34" fmla="*/ 56 w 224"/>
                    <a:gd name="T35" fmla="*/ 56 h 288"/>
                    <a:gd name="T36" fmla="*/ 168 w 224"/>
                    <a:gd name="T37" fmla="*/ 56 h 288"/>
                    <a:gd name="T38" fmla="*/ 168 w 224"/>
                    <a:gd name="T39" fmla="*/ 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24" h="288">
                      <a:moveTo>
                        <a:pt x="20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272"/>
                        <a:pt x="0" y="272"/>
                        <a:pt x="0" y="272"/>
                      </a:cubicBezTo>
                      <a:cubicBezTo>
                        <a:pt x="0" y="281"/>
                        <a:pt x="7" y="288"/>
                        <a:pt x="16" y="288"/>
                      </a:cubicBezTo>
                      <a:cubicBezTo>
                        <a:pt x="176" y="288"/>
                        <a:pt x="176" y="288"/>
                        <a:pt x="176" y="288"/>
                      </a:cubicBezTo>
                      <a:cubicBezTo>
                        <a:pt x="176" y="144"/>
                        <a:pt x="176" y="144"/>
                        <a:pt x="176" y="144"/>
                      </a:cubicBezTo>
                      <a:cubicBezTo>
                        <a:pt x="224" y="144"/>
                        <a:pt x="224" y="144"/>
                        <a:pt x="224" y="144"/>
                      </a:cubicBezTo>
                      <a:cubicBezTo>
                        <a:pt x="224" y="16"/>
                        <a:pt x="224" y="16"/>
                        <a:pt x="224" y="16"/>
                      </a:cubicBezTo>
                      <a:cubicBezTo>
                        <a:pt x="224" y="7"/>
                        <a:pt x="217" y="0"/>
                        <a:pt x="208" y="0"/>
                      </a:cubicBezTo>
                      <a:close/>
                      <a:moveTo>
                        <a:pt x="168" y="104"/>
                      </a:moveTo>
                      <a:cubicBezTo>
                        <a:pt x="56" y="104"/>
                        <a:pt x="56" y="104"/>
                        <a:pt x="56" y="104"/>
                      </a:cubicBezTo>
                      <a:cubicBezTo>
                        <a:pt x="56" y="88"/>
                        <a:pt x="56" y="88"/>
                        <a:pt x="56" y="88"/>
                      </a:cubicBezTo>
                      <a:cubicBezTo>
                        <a:pt x="168" y="88"/>
                        <a:pt x="168" y="88"/>
                        <a:pt x="168" y="88"/>
                      </a:cubicBezTo>
                      <a:lnTo>
                        <a:pt x="168" y="104"/>
                      </a:lnTo>
                      <a:close/>
                      <a:moveTo>
                        <a:pt x="168" y="72"/>
                      </a:moveTo>
                      <a:cubicBezTo>
                        <a:pt x="56" y="72"/>
                        <a:pt x="56" y="72"/>
                        <a:pt x="56" y="72"/>
                      </a:cubicBezTo>
                      <a:cubicBezTo>
                        <a:pt x="56" y="56"/>
                        <a:pt x="56" y="56"/>
                        <a:pt x="56" y="56"/>
                      </a:cubicBezTo>
                      <a:cubicBezTo>
                        <a:pt x="168" y="56"/>
                        <a:pt x="168" y="56"/>
                        <a:pt x="168" y="56"/>
                      </a:cubicBezTo>
                      <a:lnTo>
                        <a:pt x="168" y="72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"/>
                    <a:ea typeface="宋体"/>
                  </a:endParaRPr>
                </a:p>
              </p:txBody>
            </p:sp>
            <p:grpSp>
              <p:nvGrpSpPr>
                <p:cNvPr id="31" name="组合 24"/>
                <p:cNvGrpSpPr/>
                <p:nvPr/>
              </p:nvGrpSpPr>
              <p:grpSpPr>
                <a:xfrm>
                  <a:off x="3110971" y="1979302"/>
                  <a:ext cx="399672" cy="1606268"/>
                  <a:chOff x="1791441" y="472374"/>
                  <a:chExt cx="745790" cy="2750733"/>
                </a:xfrm>
              </p:grpSpPr>
              <p:sp>
                <p:nvSpPr>
                  <p:cNvPr id="32" name="Freeform 108"/>
                  <p:cNvSpPr>
                    <a:spLocks/>
                  </p:cNvSpPr>
                  <p:nvPr/>
                </p:nvSpPr>
                <p:spPr bwMode="auto">
                  <a:xfrm flipH="1">
                    <a:off x="1791441" y="2573174"/>
                    <a:ext cx="720238" cy="649933"/>
                  </a:xfrm>
                  <a:custGeom>
                    <a:avLst/>
                    <a:gdLst>
                      <a:gd name="T0" fmla="*/ 0 w 32"/>
                      <a:gd name="T1" fmla="*/ 32 h 32"/>
                      <a:gd name="T2" fmla="*/ 16 w 32"/>
                      <a:gd name="T3" fmla="*/ 32 h 32"/>
                      <a:gd name="T4" fmla="*/ 32 w 32"/>
                      <a:gd name="T5" fmla="*/ 16 h 32"/>
                      <a:gd name="T6" fmla="*/ 32 w 32"/>
                      <a:gd name="T7" fmla="*/ 0 h 32"/>
                      <a:gd name="T8" fmla="*/ 0 w 32"/>
                      <a:gd name="T9" fmla="*/ 0 h 32"/>
                      <a:gd name="T10" fmla="*/ 0 w 32"/>
                      <a:gd name="T11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2" h="32">
                        <a:moveTo>
                          <a:pt x="0" y="32"/>
                        </a:moveTo>
                        <a:cubicBezTo>
                          <a:pt x="16" y="32"/>
                          <a:pt x="16" y="32"/>
                          <a:pt x="16" y="32"/>
                        </a:cubicBezTo>
                        <a:cubicBezTo>
                          <a:pt x="25" y="32"/>
                          <a:pt x="32" y="25"/>
                          <a:pt x="32" y="16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  <p:sp>
                <p:nvSpPr>
                  <p:cNvPr id="33" name="Rectangle 11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16993" y="472374"/>
                    <a:ext cx="720238" cy="64138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  <p:sp>
                <p:nvSpPr>
                  <p:cNvPr id="34" name="Rectangle 11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16753" y="1518500"/>
                    <a:ext cx="720238" cy="64993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</p:grpSp>
          </p:grpSp>
          <p:grpSp>
            <p:nvGrpSpPr>
              <p:cNvPr id="16" name="组合 11"/>
              <p:cNvGrpSpPr/>
              <p:nvPr/>
            </p:nvGrpSpPr>
            <p:grpSpPr>
              <a:xfrm>
                <a:off x="12170473" y="3077391"/>
                <a:ext cx="365853" cy="473870"/>
                <a:chOff x="3110971" y="-56009"/>
                <a:chExt cx="2767314" cy="3641579"/>
              </a:xfrm>
            </p:grpSpPr>
            <p:sp>
              <p:nvSpPr>
                <p:cNvPr id="24" name="Freeform 109"/>
                <p:cNvSpPr>
                  <a:spLocks noEditPoints="1"/>
                </p:cNvSpPr>
                <p:nvPr/>
              </p:nvSpPr>
              <p:spPr bwMode="auto">
                <a:xfrm flipH="1">
                  <a:off x="3110971" y="-56009"/>
                  <a:ext cx="2767314" cy="3641579"/>
                </a:xfrm>
                <a:custGeom>
                  <a:avLst/>
                  <a:gdLst>
                    <a:gd name="T0" fmla="*/ 208 w 224"/>
                    <a:gd name="T1" fmla="*/ 0 h 288"/>
                    <a:gd name="T2" fmla="*/ 16 w 224"/>
                    <a:gd name="T3" fmla="*/ 0 h 288"/>
                    <a:gd name="T4" fmla="*/ 0 w 224"/>
                    <a:gd name="T5" fmla="*/ 16 h 288"/>
                    <a:gd name="T6" fmla="*/ 0 w 224"/>
                    <a:gd name="T7" fmla="*/ 272 h 288"/>
                    <a:gd name="T8" fmla="*/ 16 w 224"/>
                    <a:gd name="T9" fmla="*/ 288 h 288"/>
                    <a:gd name="T10" fmla="*/ 176 w 224"/>
                    <a:gd name="T11" fmla="*/ 288 h 288"/>
                    <a:gd name="T12" fmla="*/ 176 w 224"/>
                    <a:gd name="T13" fmla="*/ 144 h 288"/>
                    <a:gd name="T14" fmla="*/ 224 w 224"/>
                    <a:gd name="T15" fmla="*/ 144 h 288"/>
                    <a:gd name="T16" fmla="*/ 224 w 224"/>
                    <a:gd name="T17" fmla="*/ 16 h 288"/>
                    <a:gd name="T18" fmla="*/ 208 w 224"/>
                    <a:gd name="T19" fmla="*/ 0 h 288"/>
                    <a:gd name="T20" fmla="*/ 168 w 224"/>
                    <a:gd name="T21" fmla="*/ 104 h 288"/>
                    <a:gd name="T22" fmla="*/ 56 w 224"/>
                    <a:gd name="T23" fmla="*/ 104 h 288"/>
                    <a:gd name="T24" fmla="*/ 56 w 224"/>
                    <a:gd name="T25" fmla="*/ 88 h 288"/>
                    <a:gd name="T26" fmla="*/ 168 w 224"/>
                    <a:gd name="T27" fmla="*/ 88 h 288"/>
                    <a:gd name="T28" fmla="*/ 168 w 224"/>
                    <a:gd name="T29" fmla="*/ 104 h 288"/>
                    <a:gd name="T30" fmla="*/ 168 w 224"/>
                    <a:gd name="T31" fmla="*/ 72 h 288"/>
                    <a:gd name="T32" fmla="*/ 56 w 224"/>
                    <a:gd name="T33" fmla="*/ 72 h 288"/>
                    <a:gd name="T34" fmla="*/ 56 w 224"/>
                    <a:gd name="T35" fmla="*/ 56 h 288"/>
                    <a:gd name="T36" fmla="*/ 168 w 224"/>
                    <a:gd name="T37" fmla="*/ 56 h 288"/>
                    <a:gd name="T38" fmla="*/ 168 w 224"/>
                    <a:gd name="T39" fmla="*/ 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24" h="288">
                      <a:moveTo>
                        <a:pt x="20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272"/>
                        <a:pt x="0" y="272"/>
                        <a:pt x="0" y="272"/>
                      </a:cubicBezTo>
                      <a:cubicBezTo>
                        <a:pt x="0" y="281"/>
                        <a:pt x="7" y="288"/>
                        <a:pt x="16" y="288"/>
                      </a:cubicBezTo>
                      <a:cubicBezTo>
                        <a:pt x="176" y="288"/>
                        <a:pt x="176" y="288"/>
                        <a:pt x="176" y="288"/>
                      </a:cubicBezTo>
                      <a:cubicBezTo>
                        <a:pt x="176" y="144"/>
                        <a:pt x="176" y="144"/>
                        <a:pt x="176" y="144"/>
                      </a:cubicBezTo>
                      <a:cubicBezTo>
                        <a:pt x="224" y="144"/>
                        <a:pt x="224" y="144"/>
                        <a:pt x="224" y="144"/>
                      </a:cubicBezTo>
                      <a:cubicBezTo>
                        <a:pt x="224" y="16"/>
                        <a:pt x="224" y="16"/>
                        <a:pt x="224" y="16"/>
                      </a:cubicBezTo>
                      <a:cubicBezTo>
                        <a:pt x="224" y="7"/>
                        <a:pt x="217" y="0"/>
                        <a:pt x="208" y="0"/>
                      </a:cubicBezTo>
                      <a:close/>
                      <a:moveTo>
                        <a:pt x="168" y="104"/>
                      </a:moveTo>
                      <a:cubicBezTo>
                        <a:pt x="56" y="104"/>
                        <a:pt x="56" y="104"/>
                        <a:pt x="56" y="104"/>
                      </a:cubicBezTo>
                      <a:cubicBezTo>
                        <a:pt x="56" y="88"/>
                        <a:pt x="56" y="88"/>
                        <a:pt x="56" y="88"/>
                      </a:cubicBezTo>
                      <a:cubicBezTo>
                        <a:pt x="168" y="88"/>
                        <a:pt x="168" y="88"/>
                        <a:pt x="168" y="88"/>
                      </a:cubicBezTo>
                      <a:lnTo>
                        <a:pt x="168" y="104"/>
                      </a:lnTo>
                      <a:close/>
                      <a:moveTo>
                        <a:pt x="168" y="72"/>
                      </a:moveTo>
                      <a:cubicBezTo>
                        <a:pt x="56" y="72"/>
                        <a:pt x="56" y="72"/>
                        <a:pt x="56" y="72"/>
                      </a:cubicBezTo>
                      <a:cubicBezTo>
                        <a:pt x="56" y="56"/>
                        <a:pt x="56" y="56"/>
                        <a:pt x="56" y="56"/>
                      </a:cubicBezTo>
                      <a:cubicBezTo>
                        <a:pt x="168" y="56"/>
                        <a:pt x="168" y="56"/>
                        <a:pt x="168" y="56"/>
                      </a:cubicBezTo>
                      <a:lnTo>
                        <a:pt x="168" y="72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"/>
                    <a:ea typeface="宋体"/>
                  </a:endParaRPr>
                </a:p>
              </p:txBody>
            </p:sp>
            <p:grpSp>
              <p:nvGrpSpPr>
                <p:cNvPr id="25" name="组合 19"/>
                <p:cNvGrpSpPr/>
                <p:nvPr/>
              </p:nvGrpSpPr>
              <p:grpSpPr>
                <a:xfrm>
                  <a:off x="3110971" y="1979302"/>
                  <a:ext cx="399672" cy="1606268"/>
                  <a:chOff x="1791441" y="472374"/>
                  <a:chExt cx="745790" cy="2750733"/>
                </a:xfrm>
              </p:grpSpPr>
              <p:sp>
                <p:nvSpPr>
                  <p:cNvPr id="26" name="Freeform 108"/>
                  <p:cNvSpPr>
                    <a:spLocks/>
                  </p:cNvSpPr>
                  <p:nvPr/>
                </p:nvSpPr>
                <p:spPr bwMode="auto">
                  <a:xfrm flipH="1">
                    <a:off x="1791441" y="2573174"/>
                    <a:ext cx="720238" cy="649933"/>
                  </a:xfrm>
                  <a:custGeom>
                    <a:avLst/>
                    <a:gdLst>
                      <a:gd name="T0" fmla="*/ 0 w 32"/>
                      <a:gd name="T1" fmla="*/ 32 h 32"/>
                      <a:gd name="T2" fmla="*/ 16 w 32"/>
                      <a:gd name="T3" fmla="*/ 32 h 32"/>
                      <a:gd name="T4" fmla="*/ 32 w 32"/>
                      <a:gd name="T5" fmla="*/ 16 h 32"/>
                      <a:gd name="T6" fmla="*/ 32 w 32"/>
                      <a:gd name="T7" fmla="*/ 0 h 32"/>
                      <a:gd name="T8" fmla="*/ 0 w 32"/>
                      <a:gd name="T9" fmla="*/ 0 h 32"/>
                      <a:gd name="T10" fmla="*/ 0 w 32"/>
                      <a:gd name="T11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2" h="32">
                        <a:moveTo>
                          <a:pt x="0" y="32"/>
                        </a:moveTo>
                        <a:cubicBezTo>
                          <a:pt x="16" y="32"/>
                          <a:pt x="16" y="32"/>
                          <a:pt x="16" y="32"/>
                        </a:cubicBezTo>
                        <a:cubicBezTo>
                          <a:pt x="25" y="32"/>
                          <a:pt x="32" y="25"/>
                          <a:pt x="32" y="16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  <p:sp>
                <p:nvSpPr>
                  <p:cNvPr id="27" name="Rectangle 11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16993" y="472374"/>
                    <a:ext cx="720238" cy="64138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  <p:sp>
                <p:nvSpPr>
                  <p:cNvPr id="28" name="Rectangle 11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16753" y="1518500"/>
                    <a:ext cx="720238" cy="64993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</p:grpSp>
          </p:grpSp>
          <p:grpSp>
            <p:nvGrpSpPr>
              <p:cNvPr id="18" name="组合 12"/>
              <p:cNvGrpSpPr/>
              <p:nvPr/>
            </p:nvGrpSpPr>
            <p:grpSpPr>
              <a:xfrm>
                <a:off x="10156830" y="4988308"/>
                <a:ext cx="365853" cy="473870"/>
                <a:chOff x="3110971" y="-56009"/>
                <a:chExt cx="2767314" cy="3641579"/>
              </a:xfrm>
            </p:grpSpPr>
            <p:sp>
              <p:nvSpPr>
                <p:cNvPr id="19" name="Freeform 109"/>
                <p:cNvSpPr>
                  <a:spLocks noEditPoints="1"/>
                </p:cNvSpPr>
                <p:nvPr/>
              </p:nvSpPr>
              <p:spPr bwMode="auto">
                <a:xfrm flipH="1">
                  <a:off x="3110971" y="-56009"/>
                  <a:ext cx="2767314" cy="3641579"/>
                </a:xfrm>
                <a:custGeom>
                  <a:avLst/>
                  <a:gdLst>
                    <a:gd name="T0" fmla="*/ 208 w 224"/>
                    <a:gd name="T1" fmla="*/ 0 h 288"/>
                    <a:gd name="T2" fmla="*/ 16 w 224"/>
                    <a:gd name="T3" fmla="*/ 0 h 288"/>
                    <a:gd name="T4" fmla="*/ 0 w 224"/>
                    <a:gd name="T5" fmla="*/ 16 h 288"/>
                    <a:gd name="T6" fmla="*/ 0 w 224"/>
                    <a:gd name="T7" fmla="*/ 272 h 288"/>
                    <a:gd name="T8" fmla="*/ 16 w 224"/>
                    <a:gd name="T9" fmla="*/ 288 h 288"/>
                    <a:gd name="T10" fmla="*/ 176 w 224"/>
                    <a:gd name="T11" fmla="*/ 288 h 288"/>
                    <a:gd name="T12" fmla="*/ 176 w 224"/>
                    <a:gd name="T13" fmla="*/ 144 h 288"/>
                    <a:gd name="T14" fmla="*/ 224 w 224"/>
                    <a:gd name="T15" fmla="*/ 144 h 288"/>
                    <a:gd name="T16" fmla="*/ 224 w 224"/>
                    <a:gd name="T17" fmla="*/ 16 h 288"/>
                    <a:gd name="T18" fmla="*/ 208 w 224"/>
                    <a:gd name="T19" fmla="*/ 0 h 288"/>
                    <a:gd name="T20" fmla="*/ 168 w 224"/>
                    <a:gd name="T21" fmla="*/ 104 h 288"/>
                    <a:gd name="T22" fmla="*/ 56 w 224"/>
                    <a:gd name="T23" fmla="*/ 104 h 288"/>
                    <a:gd name="T24" fmla="*/ 56 w 224"/>
                    <a:gd name="T25" fmla="*/ 88 h 288"/>
                    <a:gd name="T26" fmla="*/ 168 w 224"/>
                    <a:gd name="T27" fmla="*/ 88 h 288"/>
                    <a:gd name="T28" fmla="*/ 168 w 224"/>
                    <a:gd name="T29" fmla="*/ 104 h 288"/>
                    <a:gd name="T30" fmla="*/ 168 w 224"/>
                    <a:gd name="T31" fmla="*/ 72 h 288"/>
                    <a:gd name="T32" fmla="*/ 56 w 224"/>
                    <a:gd name="T33" fmla="*/ 72 h 288"/>
                    <a:gd name="T34" fmla="*/ 56 w 224"/>
                    <a:gd name="T35" fmla="*/ 56 h 288"/>
                    <a:gd name="T36" fmla="*/ 168 w 224"/>
                    <a:gd name="T37" fmla="*/ 56 h 288"/>
                    <a:gd name="T38" fmla="*/ 168 w 224"/>
                    <a:gd name="T39" fmla="*/ 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24" h="288">
                      <a:moveTo>
                        <a:pt x="20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272"/>
                        <a:pt x="0" y="272"/>
                        <a:pt x="0" y="272"/>
                      </a:cubicBezTo>
                      <a:cubicBezTo>
                        <a:pt x="0" y="281"/>
                        <a:pt x="7" y="288"/>
                        <a:pt x="16" y="288"/>
                      </a:cubicBezTo>
                      <a:cubicBezTo>
                        <a:pt x="176" y="288"/>
                        <a:pt x="176" y="288"/>
                        <a:pt x="176" y="288"/>
                      </a:cubicBezTo>
                      <a:cubicBezTo>
                        <a:pt x="176" y="144"/>
                        <a:pt x="176" y="144"/>
                        <a:pt x="176" y="144"/>
                      </a:cubicBezTo>
                      <a:cubicBezTo>
                        <a:pt x="224" y="144"/>
                        <a:pt x="224" y="144"/>
                        <a:pt x="224" y="144"/>
                      </a:cubicBezTo>
                      <a:cubicBezTo>
                        <a:pt x="224" y="16"/>
                        <a:pt x="224" y="16"/>
                        <a:pt x="224" y="16"/>
                      </a:cubicBezTo>
                      <a:cubicBezTo>
                        <a:pt x="224" y="7"/>
                        <a:pt x="217" y="0"/>
                        <a:pt x="208" y="0"/>
                      </a:cubicBezTo>
                      <a:close/>
                      <a:moveTo>
                        <a:pt x="168" y="104"/>
                      </a:moveTo>
                      <a:cubicBezTo>
                        <a:pt x="56" y="104"/>
                        <a:pt x="56" y="104"/>
                        <a:pt x="56" y="104"/>
                      </a:cubicBezTo>
                      <a:cubicBezTo>
                        <a:pt x="56" y="88"/>
                        <a:pt x="56" y="88"/>
                        <a:pt x="56" y="88"/>
                      </a:cubicBezTo>
                      <a:cubicBezTo>
                        <a:pt x="168" y="88"/>
                        <a:pt x="168" y="88"/>
                        <a:pt x="168" y="88"/>
                      </a:cubicBezTo>
                      <a:lnTo>
                        <a:pt x="168" y="104"/>
                      </a:lnTo>
                      <a:close/>
                      <a:moveTo>
                        <a:pt x="168" y="72"/>
                      </a:moveTo>
                      <a:cubicBezTo>
                        <a:pt x="56" y="72"/>
                        <a:pt x="56" y="72"/>
                        <a:pt x="56" y="72"/>
                      </a:cubicBezTo>
                      <a:cubicBezTo>
                        <a:pt x="56" y="56"/>
                        <a:pt x="56" y="56"/>
                        <a:pt x="56" y="56"/>
                      </a:cubicBezTo>
                      <a:cubicBezTo>
                        <a:pt x="168" y="56"/>
                        <a:pt x="168" y="56"/>
                        <a:pt x="168" y="56"/>
                      </a:cubicBezTo>
                      <a:lnTo>
                        <a:pt x="168" y="72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"/>
                    <a:ea typeface="宋体"/>
                  </a:endParaRPr>
                </a:p>
              </p:txBody>
            </p:sp>
            <p:grpSp>
              <p:nvGrpSpPr>
                <p:cNvPr id="20" name="组合 14"/>
                <p:cNvGrpSpPr/>
                <p:nvPr/>
              </p:nvGrpSpPr>
              <p:grpSpPr>
                <a:xfrm>
                  <a:off x="3110971" y="1979302"/>
                  <a:ext cx="399672" cy="1606268"/>
                  <a:chOff x="1791441" y="472374"/>
                  <a:chExt cx="745790" cy="2750733"/>
                </a:xfrm>
              </p:grpSpPr>
              <p:sp>
                <p:nvSpPr>
                  <p:cNvPr id="21" name="Freeform 108"/>
                  <p:cNvSpPr>
                    <a:spLocks/>
                  </p:cNvSpPr>
                  <p:nvPr/>
                </p:nvSpPr>
                <p:spPr bwMode="auto">
                  <a:xfrm flipH="1">
                    <a:off x="1791441" y="2573174"/>
                    <a:ext cx="720238" cy="649933"/>
                  </a:xfrm>
                  <a:custGeom>
                    <a:avLst/>
                    <a:gdLst>
                      <a:gd name="T0" fmla="*/ 0 w 32"/>
                      <a:gd name="T1" fmla="*/ 32 h 32"/>
                      <a:gd name="T2" fmla="*/ 16 w 32"/>
                      <a:gd name="T3" fmla="*/ 32 h 32"/>
                      <a:gd name="T4" fmla="*/ 32 w 32"/>
                      <a:gd name="T5" fmla="*/ 16 h 32"/>
                      <a:gd name="T6" fmla="*/ 32 w 32"/>
                      <a:gd name="T7" fmla="*/ 0 h 32"/>
                      <a:gd name="T8" fmla="*/ 0 w 32"/>
                      <a:gd name="T9" fmla="*/ 0 h 32"/>
                      <a:gd name="T10" fmla="*/ 0 w 32"/>
                      <a:gd name="T11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2" h="32">
                        <a:moveTo>
                          <a:pt x="0" y="32"/>
                        </a:moveTo>
                        <a:cubicBezTo>
                          <a:pt x="16" y="32"/>
                          <a:pt x="16" y="32"/>
                          <a:pt x="16" y="32"/>
                        </a:cubicBezTo>
                        <a:cubicBezTo>
                          <a:pt x="25" y="32"/>
                          <a:pt x="32" y="25"/>
                          <a:pt x="32" y="16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  <p:sp>
                <p:nvSpPr>
                  <p:cNvPr id="22" name="Rectangle 11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16993" y="472374"/>
                    <a:ext cx="720238" cy="64138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  <p:sp>
                <p:nvSpPr>
                  <p:cNvPr id="23" name="Rectangle 11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16753" y="1518500"/>
                    <a:ext cx="720238" cy="64993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"/>
                      <a:ea typeface="宋体"/>
                    </a:endParaRPr>
                  </a:p>
                </p:txBody>
              </p:sp>
            </p:grpSp>
          </p:grpSp>
        </p:grpSp>
        <p:cxnSp>
          <p:nvCxnSpPr>
            <p:cNvPr id="8" name="直接连接符 3"/>
            <p:cNvCxnSpPr/>
            <p:nvPr/>
          </p:nvCxnSpPr>
          <p:spPr>
            <a:xfrm>
              <a:off x="4925119" y="1923449"/>
              <a:ext cx="1752898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4"/>
            <p:cNvCxnSpPr/>
            <p:nvPr/>
          </p:nvCxnSpPr>
          <p:spPr>
            <a:xfrm>
              <a:off x="4906289" y="4827980"/>
              <a:ext cx="1752898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5"/>
            <p:cNvCxnSpPr/>
            <p:nvPr/>
          </p:nvCxnSpPr>
          <p:spPr>
            <a:xfrm rot="5400000">
              <a:off x="3319341" y="3376543"/>
              <a:ext cx="1752898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6"/>
            <p:cNvCxnSpPr/>
            <p:nvPr/>
          </p:nvCxnSpPr>
          <p:spPr>
            <a:xfrm rot="16200000">
              <a:off x="6535726" y="3352508"/>
              <a:ext cx="1752898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/>
            <p:cNvSpPr/>
            <p:nvPr/>
          </p:nvSpPr>
          <p:spPr>
            <a:xfrm>
              <a:off x="4816520" y="2327906"/>
              <a:ext cx="2004864" cy="2026206"/>
            </a:xfrm>
            <a:prstGeom prst="rect">
              <a:avLst/>
            </a:prstGeom>
            <a:solidFill>
              <a:schemeClr val="bg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59" name="组合 51"/>
          <p:cNvGrpSpPr/>
          <p:nvPr/>
        </p:nvGrpSpPr>
        <p:grpSpPr>
          <a:xfrm>
            <a:off x="5066249" y="555527"/>
            <a:ext cx="3826231" cy="1599641"/>
            <a:chOff x="5171130" y="677874"/>
            <a:chExt cx="3826231" cy="1448960"/>
          </a:xfrm>
        </p:grpSpPr>
        <p:grpSp>
          <p:nvGrpSpPr>
            <p:cNvPr id="60" name="组合 52"/>
            <p:cNvGrpSpPr/>
            <p:nvPr/>
          </p:nvGrpSpPr>
          <p:grpSpPr>
            <a:xfrm flipH="1">
              <a:off x="5171130" y="1182244"/>
              <a:ext cx="2373626" cy="331409"/>
              <a:chOff x="1259632" y="1138477"/>
              <a:chExt cx="2373626" cy="331409"/>
            </a:xfrm>
          </p:grpSpPr>
          <p:cxnSp>
            <p:nvCxnSpPr>
              <p:cNvPr id="64" name="直接连接符 56"/>
              <p:cNvCxnSpPr/>
              <p:nvPr/>
            </p:nvCxnSpPr>
            <p:spPr>
              <a:xfrm flipH="1" flipV="1">
                <a:off x="3252951" y="1138477"/>
                <a:ext cx="380307" cy="331409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57"/>
              <p:cNvCxnSpPr/>
              <p:nvPr/>
            </p:nvCxnSpPr>
            <p:spPr>
              <a:xfrm flipH="1">
                <a:off x="1259632" y="1145589"/>
                <a:ext cx="1995957" cy="0"/>
              </a:xfrm>
              <a:prstGeom prst="line">
                <a:avLst/>
              </a:prstGeom>
              <a:ln w="12700">
                <a:solidFill>
                  <a:srgbClr val="C0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组合 53"/>
            <p:cNvGrpSpPr/>
            <p:nvPr/>
          </p:nvGrpSpPr>
          <p:grpSpPr>
            <a:xfrm>
              <a:off x="5533847" y="677874"/>
              <a:ext cx="3463514" cy="1448960"/>
              <a:chOff x="5533847" y="677874"/>
              <a:chExt cx="3463514" cy="1448960"/>
            </a:xfrm>
          </p:grpSpPr>
          <p:sp>
            <p:nvSpPr>
              <p:cNvPr id="62" name="文本框 8"/>
              <p:cNvSpPr txBox="1"/>
              <p:nvPr/>
            </p:nvSpPr>
            <p:spPr>
              <a:xfrm>
                <a:off x="5553336" y="1227753"/>
                <a:ext cx="3444025" cy="899081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TW" sz="20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1.</a:t>
                </a:r>
                <a:r>
                  <a:rPr lang="zh-TW" altLang="en-US" sz="20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關係</a:t>
                </a:r>
                <a:r>
                  <a:rPr lang="zh-TW" altLang="en-US" sz="2000" b="1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失落</a:t>
                </a:r>
                <a:r>
                  <a:rPr lang="zh-TW" altLang="en-US" sz="20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；</a:t>
                </a:r>
                <a:r>
                  <a:rPr lang="zh-TW" altLang="en-US" sz="2000" b="1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互動</a:t>
                </a:r>
                <a:r>
                  <a:rPr lang="zh-TW" altLang="en-US" sz="20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減少</a:t>
                </a:r>
                <a:endParaRPr lang="en-US" altLang="zh-TW" sz="2000" b="1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0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2.</a:t>
                </a:r>
                <a:r>
                  <a:rPr lang="zh-TW" altLang="en-US" sz="20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生活</a:t>
                </a:r>
                <a:r>
                  <a:rPr lang="zh-TW" altLang="en-US" sz="2000" b="1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轉變；性格傾向</a:t>
                </a:r>
                <a:endParaRPr lang="en-US" altLang="zh-TW" sz="2000" b="1" dirty="0" smtClean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000" b="1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            </a:t>
                </a:r>
                <a:r>
                  <a:rPr lang="zh-TW" altLang="en-US" sz="2000" b="1" dirty="0" smtClean="0">
                    <a:solidFill>
                      <a:srgbClr val="FF338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固執與沮喪</a:t>
                </a:r>
                <a:endParaRPr lang="en-US" altLang="zh-CN" sz="2000" b="1" dirty="0">
                  <a:solidFill>
                    <a:srgbClr val="FF3386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5533847" y="677874"/>
                <a:ext cx="1842011" cy="4739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800" b="1" dirty="0" smtClean="0">
                    <a:solidFill>
                      <a:srgbClr val="C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失落反應</a:t>
                </a:r>
                <a:endParaRPr lang="zh-CN" altLang="en-US" sz="28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  <p:grpSp>
        <p:nvGrpSpPr>
          <p:cNvPr id="66" name="组合 58"/>
          <p:cNvGrpSpPr/>
          <p:nvPr/>
        </p:nvGrpSpPr>
        <p:grpSpPr>
          <a:xfrm>
            <a:off x="1616" y="987574"/>
            <a:ext cx="2967698" cy="1613896"/>
            <a:chOff x="1058471" y="2746663"/>
            <a:chExt cx="2967698" cy="1613896"/>
          </a:xfrm>
        </p:grpSpPr>
        <p:grpSp>
          <p:nvGrpSpPr>
            <p:cNvPr id="67" name="组合 59"/>
            <p:cNvGrpSpPr/>
            <p:nvPr/>
          </p:nvGrpSpPr>
          <p:grpSpPr>
            <a:xfrm flipV="1">
              <a:off x="1241849" y="3331877"/>
              <a:ext cx="2387656" cy="226450"/>
              <a:chOff x="1259632" y="919139"/>
              <a:chExt cx="2387656" cy="226450"/>
            </a:xfrm>
          </p:grpSpPr>
          <p:cxnSp>
            <p:nvCxnSpPr>
              <p:cNvPr id="70" name="直接连接符 62"/>
              <p:cNvCxnSpPr/>
              <p:nvPr/>
            </p:nvCxnSpPr>
            <p:spPr>
              <a:xfrm flipH="1">
                <a:off x="3252952" y="919139"/>
                <a:ext cx="394336" cy="219338"/>
              </a:xfrm>
              <a:prstGeom prst="line">
                <a:avLst/>
              </a:prstGeom>
              <a:ln w="12700">
                <a:solidFill>
                  <a:srgbClr val="FF0066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63"/>
              <p:cNvCxnSpPr/>
              <p:nvPr/>
            </p:nvCxnSpPr>
            <p:spPr>
              <a:xfrm flipH="1">
                <a:off x="1259632" y="1145589"/>
                <a:ext cx="1995957" cy="0"/>
              </a:xfrm>
              <a:prstGeom prst="line">
                <a:avLst/>
              </a:prstGeom>
              <a:ln w="12700">
                <a:solidFill>
                  <a:srgbClr val="FF0066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文本框 8"/>
            <p:cNvSpPr txBox="1"/>
            <p:nvPr/>
          </p:nvSpPr>
          <p:spPr>
            <a:xfrm>
              <a:off x="1282890" y="3367980"/>
              <a:ext cx="2743279" cy="99257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0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1.</a:t>
              </a:r>
              <a:r>
                <a:rPr lang="zh-TW" altLang="en-US" sz="20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知識隨年齡增長</a:t>
              </a:r>
              <a:endPara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2</a:t>
              </a:r>
              <a:r>
                <a:rPr lang="en-US" altLang="zh-CN" sz="20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.</a:t>
              </a:r>
              <a:r>
                <a:rPr lang="zh-TW" altLang="en-US" sz="20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敏感度</a:t>
              </a:r>
              <a:r>
                <a:rPr lang="zh-TW" altLang="en-US" sz="20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和</a:t>
              </a:r>
              <a:r>
                <a:rPr lang="zh-TW" altLang="en-US" sz="2000" b="1" dirty="0" smtClean="0">
                  <a:solidFill>
                    <a:srgbClr val="FF338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認知能力</a:t>
              </a:r>
              <a:endParaRPr lang="en-US" altLang="zh-TW" sz="2000" b="1" dirty="0" smtClean="0">
                <a:solidFill>
                  <a:srgbClr val="FF3386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000" b="1" dirty="0">
                  <a:solidFill>
                    <a:srgbClr val="FF338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lang="zh-TW" altLang="en-US" sz="2000" b="1" dirty="0" smtClean="0">
                  <a:solidFill>
                    <a:srgbClr val="FF338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隨</a:t>
              </a:r>
              <a:r>
                <a:rPr lang="zh-TW" altLang="en-US" sz="2000" b="1" dirty="0">
                  <a:solidFill>
                    <a:srgbClr val="FF338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年齡降低</a:t>
              </a:r>
              <a:endParaRPr lang="en-US" altLang="zh-CN" sz="2000" b="1" dirty="0">
                <a:solidFill>
                  <a:srgbClr val="FF3386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1058471" y="2746663"/>
              <a:ext cx="26981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8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記憶與認知</a:t>
              </a:r>
              <a:r>
                <a:rPr lang="zh-TW" altLang="en-US" sz="28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功能</a:t>
              </a:r>
              <a:endParaRPr lang="zh-CN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78" name="图片 7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7" t="27310" r="38672" b="46667"/>
          <a:stretch/>
        </p:blipFill>
        <p:spPr>
          <a:xfrm flipH="1">
            <a:off x="3650763" y="2632070"/>
            <a:ext cx="2008999" cy="2242090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5775505" y="2139702"/>
            <a:ext cx="3368494" cy="2314696"/>
            <a:chOff x="5907764" y="2444291"/>
            <a:chExt cx="3368494" cy="2052326"/>
          </a:xfrm>
        </p:grpSpPr>
        <p:grpSp>
          <p:nvGrpSpPr>
            <p:cNvPr id="73" name="组合 65"/>
            <p:cNvGrpSpPr/>
            <p:nvPr/>
          </p:nvGrpSpPr>
          <p:grpSpPr>
            <a:xfrm flipH="1" flipV="1">
              <a:off x="5907764" y="2688490"/>
              <a:ext cx="2373626" cy="331409"/>
              <a:chOff x="1259632" y="1138477"/>
              <a:chExt cx="2373626" cy="331409"/>
            </a:xfrm>
          </p:grpSpPr>
          <p:cxnSp>
            <p:nvCxnSpPr>
              <p:cNvPr id="76" name="直接连接符 68"/>
              <p:cNvCxnSpPr/>
              <p:nvPr/>
            </p:nvCxnSpPr>
            <p:spPr>
              <a:xfrm flipH="1" flipV="1">
                <a:off x="3252951" y="1138477"/>
                <a:ext cx="380307" cy="331409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69"/>
              <p:cNvCxnSpPr/>
              <p:nvPr/>
            </p:nvCxnSpPr>
            <p:spPr>
              <a:xfrm flipH="1">
                <a:off x="1259632" y="1145589"/>
                <a:ext cx="1995957" cy="0"/>
              </a:xfrm>
              <a:prstGeom prst="line">
                <a:avLst/>
              </a:prstGeom>
              <a:ln w="12700">
                <a:solidFill>
                  <a:srgbClr val="C0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群組 2"/>
            <p:cNvGrpSpPr/>
            <p:nvPr/>
          </p:nvGrpSpPr>
          <p:grpSpPr>
            <a:xfrm>
              <a:off x="6289139" y="2444291"/>
              <a:ext cx="2987119" cy="2052326"/>
              <a:chOff x="6289139" y="2444291"/>
              <a:chExt cx="2987119" cy="2052326"/>
            </a:xfrm>
          </p:grpSpPr>
          <p:sp>
            <p:nvSpPr>
              <p:cNvPr id="81" name="矩形 80"/>
              <p:cNvSpPr/>
              <p:nvPr/>
            </p:nvSpPr>
            <p:spPr>
              <a:xfrm>
                <a:off x="6395670" y="2444291"/>
                <a:ext cx="162095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800" b="1" dirty="0" smtClean="0">
                    <a:solidFill>
                      <a:srgbClr val="C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負向情</a:t>
                </a:r>
                <a:r>
                  <a:rPr lang="zh-TW" altLang="en-US" sz="2800" b="1" dirty="0">
                    <a:solidFill>
                      <a:srgbClr val="C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緒</a:t>
                </a:r>
                <a:endParaRPr lang="zh-CN" altLang="en-US" sz="28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82" name="文本框 8"/>
              <p:cNvSpPr txBox="1"/>
              <p:nvPr/>
            </p:nvSpPr>
            <p:spPr>
              <a:xfrm>
                <a:off x="6289139" y="3070765"/>
                <a:ext cx="2987119" cy="142585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68580" tIns="34290" rIns="68580" bIns="3429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TW" sz="2000" b="1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1.</a:t>
                </a:r>
                <a:r>
                  <a:rPr lang="zh-TW" altLang="en-US" sz="20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年齡增長，</a:t>
                </a:r>
                <a:r>
                  <a:rPr lang="zh-TW" altLang="en-US" sz="2000" b="1" dirty="0">
                    <a:solidFill>
                      <a:srgbClr val="FF338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失能程度</a:t>
                </a:r>
                <a:endParaRPr lang="en-US" altLang="zh-TW" sz="2000" b="1" dirty="0">
                  <a:solidFill>
                    <a:srgbClr val="FF3386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000" b="1" dirty="0" smtClean="0">
                    <a:solidFill>
                      <a:srgbClr val="FF338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 越</a:t>
                </a:r>
                <a:r>
                  <a:rPr lang="zh-TW" altLang="en-US" sz="2000" b="1" dirty="0">
                    <a:solidFill>
                      <a:srgbClr val="FF338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大，依賴度提升</a:t>
                </a:r>
                <a:endParaRPr lang="en-US" altLang="zh-TW" sz="2000" b="1" dirty="0">
                  <a:solidFill>
                    <a:srgbClr val="FF3386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000" b="1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2.</a:t>
                </a:r>
                <a:r>
                  <a:rPr lang="zh-TW" altLang="en-US" sz="2000" b="1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一旦</a:t>
                </a:r>
                <a:r>
                  <a:rPr lang="zh-TW" altLang="en-US" sz="2000" b="1" dirty="0" smtClean="0">
                    <a:solidFill>
                      <a:srgbClr val="FF338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失去主控權</a:t>
                </a:r>
                <a:r>
                  <a:rPr lang="zh-TW" altLang="en-US" sz="2000" b="1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，自卑</a:t>
                </a:r>
                <a:endParaRPr lang="en-US" altLang="zh-TW" sz="2000" b="1" dirty="0" smtClean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0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r>
                  <a:rPr lang="zh-TW" altLang="en-US" sz="2000" b="1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感油然而生，</a:t>
                </a:r>
                <a:r>
                  <a:rPr lang="zh-TW" altLang="en-US" sz="2000" b="1" dirty="0" smtClean="0">
                    <a:solidFill>
                      <a:srgbClr val="FF338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逐漸失去</a:t>
                </a:r>
                <a:endParaRPr lang="en-US" altLang="zh-TW" sz="2000" b="1" dirty="0" smtClean="0">
                  <a:solidFill>
                    <a:srgbClr val="FF3386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000" b="1" dirty="0">
                    <a:solidFill>
                      <a:srgbClr val="FF338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r>
                  <a:rPr lang="zh-TW" altLang="en-US" sz="2000" b="1" dirty="0" smtClean="0">
                    <a:solidFill>
                      <a:srgbClr val="FF338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信心及自尊下降</a:t>
                </a:r>
                <a:endParaRPr lang="en-US" altLang="zh-TW" sz="2000" b="1" dirty="0" smtClean="0">
                  <a:solidFill>
                    <a:srgbClr val="FF3386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356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0000"/>
  <p:tag name="GENSWF_OUTPUT_FILE_NAME" val="妇产"/>
  <p:tag name="ISPRING_RESOURCE_PATHS_HASH_2" val="abad83ac139a32aa768f4cf81d93989072fcce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1453</Words>
  <Application>Microsoft Office PowerPoint</Application>
  <PresentationFormat>如螢幕大小 (16:9)</PresentationFormat>
  <Paragraphs>226</Paragraphs>
  <Slides>22</Slides>
  <Notes>19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tces</cp:lastModifiedBy>
  <cp:revision>125</cp:revision>
  <dcterms:created xsi:type="dcterms:W3CDTF">2014-11-29T04:26:10Z</dcterms:created>
  <dcterms:modified xsi:type="dcterms:W3CDTF">2019-11-01T03:00:02Z</dcterms:modified>
</cp:coreProperties>
</file>