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1" r:id="rId2"/>
    <p:sldId id="397" r:id="rId3"/>
    <p:sldId id="398" r:id="rId4"/>
    <p:sldId id="373" r:id="rId5"/>
    <p:sldId id="399" r:id="rId6"/>
    <p:sldId id="396" r:id="rId7"/>
    <p:sldId id="395" r:id="rId8"/>
    <p:sldId id="402" r:id="rId9"/>
    <p:sldId id="403" r:id="rId10"/>
    <p:sldId id="401" r:id="rId11"/>
    <p:sldId id="404" r:id="rId12"/>
    <p:sldId id="364" r:id="rId13"/>
    <p:sldId id="407" r:id="rId14"/>
    <p:sldId id="408" r:id="rId15"/>
    <p:sldId id="409" r:id="rId16"/>
    <p:sldId id="416" r:id="rId17"/>
    <p:sldId id="418" r:id="rId18"/>
    <p:sldId id="419" r:id="rId19"/>
    <p:sldId id="420" r:id="rId20"/>
    <p:sldId id="421" r:id="rId21"/>
    <p:sldId id="422" r:id="rId22"/>
    <p:sldId id="423" r:id="rId23"/>
    <p:sldId id="374" r:id="rId24"/>
    <p:sldId id="379" r:id="rId25"/>
    <p:sldId id="413" r:id="rId26"/>
    <p:sldId id="411" r:id="rId27"/>
    <p:sldId id="393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10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6339;&#36339;\Desktop\&#26032;&#22686;&#36039;&#26009;&#22846;%20(2)\&#24314;&#31689;&#21839;&#21367;%20(&#33258;&#21205;&#20786;&#23384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CB-4B9D-B1E5-BC46A976D2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CB-4B9D-B1E5-BC46A976D2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CB-4B9D-B1E5-BC46A976D2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CB-4B9D-B1E5-BC46A976D2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CB-4B9D-B1E5-BC46A976D2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CB-4B9D-B1E5-BC46A976D294}"/>
              </c:ext>
            </c:extLst>
          </c:dPt>
          <c:dLbls>
            <c:dLbl>
              <c:idx val="0"/>
              <c:layout>
                <c:manualLayout>
                  <c:x val="0.1382050294171944"/>
                  <c:y val="0.2131297579112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CB-4B9D-B1E5-BC46A976D294}"/>
                </c:ext>
              </c:extLst>
            </c:dLbl>
            <c:dLbl>
              <c:idx val="1"/>
              <c:layout>
                <c:manualLayout>
                  <c:x val="0.1286454445487891"/>
                  <c:y val="-0.106982250978844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CB-4B9D-B1E5-BC46A976D294}"/>
                </c:ext>
              </c:extLst>
            </c:dLbl>
            <c:dLbl>
              <c:idx val="2"/>
              <c:layout>
                <c:manualLayout>
                  <c:x val="-6.7270862931124428E-2"/>
                  <c:y val="-2.06446612730690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CB-4B9D-B1E5-BC46A976D294}"/>
                </c:ext>
              </c:extLst>
            </c:dLbl>
            <c:dLbl>
              <c:idx val="3"/>
              <c:layout>
                <c:manualLayout>
                  <c:x val="-4.3630154028911758E-3"/>
                  <c:y val="-8.15465743039039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CB-4B9D-B1E5-BC46A976D294}"/>
                </c:ext>
              </c:extLst>
            </c:dLbl>
            <c:dLbl>
              <c:idx val="4"/>
              <c:layout>
                <c:manualLayout>
                  <c:x val="-0.10093288224293069"/>
                  <c:y val="6.67016315805871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CB-4B9D-B1E5-BC46A976D294}"/>
                </c:ext>
              </c:extLst>
            </c:dLbl>
            <c:dLbl>
              <c:idx val="5"/>
              <c:layout>
                <c:manualLayout>
                  <c:x val="0.349478276224646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CB-4B9D-B1E5-BC46A976D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統計圖表!$A$4:$A$9</c:f>
              <c:strCache>
                <c:ptCount val="6"/>
                <c:pt idx="0">
                  <c:v>很單調</c:v>
                </c:pt>
                <c:pt idx="1">
                  <c:v>很寧靜</c:v>
                </c:pt>
                <c:pt idx="2">
                  <c:v>很無趣</c:v>
                </c:pt>
                <c:pt idx="3">
                  <c:v>很耐髒</c:v>
                </c:pt>
                <c:pt idx="4">
                  <c:v>很漂亮</c:v>
                </c:pt>
                <c:pt idx="5">
                  <c:v>其他</c:v>
                </c:pt>
              </c:strCache>
            </c:strRef>
          </c:cat>
          <c:val>
            <c:numRef>
              <c:f>統計圖表!$E$4:$E$9</c:f>
              <c:numCache>
                <c:formatCode>General</c:formatCode>
                <c:ptCount val="6"/>
                <c:pt idx="0">
                  <c:v>27</c:v>
                </c:pt>
                <c:pt idx="1">
                  <c:v>34</c:v>
                </c:pt>
                <c:pt idx="2">
                  <c:v>11</c:v>
                </c:pt>
                <c:pt idx="3">
                  <c:v>20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1CB-4B9D-B1E5-BC46A976D29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800" b="1"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統計圖表!$E$11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CA-4575-B8DF-8B1B8DB2B8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CA-4575-B8DF-8B1B8DB2B8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CA-4575-B8DF-8B1B8DB2B8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CA-4575-B8DF-8B1B8DB2B8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CA-4575-B8DF-8B1B8DB2B875}"/>
              </c:ext>
            </c:extLst>
          </c:dPt>
          <c:dLbls>
            <c:dLbl>
              <c:idx val="0"/>
              <c:layout>
                <c:manualLayout>
                  <c:x val="0.1111861903090530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>
                        <a:solidFill>
                          <a:schemeClr val="accen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為了省錢</a:t>
                    </a:r>
                    <a:r>
                      <a:rPr lang="en-US" altLang="zh-TW" baseline="0" dirty="0" smtClean="0">
                        <a:solidFill>
                          <a:schemeClr val="accen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9%</a:t>
                    </a:r>
                    <a:endParaRPr lang="zh-TW" alt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808766119808801E-2"/>
                  <c:y val="0.1403096273423889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>
                        <a:solidFill>
                          <a:schemeClr val="accent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為了好看</a:t>
                    </a:r>
                    <a:endParaRPr lang="en-US" altLang="zh-TW" baseline="0" dirty="0" smtClean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baseline="0" dirty="0" smtClean="0">
                        <a:solidFill>
                          <a:schemeClr val="accent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12%</a:t>
                    </a:r>
                    <a:endParaRPr lang="zh-TW" alt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CA-4575-B8DF-8B1B8DB2B875}"/>
                </c:ext>
              </c:extLst>
            </c:dLbl>
            <c:dLbl>
              <c:idx val="2"/>
              <c:layout>
                <c:manualLayout>
                  <c:x val="0.136455779015656"/>
                  <c:y val="-0.1043370490502967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為了透氣</a:t>
                    </a:r>
                    <a:endParaRPr lang="en-US" altLang="zh-TW" baseline="0" dirty="0" smtClean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baseline="0" dirty="0" smtClean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37%</a:t>
                    </a:r>
                    <a:endParaRPr lang="zh-TW" alt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CA-4575-B8DF-8B1B8DB2B875}"/>
                </c:ext>
              </c:extLst>
            </c:dLbl>
            <c:dLbl>
              <c:idx val="3"/>
              <c:layout>
                <c:manualLayout>
                  <c:x val="-3.2850465318583849E-2"/>
                  <c:y val="9.713743431396162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>
                        <a:solidFill>
                          <a:schemeClr val="accent4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不知道</a:t>
                    </a:r>
                    <a:r>
                      <a:rPr lang="zh-TW" altLang="en-US" baseline="0" dirty="0">
                        <a:solidFill>
                          <a:schemeClr val="accent4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
</a:t>
                    </a:r>
                    <a:r>
                      <a:rPr lang="en-US" altLang="zh-TW" baseline="0" dirty="0" smtClean="0">
                        <a:solidFill>
                          <a:schemeClr val="accent4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39%</a:t>
                    </a:r>
                    <a:endParaRPr lang="zh-TW" alt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CA-4575-B8DF-8B1B8DB2B875}"/>
                </c:ext>
              </c:extLst>
            </c:dLbl>
            <c:dLbl>
              <c:idx val="4"/>
              <c:layout>
                <c:manualLayout>
                  <c:x val="-0.2299532572300869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其他</a:t>
                    </a:r>
                    <a:endParaRPr lang="en-US" altLang="zh-TW" baseline="0" dirty="0" smtClean="0">
                      <a:solidFill>
                        <a:schemeClr val="accent5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3%</a:t>
                    </a:r>
                    <a:endParaRPr lang="zh-TW" altLang="en-US" baseline="0" dirty="0">
                      <a:solidFill>
                        <a:schemeClr val="accent5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CA-4575-B8DF-8B1B8DB2B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統計圖表!$A$12:$A$16</c:f>
              <c:strCache>
                <c:ptCount val="5"/>
                <c:pt idx="0">
                  <c:v>為了省錢</c:v>
                </c:pt>
                <c:pt idx="1">
                  <c:v>為了好看</c:v>
                </c:pt>
                <c:pt idx="2">
                  <c:v>為了透氣</c:v>
                </c:pt>
                <c:pt idx="3">
                  <c:v>不知道</c:v>
                </c:pt>
                <c:pt idx="4">
                  <c:v>其他</c:v>
                </c:pt>
              </c:strCache>
            </c:strRef>
          </c:cat>
          <c:val>
            <c:numRef>
              <c:f>統計圖表!$E$12:$E$16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25</c:v>
                </c:pt>
                <c:pt idx="3">
                  <c:v>26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FCA-4575-B8DF-8B1B8DB2B87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8902223900726775"/>
          <c:y val="0.30325630748859095"/>
          <c:w val="0.42694514080853629"/>
          <c:h val="0.69033423186966492"/>
        </c:manualLayout>
      </c:layout>
      <c:pieChart>
        <c:varyColors val="1"/>
        <c:ser>
          <c:idx val="0"/>
          <c:order val="0"/>
          <c:tx>
            <c:strRef>
              <c:f>統計圖表!$E$18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EC-411D-8E55-F6A81205D5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EC-411D-8E55-F6A81205D5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EC-411D-8E55-F6A81205D5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EC-411D-8E55-F6A81205D5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EC-411D-8E55-F6A81205D553}"/>
              </c:ext>
            </c:extLst>
          </c:dPt>
          <c:dLbls>
            <c:dLbl>
              <c:idx val="0"/>
              <c:layout>
                <c:manualLayout>
                  <c:x val="4.4126061052361727E-2"/>
                  <c:y val="9.63011514012138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EC-411D-8E55-F6A81205D553}"/>
                </c:ext>
              </c:extLst>
            </c:dLbl>
            <c:dLbl>
              <c:idx val="1"/>
              <c:layout>
                <c:manualLayout>
                  <c:x val="4.1211908453343778E-2"/>
                  <c:y val="-9.651888354432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EC-411D-8E55-F6A81205D553}"/>
                </c:ext>
              </c:extLst>
            </c:dLbl>
            <c:dLbl>
              <c:idx val="2"/>
              <c:layout>
                <c:manualLayout>
                  <c:x val="0.10503132394427207"/>
                  <c:y val="-0.141310777404673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EC-411D-8E55-F6A81205D553}"/>
                </c:ext>
              </c:extLst>
            </c:dLbl>
            <c:dLbl>
              <c:idx val="3"/>
              <c:layout>
                <c:manualLayout>
                  <c:x val="0.12827385303465932"/>
                  <c:y val="-6.7582188277189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EC-411D-8E55-F6A81205D553}"/>
                </c:ext>
              </c:extLst>
            </c:dLbl>
            <c:dLbl>
              <c:idx val="4"/>
              <c:layout>
                <c:manualLayout>
                  <c:x val="-4.6222746844893983E-2"/>
                  <c:y val="-0.114944816582629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zh-TW" altLang="en-US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證嚴法師</a:t>
                    </a:r>
                    <a:endParaRPr lang="en-US" altLang="zh-TW" baseline="0" dirty="0" smtClean="0">
                      <a:solidFill>
                        <a:schemeClr val="accent5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en-US" altLang="zh-TW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53%</a:t>
                    </a:r>
                    <a:endParaRPr lang="zh-TW" altLang="en-US" baseline="0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6EC-411D-8E55-F6A81205D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統計圖表!$A$19:$A$23</c:f>
              <c:strCache>
                <c:ptCount val="5"/>
                <c:pt idx="0">
                  <c:v>校長</c:v>
                </c:pt>
                <c:pt idx="1">
                  <c:v>老師</c:v>
                </c:pt>
                <c:pt idx="2">
                  <c:v>家長</c:v>
                </c:pt>
                <c:pt idx="3">
                  <c:v>學生</c:v>
                </c:pt>
                <c:pt idx="4">
                  <c:v>其他</c:v>
                </c:pt>
              </c:strCache>
            </c:strRef>
          </c:cat>
          <c:val>
            <c:numRef>
              <c:f>統計圖表!$E$19:$E$23</c:f>
              <c:numCache>
                <c:formatCode>General</c:formatCode>
                <c:ptCount val="5"/>
                <c:pt idx="0">
                  <c:v>13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6EC-411D-8E55-F6A81205D5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19-486F-9AFE-E36FC337A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19-486F-9AFE-E36FC337A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19-486F-9AFE-E36FC337A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19-486F-9AFE-E36FC337A777}"/>
              </c:ext>
            </c:extLst>
          </c:dPt>
          <c:dLbls>
            <c:dLbl>
              <c:idx val="0"/>
              <c:layout>
                <c:manualLayout>
                  <c:x val="4.5443358897012925E-2"/>
                  <c:y val="0.143292633125279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19-486F-9AFE-E36FC337A777}"/>
                </c:ext>
              </c:extLst>
            </c:dLbl>
            <c:dLbl>
              <c:idx val="1"/>
              <c:layout>
                <c:manualLayout>
                  <c:x val="-0.14976699150596562"/>
                  <c:y val="-0.12719373595690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19-486F-9AFE-E36FC337A777}"/>
                </c:ext>
              </c:extLst>
            </c:dLbl>
            <c:dLbl>
              <c:idx val="2"/>
              <c:layout>
                <c:manualLayout>
                  <c:x val="-7.1910050953207197E-2"/>
                  <c:y val="0.14909462361836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19-486F-9AFE-E36FC337A777}"/>
                </c:ext>
              </c:extLst>
            </c:dLbl>
            <c:dLbl>
              <c:idx val="3"/>
              <c:layout>
                <c:manualLayout>
                  <c:x val="-0.16938143273929171"/>
                  <c:y val="4.47097709226237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19-486F-9AFE-E36FC337A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統計圖表!$A$26:$A$29</c:f>
              <c:strCache>
                <c:ptCount val="4"/>
                <c:pt idx="0">
                  <c:v>方便排水</c:v>
                </c:pt>
                <c:pt idx="1">
                  <c:v>以人為本</c:v>
                </c:pt>
                <c:pt idx="2">
                  <c:v>造型美觀</c:v>
                </c:pt>
                <c:pt idx="3">
                  <c:v>其他</c:v>
                </c:pt>
              </c:strCache>
            </c:strRef>
          </c:cat>
          <c:val>
            <c:numRef>
              <c:f>統計圖表!$E$26:$E$29</c:f>
              <c:numCache>
                <c:formatCode>General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19-486F-9AFE-E36FC337A77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6B-498B-8E27-E1718FE765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6B-498B-8E27-E1718FE765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6B-498B-8E27-E1718FE765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6B-498B-8E27-E1718FE765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6B-498B-8E27-E1718FE76538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6B-498B-8E27-E1718FE76538}"/>
              </c:ext>
            </c:extLst>
          </c:dPt>
          <c:dLbls>
            <c:dLbl>
              <c:idx val="0"/>
              <c:layout>
                <c:manualLayout>
                  <c:x val="0.13265460841621479"/>
                  <c:y val="4.6999276934201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6B-498B-8E27-E1718FE76538}"/>
                </c:ext>
              </c:extLst>
            </c:dLbl>
            <c:dLbl>
              <c:idx val="1"/>
              <c:layout>
                <c:manualLayout>
                  <c:x val="2.9758786269098603E-2"/>
                  <c:y val="-5.963869483776566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6B-498B-8E27-E1718FE76538}"/>
                </c:ext>
              </c:extLst>
            </c:dLbl>
            <c:dLbl>
              <c:idx val="2"/>
              <c:layout>
                <c:manualLayout>
                  <c:x val="0.10281833677292092"/>
                  <c:y val="-6.62689804772234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zh-TW" altLang="en-US" baseline="0" dirty="0" smtClean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籃球場</a:t>
                    </a:r>
                    <a:endParaRPr lang="en-US" altLang="zh-TW" baseline="0" dirty="0" smtClean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defRPr sz="1800" b="1" i="0" u="none" strike="noStrike" kern="1200" baseline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en-US" altLang="zh-TW" baseline="0" dirty="0" smtClean="0">
                        <a:solidFill>
                          <a:schemeClr val="accent3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21%</a:t>
                    </a:r>
                    <a:endParaRPr lang="zh-TW" alt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6B-498B-8E27-E1718FE76538}"/>
                </c:ext>
              </c:extLst>
            </c:dLbl>
            <c:dLbl>
              <c:idx val="3"/>
              <c:layout>
                <c:manualLayout>
                  <c:x val="-4.9582362638243151E-2"/>
                  <c:y val="2.4624091186000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6B-498B-8E27-E1718FE76538}"/>
                </c:ext>
              </c:extLst>
            </c:dLbl>
            <c:dLbl>
              <c:idx val="4"/>
              <c:layout>
                <c:manualLayout>
                  <c:x val="-3.9930678766594854E-2"/>
                  <c:y val="0.1617858301877124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zh-TW" altLang="en-US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遊樂器材</a:t>
                    </a:r>
                    <a:endParaRPr lang="en-US" altLang="zh-TW" baseline="0" dirty="0" smtClean="0">
                      <a:solidFill>
                        <a:schemeClr val="accent5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en-US" altLang="zh-TW" baseline="0" dirty="0" smtClean="0">
                        <a:solidFill>
                          <a:schemeClr val="accent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9%</a:t>
                    </a:r>
                    <a:endParaRPr lang="zh-TW" altLang="en-US" baseline="0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15744534947752"/>
                      <c:h val="0.457483731019522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6B-498B-8E27-E1718FE76538}"/>
                </c:ext>
              </c:extLst>
            </c:dLbl>
            <c:dLbl>
              <c:idx val="5"/>
              <c:layout>
                <c:manualLayout>
                  <c:x val="-6.069376529785817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統計圖表!$A$32:$A$37</c:f>
              <c:strCache>
                <c:ptCount val="6"/>
                <c:pt idx="0">
                  <c:v>圖書館</c:v>
                </c:pt>
                <c:pt idx="1">
                  <c:v>歡樂廣場</c:v>
                </c:pt>
                <c:pt idx="2">
                  <c:v>籃球場</c:v>
                </c:pt>
                <c:pt idx="3">
                  <c:v>包容草原</c:v>
                </c:pt>
                <c:pt idx="4">
                  <c:v>遊樂器材區(蝴蝶步道旁)</c:v>
                </c:pt>
                <c:pt idx="5">
                  <c:v>其他</c:v>
                </c:pt>
              </c:strCache>
            </c:strRef>
          </c:cat>
          <c:val>
            <c:numRef>
              <c:f>統計圖表!$E$32:$E$37</c:f>
              <c:numCache>
                <c:formatCode>General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23</c:v>
                </c:pt>
                <c:pt idx="3">
                  <c:v>30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36B-498B-8E27-E1718FE765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統計圖表!$E$41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19-43F6-BB46-2F1F604680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19-43F6-BB46-2F1F604680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19-43F6-BB46-2F1F604680E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19-43F6-BB46-2F1F604680E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19-43F6-BB46-2F1F604680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19-43F6-BB46-2F1F604680E1}"/>
              </c:ext>
            </c:extLst>
          </c:dPt>
          <c:dLbls>
            <c:dLbl>
              <c:idx val="0"/>
              <c:layout>
                <c:manualLayout>
                  <c:x val="0.10185306496534696"/>
                  <c:y val="7.85096691354167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19-43F6-BB46-2F1F604680E1}"/>
                </c:ext>
              </c:extLst>
            </c:dLbl>
            <c:dLbl>
              <c:idx val="1"/>
              <c:layout>
                <c:manualLayout>
                  <c:x val="0.11379486476646805"/>
                  <c:y val="0.14523427087249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01657627349915"/>
                      <c:h val="0.21629936482983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19-43F6-BB46-2F1F604680E1}"/>
                </c:ext>
              </c:extLst>
            </c:dLbl>
            <c:dLbl>
              <c:idx val="2"/>
              <c:layout>
                <c:manualLayout>
                  <c:x val="2.8947347766052057E-2"/>
                  <c:y val="9.7946803888159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19-43F6-BB46-2F1F604680E1}"/>
                </c:ext>
              </c:extLst>
            </c:dLbl>
            <c:dLbl>
              <c:idx val="3"/>
              <c:layout>
                <c:manualLayout>
                  <c:x val="0.10274150009388493"/>
                  <c:y val="-5.90342093571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19-43F6-BB46-2F1F604680E1}"/>
                </c:ext>
              </c:extLst>
            </c:dLbl>
            <c:dLbl>
              <c:idx val="4"/>
              <c:layout>
                <c:manualLayout>
                  <c:x val="-3.7763323055299128E-2"/>
                  <c:y val="2.7766847144175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01657627349915"/>
                      <c:h val="0.208486918228553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219-43F6-BB46-2F1F604680E1}"/>
                </c:ext>
              </c:extLst>
            </c:dLbl>
            <c:dLbl>
              <c:idx val="5"/>
              <c:layout>
                <c:manualLayout>
                  <c:x val="-0.18350358906056513"/>
                  <c:y val="0.1017412255220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19-43F6-BB46-2F1F60468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統計圖表!$A$42:$A$47</c:f>
              <c:strCache>
                <c:ptCount val="6"/>
                <c:pt idx="0">
                  <c:v>教室</c:v>
                </c:pt>
                <c:pt idx="1">
                  <c:v>圖書館</c:v>
                </c:pt>
                <c:pt idx="2">
                  <c:v>專科教室</c:v>
                </c:pt>
                <c:pt idx="3">
                  <c:v>遊樂器材</c:v>
                </c:pt>
                <c:pt idx="4">
                  <c:v>生態池</c:v>
                </c:pt>
                <c:pt idx="5">
                  <c:v>其他</c:v>
                </c:pt>
              </c:strCache>
            </c:strRef>
          </c:cat>
          <c:val>
            <c:numRef>
              <c:f>統計圖表!$E$42:$E$47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11</c:v>
                </c:pt>
                <c:pt idx="3">
                  <c:v>13</c:v>
                </c:pt>
                <c:pt idx="4">
                  <c:v>27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219-43F6-BB46-2F1F604680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EE9B3-003B-4E1F-93F8-0FF43C3C7D25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E91C435-7FF9-4713-9024-EAC1627ED302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決定主題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與研究目的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F6292A-5736-43CC-B360-3B598A6614DA}" type="parTrans" cxnId="{5C28ABCC-FD2E-474A-9F2A-105EAB61AE6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5D62FF-EE9E-46A0-9EDF-BD496EC2F5FE}" type="sibTrans" cxnId="{5C28ABCC-FD2E-474A-9F2A-105EAB61AE6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80F817-C85F-4D3F-A4EE-A8BC0D67488A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文獻資料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蒐集與探討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6606C2-3B2B-4AE0-8445-AB0E508143FE}" type="parTrans" cxnId="{52411B13-CB50-4BDD-8A43-7AC362777F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47AFB1-56B1-4DAD-9AE8-B5056E6E321D}" type="sibTrans" cxnId="{52411B13-CB50-4BDD-8A43-7AC362777F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ACC3F1-CFF1-42EF-8251-B1409B751A7F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訪談創校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校長與老師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825255-2425-4457-A72F-6E2E800AFA8D}" type="parTrans" cxnId="{5C187F3B-A80F-4777-886F-D9F5F5B51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58523D-9DCF-49EC-9EDC-2698ABD16F9C}" type="sibTrans" cxnId="{5C187F3B-A80F-4777-886F-D9F5F5B51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E3F800-777D-4AB9-8D18-00ABFDD282F5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歸納建築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特色與功能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598222-0F76-40B2-9CCC-5ED0F97D2B7D}" type="parTrans" cxnId="{6F4F66D6-D262-41FB-921E-2F8C359789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710780-0007-4A90-9753-283609C6D779}" type="sibTrans" cxnId="{6F4F66D6-D262-41FB-921E-2F8C359789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8263F2-9942-4D6E-BD57-279AD8A51002}" type="pres">
      <dgm:prSet presAssocID="{214EE9B3-003B-4E1F-93F8-0FF43C3C7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CEC9B3-C81C-4AA4-A8FF-FD8B400634BB}" type="pres">
      <dgm:prSet presAssocID="{6E91C435-7FF9-4713-9024-EAC1627ED302}" presName="composite" presStyleCnt="0"/>
      <dgm:spPr/>
      <dgm:t>
        <a:bodyPr/>
        <a:lstStyle/>
        <a:p>
          <a:endParaRPr lang="zh-TW" altLang="en-US"/>
        </a:p>
      </dgm:t>
    </dgm:pt>
    <dgm:pt modelId="{5DBE2607-0D32-4469-AC7A-5C8444F41DBF}" type="pres">
      <dgm:prSet presAssocID="{6E91C435-7FF9-4713-9024-EAC1627ED302}" presName="imagSh" presStyleLbl="bgImgPlace1" presStyleIdx="0" presStyleCnt="4" custScaleY="160000" custLinFactNeighborX="500" custLinFactNeighborY="-226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2C01A7FB-5806-48D5-AC38-2DB84368CB4C}" type="pres">
      <dgm:prSet presAssocID="{6E91C435-7FF9-4713-9024-EAC1627ED302}" presName="txNode" presStyleLbl="node1" presStyleIdx="0" presStyleCnt="4" custScaleX="101267" custScaleY="100000" custLinFactNeighborY="282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F9403-0802-4E54-BD62-5840613AFA83}" type="pres">
      <dgm:prSet presAssocID="{DE5D62FF-EE9E-46A0-9EDF-BD496EC2F5F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04C566C-14B6-4167-BE6B-CE06ED5115F3}" type="pres">
      <dgm:prSet presAssocID="{DE5D62FF-EE9E-46A0-9EDF-BD496EC2F5FE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6C8E02B0-A913-4BEE-A2C2-CDDAFBC7BA79}" type="pres">
      <dgm:prSet presAssocID="{5080F817-C85F-4D3F-A4EE-A8BC0D67488A}" presName="composite" presStyleCnt="0"/>
      <dgm:spPr/>
      <dgm:t>
        <a:bodyPr/>
        <a:lstStyle/>
        <a:p>
          <a:endParaRPr lang="zh-TW" altLang="en-US"/>
        </a:p>
      </dgm:t>
    </dgm:pt>
    <dgm:pt modelId="{C43A167D-BDC9-40C2-B77D-C66055E8BCBA}" type="pres">
      <dgm:prSet presAssocID="{5080F817-C85F-4D3F-A4EE-A8BC0D67488A}" presName="imagSh" presStyleLbl="bgImgPlace1" presStyleIdx="1" presStyleCnt="4" custScaleY="160000" custLinFactNeighborY="-353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54685589-96D8-4F34-BD7D-B71C1569C919}" type="pres">
      <dgm:prSet presAssocID="{5080F817-C85F-4D3F-A4EE-A8BC0D67488A}" presName="txNode" presStyleLbl="node1" presStyleIdx="1" presStyleCnt="4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706D8-A702-482C-8C84-9600A6178E1F}" type="pres">
      <dgm:prSet presAssocID="{A247AFB1-56B1-4DAD-9AE8-B5056E6E321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398ACEE-34D6-4EB7-A6B1-06516283B3F3}" type="pres">
      <dgm:prSet presAssocID="{A247AFB1-56B1-4DAD-9AE8-B5056E6E321D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9AB68D7A-7FB1-4456-92D1-39F38F6EFDD3}" type="pres">
      <dgm:prSet presAssocID="{CAACC3F1-CFF1-42EF-8251-B1409B751A7F}" presName="composite" presStyleCnt="0"/>
      <dgm:spPr/>
      <dgm:t>
        <a:bodyPr/>
        <a:lstStyle/>
        <a:p>
          <a:endParaRPr lang="zh-TW" altLang="en-US"/>
        </a:p>
      </dgm:t>
    </dgm:pt>
    <dgm:pt modelId="{4806D33B-F9E0-4962-9AF7-91EA97F87C0F}" type="pres">
      <dgm:prSet presAssocID="{CAACC3F1-CFF1-42EF-8251-B1409B751A7F}" presName="imagSh" presStyleLbl="bgImgPlace1" presStyleIdx="2" presStyleCnt="4" custScaleY="160000" custLinFactNeighborY="-353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D7E87E1F-8374-4FF0-A5B2-FA521AFDB342}" type="pres">
      <dgm:prSet presAssocID="{CAACC3F1-CFF1-42EF-8251-B1409B751A7F}" presName="txNode" presStyleLbl="node1" presStyleIdx="2" presStyleCnt="4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164A29-0C35-4A79-9687-9BBC044B1C64}" type="pres">
      <dgm:prSet presAssocID="{E258523D-9DCF-49EC-9EDC-2698ABD16F9C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DEC58FB-6709-48F2-BE22-D4422E47BAC5}" type="pres">
      <dgm:prSet presAssocID="{E258523D-9DCF-49EC-9EDC-2698ABD16F9C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51894161-1705-43FD-BC4E-4976C3BC40E2}" type="pres">
      <dgm:prSet presAssocID="{0CE3F800-777D-4AB9-8D18-00ABFDD282F5}" presName="composite" presStyleCnt="0"/>
      <dgm:spPr/>
      <dgm:t>
        <a:bodyPr/>
        <a:lstStyle/>
        <a:p>
          <a:endParaRPr lang="zh-TW" altLang="en-US"/>
        </a:p>
      </dgm:t>
    </dgm:pt>
    <dgm:pt modelId="{76C6E58B-7B2D-4DFA-BD01-07EBBCC7C953}" type="pres">
      <dgm:prSet presAssocID="{0CE3F800-777D-4AB9-8D18-00ABFDD282F5}" presName="imagSh" presStyleLbl="bgImgPlace1" presStyleIdx="3" presStyleCnt="4" custScaleY="160000" custLinFactNeighborY="-3533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B0D751BD-92C5-4F88-A85C-B94572BB3224}" type="pres">
      <dgm:prSet presAssocID="{0CE3F800-777D-4AB9-8D18-00ABFDD282F5}" presName="txNode" presStyleLbl="node1" presStyleIdx="3" presStyleCnt="4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C0CDD3-25B2-4E19-8508-FF91948C863A}" type="presOf" srcId="{E258523D-9DCF-49EC-9EDC-2698ABD16F9C}" destId="{BDEC58FB-6709-48F2-BE22-D4422E47BAC5}" srcOrd="1" destOrd="0" presId="urn:microsoft.com/office/officeart/2005/8/layout/hProcess10"/>
    <dgm:cxn modelId="{6F4B605E-CFED-457A-9BCA-B7CFE0BA2D03}" type="presOf" srcId="{A247AFB1-56B1-4DAD-9AE8-B5056E6E321D}" destId="{4398ACEE-34D6-4EB7-A6B1-06516283B3F3}" srcOrd="1" destOrd="0" presId="urn:microsoft.com/office/officeart/2005/8/layout/hProcess10"/>
    <dgm:cxn modelId="{E2F0656D-14B8-4B3E-933C-1695CDCA84E8}" type="presOf" srcId="{6E91C435-7FF9-4713-9024-EAC1627ED302}" destId="{2C01A7FB-5806-48D5-AC38-2DB84368CB4C}" srcOrd="0" destOrd="0" presId="urn:microsoft.com/office/officeart/2005/8/layout/hProcess10"/>
    <dgm:cxn modelId="{5C28ABCC-FD2E-474A-9F2A-105EAB61AE63}" srcId="{214EE9B3-003B-4E1F-93F8-0FF43C3C7D25}" destId="{6E91C435-7FF9-4713-9024-EAC1627ED302}" srcOrd="0" destOrd="0" parTransId="{23F6292A-5736-43CC-B360-3B598A6614DA}" sibTransId="{DE5D62FF-EE9E-46A0-9EDF-BD496EC2F5FE}"/>
    <dgm:cxn modelId="{77FC69D9-87D4-487A-93F9-0215AF3600F7}" type="presOf" srcId="{DE5D62FF-EE9E-46A0-9EDF-BD496EC2F5FE}" destId="{14BF9403-0802-4E54-BD62-5840613AFA83}" srcOrd="0" destOrd="0" presId="urn:microsoft.com/office/officeart/2005/8/layout/hProcess10"/>
    <dgm:cxn modelId="{1806836A-6A40-408F-BFC4-1BD67A05EB02}" type="presOf" srcId="{214EE9B3-003B-4E1F-93F8-0FF43C3C7D25}" destId="{CB8263F2-9942-4D6E-BD57-279AD8A51002}" srcOrd="0" destOrd="0" presId="urn:microsoft.com/office/officeart/2005/8/layout/hProcess10"/>
    <dgm:cxn modelId="{5C187F3B-A80F-4777-886F-D9F5F5B51E45}" srcId="{214EE9B3-003B-4E1F-93F8-0FF43C3C7D25}" destId="{CAACC3F1-CFF1-42EF-8251-B1409B751A7F}" srcOrd="2" destOrd="0" parTransId="{0D825255-2425-4457-A72F-6E2E800AFA8D}" sibTransId="{E258523D-9DCF-49EC-9EDC-2698ABD16F9C}"/>
    <dgm:cxn modelId="{D65F4FE2-9E62-4FF2-8D17-1C1B9AF46501}" type="presOf" srcId="{0CE3F800-777D-4AB9-8D18-00ABFDD282F5}" destId="{B0D751BD-92C5-4F88-A85C-B94572BB3224}" srcOrd="0" destOrd="0" presId="urn:microsoft.com/office/officeart/2005/8/layout/hProcess10"/>
    <dgm:cxn modelId="{F479702A-1831-4C8D-9919-9F173C397370}" type="presOf" srcId="{5080F817-C85F-4D3F-A4EE-A8BC0D67488A}" destId="{54685589-96D8-4F34-BD7D-B71C1569C919}" srcOrd="0" destOrd="0" presId="urn:microsoft.com/office/officeart/2005/8/layout/hProcess10"/>
    <dgm:cxn modelId="{6EF9CB3F-7CB0-4BF2-A8A4-293B46A8B867}" type="presOf" srcId="{A247AFB1-56B1-4DAD-9AE8-B5056E6E321D}" destId="{876706D8-A702-482C-8C84-9600A6178E1F}" srcOrd="0" destOrd="0" presId="urn:microsoft.com/office/officeart/2005/8/layout/hProcess10"/>
    <dgm:cxn modelId="{31E89463-8426-4860-A293-5D0A7E3F3E9C}" type="presOf" srcId="{DE5D62FF-EE9E-46A0-9EDF-BD496EC2F5FE}" destId="{A04C566C-14B6-4167-BE6B-CE06ED5115F3}" srcOrd="1" destOrd="0" presId="urn:microsoft.com/office/officeart/2005/8/layout/hProcess10"/>
    <dgm:cxn modelId="{6943E0F1-ED0F-4D44-830C-204D0DD5139F}" type="presOf" srcId="{E258523D-9DCF-49EC-9EDC-2698ABD16F9C}" destId="{87164A29-0C35-4A79-9687-9BBC044B1C64}" srcOrd="0" destOrd="0" presId="urn:microsoft.com/office/officeart/2005/8/layout/hProcess10"/>
    <dgm:cxn modelId="{87F49D9C-025E-401E-9263-013C251DC627}" type="presOf" srcId="{CAACC3F1-CFF1-42EF-8251-B1409B751A7F}" destId="{D7E87E1F-8374-4FF0-A5B2-FA521AFDB342}" srcOrd="0" destOrd="0" presId="urn:microsoft.com/office/officeart/2005/8/layout/hProcess10"/>
    <dgm:cxn modelId="{6F4F66D6-D262-41FB-921E-2F8C35978982}" srcId="{214EE9B3-003B-4E1F-93F8-0FF43C3C7D25}" destId="{0CE3F800-777D-4AB9-8D18-00ABFDD282F5}" srcOrd="3" destOrd="0" parTransId="{11598222-0F76-40B2-9CCC-5ED0F97D2B7D}" sibTransId="{8C710780-0007-4A90-9753-283609C6D779}"/>
    <dgm:cxn modelId="{52411B13-CB50-4BDD-8A43-7AC362777FAF}" srcId="{214EE9B3-003B-4E1F-93F8-0FF43C3C7D25}" destId="{5080F817-C85F-4D3F-A4EE-A8BC0D67488A}" srcOrd="1" destOrd="0" parTransId="{006606C2-3B2B-4AE0-8445-AB0E508143FE}" sibTransId="{A247AFB1-56B1-4DAD-9AE8-B5056E6E321D}"/>
    <dgm:cxn modelId="{3CA28112-3785-4C66-B942-E293CF4DE587}" type="presParOf" srcId="{CB8263F2-9942-4D6E-BD57-279AD8A51002}" destId="{BDCEC9B3-C81C-4AA4-A8FF-FD8B400634BB}" srcOrd="0" destOrd="0" presId="urn:microsoft.com/office/officeart/2005/8/layout/hProcess10"/>
    <dgm:cxn modelId="{64DCFD0C-49DF-46DC-B5B0-16110D415986}" type="presParOf" srcId="{BDCEC9B3-C81C-4AA4-A8FF-FD8B400634BB}" destId="{5DBE2607-0D32-4469-AC7A-5C8444F41DBF}" srcOrd="0" destOrd="0" presId="urn:microsoft.com/office/officeart/2005/8/layout/hProcess10"/>
    <dgm:cxn modelId="{251EBD22-44D6-48AA-99CE-218AA1F12941}" type="presParOf" srcId="{BDCEC9B3-C81C-4AA4-A8FF-FD8B400634BB}" destId="{2C01A7FB-5806-48D5-AC38-2DB84368CB4C}" srcOrd="1" destOrd="0" presId="urn:microsoft.com/office/officeart/2005/8/layout/hProcess10"/>
    <dgm:cxn modelId="{6706891B-4747-4E37-9E49-90A341BBEE70}" type="presParOf" srcId="{CB8263F2-9942-4D6E-BD57-279AD8A51002}" destId="{14BF9403-0802-4E54-BD62-5840613AFA83}" srcOrd="1" destOrd="0" presId="urn:microsoft.com/office/officeart/2005/8/layout/hProcess10"/>
    <dgm:cxn modelId="{3BFD6577-100A-4550-883D-1267F1E61A63}" type="presParOf" srcId="{14BF9403-0802-4E54-BD62-5840613AFA83}" destId="{A04C566C-14B6-4167-BE6B-CE06ED5115F3}" srcOrd="0" destOrd="0" presId="urn:microsoft.com/office/officeart/2005/8/layout/hProcess10"/>
    <dgm:cxn modelId="{4B5E40B7-8BAA-4B17-AA7C-940175ACCA88}" type="presParOf" srcId="{CB8263F2-9942-4D6E-BD57-279AD8A51002}" destId="{6C8E02B0-A913-4BEE-A2C2-CDDAFBC7BA79}" srcOrd="2" destOrd="0" presId="urn:microsoft.com/office/officeart/2005/8/layout/hProcess10"/>
    <dgm:cxn modelId="{DE4B1D0C-A0A1-473D-BBDC-3158671236FC}" type="presParOf" srcId="{6C8E02B0-A913-4BEE-A2C2-CDDAFBC7BA79}" destId="{C43A167D-BDC9-40C2-B77D-C66055E8BCBA}" srcOrd="0" destOrd="0" presId="urn:microsoft.com/office/officeart/2005/8/layout/hProcess10"/>
    <dgm:cxn modelId="{9A829091-9ACA-4B48-8EB3-BF98C385E3A4}" type="presParOf" srcId="{6C8E02B0-A913-4BEE-A2C2-CDDAFBC7BA79}" destId="{54685589-96D8-4F34-BD7D-B71C1569C919}" srcOrd="1" destOrd="0" presId="urn:microsoft.com/office/officeart/2005/8/layout/hProcess10"/>
    <dgm:cxn modelId="{693ABD38-0DEE-4C66-9981-A4FECBE213CB}" type="presParOf" srcId="{CB8263F2-9942-4D6E-BD57-279AD8A51002}" destId="{876706D8-A702-482C-8C84-9600A6178E1F}" srcOrd="3" destOrd="0" presId="urn:microsoft.com/office/officeart/2005/8/layout/hProcess10"/>
    <dgm:cxn modelId="{6F98266F-F6E6-4136-8DEC-F4B987E1E61C}" type="presParOf" srcId="{876706D8-A702-482C-8C84-9600A6178E1F}" destId="{4398ACEE-34D6-4EB7-A6B1-06516283B3F3}" srcOrd="0" destOrd="0" presId="urn:microsoft.com/office/officeart/2005/8/layout/hProcess10"/>
    <dgm:cxn modelId="{64E9FCA7-00DB-41F8-9F4A-7C6190697C97}" type="presParOf" srcId="{CB8263F2-9942-4D6E-BD57-279AD8A51002}" destId="{9AB68D7A-7FB1-4456-92D1-39F38F6EFDD3}" srcOrd="4" destOrd="0" presId="urn:microsoft.com/office/officeart/2005/8/layout/hProcess10"/>
    <dgm:cxn modelId="{6AB33CCA-CE59-473E-A646-FF3CDB07DA3F}" type="presParOf" srcId="{9AB68D7A-7FB1-4456-92D1-39F38F6EFDD3}" destId="{4806D33B-F9E0-4962-9AF7-91EA97F87C0F}" srcOrd="0" destOrd="0" presId="urn:microsoft.com/office/officeart/2005/8/layout/hProcess10"/>
    <dgm:cxn modelId="{B66BC489-8175-4E22-874E-AFE808B4EFB3}" type="presParOf" srcId="{9AB68D7A-7FB1-4456-92D1-39F38F6EFDD3}" destId="{D7E87E1F-8374-4FF0-A5B2-FA521AFDB342}" srcOrd="1" destOrd="0" presId="urn:microsoft.com/office/officeart/2005/8/layout/hProcess10"/>
    <dgm:cxn modelId="{03E66A8D-0A01-4CE0-8AFD-8F3D10FD06AA}" type="presParOf" srcId="{CB8263F2-9942-4D6E-BD57-279AD8A51002}" destId="{87164A29-0C35-4A79-9687-9BBC044B1C64}" srcOrd="5" destOrd="0" presId="urn:microsoft.com/office/officeart/2005/8/layout/hProcess10"/>
    <dgm:cxn modelId="{62A389C9-C559-47F7-9B52-C63C1E9D4C70}" type="presParOf" srcId="{87164A29-0C35-4A79-9687-9BBC044B1C64}" destId="{BDEC58FB-6709-48F2-BE22-D4422E47BAC5}" srcOrd="0" destOrd="0" presId="urn:microsoft.com/office/officeart/2005/8/layout/hProcess10"/>
    <dgm:cxn modelId="{6833916C-B53D-4334-B379-9A2F9DAEBAF8}" type="presParOf" srcId="{CB8263F2-9942-4D6E-BD57-279AD8A51002}" destId="{51894161-1705-43FD-BC4E-4976C3BC40E2}" srcOrd="6" destOrd="0" presId="urn:microsoft.com/office/officeart/2005/8/layout/hProcess10"/>
    <dgm:cxn modelId="{9504D9B6-F3B2-4D40-8479-14E519258B00}" type="presParOf" srcId="{51894161-1705-43FD-BC4E-4976C3BC40E2}" destId="{76C6E58B-7B2D-4DFA-BD01-07EBBCC7C953}" srcOrd="0" destOrd="0" presId="urn:microsoft.com/office/officeart/2005/8/layout/hProcess10"/>
    <dgm:cxn modelId="{3CB08A0C-BFA5-482A-B4D5-8B6B279B6DF4}" type="presParOf" srcId="{51894161-1705-43FD-BC4E-4976C3BC40E2}" destId="{B0D751BD-92C5-4F88-A85C-B94572BB322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EE9B3-003B-4E1F-93F8-0FF43C3C7D25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A6E1947-37D6-4C67-B69D-957FD34D287B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問卷設計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調查與分析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61E44C-D19B-492B-BE5F-022864C05902}" type="parTrans" cxnId="{AF20A98E-D70F-469E-AEE0-0BFF711F5F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5CFDBB-787D-4A50-A0C3-1BAFFDD9A016}" type="sibTrans" cxnId="{AF20A98E-D70F-469E-AEE0-0BFF711F5F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8E6AEB-64C1-4452-BAA2-4F30F3618976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愛校行動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與推廣方案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2DC0B6-18D3-4C99-98B1-C6F736A8AEA2}" type="parTrans" cxnId="{D91250AD-BBF3-4DC4-BF22-0631A18FDA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C760A3-3364-45BF-86B6-00B119D114BB}" type="sibTrans" cxnId="{D91250AD-BBF3-4DC4-BF22-0631A18FDA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F2122F-71B1-48F9-9A04-FB7FA63D3A5E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提出研究</a:t>
          </a:r>
          <a:endParaRPr lang="en-US" altLang="zh-TW" sz="20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結論與建議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FA713E-D655-4F0D-8565-E717A2813585}" type="parTrans" cxnId="{264AD70E-856B-46E1-9BCA-04940EB1C312}">
      <dgm:prSet/>
      <dgm:spPr/>
      <dgm:t>
        <a:bodyPr/>
        <a:lstStyle/>
        <a:p>
          <a:endParaRPr lang="zh-TW" altLang="en-US"/>
        </a:p>
      </dgm:t>
    </dgm:pt>
    <dgm:pt modelId="{B73F495C-B5ED-4E35-8EE1-839B1C6F0C09}" type="sibTrans" cxnId="{264AD70E-856B-46E1-9BCA-04940EB1C312}">
      <dgm:prSet/>
      <dgm:spPr/>
      <dgm:t>
        <a:bodyPr/>
        <a:lstStyle/>
        <a:p>
          <a:endParaRPr lang="zh-TW" altLang="en-US"/>
        </a:p>
      </dgm:t>
    </dgm:pt>
    <dgm:pt modelId="{CB8263F2-9942-4D6E-BD57-279AD8A51002}" type="pres">
      <dgm:prSet presAssocID="{214EE9B3-003B-4E1F-93F8-0FF43C3C7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3E6CAE-C22B-4DDD-88E2-D740816B8A9C}" type="pres">
      <dgm:prSet presAssocID="{7A6E1947-37D6-4C67-B69D-957FD34D287B}" presName="composite" presStyleCnt="0"/>
      <dgm:spPr/>
      <dgm:t>
        <a:bodyPr/>
        <a:lstStyle/>
        <a:p>
          <a:endParaRPr lang="zh-TW" altLang="en-US"/>
        </a:p>
      </dgm:t>
    </dgm:pt>
    <dgm:pt modelId="{A7A3C2AD-7D06-492F-AD16-FA47BBC48367}" type="pres">
      <dgm:prSet presAssocID="{7A6E1947-37D6-4C67-B69D-957FD34D287B}" presName="imagSh" presStyleLbl="bgImgPlace1" presStyleIdx="0" presStyleCnt="3" custScaleY="160000" custLinFactNeighborY="-353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133E187C-0EE3-4EBA-A980-B979E600CB14}" type="pres">
      <dgm:prSet presAssocID="{7A6E1947-37D6-4C67-B69D-957FD34D287B}" presName="txNode" presStyleLbl="node1" presStyleIdx="0" presStyleCnt="3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3F305B-A668-4382-AD70-E6B2A9E451E8}" type="pres">
      <dgm:prSet presAssocID="{985CFDBB-787D-4A50-A0C3-1BAFFDD9A01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8B90D32-D432-411D-87E4-40BF0FC31F17}" type="pres">
      <dgm:prSet presAssocID="{985CFDBB-787D-4A50-A0C3-1BAFFDD9A016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7F060118-888A-4402-AD85-95976562FAF3}" type="pres">
      <dgm:prSet presAssocID="{F48E6AEB-64C1-4452-BAA2-4F30F3618976}" presName="composite" presStyleCnt="0"/>
      <dgm:spPr/>
      <dgm:t>
        <a:bodyPr/>
        <a:lstStyle/>
        <a:p>
          <a:endParaRPr lang="zh-TW" altLang="en-US"/>
        </a:p>
      </dgm:t>
    </dgm:pt>
    <dgm:pt modelId="{A3F20B17-FACE-4B8B-AE01-48BC1157DFE7}" type="pres">
      <dgm:prSet presAssocID="{F48E6AEB-64C1-4452-BAA2-4F30F3618976}" presName="imagSh" presStyleLbl="bgImgPlace1" presStyleIdx="1" presStyleCnt="3" custScaleY="160000" custLinFactNeighborY="-353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375220F6-8ED1-41BE-B34B-115DA1F51DB5}" type="pres">
      <dgm:prSet presAssocID="{F48E6AEB-64C1-4452-BAA2-4F30F3618976}" presName="txNode" presStyleLbl="node1" presStyleIdx="1" presStyleCnt="3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3A217D-B098-469A-88DC-1EEEE3A42617}" type="pres">
      <dgm:prSet presAssocID="{5EC760A3-3364-45BF-86B6-00B119D114B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DF99A78-2C5B-491A-9B48-4C041894B612}" type="pres">
      <dgm:prSet presAssocID="{5EC760A3-3364-45BF-86B6-00B119D114BB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EEBBC0AB-5560-465C-AD03-07E8656CB689}" type="pres">
      <dgm:prSet presAssocID="{E9F2122F-71B1-48F9-9A04-FB7FA63D3A5E}" presName="composite" presStyleCnt="0"/>
      <dgm:spPr/>
      <dgm:t>
        <a:bodyPr/>
        <a:lstStyle/>
        <a:p>
          <a:endParaRPr lang="zh-TW" altLang="en-US"/>
        </a:p>
      </dgm:t>
    </dgm:pt>
    <dgm:pt modelId="{2F4C7783-76CF-47BA-B97F-CF939AA25BE7}" type="pres">
      <dgm:prSet presAssocID="{E9F2122F-71B1-48F9-9A04-FB7FA63D3A5E}" presName="imagSh" presStyleLbl="bgImgPlace1" presStyleIdx="2" presStyleCnt="3" custScaleY="160000" custLinFactNeighborX="-892" custLinFactNeighborY="-4182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zh-TW" altLang="en-US"/>
        </a:p>
      </dgm:t>
    </dgm:pt>
    <dgm:pt modelId="{54491896-97B5-4309-96C7-273057C943CD}" type="pres">
      <dgm:prSet presAssocID="{E9F2122F-71B1-48F9-9A04-FB7FA63D3A5E}" presName="txNode" presStyleLbl="node1" presStyleIdx="2" presStyleCnt="3" custLinFactNeighborY="31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6BC0B6-AC73-4959-AF5B-E3A2E4B09AE6}" type="presOf" srcId="{5EC760A3-3364-45BF-86B6-00B119D114BB}" destId="{5DF99A78-2C5B-491A-9B48-4C041894B612}" srcOrd="1" destOrd="0" presId="urn:microsoft.com/office/officeart/2005/8/layout/hProcess10"/>
    <dgm:cxn modelId="{264AD70E-856B-46E1-9BCA-04940EB1C312}" srcId="{214EE9B3-003B-4E1F-93F8-0FF43C3C7D25}" destId="{E9F2122F-71B1-48F9-9A04-FB7FA63D3A5E}" srcOrd="2" destOrd="0" parTransId="{02FA713E-D655-4F0D-8565-E717A2813585}" sibTransId="{B73F495C-B5ED-4E35-8EE1-839B1C6F0C09}"/>
    <dgm:cxn modelId="{73E0CFE7-9E95-4955-BD2E-ADF58B28511E}" type="presOf" srcId="{985CFDBB-787D-4A50-A0C3-1BAFFDD9A016}" destId="{1B3F305B-A668-4382-AD70-E6B2A9E451E8}" srcOrd="0" destOrd="0" presId="urn:microsoft.com/office/officeart/2005/8/layout/hProcess10"/>
    <dgm:cxn modelId="{1806836A-6A40-408F-BFC4-1BD67A05EB02}" type="presOf" srcId="{214EE9B3-003B-4E1F-93F8-0FF43C3C7D25}" destId="{CB8263F2-9942-4D6E-BD57-279AD8A51002}" srcOrd="0" destOrd="0" presId="urn:microsoft.com/office/officeart/2005/8/layout/hProcess10"/>
    <dgm:cxn modelId="{B006C4A3-C3A4-48C9-BB21-5B3C77DF4CF5}" type="presOf" srcId="{5EC760A3-3364-45BF-86B6-00B119D114BB}" destId="{3A3A217D-B098-469A-88DC-1EEEE3A42617}" srcOrd="0" destOrd="0" presId="urn:microsoft.com/office/officeart/2005/8/layout/hProcess10"/>
    <dgm:cxn modelId="{00A593AF-A27D-4E7B-9958-5FCF26AF3FAA}" type="presOf" srcId="{7A6E1947-37D6-4C67-B69D-957FD34D287B}" destId="{133E187C-0EE3-4EBA-A980-B979E600CB14}" srcOrd="0" destOrd="0" presId="urn:microsoft.com/office/officeart/2005/8/layout/hProcess10"/>
    <dgm:cxn modelId="{D91250AD-BBF3-4DC4-BF22-0631A18FDA0F}" srcId="{214EE9B3-003B-4E1F-93F8-0FF43C3C7D25}" destId="{F48E6AEB-64C1-4452-BAA2-4F30F3618976}" srcOrd="1" destOrd="0" parTransId="{B52DC0B6-18D3-4C99-98B1-C6F736A8AEA2}" sibTransId="{5EC760A3-3364-45BF-86B6-00B119D114BB}"/>
    <dgm:cxn modelId="{3B42C093-E893-4022-8F1F-69516F8969C7}" type="presOf" srcId="{985CFDBB-787D-4A50-A0C3-1BAFFDD9A016}" destId="{88B90D32-D432-411D-87E4-40BF0FC31F17}" srcOrd="1" destOrd="0" presId="urn:microsoft.com/office/officeart/2005/8/layout/hProcess10"/>
    <dgm:cxn modelId="{27F792A3-5971-4BEB-B0D5-07EEDD9AACEA}" type="presOf" srcId="{E9F2122F-71B1-48F9-9A04-FB7FA63D3A5E}" destId="{54491896-97B5-4309-96C7-273057C943CD}" srcOrd="0" destOrd="0" presId="urn:microsoft.com/office/officeart/2005/8/layout/hProcess10"/>
    <dgm:cxn modelId="{61709CF3-796D-4728-B375-2CF1FBD01E60}" type="presOf" srcId="{F48E6AEB-64C1-4452-BAA2-4F30F3618976}" destId="{375220F6-8ED1-41BE-B34B-115DA1F51DB5}" srcOrd="0" destOrd="0" presId="urn:microsoft.com/office/officeart/2005/8/layout/hProcess10"/>
    <dgm:cxn modelId="{AF20A98E-D70F-469E-AEE0-0BFF711F5F80}" srcId="{214EE9B3-003B-4E1F-93F8-0FF43C3C7D25}" destId="{7A6E1947-37D6-4C67-B69D-957FD34D287B}" srcOrd="0" destOrd="0" parTransId="{7361E44C-D19B-492B-BE5F-022864C05902}" sibTransId="{985CFDBB-787D-4A50-A0C3-1BAFFDD9A016}"/>
    <dgm:cxn modelId="{2916DFE6-0AF6-41EE-9040-C7C7AE444589}" type="presParOf" srcId="{CB8263F2-9942-4D6E-BD57-279AD8A51002}" destId="{483E6CAE-C22B-4DDD-88E2-D740816B8A9C}" srcOrd="0" destOrd="0" presId="urn:microsoft.com/office/officeart/2005/8/layout/hProcess10"/>
    <dgm:cxn modelId="{1C84D27A-829B-4132-9125-9037BD1A499A}" type="presParOf" srcId="{483E6CAE-C22B-4DDD-88E2-D740816B8A9C}" destId="{A7A3C2AD-7D06-492F-AD16-FA47BBC48367}" srcOrd="0" destOrd="0" presId="urn:microsoft.com/office/officeart/2005/8/layout/hProcess10"/>
    <dgm:cxn modelId="{625AC369-5EFB-4E27-99E6-85372EE76155}" type="presParOf" srcId="{483E6CAE-C22B-4DDD-88E2-D740816B8A9C}" destId="{133E187C-0EE3-4EBA-A980-B979E600CB14}" srcOrd="1" destOrd="0" presId="urn:microsoft.com/office/officeart/2005/8/layout/hProcess10"/>
    <dgm:cxn modelId="{CD6D1B21-EA8A-4BF3-A10A-85B3CA5C2B6B}" type="presParOf" srcId="{CB8263F2-9942-4D6E-BD57-279AD8A51002}" destId="{1B3F305B-A668-4382-AD70-E6B2A9E451E8}" srcOrd="1" destOrd="0" presId="urn:microsoft.com/office/officeart/2005/8/layout/hProcess10"/>
    <dgm:cxn modelId="{A1805B3E-4C8D-4A22-8687-2181B6447D6F}" type="presParOf" srcId="{1B3F305B-A668-4382-AD70-E6B2A9E451E8}" destId="{88B90D32-D432-411D-87E4-40BF0FC31F17}" srcOrd="0" destOrd="0" presId="urn:microsoft.com/office/officeart/2005/8/layout/hProcess10"/>
    <dgm:cxn modelId="{F5476C6C-2F3C-4505-8BEE-BDF0FE4D1AC8}" type="presParOf" srcId="{CB8263F2-9942-4D6E-BD57-279AD8A51002}" destId="{7F060118-888A-4402-AD85-95976562FAF3}" srcOrd="2" destOrd="0" presId="urn:microsoft.com/office/officeart/2005/8/layout/hProcess10"/>
    <dgm:cxn modelId="{D02C822C-DD65-4657-8C2B-73A84AA4110C}" type="presParOf" srcId="{7F060118-888A-4402-AD85-95976562FAF3}" destId="{A3F20B17-FACE-4B8B-AE01-48BC1157DFE7}" srcOrd="0" destOrd="0" presId="urn:microsoft.com/office/officeart/2005/8/layout/hProcess10"/>
    <dgm:cxn modelId="{862FCEDD-6CA7-4AD1-8EF8-E6EB32B69629}" type="presParOf" srcId="{7F060118-888A-4402-AD85-95976562FAF3}" destId="{375220F6-8ED1-41BE-B34B-115DA1F51DB5}" srcOrd="1" destOrd="0" presId="urn:microsoft.com/office/officeart/2005/8/layout/hProcess10"/>
    <dgm:cxn modelId="{DF38E79B-F678-4E0D-9A19-03E3AFD3517C}" type="presParOf" srcId="{CB8263F2-9942-4D6E-BD57-279AD8A51002}" destId="{3A3A217D-B098-469A-88DC-1EEEE3A42617}" srcOrd="3" destOrd="0" presId="urn:microsoft.com/office/officeart/2005/8/layout/hProcess10"/>
    <dgm:cxn modelId="{9F5D21DB-448C-4FD1-BDE8-4C93B5C4A121}" type="presParOf" srcId="{3A3A217D-B098-469A-88DC-1EEEE3A42617}" destId="{5DF99A78-2C5B-491A-9B48-4C041894B612}" srcOrd="0" destOrd="0" presId="urn:microsoft.com/office/officeart/2005/8/layout/hProcess10"/>
    <dgm:cxn modelId="{2B798645-A2F5-4E5E-8BF4-DE51811A9A12}" type="presParOf" srcId="{CB8263F2-9942-4D6E-BD57-279AD8A51002}" destId="{EEBBC0AB-5560-465C-AD03-07E8656CB689}" srcOrd="4" destOrd="0" presId="urn:microsoft.com/office/officeart/2005/8/layout/hProcess10"/>
    <dgm:cxn modelId="{901D149F-400B-40E1-9115-77696F5CCCF8}" type="presParOf" srcId="{EEBBC0AB-5560-465C-AD03-07E8656CB689}" destId="{2F4C7783-76CF-47BA-B97F-CF939AA25BE7}" srcOrd="0" destOrd="0" presId="urn:microsoft.com/office/officeart/2005/8/layout/hProcess10"/>
    <dgm:cxn modelId="{51BFB143-28E0-4143-A441-5395A1BB0A79}" type="presParOf" srcId="{EEBBC0AB-5560-465C-AD03-07E8656CB689}" destId="{54491896-97B5-4309-96C7-273057C943C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E2607-0D32-4469-AC7A-5C8444F41DBF}">
      <dsp:nvSpPr>
        <dsp:cNvPr id="0" name=""/>
        <dsp:cNvSpPr/>
      </dsp:nvSpPr>
      <dsp:spPr>
        <a:xfrm>
          <a:off x="9183" y="-123960"/>
          <a:ext cx="1492012" cy="1322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1A7FB-5806-48D5-AC38-2DB84368CB4C}">
      <dsp:nvSpPr>
        <dsp:cNvPr id="0" name=""/>
        <dsp:cNvSpPr/>
      </dsp:nvSpPr>
      <dsp:spPr>
        <a:xfrm>
          <a:off x="235157" y="619801"/>
          <a:ext cx="1510916" cy="826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決定主題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與研究目的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9361" y="644005"/>
        <a:ext cx="1462508" cy="777993"/>
      </dsp:txXfrm>
    </dsp:sp>
    <dsp:sp modelId="{14BF9403-0802-4E54-BD62-5840613AFA83}">
      <dsp:nvSpPr>
        <dsp:cNvPr id="0" name=""/>
        <dsp:cNvSpPr/>
      </dsp:nvSpPr>
      <dsp:spPr>
        <a:xfrm>
          <a:off x="1789287" y="357906"/>
          <a:ext cx="288091" cy="35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89287" y="429608"/>
        <a:ext cx="201664" cy="215105"/>
      </dsp:txXfrm>
    </dsp:sp>
    <dsp:sp modelId="{C43A167D-BDC9-40C2-B77D-C66055E8BCBA}">
      <dsp:nvSpPr>
        <dsp:cNvPr id="0" name=""/>
        <dsp:cNvSpPr/>
      </dsp:nvSpPr>
      <dsp:spPr>
        <a:xfrm>
          <a:off x="2324315" y="-123960"/>
          <a:ext cx="1492012" cy="1322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85589-96D8-4F34-BD7D-B71C1569C919}">
      <dsp:nvSpPr>
        <dsp:cNvPr id="0" name=""/>
        <dsp:cNvSpPr/>
      </dsp:nvSpPr>
      <dsp:spPr>
        <a:xfrm>
          <a:off x="2567200" y="619801"/>
          <a:ext cx="1492012" cy="826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文獻資料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蒐集與探討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91404" y="644005"/>
        <a:ext cx="1443604" cy="777993"/>
      </dsp:txXfrm>
    </dsp:sp>
    <dsp:sp modelId="{876706D8-A702-482C-8C84-9600A6178E1F}">
      <dsp:nvSpPr>
        <dsp:cNvPr id="0" name=""/>
        <dsp:cNvSpPr/>
      </dsp:nvSpPr>
      <dsp:spPr>
        <a:xfrm>
          <a:off x="4103721" y="357906"/>
          <a:ext cx="287394" cy="35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03721" y="429608"/>
        <a:ext cx="201176" cy="215105"/>
      </dsp:txXfrm>
    </dsp:sp>
    <dsp:sp modelId="{4806D33B-F9E0-4962-9AF7-91EA97F87C0F}">
      <dsp:nvSpPr>
        <dsp:cNvPr id="0" name=""/>
        <dsp:cNvSpPr/>
      </dsp:nvSpPr>
      <dsp:spPr>
        <a:xfrm>
          <a:off x="4637454" y="-123960"/>
          <a:ext cx="1492012" cy="1322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7E1F-8374-4FF0-A5B2-FA521AFDB342}">
      <dsp:nvSpPr>
        <dsp:cNvPr id="0" name=""/>
        <dsp:cNvSpPr/>
      </dsp:nvSpPr>
      <dsp:spPr>
        <a:xfrm>
          <a:off x="4880340" y="619801"/>
          <a:ext cx="1492012" cy="826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訪談創校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校長與老師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04544" y="644005"/>
        <a:ext cx="1443604" cy="777993"/>
      </dsp:txXfrm>
    </dsp:sp>
    <dsp:sp modelId="{87164A29-0C35-4A79-9687-9BBC044B1C64}">
      <dsp:nvSpPr>
        <dsp:cNvPr id="0" name=""/>
        <dsp:cNvSpPr/>
      </dsp:nvSpPr>
      <dsp:spPr>
        <a:xfrm>
          <a:off x="6416861" y="357906"/>
          <a:ext cx="287394" cy="35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16861" y="429608"/>
        <a:ext cx="201176" cy="215105"/>
      </dsp:txXfrm>
    </dsp:sp>
    <dsp:sp modelId="{76C6E58B-7B2D-4DFA-BD01-07EBBCC7C953}">
      <dsp:nvSpPr>
        <dsp:cNvPr id="0" name=""/>
        <dsp:cNvSpPr/>
      </dsp:nvSpPr>
      <dsp:spPr>
        <a:xfrm>
          <a:off x="6950594" y="-123960"/>
          <a:ext cx="1492012" cy="1322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51BD-92C5-4F88-A85C-B94572BB3224}">
      <dsp:nvSpPr>
        <dsp:cNvPr id="0" name=""/>
        <dsp:cNvSpPr/>
      </dsp:nvSpPr>
      <dsp:spPr>
        <a:xfrm>
          <a:off x="7193480" y="619801"/>
          <a:ext cx="1492012" cy="826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歸納建築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特色與功能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17684" y="644005"/>
        <a:ext cx="1443604" cy="777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2AD-7D06-492F-AD16-FA47BBC48367}">
      <dsp:nvSpPr>
        <dsp:cNvPr id="0" name=""/>
        <dsp:cNvSpPr/>
      </dsp:nvSpPr>
      <dsp:spPr>
        <a:xfrm>
          <a:off x="3225" y="-125421"/>
          <a:ext cx="1519388" cy="1337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E187C-0EE3-4EBA-A980-B979E600CB14}">
      <dsp:nvSpPr>
        <dsp:cNvPr id="0" name=""/>
        <dsp:cNvSpPr/>
      </dsp:nvSpPr>
      <dsp:spPr>
        <a:xfrm>
          <a:off x="250567" y="627107"/>
          <a:ext cx="1519388" cy="8361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問卷設計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調查與分析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5057" y="651597"/>
        <a:ext cx="1470408" cy="787163"/>
      </dsp:txXfrm>
    </dsp:sp>
    <dsp:sp modelId="{1B3F305B-A668-4382-AD70-E6B2A9E451E8}">
      <dsp:nvSpPr>
        <dsp:cNvPr id="0" name=""/>
        <dsp:cNvSpPr/>
      </dsp:nvSpPr>
      <dsp:spPr>
        <a:xfrm>
          <a:off x="1815280" y="360949"/>
          <a:ext cx="292667" cy="365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15280" y="433966"/>
        <a:ext cx="204867" cy="219053"/>
      </dsp:txXfrm>
    </dsp:sp>
    <dsp:sp modelId="{A3F20B17-FACE-4B8B-AE01-48BC1157DFE7}">
      <dsp:nvSpPr>
        <dsp:cNvPr id="0" name=""/>
        <dsp:cNvSpPr/>
      </dsp:nvSpPr>
      <dsp:spPr>
        <a:xfrm>
          <a:off x="2358806" y="-125421"/>
          <a:ext cx="1519388" cy="1337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220F6-8ED1-41BE-B34B-115DA1F51DB5}">
      <dsp:nvSpPr>
        <dsp:cNvPr id="0" name=""/>
        <dsp:cNvSpPr/>
      </dsp:nvSpPr>
      <dsp:spPr>
        <a:xfrm>
          <a:off x="2606149" y="627107"/>
          <a:ext cx="1519388" cy="836143"/>
        </a:xfrm>
        <a:prstGeom prst="roundRect">
          <a:avLst>
            <a:gd name="adj" fmla="val 10000"/>
          </a:avLst>
        </a:prstGeom>
        <a:solidFill>
          <a:schemeClr val="accent4">
            <a:hueOff val="3367406"/>
            <a:satOff val="-17137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愛校行動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與推廣方案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30639" y="651597"/>
        <a:ext cx="1470408" cy="787163"/>
      </dsp:txXfrm>
    </dsp:sp>
    <dsp:sp modelId="{3A3A217D-B098-469A-88DC-1EEEE3A42617}">
      <dsp:nvSpPr>
        <dsp:cNvPr id="0" name=""/>
        <dsp:cNvSpPr/>
      </dsp:nvSpPr>
      <dsp:spPr>
        <a:xfrm>
          <a:off x="4166119" y="360949"/>
          <a:ext cx="287924" cy="365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734812"/>
            <a:satOff val="-34274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66119" y="433966"/>
        <a:ext cx="201547" cy="219053"/>
      </dsp:txXfrm>
    </dsp:sp>
    <dsp:sp modelId="{2F4C7783-76CF-47BA-B97F-CF939AA25BE7}">
      <dsp:nvSpPr>
        <dsp:cNvPr id="0" name=""/>
        <dsp:cNvSpPr/>
      </dsp:nvSpPr>
      <dsp:spPr>
        <a:xfrm>
          <a:off x="4700835" y="-125421"/>
          <a:ext cx="1519388" cy="13378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91896-97B5-4309-96C7-273057C943CD}">
      <dsp:nvSpPr>
        <dsp:cNvPr id="0" name=""/>
        <dsp:cNvSpPr/>
      </dsp:nvSpPr>
      <dsp:spPr>
        <a:xfrm>
          <a:off x="4961730" y="627107"/>
          <a:ext cx="1519388" cy="836143"/>
        </a:xfrm>
        <a:prstGeom prst="roundRect">
          <a:avLst>
            <a:gd name="adj" fmla="val 10000"/>
          </a:avLst>
        </a:prstGeom>
        <a:solidFill>
          <a:schemeClr val="accent4">
            <a:hueOff val="6734812"/>
            <a:satOff val="-34274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提出研究</a:t>
          </a:r>
          <a:endParaRPr lang="en-US" altLang="zh-TW" sz="2000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結論與建議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86220" y="651597"/>
        <a:ext cx="1470408" cy="78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t>2019/10/29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1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2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E90B-394B-4E42-98CF-7E8F666305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9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93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70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0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1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16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E8FEA-3AC9-4DE1-B0CA-FA2A2FC791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3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16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00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9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5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60620"/>
            <a:ext cx="9119048" cy="5022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t>2019/10/29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31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" y="0"/>
            <a:ext cx="9135683" cy="51435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716251" y="1656358"/>
            <a:ext cx="377587" cy="377587"/>
          </a:xfrm>
          <a:prstGeom prst="ellipse">
            <a:avLst/>
          </a:prstGeom>
          <a:solidFill>
            <a:srgbClr val="07B1E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63906" y="1984411"/>
            <a:ext cx="232018" cy="232018"/>
          </a:xfrm>
          <a:prstGeom prst="ellipse">
            <a:avLst/>
          </a:prstGeom>
          <a:solidFill>
            <a:srgbClr val="FF9B02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739018" y="1283870"/>
            <a:ext cx="232018" cy="232018"/>
          </a:xfrm>
          <a:prstGeom prst="ellipse">
            <a:avLst/>
          </a:prstGeom>
          <a:solidFill>
            <a:srgbClr val="12BC44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70083" y="1984624"/>
            <a:ext cx="190757" cy="190757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75874" y="2100420"/>
            <a:ext cx="288032" cy="288032"/>
          </a:xfrm>
          <a:prstGeom prst="ellipse">
            <a:avLst/>
          </a:prstGeom>
          <a:solidFill>
            <a:srgbClr val="12BC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椭圆 13"/>
          <p:cNvSpPr/>
          <p:nvPr/>
        </p:nvSpPr>
        <p:spPr>
          <a:xfrm rot="13980000">
            <a:off x="6409112" y="1891131"/>
            <a:ext cx="153021" cy="153021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椭圆 14"/>
          <p:cNvSpPr/>
          <p:nvPr/>
        </p:nvSpPr>
        <p:spPr>
          <a:xfrm rot="13980000">
            <a:off x="5205250" y="991223"/>
            <a:ext cx="292844" cy="292844"/>
          </a:xfrm>
          <a:prstGeom prst="ellipse">
            <a:avLst/>
          </a:prstGeom>
          <a:solidFill>
            <a:srgbClr val="EC3225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67010" y="2063461"/>
            <a:ext cx="144016" cy="144016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623008" y="1589682"/>
            <a:ext cx="188793" cy="188793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046807" y="861842"/>
            <a:ext cx="190757" cy="190757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38510" y="984424"/>
            <a:ext cx="944544" cy="944544"/>
            <a:chOff x="709500" y="1705544"/>
            <a:chExt cx="944544" cy="944544"/>
          </a:xfrm>
        </p:grpSpPr>
        <p:grpSp>
          <p:nvGrpSpPr>
            <p:cNvPr id="20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11116" y="1764996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建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31330" y="1390326"/>
            <a:ext cx="944544" cy="944544"/>
            <a:chOff x="1502320" y="2111446"/>
            <a:chExt cx="944544" cy="944544"/>
          </a:xfrm>
        </p:grpSpPr>
        <p:grpSp>
          <p:nvGrpSpPr>
            <p:cNvPr id="25" name="组合 24"/>
            <p:cNvGrpSpPr/>
            <p:nvPr/>
          </p:nvGrpSpPr>
          <p:grpSpPr>
            <a:xfrm>
              <a:off x="1502320" y="2111446"/>
              <a:ext cx="944544" cy="944544"/>
              <a:chOff x="1107176" y="2063474"/>
              <a:chExt cx="944544" cy="94454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C322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92098" y="2164275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築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37116" y="984424"/>
            <a:ext cx="944544" cy="944544"/>
            <a:chOff x="2308106" y="1705544"/>
            <a:chExt cx="944544" cy="9445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8106" y="1705544"/>
              <a:ext cx="944544" cy="944544"/>
              <a:chOff x="1107176" y="2063474"/>
              <a:chExt cx="944544" cy="944544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392691" y="1756980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45692" y="1380468"/>
            <a:ext cx="944544" cy="944544"/>
            <a:chOff x="3116682" y="2101588"/>
            <a:chExt cx="944544" cy="944544"/>
          </a:xfrm>
        </p:grpSpPr>
        <p:grpSp>
          <p:nvGrpSpPr>
            <p:cNvPr id="35" name="组合 34"/>
            <p:cNvGrpSpPr/>
            <p:nvPr/>
          </p:nvGrpSpPr>
          <p:grpSpPr>
            <a:xfrm>
              <a:off x="3116682" y="2101588"/>
              <a:ext cx="944544" cy="944544"/>
              <a:chOff x="1107176" y="2063474"/>
              <a:chExt cx="944544" cy="94454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12BC4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84883" y="2130861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偵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 rot="13980000">
            <a:off x="6936776" y="1083238"/>
            <a:ext cx="153021" cy="153021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2794" y="2453512"/>
            <a:ext cx="5175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spc="16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慈小</a:t>
            </a:r>
            <a:r>
              <a:rPr lang="zh-TW" altLang="en-US" sz="5400" b="1" spc="16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建築</a:t>
            </a:r>
            <a:r>
              <a:rPr lang="zh-TW" altLang="en-US" sz="5400" b="1" spc="16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大解密</a:t>
            </a:r>
            <a:endParaRPr lang="zh-CN" altLang="en-US" sz="5400" b="1" spc="16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3025994" y="3432947"/>
            <a:ext cx="5699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16337"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熊宥銘、許晉峯、吳恩綺、詹文瑄</a:t>
            </a:r>
            <a:endParaRPr lang="zh-CN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sp>
        <p:nvSpPr>
          <p:cNvPr id="42" name="飞哥PPT眉头"/>
          <p:cNvSpPr>
            <a:spLocks noChangeShapeType="1"/>
          </p:cNvSpPr>
          <p:nvPr/>
        </p:nvSpPr>
        <p:spPr bwMode="auto">
          <a:xfrm>
            <a:off x="3474720" y="3340340"/>
            <a:ext cx="4821302" cy="0"/>
          </a:xfrm>
          <a:prstGeom prst="line">
            <a:avLst/>
          </a:prstGeom>
          <a:noFill/>
          <a:ln w="12700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2" name="组合 18"/>
          <p:cNvGrpSpPr/>
          <p:nvPr/>
        </p:nvGrpSpPr>
        <p:grpSpPr>
          <a:xfrm>
            <a:off x="7351478" y="987102"/>
            <a:ext cx="944544" cy="944544"/>
            <a:chOff x="709500" y="1705544"/>
            <a:chExt cx="944544" cy="944544"/>
          </a:xfrm>
        </p:grpSpPr>
        <p:grpSp>
          <p:nvGrpSpPr>
            <p:cNvPr id="53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55" name="椭圆 2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56" name="椭圆 2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54" name="TextBox 20"/>
            <p:cNvSpPr txBox="1"/>
            <p:nvPr/>
          </p:nvSpPr>
          <p:spPr>
            <a:xfrm>
              <a:off x="811117" y="1770494"/>
              <a:ext cx="728684" cy="82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探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341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6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zh-TW" alt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探討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652601" y="1876334"/>
            <a:ext cx="2728844" cy="2374931"/>
            <a:chOff x="1685682" y="938544"/>
            <a:chExt cx="4231699" cy="3682877"/>
          </a:xfrm>
        </p:grpSpPr>
        <p:grpSp>
          <p:nvGrpSpPr>
            <p:cNvPr id="54" name="Group 24"/>
            <p:cNvGrpSpPr/>
            <p:nvPr/>
          </p:nvGrpSpPr>
          <p:grpSpPr>
            <a:xfrm rot="9900000">
              <a:off x="4996376" y="3799766"/>
              <a:ext cx="912116" cy="821655"/>
              <a:chOff x="2250815" y="4359410"/>
              <a:chExt cx="1259549" cy="1134548"/>
            </a:xfrm>
            <a:solidFill>
              <a:srgbClr val="79C7DE"/>
            </a:solidFill>
          </p:grpSpPr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2250815" y="4359410"/>
                <a:ext cx="885825" cy="88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 rot="2700000">
                <a:off x="3081968" y="5065563"/>
                <a:ext cx="330801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21"/>
            <p:cNvGrpSpPr/>
            <p:nvPr/>
          </p:nvGrpSpPr>
          <p:grpSpPr>
            <a:xfrm rot="17100000">
              <a:off x="1678496" y="3701459"/>
              <a:ext cx="892978" cy="878605"/>
              <a:chOff x="2357656" y="4362418"/>
              <a:chExt cx="1233023" cy="1213273"/>
            </a:xfrm>
            <a:solidFill>
              <a:srgbClr val="169274"/>
            </a:solidFill>
          </p:grpSpPr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2357656" y="4362418"/>
                <a:ext cx="885825" cy="889001"/>
              </a:xfrm>
              <a:prstGeom prst="ellipse">
                <a:avLst/>
              </a:pr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1"/>
              <p:cNvSpPr>
                <a:spLocks/>
              </p:cNvSpPr>
              <p:nvPr/>
            </p:nvSpPr>
            <p:spPr bwMode="auto">
              <a:xfrm rot="2700000">
                <a:off x="3162283" y="5147295"/>
                <a:ext cx="330802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18"/>
            <p:cNvGrpSpPr/>
            <p:nvPr/>
          </p:nvGrpSpPr>
          <p:grpSpPr>
            <a:xfrm flipH="1">
              <a:off x="4803201" y="938544"/>
              <a:ext cx="880756" cy="828515"/>
              <a:chOff x="2452018" y="3888256"/>
              <a:chExt cx="1216244" cy="1144018"/>
            </a:xfrm>
            <a:solidFill>
              <a:srgbClr val="79C7DE"/>
            </a:solidFill>
          </p:grpSpPr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2452018" y="3888256"/>
                <a:ext cx="885826" cy="8890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 rot="2700000">
                <a:off x="3239866" y="4603878"/>
                <a:ext cx="330800" cy="525992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roup 14"/>
            <p:cNvGrpSpPr/>
            <p:nvPr/>
          </p:nvGrpSpPr>
          <p:grpSpPr>
            <a:xfrm>
              <a:off x="1873654" y="952699"/>
              <a:ext cx="927456" cy="799374"/>
              <a:chOff x="2517739" y="3907799"/>
              <a:chExt cx="1280728" cy="1103780"/>
            </a:xfrm>
            <a:solidFill>
              <a:srgbClr val="169274"/>
            </a:solidFill>
          </p:grpSpPr>
          <p:sp>
            <p:nvSpPr>
              <p:cNvPr id="64" name="Oval 18"/>
              <p:cNvSpPr>
                <a:spLocks noChangeArrowheads="1"/>
              </p:cNvSpPr>
              <p:nvPr/>
            </p:nvSpPr>
            <p:spPr bwMode="auto">
              <a:xfrm>
                <a:off x="2517739" y="3907799"/>
                <a:ext cx="885824" cy="889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2700000">
                <a:off x="3370072" y="4583183"/>
                <a:ext cx="330800" cy="525991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 Placeholder 7"/>
            <p:cNvSpPr txBox="1">
              <a:spLocks/>
            </p:cNvSpPr>
            <p:nvPr/>
          </p:nvSpPr>
          <p:spPr bwMode="auto">
            <a:xfrm>
              <a:off x="1896709" y="1013271"/>
              <a:ext cx="62388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67" name="Text Placeholder 7"/>
            <p:cNvSpPr txBox="1">
              <a:spLocks/>
            </p:cNvSpPr>
            <p:nvPr/>
          </p:nvSpPr>
          <p:spPr bwMode="auto">
            <a:xfrm>
              <a:off x="1691010" y="3989717"/>
              <a:ext cx="623888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68" name="Text Placeholder 7"/>
            <p:cNvSpPr txBox="1">
              <a:spLocks/>
            </p:cNvSpPr>
            <p:nvPr/>
          </p:nvSpPr>
          <p:spPr bwMode="auto">
            <a:xfrm>
              <a:off x="5045287" y="1013271"/>
              <a:ext cx="623887" cy="48418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69" name="Text Placeholder 7"/>
            <p:cNvSpPr txBox="1">
              <a:spLocks/>
            </p:cNvSpPr>
            <p:nvPr/>
          </p:nvSpPr>
          <p:spPr bwMode="auto">
            <a:xfrm>
              <a:off x="5291906" y="4005359"/>
              <a:ext cx="625475" cy="4847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70" name="Shape 1719"/>
            <p:cNvSpPr/>
            <p:nvPr/>
          </p:nvSpPr>
          <p:spPr>
            <a:xfrm>
              <a:off x="2182812" y="2621915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169274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1" name="Shape 1720"/>
            <p:cNvSpPr/>
            <p:nvPr/>
          </p:nvSpPr>
          <p:spPr>
            <a:xfrm>
              <a:off x="3552825" y="2934653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2" name="Shape 1721"/>
            <p:cNvSpPr/>
            <p:nvPr/>
          </p:nvSpPr>
          <p:spPr>
            <a:xfrm>
              <a:off x="3854450" y="1267778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79C7DE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3" name="Shape 1722"/>
            <p:cNvSpPr/>
            <p:nvPr/>
          </p:nvSpPr>
          <p:spPr>
            <a:xfrm>
              <a:off x="2182812" y="1267778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32"/>
          <p:cNvSpPr txBox="1">
            <a:spLocks noChangeArrowheads="1"/>
          </p:cNvSpPr>
          <p:nvPr/>
        </p:nvSpPr>
        <p:spPr bwMode="auto">
          <a:xfrm>
            <a:off x="327936" y="1648304"/>
            <a:ext cx="3598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整體性規劃</a:t>
            </a:r>
            <a:endParaRPr kumimoji="0" lang="en-US" altLang="zh-TW" sz="28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kumimoji="0" lang="zh-TW" altLang="en-US" sz="24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造型、色彩、動線</a:t>
            </a:r>
            <a:endParaRPr kumimoji="0" lang="zh-CN" altLang="en-US" sz="24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5" name="TextBox 32"/>
          <p:cNvSpPr txBox="1"/>
          <p:nvPr/>
        </p:nvSpPr>
        <p:spPr>
          <a:xfrm>
            <a:off x="6100183" y="1408408"/>
            <a:ext cx="28813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教育性設計</a:t>
            </a:r>
            <a:endParaRPr kumimoji="0" lang="en-US" altLang="zh-TW" sz="28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師生互動</a:t>
            </a:r>
            <a:endParaRPr kumimoji="0" lang="zh-CN" altLang="en-US" sz="24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327936" y="3578099"/>
            <a:ext cx="3609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舒適性布置</a:t>
            </a:r>
            <a:endParaRPr kumimoji="0" lang="en-US" altLang="zh-TW" sz="2800" b="1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kumimoji="0" lang="zh-TW" altLang="en-US" sz="2400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衛生、美學</a:t>
            </a:r>
            <a:endParaRPr kumimoji="0" lang="zh-CN" altLang="en-US" sz="2400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7" name="TextBox 32"/>
          <p:cNvSpPr txBox="1"/>
          <p:nvPr/>
        </p:nvSpPr>
        <p:spPr>
          <a:xfrm>
            <a:off x="6081949" y="3566271"/>
            <a:ext cx="28813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創造性構思</a:t>
            </a:r>
            <a:endParaRPr kumimoji="0" lang="en-US" altLang="zh-TW" sz="28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獨特風格</a:t>
            </a:r>
            <a:endParaRPr kumimoji="0" lang="zh-CN" altLang="en-US" sz="24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8" name="TextBox 32"/>
          <p:cNvSpPr txBox="1"/>
          <p:nvPr/>
        </p:nvSpPr>
        <p:spPr>
          <a:xfrm>
            <a:off x="4190391" y="2602411"/>
            <a:ext cx="1691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使用者</a:t>
            </a:r>
            <a:endParaRPr kumimoji="0" lang="en-US" altLang="zh-TW" sz="32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3200" b="1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參與</a:t>
            </a:r>
            <a:endParaRPr kumimoji="0" lang="en-US" altLang="zh-TW" sz="32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8290" y="595878"/>
            <a:ext cx="4801315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學校建築與校園規劃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23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6"/>
          <p:cNvSpPr txBox="1"/>
          <p:nvPr/>
        </p:nvSpPr>
        <p:spPr>
          <a:xfrm>
            <a:off x="145055" y="156991"/>
            <a:ext cx="626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訪談專家、設計調查</a:t>
            </a:r>
            <a:r>
              <a:rPr lang="zh-TW" alt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560" y="803322"/>
            <a:ext cx="82905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為了瞭解慈小建築特色與演變過程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，我們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訪問了</a:t>
            </a:r>
            <a:r>
              <a:rPr lang="zh-TW" altLang="en-US" sz="24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第一任校長</a:t>
            </a:r>
            <a:r>
              <a:rPr lang="zh-TW" altLang="en-US" sz="2400" b="1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、創校老師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，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也針對</a:t>
            </a:r>
            <a:r>
              <a:rPr lang="zh-TW" altLang="en-US" sz="24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六年級的</a:t>
            </a:r>
            <a:r>
              <a:rPr lang="zh-TW" altLang="en-US" sz="2400" b="1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同學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進行問卷調查。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Picture 5" descr="C:\Users\HC-user4\Desktop\IMG_5574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6" y="178205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HC-user4\Desktop\IMG_6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60" y="178205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HC-user4\Desktop\IMG_5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24" y="178205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49424" y="3942051"/>
            <a:ext cx="299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選擇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在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學校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生活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將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近六年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的學生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，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對於學校建築與環境有一定程度的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認識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696" y="3942051"/>
            <a:ext cx="2965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佩茹老師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參與慈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小從無到有的過程，對慈小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建築發展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與變化有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深刻印象，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助於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瞭解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慈小建築背後的故事與意涵。</a:t>
            </a:r>
            <a:endParaRPr lang="zh-TW" altLang="zh-TW" sz="18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9561" y="3942050"/>
            <a:ext cx="2894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98525" algn="l"/>
              </a:tabLst>
            </a:pP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花蓮慈濟小學，由楊月鳳校長一手規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畫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，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校長口述</a:t>
            </a:r>
            <a:r>
              <a:rPr lang="zh-TW" altLang="en-US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</a:t>
            </a:r>
            <a:r>
              <a:rPr lang="zh-TW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是非常重要且珍貴的資料。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5" descr="C:\Users\HC-user4\Desktop\IMG_5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6" y="186465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49880" y="1175470"/>
            <a:ext cx="3781646" cy="4052705"/>
            <a:chOff x="2502622" y="803322"/>
            <a:chExt cx="4128904" cy="4424854"/>
          </a:xfrm>
        </p:grpSpPr>
        <p:sp>
          <p:nvSpPr>
            <p:cNvPr id="21" name="椭圆 20"/>
            <p:cNvSpPr/>
            <p:nvPr/>
          </p:nvSpPr>
          <p:spPr>
            <a:xfrm>
              <a:off x="4157072" y="3981393"/>
              <a:ext cx="1126616" cy="1126616"/>
            </a:xfrm>
            <a:prstGeom prst="ellipse">
              <a:avLst/>
            </a:prstGeom>
            <a:gradFill>
              <a:gsLst>
                <a:gs pos="15000">
                  <a:srgbClr val="00B0F0"/>
                </a:gs>
                <a:gs pos="31000">
                  <a:srgbClr val="0070C0"/>
                </a:gs>
                <a:gs pos="63000">
                  <a:srgbClr val="FFFB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>
              <a:glow rad="127000">
                <a:srgbClr val="5D552C">
                  <a:alpha val="4000"/>
                </a:srgbClr>
              </a:glow>
              <a:softEdge rad="0"/>
            </a:effectLst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endParaRPr lang="zh-CN" alt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109557" y="1342999"/>
              <a:ext cx="3146805" cy="3885177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endParaRPr lang="zh-CN" alt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502622" y="803322"/>
              <a:ext cx="4128904" cy="3565450"/>
              <a:chOff x="5527231" y="954156"/>
              <a:chExt cx="5505205" cy="4753933"/>
            </a:xfrm>
          </p:grpSpPr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8193551" y="954156"/>
                <a:ext cx="664202" cy="664199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10401724" y="2303011"/>
                <a:ext cx="630712" cy="630709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5944742" y="1618354"/>
                <a:ext cx="858517" cy="858513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5527231" y="4287192"/>
                <a:ext cx="998452" cy="998448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椭圆 27"/>
              <p:cNvSpPr>
                <a:spLocks noChangeAspect="1"/>
              </p:cNvSpPr>
              <p:nvPr/>
            </p:nvSpPr>
            <p:spPr>
              <a:xfrm>
                <a:off x="9860358" y="4554151"/>
                <a:ext cx="864619" cy="864616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椭圆 28"/>
              <p:cNvSpPr>
                <a:spLocks noChangeAspect="1"/>
              </p:cNvSpPr>
              <p:nvPr/>
            </p:nvSpPr>
            <p:spPr>
              <a:xfrm>
                <a:off x="9044057" y="2279362"/>
                <a:ext cx="899459" cy="899455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椭圆 29"/>
              <p:cNvSpPr>
                <a:spLocks noChangeAspect="1"/>
              </p:cNvSpPr>
              <p:nvPr/>
            </p:nvSpPr>
            <p:spPr>
              <a:xfrm>
                <a:off x="7195723" y="1908312"/>
                <a:ext cx="749646" cy="749644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8574548" y="3372396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9808259" y="3278115"/>
                <a:ext cx="332101" cy="332100"/>
              </a:xfrm>
              <a:prstGeom prst="ellipse">
                <a:avLst/>
              </a:prstGeom>
              <a:solidFill>
                <a:srgbClr val="054487"/>
              </a:solid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椭圆 32"/>
              <p:cNvSpPr>
                <a:spLocks noChangeAspect="1"/>
              </p:cNvSpPr>
              <p:nvPr/>
            </p:nvSpPr>
            <p:spPr>
              <a:xfrm>
                <a:off x="8029639" y="2630392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6931436" y="3100478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椭圆 34"/>
              <p:cNvSpPr>
                <a:spLocks noChangeAspect="1"/>
              </p:cNvSpPr>
              <p:nvPr/>
            </p:nvSpPr>
            <p:spPr>
              <a:xfrm>
                <a:off x="6676161" y="4125811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椭圆 35"/>
              <p:cNvSpPr>
                <a:spLocks noChangeAspect="1"/>
              </p:cNvSpPr>
              <p:nvPr/>
            </p:nvSpPr>
            <p:spPr>
              <a:xfrm>
                <a:off x="7601317" y="4868007"/>
                <a:ext cx="332101" cy="332100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椭圆 36"/>
              <p:cNvSpPr>
                <a:spLocks noChangeAspect="1"/>
              </p:cNvSpPr>
              <p:nvPr/>
            </p:nvSpPr>
            <p:spPr>
              <a:xfrm>
                <a:off x="8672199" y="4482294"/>
                <a:ext cx="332101" cy="332100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椭圆 37"/>
              <p:cNvSpPr>
                <a:spLocks noChangeAspect="1"/>
              </p:cNvSpPr>
              <p:nvPr/>
            </p:nvSpPr>
            <p:spPr>
              <a:xfrm>
                <a:off x="9164903" y="5375989"/>
                <a:ext cx="332101" cy="332100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383480" y="1249695"/>
            <a:ext cx="28093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一、慈</a:t>
            </a:r>
            <a:r>
              <a:rPr kumimoji="0"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小</a:t>
            </a:r>
            <a:endParaRPr kumimoji="0" lang="en-US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0"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建築特色</a:t>
            </a:r>
            <a:endParaRPr kumimoji="0"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185605" y="2703638"/>
            <a:ext cx="2623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32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二、慈</a:t>
            </a:r>
            <a:r>
              <a:rPr kumimoji="0" lang="zh-TW" altLang="en-US" sz="3200" b="1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小</a:t>
            </a:r>
            <a:endParaRPr kumimoji="0" lang="en-US" altLang="zh-TW" sz="3200" b="1" dirty="0" smtClean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0" lang="zh-TW" altLang="en-US" sz="3200" b="1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建築功能</a:t>
            </a:r>
            <a:endParaRPr kumimoji="0" lang="en-US" altLang="zh-TW" sz="32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5462740" y="832921"/>
            <a:ext cx="32272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2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三、問卷分析</a:t>
            </a:r>
            <a:endParaRPr kumimoji="0" lang="en-US" altLang="zh-TW" sz="3200" b="1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kumimoji="0"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人</a:t>
            </a:r>
            <a:r>
              <a:rPr kumimoji="0" lang="zh-TW" altLang="en-US" sz="32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與建築</a:t>
            </a:r>
            <a:endParaRPr kumimoji="0" lang="en-US" altLang="zh-TW" sz="3200" b="1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5920731" y="2900825"/>
            <a:ext cx="33060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2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四、行動方案</a:t>
            </a:r>
            <a:endParaRPr kumimoji="0" lang="en-US" altLang="zh-TW" sz="32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kumimoji="0" lang="zh-TW" altLang="en-US" sz="32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kumimoji="0" lang="zh-TW" altLang="en-US" sz="32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執行</a:t>
            </a:r>
            <a:r>
              <a:rPr kumimoji="0" lang="zh-TW" altLang="en-US" sz="32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成效</a:t>
            </a:r>
            <a:endParaRPr kumimoji="0" lang="en-US" altLang="zh-TW" sz="32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26"/>
          <p:cNvSpPr txBox="1"/>
          <p:nvPr/>
        </p:nvSpPr>
        <p:spPr>
          <a:xfrm>
            <a:off x="145055" y="156991"/>
            <a:ext cx="628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慈小建築特色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259080" y="1085400"/>
            <a:ext cx="13104813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(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一</a:t>
            </a: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)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延續慈濟建築特色</a:t>
            </a: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: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灰色、人字型、鏈鎖磚</a:t>
            </a:r>
            <a:endParaRPr kumimoji="0"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4" name="image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8" t="64970" r="3531" b="1346"/>
          <a:stretch/>
        </p:blipFill>
        <p:spPr bwMode="auto">
          <a:xfrm>
            <a:off x="6140604" y="2050743"/>
            <a:ext cx="2902267" cy="217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2050743"/>
            <a:ext cx="2880000" cy="216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2" y="2050743"/>
            <a:ext cx="2880000" cy="217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32"/>
          <p:cNvSpPr txBox="1"/>
          <p:nvPr/>
        </p:nvSpPr>
        <p:spPr>
          <a:xfrm>
            <a:off x="288149" y="4189393"/>
            <a:ext cx="28813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灰色建築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寧靜、不計較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TextBox 32"/>
          <p:cNvSpPr txBox="1"/>
          <p:nvPr/>
        </p:nvSpPr>
        <p:spPr>
          <a:xfrm>
            <a:off x="3260879" y="4170964"/>
            <a:ext cx="28797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人字型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以人、以合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0" name="TextBox 32"/>
          <p:cNvSpPr txBox="1"/>
          <p:nvPr/>
        </p:nvSpPr>
        <p:spPr>
          <a:xfrm>
            <a:off x="6079842" y="4170964"/>
            <a:ext cx="28797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連鎖磚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雨水滲入、大地</a:t>
            </a: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呼吸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26"/>
          <p:cNvSpPr txBox="1"/>
          <p:nvPr/>
        </p:nvSpPr>
        <p:spPr>
          <a:xfrm>
            <a:off x="145055" y="156991"/>
            <a:ext cx="63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慈小建築特色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259080" y="803322"/>
            <a:ext cx="13104813" cy="12741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慈小專屬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建築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：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慈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小建築由老師說明功能，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            </a:t>
            </a:r>
            <a:r>
              <a:rPr lang="zh-TW" altLang="en-US" sz="32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學生</a:t>
            </a:r>
            <a:r>
              <a:rPr lang="zh-TW" altLang="en-US" sz="32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進行命名、投票</a:t>
            </a:r>
            <a:endParaRPr kumimoji="0" lang="en-US" altLang="zh-TW" sz="32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imag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14635"/>
          <a:stretch>
            <a:fillRect/>
          </a:stretch>
        </p:blipFill>
        <p:spPr bwMode="auto">
          <a:xfrm>
            <a:off x="2058296" y="1909738"/>
            <a:ext cx="2520000" cy="162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3"/>
          <a:stretch>
            <a:fillRect/>
          </a:stretch>
        </p:blipFill>
        <p:spPr bwMode="auto">
          <a:xfrm>
            <a:off x="4578296" y="1942929"/>
            <a:ext cx="252000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14674"/>
          <a:stretch>
            <a:fillRect/>
          </a:stretch>
        </p:blipFill>
        <p:spPr bwMode="auto">
          <a:xfrm>
            <a:off x="2058296" y="3499942"/>
            <a:ext cx="2520000" cy="1641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4" descr="D:\Documents\2207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0698"/>
          <a:stretch>
            <a:fillRect/>
          </a:stretch>
        </p:blipFill>
        <p:spPr bwMode="auto">
          <a:xfrm>
            <a:off x="4578296" y="3499942"/>
            <a:ext cx="2520000" cy="167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2"/>
          <p:cNvSpPr txBox="1"/>
          <p:nvPr/>
        </p:nvSpPr>
        <p:spPr>
          <a:xfrm>
            <a:off x="0" y="2337430"/>
            <a:ext cx="2058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靜思長廊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大小</a:t>
            </a:r>
            <a:r>
              <a:rPr kumimoji="0"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</a:t>
            </a: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序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12592" y="3858642"/>
            <a:ext cx="2058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弧形拱門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外圓內方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7098294" y="2373231"/>
            <a:ext cx="2045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靜思語階梯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戶外教室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7098295" y="3858643"/>
            <a:ext cx="2045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佛堂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靜心、禮儀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26"/>
          <p:cNvSpPr txBox="1"/>
          <p:nvPr/>
        </p:nvSpPr>
        <p:spPr>
          <a:xfrm>
            <a:off x="145055" y="156991"/>
            <a:ext cx="607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慈小建築功能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259081" y="803322"/>
            <a:ext cx="8656320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防震、減碳、以學生學習為主體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8" name="imag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" y="1629067"/>
            <a:ext cx="2880000" cy="251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5" descr="D:\Documents\S__159670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38" y="1629067"/>
            <a:ext cx="2880000" cy="2413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01" y="1665259"/>
            <a:ext cx="2880000" cy="234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2"/>
          <p:cNvSpPr txBox="1"/>
          <p:nvPr/>
        </p:nvSpPr>
        <p:spPr>
          <a:xfrm>
            <a:off x="273807" y="4133168"/>
            <a:ext cx="28813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屋頂天窗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採光、省電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3147378" y="4133167"/>
            <a:ext cx="28797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共同空間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三大功能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6034869" y="4133166"/>
            <a:ext cx="2881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生態池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防洪、生態觀察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3275" y="1629067"/>
            <a:ext cx="28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文本框 26"/>
          <p:cNvSpPr txBox="1"/>
          <p:nvPr/>
        </p:nvSpPr>
        <p:spPr>
          <a:xfrm>
            <a:off x="145055" y="156991"/>
            <a:ext cx="64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慈小建築功能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259081" y="803322"/>
            <a:ext cx="865632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巧思、娛樂、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以學生學習為主體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273807" y="4133168"/>
            <a:ext cx="28813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一二樓上下鏤空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自然對流、空氣好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3147378" y="4133167"/>
            <a:ext cx="28797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天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橋</a:t>
            </a:r>
            <a:endParaRPr kumimoji="0"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擋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雨、遮太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陽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6034869" y="4133166"/>
            <a:ext cx="2881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歡樂廣場棋盤</a:t>
            </a:r>
            <a:endParaRPr kumimoji="0"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自由發想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遊戲</a:t>
            </a:r>
            <a:endParaRPr kumimoji="0"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1" name="image14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147103" y="1629067"/>
            <a:ext cx="28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19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020399" y="1629067"/>
            <a:ext cx="28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2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第一部份，關於六年級學生對於</a:t>
            </a:r>
            <a:r>
              <a:rPr lang="zh-TW" altLang="zh-TW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</a:t>
            </a:r>
            <a:r>
              <a:rPr lang="zh-TW" altLang="zh-TW" sz="28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學校建築都是灰色，灰色給你的感覺是什麼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en-US" altLang="zh-TW" sz="18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請勾選，可複選</a:t>
            </a: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Chart 1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49501"/>
              </p:ext>
            </p:extLst>
          </p:nvPr>
        </p:nvGraphicFramePr>
        <p:xfrm>
          <a:off x="289560" y="1837316"/>
          <a:ext cx="4983480" cy="308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5356860" y="2014264"/>
            <a:ext cx="3588744" cy="2677656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學生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對灰色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建築的感覺很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不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同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31%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感到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很寧靜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，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25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%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覺得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很單調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PMingLiu" panose="02020500000000000000" pitchFamily="18" charset="-120"/>
            </a:endParaRPr>
          </a:p>
          <a:p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多數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表示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灰色給予人安定身心的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感受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，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但有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部分的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學生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覺得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很單調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、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沒有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MingLiu" panose="02020500000000000000" pitchFamily="18" charset="-120"/>
              </a:rPr>
              <a:t>變化。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第一部份，關於六年級學生對於</a:t>
            </a:r>
            <a:r>
              <a:rPr lang="zh-TW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</a:t>
            </a:r>
            <a:r>
              <a:rPr lang="zh-TW" altLang="zh-TW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連鎖磚的功用是什麼</a:t>
            </a:r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請勾選，可複選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Chart 3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5484"/>
              </p:ext>
            </p:extLst>
          </p:nvPr>
        </p:nvGraphicFramePr>
        <p:xfrm>
          <a:off x="236495" y="1855918"/>
          <a:ext cx="5025804" cy="353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5376042" y="2263630"/>
            <a:ext cx="3588744" cy="2308324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學校隨處可見的連鎖磚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高達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39%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表示不知道其功用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的學生知道連鎖磚主要是為了讓大地呼吸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值得分享給同學們知道。</a:t>
            </a:r>
            <a:endParaRPr lang="zh-TW" alt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1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4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92510"/>
              </p:ext>
            </p:extLst>
          </p:nvPr>
        </p:nvGraphicFramePr>
        <p:xfrm>
          <a:off x="57012" y="156991"/>
          <a:ext cx="6648588" cy="535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第一部份，關於六年級學生對於</a:t>
            </a:r>
            <a:r>
              <a:rPr lang="zh-TW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</a:t>
            </a:r>
            <a:r>
              <a:rPr lang="zh-TW" altLang="zh-TW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你覺得學校建築物是由誰命名的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24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6860" y="1854414"/>
            <a:ext cx="3672564" cy="3046988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慈濟小學是證嚴法師所創辦的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高達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認為證嚴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法師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命名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。建築物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命名屬於大事，要由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職位高或權力大的人做決定。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實際上是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透過學生一張張貼紙投票而命名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值得與同學分享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資訊。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6636" r="4495" b="8548"/>
          <a:stretch>
            <a:fillRect/>
          </a:stretch>
        </p:blipFill>
        <p:spPr bwMode="auto">
          <a:xfrm>
            <a:off x="60960" y="30480"/>
            <a:ext cx="9022080" cy="506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8"/>
          <p:cNvSpPr/>
          <p:nvPr/>
        </p:nvSpPr>
        <p:spPr>
          <a:xfrm>
            <a:off x="3881053" y="59552"/>
            <a:ext cx="5040000" cy="5040000"/>
          </a:xfrm>
          <a:prstGeom prst="ellipse">
            <a:avLst/>
          </a:prstGeom>
          <a:solidFill>
            <a:schemeClr val="accent6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3849967" y="1755288"/>
            <a:ext cx="5040000" cy="1648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在慈小生活六年了</a:t>
            </a:r>
            <a:endParaRPr kumimoji="0" lang="en-US" altLang="zh-TW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我們其實有個疑問</a:t>
            </a:r>
            <a:r>
              <a:rPr kumimoji="0" lang="en-US" altLang="zh-TW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?</a:t>
            </a:r>
            <a:endParaRPr kumimoji="0" lang="en-GB" altLang="zh-CN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6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094323"/>
              </p:ext>
            </p:extLst>
          </p:nvPr>
        </p:nvGraphicFramePr>
        <p:xfrm>
          <a:off x="-202400" y="1844282"/>
          <a:ext cx="5818672" cy="355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第一部份，關於六年級學生對於</a:t>
            </a:r>
            <a:r>
              <a:rPr lang="zh-TW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</a:t>
            </a:r>
            <a:r>
              <a:rPr lang="zh-TW" altLang="zh-TW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人字型屋頂代表什麼意思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24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6860" y="1854414"/>
            <a:ext cx="3672564" cy="3046988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以人為本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占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39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表示一部分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學童瞭解慈濟建築上特有的人字型屋頂的意涵。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而勾選方便排水的占有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38%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，推測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選項有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這麼高比例的人勾選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瞭解人字型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屋頂意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涵，但具有科學判斷的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能力。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1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552563"/>
              </p:ext>
            </p:extLst>
          </p:nvPr>
        </p:nvGraphicFramePr>
        <p:xfrm>
          <a:off x="-132310" y="1863211"/>
          <a:ext cx="5678491" cy="351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第二部份，關於六年級學生對於</a:t>
            </a:r>
            <a:r>
              <a:rPr lang="zh-TW" altLang="zh-TW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學校建築的滿意度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你最喜歡學校的什麼地方</a:t>
            </a:r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請勾選，可複選</a:t>
            </a:r>
            <a:r>
              <a:rPr lang="en-US" altLang="zh-TW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6860" y="1854414"/>
            <a:ext cx="3672564" cy="3046988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學生最喜歡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的場所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各有不同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，最多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是包容草原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(28%)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，主要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是大片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草地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可奔跑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、追逐、遊戲，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其次是籃球場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(21%)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都是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能讓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學生玩樂活動的場所，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表示學生很喜歡寬廣的區域舒展筋骨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0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2" title="圖表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144231"/>
              </p:ext>
            </p:extLst>
          </p:nvPr>
        </p:nvGraphicFramePr>
        <p:xfrm>
          <a:off x="-605631" y="1292686"/>
          <a:ext cx="6625132" cy="409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26"/>
          <p:cNvSpPr txBox="1"/>
          <p:nvPr/>
        </p:nvSpPr>
        <p:spPr>
          <a:xfrm>
            <a:off x="145055" y="156991"/>
            <a:ext cx="270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問卷分析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" y="803322"/>
            <a:ext cx="87398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第二部份，關於六年級學生對於</a:t>
            </a:r>
            <a:r>
              <a:rPr lang="zh-TW" altLang="zh-TW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學校建築的滿意度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你覺得學校需要改善的地方是哪裡</a:t>
            </a:r>
            <a:r>
              <a:rPr lang="en-US" altLang="zh-TW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請勾選、可複選</a:t>
            </a:r>
            <a:r>
              <a:rPr lang="en-US" altLang="zh-TW" sz="2000" b="1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2577" y="1880538"/>
            <a:ext cx="3672564" cy="3046988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學生認為學校最需要改善的地方是生態池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佔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39%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當中紛紛表示生態池環境髒亂、沒有魚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生存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、需要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整理等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意見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我們決定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採取行動，號召志同道合的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</a:t>
            </a:r>
            <a:r>
              <a:rPr lang="zh-TW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一起清理生態</a:t>
            </a:r>
            <a:r>
              <a:rPr lang="zh-TW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池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6"/>
          <p:cNvSpPr txBox="1"/>
          <p:nvPr/>
        </p:nvSpPr>
        <p:spPr>
          <a:xfrm>
            <a:off x="145055" y="156991"/>
            <a:ext cx="625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問卷調查結果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1720215" y="3310174"/>
            <a:ext cx="190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六年級學生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不清楚學校建築意義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TextBox 32"/>
          <p:cNvSpPr txBox="1"/>
          <p:nvPr/>
        </p:nvSpPr>
        <p:spPr>
          <a:xfrm>
            <a:off x="3483469" y="3310175"/>
            <a:ext cx="2165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學生最愛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在綠地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奔跑運動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0" name="TextBox 32"/>
          <p:cNvSpPr txBox="1"/>
          <p:nvPr/>
        </p:nvSpPr>
        <p:spPr>
          <a:xfrm>
            <a:off x="5218615" y="3553146"/>
            <a:ext cx="2815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最需要改善地方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生態</a:t>
            </a:r>
            <a:r>
              <a:rPr kumimoji="0"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池</a:t>
            </a:r>
            <a:endParaRPr kumimoji="0"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59" name="组合 1"/>
          <p:cNvGrpSpPr>
            <a:grpSpLocks/>
          </p:cNvGrpSpPr>
          <p:nvPr/>
        </p:nvGrpSpPr>
        <p:grpSpPr bwMode="auto">
          <a:xfrm>
            <a:off x="1720215" y="1257619"/>
            <a:ext cx="5701665" cy="1903698"/>
            <a:chOff x="1167355" y="1217191"/>
            <a:chExt cx="6892537" cy="2300813"/>
          </a:xfrm>
        </p:grpSpPr>
        <p:sp>
          <p:nvSpPr>
            <p:cNvPr id="60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>
                <a:gd name="T0" fmla="*/ 1558 w 1558"/>
                <a:gd name="T1" fmla="*/ 337 h 814"/>
                <a:gd name="T2" fmla="*/ 1221 w 1558"/>
                <a:gd name="T3" fmla="*/ 0 h 814"/>
                <a:gd name="T4" fmla="*/ 407 w 1558"/>
                <a:gd name="T5" fmla="*/ 814 h 814"/>
                <a:gd name="T6" fmla="*/ 0 w 1558"/>
                <a:gd name="T7" fmla="*/ 407 h 814"/>
                <a:gd name="T8" fmla="*/ 402 w 1558"/>
                <a:gd name="T9" fmla="*/ 5 h 814"/>
                <a:gd name="T10" fmla="*/ 734 w 1558"/>
                <a:gd name="T11" fmla="*/ 337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>
                <a:gd name="T0" fmla="*/ 1558 w 1558"/>
                <a:gd name="T1" fmla="*/ 337 h 814"/>
                <a:gd name="T2" fmla="*/ 1221 w 1558"/>
                <a:gd name="T3" fmla="*/ 0 h 814"/>
                <a:gd name="T4" fmla="*/ 407 w 1558"/>
                <a:gd name="T5" fmla="*/ 814 h 814"/>
                <a:gd name="T6" fmla="*/ 0 w 1558"/>
                <a:gd name="T7" fmla="*/ 407 h 814"/>
                <a:gd name="T8" fmla="*/ 402 w 1558"/>
                <a:gd name="T9" fmla="*/ 5 h 814"/>
                <a:gd name="T10" fmla="*/ 734 w 1558"/>
                <a:gd name="T11" fmla="*/ 337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 rot="-2700000">
              <a:off x="1723577" y="1817977"/>
              <a:ext cx="1104193" cy="1104192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defTabSz="11445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kumimoji="0" lang="zh-CN" altLang="en-US" sz="1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 rot="-27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defTabSz="11445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 defTabSz="11445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defTabSz="1144588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kumimoji="0" lang="zh-CN" altLang="en-US" sz="1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 rot="18900000">
              <a:off x="6366522" y="1817403"/>
              <a:ext cx="1104427" cy="1104188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kumimoji="0" lang="zh-CN" altLang="en-US" sz="140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66" name="TextBox 11"/>
            <p:cNvSpPr txBox="1">
              <a:spLocks noChangeArrowheads="1"/>
            </p:cNvSpPr>
            <p:nvPr/>
          </p:nvSpPr>
          <p:spPr bwMode="auto">
            <a:xfrm flipH="1">
              <a:off x="1918972" y="1769285"/>
              <a:ext cx="713403" cy="10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rPr>
                <a:t>1</a:t>
              </a:r>
              <a:endParaRPr kumimoji="0"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4271197" y="1714423"/>
            <a:ext cx="59014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</a:t>
            </a:r>
            <a:endParaRPr kumimoji="0"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182816" y="1679593"/>
            <a:ext cx="59014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3</a:t>
            </a:r>
            <a:endParaRPr kumimoji="0"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04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26"/>
          <p:cNvSpPr txBox="1"/>
          <p:nvPr/>
        </p:nvSpPr>
        <p:spPr>
          <a:xfrm>
            <a:off x="145055" y="156991"/>
            <a:ext cx="686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行動方案執行成果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502920" y="842051"/>
            <a:ext cx="8641080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(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一</a:t>
            </a: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)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設計明信片</a:t>
            </a: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—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靜思語</a:t>
            </a:r>
            <a:r>
              <a:rPr kumimoji="0"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+</a:t>
            </a:r>
            <a:r>
              <a:rPr kumimoji="0"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學校建築故事</a:t>
            </a:r>
            <a:endParaRPr kumimoji="0"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6" name="圖片 35"/>
          <p:cNvPicPr/>
          <p:nvPr/>
        </p:nvPicPr>
        <p:blipFill>
          <a:blip r:embed="rId5"/>
          <a:stretch>
            <a:fillRect/>
          </a:stretch>
        </p:blipFill>
        <p:spPr>
          <a:xfrm rot="20644800">
            <a:off x="-26001" y="2374168"/>
            <a:ext cx="3605630" cy="219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圖片 36"/>
          <p:cNvPicPr/>
          <p:nvPr/>
        </p:nvPicPr>
        <p:blipFill>
          <a:blip r:embed="rId6"/>
          <a:stretch>
            <a:fillRect/>
          </a:stretch>
        </p:blipFill>
        <p:spPr>
          <a:xfrm rot="1147226">
            <a:off x="5567049" y="2440372"/>
            <a:ext cx="3534904" cy="218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C:\Users\HC-user4\Desktop\明信片0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4958" y="1921690"/>
            <a:ext cx="3576984" cy="218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467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26"/>
          <p:cNvSpPr txBox="1"/>
          <p:nvPr/>
        </p:nvSpPr>
        <p:spPr>
          <a:xfrm>
            <a:off x="145055" y="156991"/>
            <a:ext cx="70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行動方案執行成果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502920" y="842051"/>
            <a:ext cx="8641080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拯救生態池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—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邀請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同學一起動手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整理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圖片 8" descr="C:\Users\HC-user4\Downloads\IMG_5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798"/>
            <a:ext cx="3600000" cy="2585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9" descr="C:\Users\HC-user4\Downloads\IMG_58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98" y="1881695"/>
            <a:ext cx="1989947" cy="2585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0" descr="C:\Users\HC-user4\Downloads\IMG_58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43" y="1904798"/>
            <a:ext cx="3619537" cy="253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6011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429240" y="3920448"/>
            <a:ext cx="6278969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維護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學校環境是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每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一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位學校成員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的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責任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en-US" altLang="zh-TW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研究建</a:t>
            </a:r>
            <a:r>
              <a:rPr lang="zh-TW" altLang="en-US" sz="3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議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8163" y="1127125"/>
            <a:ext cx="2206898" cy="3597275"/>
            <a:chOff x="538163" y="1127125"/>
            <a:chExt cx="3363912" cy="5483225"/>
          </a:xfrm>
        </p:grpSpPr>
        <p:sp>
          <p:nvSpPr>
            <p:cNvPr id="28" name="AutoShape 19"/>
            <p:cNvSpPr>
              <a:spLocks/>
            </p:cNvSpPr>
            <p:nvPr/>
          </p:nvSpPr>
          <p:spPr bwMode="auto">
            <a:xfrm rot="11714207">
              <a:off x="538163" y="1127125"/>
              <a:ext cx="1870075" cy="17700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550" y="0"/>
                  </a:moveTo>
                  <a:cubicBezTo>
                    <a:pt x="2888" y="0"/>
                    <a:pt x="655" y="1810"/>
                    <a:pt x="0" y="4265"/>
                  </a:cubicBezTo>
                  <a:cubicBezTo>
                    <a:pt x="877" y="8372"/>
                    <a:pt x="2900" y="12282"/>
                    <a:pt x="6078" y="15474"/>
                  </a:cubicBezTo>
                  <a:cubicBezTo>
                    <a:pt x="9283" y="18692"/>
                    <a:pt x="13214" y="20731"/>
                    <a:pt x="17342" y="21600"/>
                  </a:cubicBezTo>
                  <a:cubicBezTo>
                    <a:pt x="19793" y="20941"/>
                    <a:pt x="21599" y="18710"/>
                    <a:pt x="21599" y="16051"/>
                  </a:cubicBezTo>
                  <a:lnTo>
                    <a:pt x="21599" y="5750"/>
                  </a:lnTo>
                  <a:cubicBezTo>
                    <a:pt x="21599" y="2574"/>
                    <a:pt x="19026" y="0"/>
                    <a:pt x="15850" y="0"/>
                  </a:cubicBezTo>
                  <a:lnTo>
                    <a:pt x="55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kumimoji="0" lang="es-ES" sz="2953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32" name="AutoShape 20"/>
            <p:cNvSpPr>
              <a:spLocks/>
            </p:cNvSpPr>
            <p:nvPr/>
          </p:nvSpPr>
          <p:spPr bwMode="auto">
            <a:xfrm rot="10087742">
              <a:off x="1079500" y="4840288"/>
              <a:ext cx="1874838" cy="1770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734" y="0"/>
                  </a:moveTo>
                  <a:cubicBezTo>
                    <a:pt x="2566" y="0"/>
                    <a:pt x="0" y="2572"/>
                    <a:pt x="0" y="5747"/>
                  </a:cubicBezTo>
                  <a:lnTo>
                    <a:pt x="0" y="16042"/>
                  </a:lnTo>
                  <a:cubicBezTo>
                    <a:pt x="0" y="18718"/>
                    <a:pt x="1827" y="20959"/>
                    <a:pt x="4297" y="21599"/>
                  </a:cubicBezTo>
                  <a:cubicBezTo>
                    <a:pt x="8435" y="20739"/>
                    <a:pt x="12379" y="18697"/>
                    <a:pt x="15591" y="15465"/>
                  </a:cubicBezTo>
                  <a:cubicBezTo>
                    <a:pt x="18700" y="12337"/>
                    <a:pt x="20698" y="8517"/>
                    <a:pt x="21599" y="4499"/>
                  </a:cubicBezTo>
                  <a:cubicBezTo>
                    <a:pt x="21030" y="1925"/>
                    <a:pt x="18745" y="0"/>
                    <a:pt x="16006" y="0"/>
                  </a:cubicBezTo>
                  <a:lnTo>
                    <a:pt x="5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kumimoji="0" lang="es-ES" sz="2953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33" name="AutoShape 21"/>
            <p:cNvSpPr>
              <a:spLocks/>
            </p:cNvSpPr>
            <p:nvPr/>
          </p:nvSpPr>
          <p:spPr bwMode="auto">
            <a:xfrm rot="2700000">
              <a:off x="2078831" y="3047207"/>
              <a:ext cx="1774825" cy="18716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734" y="0"/>
                  </a:moveTo>
                  <a:cubicBezTo>
                    <a:pt x="2566" y="0"/>
                    <a:pt x="0" y="2572"/>
                    <a:pt x="0" y="5747"/>
                  </a:cubicBezTo>
                  <a:lnTo>
                    <a:pt x="0" y="16042"/>
                  </a:lnTo>
                  <a:cubicBezTo>
                    <a:pt x="0" y="18718"/>
                    <a:pt x="1827" y="20959"/>
                    <a:pt x="4297" y="21599"/>
                  </a:cubicBezTo>
                  <a:cubicBezTo>
                    <a:pt x="8435" y="20739"/>
                    <a:pt x="12379" y="18697"/>
                    <a:pt x="15591" y="15465"/>
                  </a:cubicBezTo>
                  <a:cubicBezTo>
                    <a:pt x="18700" y="12337"/>
                    <a:pt x="20698" y="8517"/>
                    <a:pt x="21599" y="4499"/>
                  </a:cubicBezTo>
                  <a:cubicBezTo>
                    <a:pt x="21030" y="1925"/>
                    <a:pt x="18745" y="0"/>
                    <a:pt x="16006" y="0"/>
                  </a:cubicBezTo>
                  <a:lnTo>
                    <a:pt x="5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>
                <a:defRPr/>
              </a:pPr>
              <a:endParaRPr kumimoji="0" lang="es-ES" sz="2953"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 flipH="1">
              <a:off x="781665" y="1347047"/>
              <a:ext cx="895350" cy="135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4800" dirty="0"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rPr>
                <a:t>1</a:t>
              </a:r>
              <a:endParaRPr kumimoji="0"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 flipH="1">
              <a:off x="2526917" y="3150177"/>
              <a:ext cx="893761" cy="135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4800" dirty="0"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rPr>
                <a:t>2</a:t>
              </a:r>
              <a:endParaRPr kumimoji="0"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 flipH="1">
              <a:off x="1714203" y="5156972"/>
              <a:ext cx="893763" cy="135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4800" dirty="0"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rPr>
                <a:t>3</a:t>
              </a:r>
              <a:endParaRPr kumimoji="0"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83595" y="1125175"/>
            <a:ext cx="501511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將研究成果與學校師生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分享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慈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小建築特色與意義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76908" y="2699578"/>
            <a:ext cx="627983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製作介紹慈小建築與特色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的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QR 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 panose="020B0604020202020204" pitchFamily="34" charset="0"/>
              </a:rPr>
              <a:t>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972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" y="83960"/>
            <a:ext cx="9018411" cy="496748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407568" y="1849305"/>
            <a:ext cx="377587" cy="377587"/>
          </a:xfrm>
          <a:prstGeom prst="ellipse">
            <a:avLst/>
          </a:prstGeom>
          <a:solidFill>
            <a:srgbClr val="07B1E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5223" y="2177358"/>
            <a:ext cx="232018" cy="232018"/>
          </a:xfrm>
          <a:prstGeom prst="ellipse">
            <a:avLst/>
          </a:prstGeom>
          <a:solidFill>
            <a:srgbClr val="FF9B02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30335" y="1476817"/>
            <a:ext cx="232018" cy="232018"/>
          </a:xfrm>
          <a:prstGeom prst="ellipse">
            <a:avLst/>
          </a:prstGeom>
          <a:solidFill>
            <a:srgbClr val="12BC44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61400" y="2177571"/>
            <a:ext cx="190757" cy="190757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67191" y="2293367"/>
            <a:ext cx="288032" cy="288032"/>
          </a:xfrm>
          <a:prstGeom prst="ellipse">
            <a:avLst/>
          </a:prstGeom>
          <a:solidFill>
            <a:srgbClr val="12BC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椭圆 13"/>
          <p:cNvSpPr/>
          <p:nvPr/>
        </p:nvSpPr>
        <p:spPr>
          <a:xfrm rot="13980000">
            <a:off x="5100429" y="2453194"/>
            <a:ext cx="153021" cy="153021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椭圆 14"/>
          <p:cNvSpPr/>
          <p:nvPr/>
        </p:nvSpPr>
        <p:spPr>
          <a:xfrm rot="13980000">
            <a:off x="3896567" y="1184170"/>
            <a:ext cx="292844" cy="292844"/>
          </a:xfrm>
          <a:prstGeom prst="ellipse">
            <a:avLst/>
          </a:prstGeom>
          <a:solidFill>
            <a:srgbClr val="EC3225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58327" y="2256408"/>
            <a:ext cx="144016" cy="144016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14325" y="1782629"/>
            <a:ext cx="188793" cy="188793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8124" y="1054789"/>
            <a:ext cx="190757" cy="190757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29827" y="1177371"/>
            <a:ext cx="944544" cy="944544"/>
            <a:chOff x="709500" y="1705544"/>
            <a:chExt cx="944544" cy="944544"/>
          </a:xfrm>
        </p:grpSpPr>
        <p:grpSp>
          <p:nvGrpSpPr>
            <p:cNvPr id="20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11116" y="1764996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謝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22647" y="1583273"/>
            <a:ext cx="944544" cy="944544"/>
            <a:chOff x="1502320" y="2111446"/>
            <a:chExt cx="944544" cy="944544"/>
          </a:xfrm>
        </p:grpSpPr>
        <p:grpSp>
          <p:nvGrpSpPr>
            <p:cNvPr id="25" name="组合 24"/>
            <p:cNvGrpSpPr/>
            <p:nvPr/>
          </p:nvGrpSpPr>
          <p:grpSpPr>
            <a:xfrm>
              <a:off x="1502320" y="2111446"/>
              <a:ext cx="944544" cy="944544"/>
              <a:chOff x="1107176" y="2063474"/>
              <a:chExt cx="944544" cy="94454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C322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92098" y="2164275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謝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28433" y="1177371"/>
            <a:ext cx="944544" cy="944544"/>
            <a:chOff x="2308106" y="1705544"/>
            <a:chExt cx="944544" cy="9445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8106" y="1705544"/>
              <a:ext cx="944544" cy="944544"/>
              <a:chOff x="1107176" y="2063474"/>
              <a:chExt cx="944544" cy="944544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392691" y="1756980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37009" y="1573415"/>
            <a:ext cx="944544" cy="944544"/>
            <a:chOff x="3116682" y="2101588"/>
            <a:chExt cx="944544" cy="944544"/>
          </a:xfrm>
        </p:grpSpPr>
        <p:grpSp>
          <p:nvGrpSpPr>
            <p:cNvPr id="35" name="组合 34"/>
            <p:cNvGrpSpPr/>
            <p:nvPr/>
          </p:nvGrpSpPr>
          <p:grpSpPr>
            <a:xfrm>
              <a:off x="3116682" y="2101588"/>
              <a:ext cx="944544" cy="944544"/>
              <a:chOff x="1107176" y="2063474"/>
              <a:chExt cx="944544" cy="94454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12BC4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6337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84883" y="2130861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6337">
                <a:defRPr/>
              </a:pPr>
              <a:r>
                <a:rPr lang="zh-TW" altLang="en-US" sz="4800" b="1" kern="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endParaRPr lang="zh-CN" altLang="en-US" sz="48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 rot="13980000">
            <a:off x="5628093" y="1276185"/>
            <a:ext cx="153021" cy="153021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0513" y="3015575"/>
            <a:ext cx="5262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800" b="1" spc="16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建築</a:t>
            </a:r>
            <a:r>
              <a:rPr lang="zh-TW" altLang="en-US" sz="3800" b="1" spc="16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小偵探</a:t>
            </a:r>
            <a:r>
              <a:rPr lang="zh-TW" altLang="en-US" sz="3800" b="1" spc="16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下台</a:t>
            </a:r>
            <a:r>
              <a:rPr lang="zh-TW" altLang="en-US" sz="3800" b="1" spc="16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一鞠躬</a:t>
            </a:r>
            <a:endParaRPr lang="zh-CN" altLang="en-US" sz="3800" b="1" spc="16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飞哥PPT眉头"/>
          <p:cNvSpPr>
            <a:spLocks noChangeShapeType="1"/>
          </p:cNvSpPr>
          <p:nvPr/>
        </p:nvSpPr>
        <p:spPr bwMode="auto">
          <a:xfrm>
            <a:off x="2412000" y="3719523"/>
            <a:ext cx="4320000" cy="0"/>
          </a:xfrm>
          <a:prstGeom prst="line">
            <a:avLst/>
          </a:prstGeom>
          <a:noFill/>
          <a:ln w="12700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16337">
              <a:defRPr/>
            </a:pPr>
            <a:endParaRPr lang="zh-CN" altLang="en-US" sz="1600" ker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7508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/>
          <p:cNvSpPr txBox="1">
            <a:spLocks noChangeArrowheads="1"/>
          </p:cNvSpPr>
          <p:nvPr/>
        </p:nvSpPr>
        <p:spPr bwMode="auto">
          <a:xfrm rot="21000000">
            <a:off x="3057773" y="479641"/>
            <a:ext cx="7345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我們的上課空間一直都是這樣嗎</a:t>
            </a:r>
            <a:r>
              <a:rPr kumimoji="0" lang="en-US" altLang="zh-TW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kumimoji="0" lang="zh-CN" altLang="en-US" sz="3200" b="1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" name="Picture 2" descr="票選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4" y="419101"/>
            <a:ext cx="2880000" cy="216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靜思廣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64" y="2766573"/>
            <a:ext cx="2880000" cy="21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生態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45" y="1349958"/>
            <a:ext cx="2880000" cy="21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2"/>
          <p:cNvSpPr txBox="1">
            <a:spLocks noChangeArrowheads="1"/>
          </p:cNvSpPr>
          <p:nvPr/>
        </p:nvSpPr>
        <p:spPr bwMode="auto">
          <a:xfrm rot="20400000">
            <a:off x="-84661" y="3255991"/>
            <a:ext cx="30518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200" b="1" dirty="0" smtClean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為什麼</a:t>
            </a:r>
            <a:endParaRPr kumimoji="0" lang="en-US" altLang="zh-TW" sz="3200" b="1" dirty="0" smtClean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kumimoji="0" lang="zh-TW" altLang="en-US" sz="3200" b="1" dirty="0" smtClean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要</a:t>
            </a:r>
            <a:r>
              <a:rPr kumimoji="0" lang="zh-TW" altLang="en-US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用洗石子</a:t>
            </a:r>
            <a:r>
              <a:rPr kumimoji="0" lang="en-US" altLang="zh-TW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kumimoji="0" lang="zh-CN" altLang="en-US" sz="3200" b="1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 rot="612834">
            <a:off x="5960524" y="4032065"/>
            <a:ext cx="4091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為什麼是灰色系</a:t>
            </a:r>
            <a:r>
              <a:rPr kumimoji="0" lang="en-US" altLang="zh-TW" sz="32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kumimoji="0" lang="zh-CN" altLang="en-US" sz="3200" b="1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" y="0"/>
            <a:ext cx="9135683" cy="5143500"/>
          </a:xfrm>
          <a:prstGeom prst="rect">
            <a:avLst/>
          </a:prstGeom>
        </p:spPr>
      </p:pic>
      <p:sp>
        <p:nvSpPr>
          <p:cNvPr id="956" name="椭圆 955"/>
          <p:cNvSpPr/>
          <p:nvPr/>
        </p:nvSpPr>
        <p:spPr>
          <a:xfrm>
            <a:off x="1256657" y="841851"/>
            <a:ext cx="417423" cy="4174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57" name="椭圆 956"/>
          <p:cNvSpPr/>
          <p:nvPr/>
        </p:nvSpPr>
        <p:spPr>
          <a:xfrm>
            <a:off x="770735" y="1521100"/>
            <a:ext cx="2016224" cy="2016224"/>
          </a:xfrm>
          <a:prstGeom prst="ellipse">
            <a:avLst/>
          </a:prstGeom>
          <a:solidFill>
            <a:srgbClr val="07B1E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58" name="椭圆 957"/>
          <p:cNvSpPr/>
          <p:nvPr/>
        </p:nvSpPr>
        <p:spPr>
          <a:xfrm>
            <a:off x="2789389" y="1702133"/>
            <a:ext cx="465864" cy="46586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59" name="椭圆 958"/>
          <p:cNvSpPr/>
          <p:nvPr/>
        </p:nvSpPr>
        <p:spPr>
          <a:xfrm>
            <a:off x="928608" y="1678973"/>
            <a:ext cx="1700478" cy="17004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0" name="椭圆 959"/>
          <p:cNvSpPr/>
          <p:nvPr/>
        </p:nvSpPr>
        <p:spPr>
          <a:xfrm>
            <a:off x="1951278" y="3335520"/>
            <a:ext cx="576064" cy="57606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1" name="椭圆 960"/>
          <p:cNvSpPr/>
          <p:nvPr/>
        </p:nvSpPr>
        <p:spPr>
          <a:xfrm>
            <a:off x="2642943" y="3537324"/>
            <a:ext cx="288032" cy="28803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2" name="椭圆 961"/>
          <p:cNvSpPr/>
          <p:nvPr/>
        </p:nvSpPr>
        <p:spPr>
          <a:xfrm>
            <a:off x="226112" y="2390832"/>
            <a:ext cx="457495" cy="45749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3" name="椭圆 962"/>
          <p:cNvSpPr/>
          <p:nvPr/>
        </p:nvSpPr>
        <p:spPr>
          <a:xfrm>
            <a:off x="1243249" y="3674351"/>
            <a:ext cx="542463" cy="54246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4" name="椭圆 963"/>
          <p:cNvSpPr/>
          <p:nvPr/>
        </p:nvSpPr>
        <p:spPr>
          <a:xfrm>
            <a:off x="2863490" y="2897864"/>
            <a:ext cx="464036" cy="46403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5" name="椭圆 964"/>
          <p:cNvSpPr/>
          <p:nvPr/>
        </p:nvSpPr>
        <p:spPr>
          <a:xfrm>
            <a:off x="768636" y="3797498"/>
            <a:ext cx="159169" cy="159169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6" name="椭圆 965"/>
          <p:cNvSpPr/>
          <p:nvPr/>
        </p:nvSpPr>
        <p:spPr>
          <a:xfrm>
            <a:off x="433108" y="3223078"/>
            <a:ext cx="288032" cy="28803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7" name="椭圆 966"/>
          <p:cNvSpPr/>
          <p:nvPr/>
        </p:nvSpPr>
        <p:spPr>
          <a:xfrm>
            <a:off x="1002752" y="3198277"/>
            <a:ext cx="288032" cy="28803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8" name="椭圆 967"/>
          <p:cNvSpPr/>
          <p:nvPr/>
        </p:nvSpPr>
        <p:spPr>
          <a:xfrm>
            <a:off x="2795669" y="2227162"/>
            <a:ext cx="135642" cy="135642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69" name="椭圆 968"/>
          <p:cNvSpPr/>
          <p:nvPr/>
        </p:nvSpPr>
        <p:spPr>
          <a:xfrm>
            <a:off x="1002752" y="1507904"/>
            <a:ext cx="159169" cy="159169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70" name="椭圆 969"/>
          <p:cNvSpPr/>
          <p:nvPr/>
        </p:nvSpPr>
        <p:spPr>
          <a:xfrm>
            <a:off x="2066879" y="989924"/>
            <a:ext cx="288032" cy="28803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71" name="椭圆 970"/>
          <p:cNvSpPr/>
          <p:nvPr/>
        </p:nvSpPr>
        <p:spPr>
          <a:xfrm>
            <a:off x="2403663" y="1523057"/>
            <a:ext cx="288032" cy="28803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72" name="TextBox 971"/>
          <p:cNvSpPr txBox="1"/>
          <p:nvPr/>
        </p:nvSpPr>
        <p:spPr>
          <a:xfrm>
            <a:off x="1108045" y="2006111"/>
            <a:ext cx="1390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37"/>
            <a:r>
              <a:rPr lang="zh-CN" altLang="zh-CN" sz="4400" spc="3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4400" spc="3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endParaRPr lang="zh-CN" altLang="en-US" sz="4400" spc="3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73" name="TextBox 972"/>
          <p:cNvSpPr txBox="1"/>
          <p:nvPr/>
        </p:nvSpPr>
        <p:spPr>
          <a:xfrm>
            <a:off x="1250299" y="269004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37"/>
            <a:r>
              <a:rPr lang="en-US" altLang="zh-CN" sz="16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CONTENTS</a:t>
            </a:r>
            <a:endParaRPr lang="zh-CN" altLang="en-US" sz="16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74" name="组合 973"/>
          <p:cNvGrpSpPr/>
          <p:nvPr/>
        </p:nvGrpSpPr>
        <p:grpSpPr>
          <a:xfrm>
            <a:off x="2563169" y="585533"/>
            <a:ext cx="4636938" cy="708161"/>
            <a:chOff x="4253531" y="1090140"/>
            <a:chExt cx="3198789" cy="488524"/>
          </a:xfrm>
        </p:grpSpPr>
        <p:grpSp>
          <p:nvGrpSpPr>
            <p:cNvPr id="975" name="组合 974"/>
            <p:cNvGrpSpPr/>
            <p:nvPr/>
          </p:nvGrpSpPr>
          <p:grpSpPr>
            <a:xfrm>
              <a:off x="4253531" y="1090526"/>
              <a:ext cx="3198789" cy="488138"/>
              <a:chOff x="3271301" y="1069107"/>
              <a:chExt cx="5377399" cy="820595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/>
            </p:nvSpPr>
            <p:spPr bwMode="auto">
              <a:xfrm>
                <a:off x="3271301" y="1069107"/>
                <a:ext cx="5377399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9B02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79" name="Freeform 6"/>
              <p:cNvSpPr>
                <a:spLocks/>
              </p:cNvSpPr>
              <p:nvPr/>
            </p:nvSpPr>
            <p:spPr bwMode="auto">
              <a:xfrm>
                <a:off x="4149644" y="107690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9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976" name="矩形 975"/>
            <p:cNvSpPr/>
            <p:nvPr/>
          </p:nvSpPr>
          <p:spPr>
            <a:xfrm>
              <a:off x="5113128" y="1090140"/>
              <a:ext cx="2294210" cy="424667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816337">
                <a:defRPr/>
              </a:pPr>
              <a:r>
                <a:rPr lang="zh-TW" altLang="en-US" sz="32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研究動機、目的</a:t>
              </a:r>
              <a:endParaRPr lang="zh-CN" altLang="zh-CN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/>
          </p:nvSpPr>
          <p:spPr bwMode="auto">
            <a:xfrm>
              <a:off x="4780822" y="1159530"/>
              <a:ext cx="501137" cy="360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16337">
                <a:defRPr/>
              </a:pPr>
              <a:r>
                <a:rPr lang="en-US" altLang="zh-CN" sz="2800" kern="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01</a:t>
              </a:r>
              <a:endParaRPr lang="zh-CN" altLang="en-US" sz="2800" kern="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2563168" y="1463991"/>
            <a:ext cx="4630783" cy="700878"/>
            <a:chOff x="4257776" y="1744615"/>
            <a:chExt cx="3194544" cy="483501"/>
          </a:xfrm>
        </p:grpSpPr>
        <p:grpSp>
          <p:nvGrpSpPr>
            <p:cNvPr id="981" name="组合 980"/>
            <p:cNvGrpSpPr/>
            <p:nvPr/>
          </p:nvGrpSpPr>
          <p:grpSpPr>
            <a:xfrm>
              <a:off x="4257776" y="1744615"/>
              <a:ext cx="3194544" cy="483501"/>
              <a:chOff x="3278436" y="1059582"/>
              <a:chExt cx="5370263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/>
            </p:nvSpPr>
            <p:spPr bwMode="auto">
              <a:xfrm>
                <a:off x="3278436" y="1069107"/>
                <a:ext cx="5370263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7B1EC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85" name="Freeform 6"/>
              <p:cNvSpPr>
                <a:spLocks/>
              </p:cNvSpPr>
              <p:nvPr/>
            </p:nvSpPr>
            <p:spPr bwMode="auto">
              <a:xfrm>
                <a:off x="414558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7B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982" name="矩形 981"/>
            <p:cNvSpPr/>
            <p:nvPr/>
          </p:nvSpPr>
          <p:spPr>
            <a:xfrm>
              <a:off x="5113128" y="1779662"/>
              <a:ext cx="2051062" cy="382203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816337">
                <a:defRPr/>
              </a:pPr>
              <a:r>
                <a:rPr lang="zh-TW" altLang="en-US" sz="28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研究方法、流程</a:t>
              </a:r>
              <a:endParaRPr lang="zh-CN" altLang="zh-CN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83" name="文本框 48"/>
            <p:cNvSpPr txBox="1">
              <a:spLocks noChangeArrowheads="1"/>
            </p:cNvSpPr>
            <p:nvPr/>
          </p:nvSpPr>
          <p:spPr bwMode="auto">
            <a:xfrm>
              <a:off x="4764513" y="1807339"/>
              <a:ext cx="437003" cy="360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37">
                <a:defRPr/>
              </a:pPr>
              <a:r>
                <a:rPr lang="en-US" altLang="zh-CN" sz="2800" kern="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02</a:t>
              </a:r>
              <a:endParaRPr lang="zh-CN" altLang="en-US" sz="2800" kern="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86" name="组合 985"/>
          <p:cNvGrpSpPr/>
          <p:nvPr/>
        </p:nvGrpSpPr>
        <p:grpSpPr>
          <a:xfrm>
            <a:off x="2584733" y="2340477"/>
            <a:ext cx="4804886" cy="700880"/>
            <a:chOff x="4264005" y="2404370"/>
            <a:chExt cx="3314648" cy="483501"/>
          </a:xfrm>
        </p:grpSpPr>
        <p:grpSp>
          <p:nvGrpSpPr>
            <p:cNvPr id="987" name="组合 986"/>
            <p:cNvGrpSpPr/>
            <p:nvPr/>
          </p:nvGrpSpPr>
          <p:grpSpPr>
            <a:xfrm>
              <a:off x="4264005" y="2404370"/>
              <a:ext cx="3188314" cy="483501"/>
              <a:chOff x="3288910" y="1059582"/>
              <a:chExt cx="5359791" cy="812800"/>
            </a:xfrm>
            <a:solidFill>
              <a:srgbClr val="005DA2"/>
            </a:solidFill>
          </p:grpSpPr>
          <p:sp>
            <p:nvSpPr>
              <p:cNvPr id="990" name="Freeform 5"/>
              <p:cNvSpPr>
                <a:spLocks noEditPoints="1"/>
              </p:cNvSpPr>
              <p:nvPr/>
            </p:nvSpPr>
            <p:spPr bwMode="auto">
              <a:xfrm>
                <a:off x="3288910" y="1069106"/>
                <a:ext cx="5359791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EC3225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91" name="Freeform 6"/>
              <p:cNvSpPr>
                <a:spLocks/>
              </p:cNvSpPr>
              <p:nvPr/>
            </p:nvSpPr>
            <p:spPr bwMode="auto">
              <a:xfrm>
                <a:off x="4163254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EC3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988" name="矩形 987"/>
            <p:cNvSpPr/>
            <p:nvPr/>
          </p:nvSpPr>
          <p:spPr>
            <a:xfrm>
              <a:off x="5113126" y="2427735"/>
              <a:ext cx="2465527" cy="382202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816337">
                <a:defRPr/>
              </a:pPr>
              <a:r>
                <a:rPr lang="zh-TW" altLang="en-US" sz="24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文獻探討、訪談</a:t>
              </a:r>
              <a:endParaRPr lang="zh-CN" altLang="zh-CN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89" name="文本框 48"/>
            <p:cNvSpPr txBox="1">
              <a:spLocks noChangeArrowheads="1"/>
            </p:cNvSpPr>
            <p:nvPr/>
          </p:nvSpPr>
          <p:spPr bwMode="auto">
            <a:xfrm>
              <a:off x="4815868" y="2487431"/>
              <a:ext cx="631582" cy="31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37"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03</a:t>
              </a:r>
              <a:endParaRPr lang="zh-CN" altLang="en-US" sz="2400" kern="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92" name="组合 991"/>
          <p:cNvGrpSpPr/>
          <p:nvPr/>
        </p:nvGrpSpPr>
        <p:grpSpPr>
          <a:xfrm>
            <a:off x="2563168" y="3174184"/>
            <a:ext cx="5065371" cy="1048097"/>
            <a:chOff x="4249129" y="3064125"/>
            <a:chExt cx="3329524" cy="723030"/>
          </a:xfrm>
        </p:grpSpPr>
        <p:grpSp>
          <p:nvGrpSpPr>
            <p:cNvPr id="993" name="组合 992"/>
            <p:cNvGrpSpPr/>
            <p:nvPr/>
          </p:nvGrpSpPr>
          <p:grpSpPr>
            <a:xfrm>
              <a:off x="4249129" y="3064125"/>
              <a:ext cx="3203191" cy="483501"/>
              <a:chOff x="3263900" y="1059582"/>
              <a:chExt cx="5384800" cy="812800"/>
            </a:xfrm>
            <a:solidFill>
              <a:srgbClr val="005DA2"/>
            </a:solidFill>
          </p:grpSpPr>
          <p:sp>
            <p:nvSpPr>
              <p:cNvPr id="996" name="Freeform 5"/>
              <p:cNvSpPr>
                <a:spLocks noEditPoints="1"/>
              </p:cNvSpPr>
              <p:nvPr/>
            </p:nvSpPr>
            <p:spPr bwMode="auto">
              <a:xfrm>
                <a:off x="3263900" y="1069107"/>
                <a:ext cx="53848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12BC44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97" name="Freeform 6"/>
              <p:cNvSpPr>
                <a:spLocks/>
              </p:cNvSpPr>
              <p:nvPr/>
            </p:nvSpPr>
            <p:spPr bwMode="auto">
              <a:xfrm>
                <a:off x="414558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12B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994" name="矩形 993"/>
            <p:cNvSpPr/>
            <p:nvPr/>
          </p:nvSpPr>
          <p:spPr>
            <a:xfrm>
              <a:off x="5113128" y="3107704"/>
              <a:ext cx="2465525" cy="679451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816337">
                <a:defRPr/>
              </a:pPr>
              <a:r>
                <a:rPr lang="zh-TW" altLang="en-US" sz="24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問卷分析與研究結論</a:t>
              </a:r>
              <a:endParaRPr lang="zh-CN" altLang="zh-CN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95" name="文本框 48"/>
            <p:cNvSpPr txBox="1">
              <a:spLocks noChangeArrowheads="1"/>
            </p:cNvSpPr>
            <p:nvPr/>
          </p:nvSpPr>
          <p:spPr bwMode="auto">
            <a:xfrm>
              <a:off x="4784116" y="3144417"/>
              <a:ext cx="425095" cy="31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37"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04</a:t>
              </a:r>
              <a:endParaRPr lang="zh-CN" altLang="en-US" sz="2400" kern="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98" name="组合 997"/>
          <p:cNvGrpSpPr/>
          <p:nvPr/>
        </p:nvGrpSpPr>
        <p:grpSpPr>
          <a:xfrm>
            <a:off x="2563169" y="4031087"/>
            <a:ext cx="4691477" cy="700877"/>
            <a:chOff x="4215908" y="3723878"/>
            <a:chExt cx="3236413" cy="483501"/>
          </a:xfrm>
        </p:grpSpPr>
        <p:grpSp>
          <p:nvGrpSpPr>
            <p:cNvPr id="999" name="组合 998"/>
            <p:cNvGrpSpPr/>
            <p:nvPr/>
          </p:nvGrpSpPr>
          <p:grpSpPr>
            <a:xfrm>
              <a:off x="4215908" y="3723878"/>
              <a:ext cx="3236413" cy="483501"/>
              <a:chOff x="3208051" y="1059582"/>
              <a:chExt cx="5440647" cy="812800"/>
            </a:xfrm>
            <a:solidFill>
              <a:srgbClr val="005DA2"/>
            </a:solidFill>
          </p:grpSpPr>
          <p:sp>
            <p:nvSpPr>
              <p:cNvPr id="1002" name="Freeform 5"/>
              <p:cNvSpPr>
                <a:spLocks noEditPoints="1"/>
              </p:cNvSpPr>
              <p:nvPr/>
            </p:nvSpPr>
            <p:spPr bwMode="auto">
              <a:xfrm>
                <a:off x="3208051" y="1069107"/>
                <a:ext cx="5440647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4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9B02"/>
                </a:solidFill>
                <a:prstDash val="sys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03" name="Freeform 6"/>
              <p:cNvSpPr>
                <a:spLocks/>
              </p:cNvSpPr>
              <p:nvPr/>
            </p:nvSpPr>
            <p:spPr bwMode="auto">
              <a:xfrm>
                <a:off x="409256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6337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000" name="矩形 999"/>
            <p:cNvSpPr/>
            <p:nvPr/>
          </p:nvSpPr>
          <p:spPr>
            <a:xfrm>
              <a:off x="5113128" y="3755776"/>
              <a:ext cx="2051062" cy="382204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defTabSz="816337">
                <a:defRPr/>
              </a:pPr>
              <a:r>
                <a:rPr lang="zh-TW" altLang="en-US" sz="2800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研究建議</a:t>
              </a:r>
              <a:endParaRPr lang="zh-CN" altLang="zh-CN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01" name="文本框 48"/>
            <p:cNvSpPr txBox="1">
              <a:spLocks noChangeArrowheads="1"/>
            </p:cNvSpPr>
            <p:nvPr/>
          </p:nvSpPr>
          <p:spPr bwMode="auto">
            <a:xfrm>
              <a:off x="4738486" y="3808341"/>
              <a:ext cx="420977" cy="31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37"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05</a:t>
              </a:r>
              <a:endParaRPr lang="zh-CN" altLang="en-US" sz="2400" kern="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1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68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研究目的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6" name="椭圆 22"/>
          <p:cNvSpPr/>
          <p:nvPr/>
        </p:nvSpPr>
        <p:spPr>
          <a:xfrm>
            <a:off x="2315362" y="2172286"/>
            <a:ext cx="1319482" cy="13191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7" name="椭圆 23"/>
          <p:cNvSpPr/>
          <p:nvPr/>
        </p:nvSpPr>
        <p:spPr>
          <a:xfrm>
            <a:off x="3514918" y="2172286"/>
            <a:ext cx="1319482" cy="13191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8" name="椭圆 26"/>
          <p:cNvSpPr/>
          <p:nvPr/>
        </p:nvSpPr>
        <p:spPr>
          <a:xfrm>
            <a:off x="4714474" y="2172286"/>
            <a:ext cx="1319482" cy="131917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椭圆 27"/>
          <p:cNvSpPr/>
          <p:nvPr/>
        </p:nvSpPr>
        <p:spPr>
          <a:xfrm>
            <a:off x="5914031" y="2172286"/>
            <a:ext cx="1319482" cy="13191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" name="TextBox 28"/>
          <p:cNvSpPr txBox="1"/>
          <p:nvPr/>
        </p:nvSpPr>
        <p:spPr>
          <a:xfrm>
            <a:off x="2579059" y="2374408"/>
            <a:ext cx="792088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1" name="TextBox 29"/>
          <p:cNvSpPr txBox="1"/>
          <p:nvPr/>
        </p:nvSpPr>
        <p:spPr>
          <a:xfrm>
            <a:off x="3778615" y="2423585"/>
            <a:ext cx="792088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CN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" name="TextBox 30"/>
          <p:cNvSpPr txBox="1"/>
          <p:nvPr/>
        </p:nvSpPr>
        <p:spPr>
          <a:xfrm>
            <a:off x="4978171" y="2423585"/>
            <a:ext cx="792088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CN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TextBox 31"/>
          <p:cNvSpPr txBox="1"/>
          <p:nvPr/>
        </p:nvSpPr>
        <p:spPr>
          <a:xfrm>
            <a:off x="6177728" y="2423585"/>
            <a:ext cx="792088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CN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5" name="TextBox 33"/>
          <p:cNvSpPr txBox="1"/>
          <p:nvPr/>
        </p:nvSpPr>
        <p:spPr>
          <a:xfrm>
            <a:off x="441960" y="1094224"/>
            <a:ext cx="26830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認識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慈小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建築</a:t>
            </a:r>
            <a:endParaRPr lang="en-US" altLang="zh-TW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特色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與功能</a:t>
            </a:r>
            <a:endParaRPr lang="zh-CN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cxnSp>
        <p:nvCxnSpPr>
          <p:cNvPr id="116" name="直接连接符 34"/>
          <p:cNvCxnSpPr/>
          <p:nvPr/>
        </p:nvCxnSpPr>
        <p:spPr>
          <a:xfrm>
            <a:off x="3121537" y="2057058"/>
            <a:ext cx="3447" cy="1191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35"/>
          <p:cNvCxnSpPr/>
          <p:nvPr/>
        </p:nvCxnSpPr>
        <p:spPr>
          <a:xfrm flipV="1">
            <a:off x="441960" y="2057059"/>
            <a:ext cx="2676129" cy="336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36"/>
          <p:cNvCxnSpPr/>
          <p:nvPr/>
        </p:nvCxnSpPr>
        <p:spPr>
          <a:xfrm flipH="1">
            <a:off x="4174662" y="1473860"/>
            <a:ext cx="42057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38"/>
          <p:cNvCxnSpPr/>
          <p:nvPr/>
        </p:nvCxnSpPr>
        <p:spPr>
          <a:xfrm>
            <a:off x="4174659" y="147386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/>
          <p:nvPr/>
        </p:nvSpPr>
        <p:spPr>
          <a:xfrm>
            <a:off x="4174659" y="527784"/>
            <a:ext cx="420574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調查全校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六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年級學生</a:t>
            </a:r>
            <a:endParaRPr lang="en-US" altLang="zh-TW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最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喜歡及想改善的場所</a:t>
            </a:r>
            <a:endParaRPr lang="zh-CN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cxnSp>
        <p:nvCxnSpPr>
          <p:cNvPr id="122" name="直接连接符 40"/>
          <p:cNvCxnSpPr/>
          <p:nvPr/>
        </p:nvCxnSpPr>
        <p:spPr>
          <a:xfrm>
            <a:off x="5364367" y="349146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41"/>
          <p:cNvCxnSpPr/>
          <p:nvPr/>
        </p:nvCxnSpPr>
        <p:spPr>
          <a:xfrm>
            <a:off x="6365344" y="3491463"/>
            <a:ext cx="0" cy="3511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42"/>
          <p:cNvCxnSpPr/>
          <p:nvPr/>
        </p:nvCxnSpPr>
        <p:spPr>
          <a:xfrm>
            <a:off x="1760420" y="4193840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43"/>
          <p:cNvCxnSpPr/>
          <p:nvPr/>
        </p:nvCxnSpPr>
        <p:spPr>
          <a:xfrm flipH="1">
            <a:off x="6365344" y="3842652"/>
            <a:ext cx="26029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45"/>
          <p:cNvSpPr txBox="1"/>
          <p:nvPr/>
        </p:nvSpPr>
        <p:spPr>
          <a:xfrm>
            <a:off x="1760420" y="4308870"/>
            <a:ext cx="36039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推廣學校特色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建築</a:t>
            </a:r>
            <a:endParaRPr lang="zh-CN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138" name="TextBox 47"/>
          <p:cNvSpPr txBox="1"/>
          <p:nvPr/>
        </p:nvSpPr>
        <p:spPr>
          <a:xfrm>
            <a:off x="6033956" y="3957583"/>
            <a:ext cx="293435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邀請同學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共同改善校園環境</a:t>
            </a:r>
            <a:endParaRPr lang="zh-CN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41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3"/>
          <p:cNvCxnSpPr/>
          <p:nvPr/>
        </p:nvCxnSpPr>
        <p:spPr>
          <a:xfrm>
            <a:off x="2303607" y="1404772"/>
            <a:ext cx="0" cy="34085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"/>
          <p:cNvCxnSpPr/>
          <p:nvPr/>
        </p:nvCxnSpPr>
        <p:spPr>
          <a:xfrm>
            <a:off x="4518185" y="1404772"/>
            <a:ext cx="0" cy="34085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"/>
          <p:cNvCxnSpPr/>
          <p:nvPr/>
        </p:nvCxnSpPr>
        <p:spPr>
          <a:xfrm>
            <a:off x="6732731" y="1404772"/>
            <a:ext cx="0" cy="338405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ectangle 146"/>
          <p:cNvSpPr/>
          <p:nvPr/>
        </p:nvSpPr>
        <p:spPr>
          <a:xfrm>
            <a:off x="351669" y="2802636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rPr>
              <a:t>文獻分析</a:t>
            </a:r>
            <a:endParaRPr lang="en-US" sz="32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" pitchFamily="34" charset="0"/>
            </a:endParaRPr>
          </a:p>
        </p:txBody>
      </p:sp>
      <p:sp>
        <p:nvSpPr>
          <p:cNvPr id="351" name="Rectangle 146"/>
          <p:cNvSpPr/>
          <p:nvPr/>
        </p:nvSpPr>
        <p:spPr>
          <a:xfrm>
            <a:off x="2540862" y="280263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rPr>
              <a:t>訪問專家</a:t>
            </a:r>
            <a:endParaRPr lang="en-US" sz="32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" pitchFamily="34" charset="0"/>
            </a:endParaRPr>
          </a:p>
        </p:txBody>
      </p:sp>
      <p:sp>
        <p:nvSpPr>
          <p:cNvPr id="383" name="Rectangle 146"/>
          <p:cNvSpPr/>
          <p:nvPr/>
        </p:nvSpPr>
        <p:spPr>
          <a:xfrm>
            <a:off x="4713332" y="2805385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rPr>
              <a:t>問卷調查</a:t>
            </a:r>
            <a:endParaRPr lang="en-US" sz="32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" pitchFamily="34" charset="0"/>
            </a:endParaRPr>
          </a:p>
        </p:txBody>
      </p:sp>
      <p:sp>
        <p:nvSpPr>
          <p:cNvPr id="415" name="Rectangle 146"/>
          <p:cNvSpPr/>
          <p:nvPr/>
        </p:nvSpPr>
        <p:spPr>
          <a:xfrm>
            <a:off x="6976146" y="281526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rPr>
              <a:t>行動方案</a:t>
            </a:r>
            <a:endParaRPr lang="en-US" sz="32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" pitchFamily="34" charset="0"/>
            </a:endParaRPr>
          </a:p>
        </p:txBody>
      </p:sp>
      <p:sp>
        <p:nvSpPr>
          <p:cNvPr id="417" name="Rectangle 373"/>
          <p:cNvSpPr/>
          <p:nvPr/>
        </p:nvSpPr>
        <p:spPr>
          <a:xfrm>
            <a:off x="145056" y="3450002"/>
            <a:ext cx="21144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 Light" pitchFamily="34" charset="0"/>
              </a:rPr>
              <a:t>透過網路及書籍，蒐集關於學校建築的資料。</a:t>
            </a:r>
            <a:endParaRPr lang="id-ID" altLang="zh-CN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 Light" pitchFamily="34" charset="0"/>
            </a:endParaRPr>
          </a:p>
        </p:txBody>
      </p:sp>
      <p:sp>
        <p:nvSpPr>
          <p:cNvPr id="419" name="Rectangle 373"/>
          <p:cNvSpPr/>
          <p:nvPr/>
        </p:nvSpPr>
        <p:spPr>
          <a:xfrm>
            <a:off x="2388727" y="3450002"/>
            <a:ext cx="21144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擬定訪談題目，訪問創校校長及老師解答疑惑。</a:t>
            </a:r>
            <a:endParaRPr lang="id-ID" altLang="zh-CN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 Light" pitchFamily="34" charset="0"/>
            </a:endParaRPr>
          </a:p>
        </p:txBody>
      </p:sp>
      <p:sp>
        <p:nvSpPr>
          <p:cNvPr id="421" name="Rectangle 373"/>
          <p:cNvSpPr/>
          <p:nvPr/>
        </p:nvSpPr>
        <p:spPr>
          <a:xfrm>
            <a:off x="4616724" y="3450002"/>
            <a:ext cx="21144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設計及發放問卷，</a:t>
            </a:r>
            <a:r>
              <a:rPr lang="zh-TW" altLang="en-US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集六年級學生的看法與意見。</a:t>
            </a:r>
            <a:endParaRPr lang="id-ID" altLang="zh-CN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 Light" pitchFamily="34" charset="0"/>
            </a:endParaRPr>
          </a:p>
        </p:txBody>
      </p:sp>
      <p:sp>
        <p:nvSpPr>
          <p:cNvPr id="423" name="Rectangle 373"/>
          <p:cNvSpPr/>
          <p:nvPr/>
        </p:nvSpPr>
        <p:spPr>
          <a:xfrm>
            <a:off x="6804896" y="3474463"/>
            <a:ext cx="22248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號召夥伴共同執行愛護校園及推廣校園建築特色活動。</a:t>
            </a:r>
            <a:endParaRPr lang="id-ID" altLang="zh-CN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Open Sans Light" pitchFamily="34" charset="0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研究方法</a:t>
            </a:r>
            <a:endParaRPr lang="zh-CN" altLang="en-US" sz="3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06" y="1129686"/>
            <a:ext cx="2160000" cy="16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23" y="1142094"/>
            <a:ext cx="2160000" cy="16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48" y="1129686"/>
            <a:ext cx="2160000" cy="16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1130625"/>
            <a:ext cx="2160000" cy="1619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735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資料庫圖表 163"/>
          <p:cNvGraphicFramePr/>
          <p:nvPr>
            <p:extLst>
              <p:ext uri="{D42A27DB-BD31-4B8C-83A1-F6EECF244321}">
                <p14:modId xmlns:p14="http://schemas.microsoft.com/office/powerpoint/2010/main" val="2775061400"/>
              </p:ext>
            </p:extLst>
          </p:nvPr>
        </p:nvGraphicFramePr>
        <p:xfrm>
          <a:off x="248966" y="1264107"/>
          <a:ext cx="8687216" cy="132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5" name="資料庫圖表 164"/>
          <p:cNvGraphicFramePr/>
          <p:nvPr>
            <p:extLst>
              <p:ext uri="{D42A27DB-BD31-4B8C-83A1-F6EECF244321}">
                <p14:modId xmlns:p14="http://schemas.microsoft.com/office/powerpoint/2010/main" val="3067371999"/>
              </p:ext>
            </p:extLst>
          </p:nvPr>
        </p:nvGraphicFramePr>
        <p:xfrm>
          <a:off x="1497468" y="3254954"/>
          <a:ext cx="6484344" cy="133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7" name="文本框 168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sz="3600" dirty="0" smtClean="0"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研究流程</a:t>
            </a:r>
            <a:endParaRPr lang="zh-CN" altLang="en-US" sz="3600" b="1" dirty="0"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1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6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zh-TW" alt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探討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652601" y="1876334"/>
            <a:ext cx="2728844" cy="2374931"/>
            <a:chOff x="1685682" y="938544"/>
            <a:chExt cx="4231699" cy="3682877"/>
          </a:xfrm>
        </p:grpSpPr>
        <p:grpSp>
          <p:nvGrpSpPr>
            <p:cNvPr id="54" name="Group 24"/>
            <p:cNvGrpSpPr/>
            <p:nvPr/>
          </p:nvGrpSpPr>
          <p:grpSpPr>
            <a:xfrm rot="9900000">
              <a:off x="4996376" y="3799766"/>
              <a:ext cx="912116" cy="821655"/>
              <a:chOff x="2250815" y="4359410"/>
              <a:chExt cx="1259549" cy="1134548"/>
            </a:xfrm>
            <a:solidFill>
              <a:srgbClr val="79C7DE"/>
            </a:solidFill>
          </p:grpSpPr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2250815" y="4359410"/>
                <a:ext cx="885825" cy="88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 rot="2700000">
                <a:off x="3081968" y="5065563"/>
                <a:ext cx="330801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21"/>
            <p:cNvGrpSpPr/>
            <p:nvPr/>
          </p:nvGrpSpPr>
          <p:grpSpPr>
            <a:xfrm rot="17100000">
              <a:off x="1678496" y="3701459"/>
              <a:ext cx="892978" cy="878605"/>
              <a:chOff x="2357656" y="4362418"/>
              <a:chExt cx="1233023" cy="1213273"/>
            </a:xfrm>
            <a:solidFill>
              <a:srgbClr val="169274"/>
            </a:solidFill>
          </p:grpSpPr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2357656" y="4362418"/>
                <a:ext cx="885825" cy="889001"/>
              </a:xfrm>
              <a:prstGeom prst="ellipse">
                <a:avLst/>
              </a:pr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1"/>
              <p:cNvSpPr>
                <a:spLocks/>
              </p:cNvSpPr>
              <p:nvPr/>
            </p:nvSpPr>
            <p:spPr bwMode="auto">
              <a:xfrm rot="2700000">
                <a:off x="3162283" y="5147295"/>
                <a:ext cx="330802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18"/>
            <p:cNvGrpSpPr/>
            <p:nvPr/>
          </p:nvGrpSpPr>
          <p:grpSpPr>
            <a:xfrm flipH="1">
              <a:off x="4803201" y="938544"/>
              <a:ext cx="880756" cy="828515"/>
              <a:chOff x="2452018" y="3888256"/>
              <a:chExt cx="1216244" cy="1144018"/>
            </a:xfrm>
            <a:solidFill>
              <a:srgbClr val="79C7DE"/>
            </a:solidFill>
          </p:grpSpPr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2452018" y="3888256"/>
                <a:ext cx="885826" cy="8890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 rot="2700000">
                <a:off x="3239866" y="4603878"/>
                <a:ext cx="330800" cy="525992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roup 14"/>
            <p:cNvGrpSpPr/>
            <p:nvPr/>
          </p:nvGrpSpPr>
          <p:grpSpPr>
            <a:xfrm>
              <a:off x="1873654" y="952699"/>
              <a:ext cx="927456" cy="799374"/>
              <a:chOff x="2517739" y="3907799"/>
              <a:chExt cx="1280728" cy="1103780"/>
            </a:xfrm>
            <a:solidFill>
              <a:srgbClr val="169274"/>
            </a:solidFill>
          </p:grpSpPr>
          <p:sp>
            <p:nvSpPr>
              <p:cNvPr id="64" name="Oval 18"/>
              <p:cNvSpPr>
                <a:spLocks noChangeArrowheads="1"/>
              </p:cNvSpPr>
              <p:nvPr/>
            </p:nvSpPr>
            <p:spPr bwMode="auto">
              <a:xfrm>
                <a:off x="2517739" y="3907799"/>
                <a:ext cx="885824" cy="889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2700000">
                <a:off x="3370072" y="4583183"/>
                <a:ext cx="330800" cy="525991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 Placeholder 7"/>
            <p:cNvSpPr txBox="1">
              <a:spLocks/>
            </p:cNvSpPr>
            <p:nvPr/>
          </p:nvSpPr>
          <p:spPr bwMode="auto">
            <a:xfrm>
              <a:off x="1896709" y="1013271"/>
              <a:ext cx="62388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67" name="Text Placeholder 7"/>
            <p:cNvSpPr txBox="1">
              <a:spLocks/>
            </p:cNvSpPr>
            <p:nvPr/>
          </p:nvSpPr>
          <p:spPr bwMode="auto">
            <a:xfrm>
              <a:off x="1691010" y="3989717"/>
              <a:ext cx="623888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68" name="Text Placeholder 7"/>
            <p:cNvSpPr txBox="1">
              <a:spLocks/>
            </p:cNvSpPr>
            <p:nvPr/>
          </p:nvSpPr>
          <p:spPr bwMode="auto">
            <a:xfrm>
              <a:off x="5045287" y="1013271"/>
              <a:ext cx="623887" cy="48418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69" name="Text Placeholder 7"/>
            <p:cNvSpPr txBox="1">
              <a:spLocks/>
            </p:cNvSpPr>
            <p:nvPr/>
          </p:nvSpPr>
          <p:spPr bwMode="auto">
            <a:xfrm>
              <a:off x="5291906" y="4005359"/>
              <a:ext cx="625475" cy="4847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70" name="Shape 1719"/>
            <p:cNvSpPr/>
            <p:nvPr/>
          </p:nvSpPr>
          <p:spPr>
            <a:xfrm>
              <a:off x="2182812" y="2621915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169274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1" name="Shape 1720"/>
            <p:cNvSpPr/>
            <p:nvPr/>
          </p:nvSpPr>
          <p:spPr>
            <a:xfrm>
              <a:off x="3552825" y="2934653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2" name="Shape 1721"/>
            <p:cNvSpPr/>
            <p:nvPr/>
          </p:nvSpPr>
          <p:spPr>
            <a:xfrm>
              <a:off x="3854450" y="1267778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79C7DE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3" name="Shape 1722"/>
            <p:cNvSpPr/>
            <p:nvPr/>
          </p:nvSpPr>
          <p:spPr>
            <a:xfrm>
              <a:off x="2182812" y="1267778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32"/>
          <p:cNvSpPr txBox="1">
            <a:spLocks noChangeArrowheads="1"/>
          </p:cNvSpPr>
          <p:nvPr/>
        </p:nvSpPr>
        <p:spPr bwMode="auto">
          <a:xfrm>
            <a:off x="327936" y="1648304"/>
            <a:ext cx="3598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配合地形</a:t>
            </a:r>
            <a:endParaRPr lang="en-US" altLang="zh-TW" sz="28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與環境相親相愛</a:t>
            </a:r>
            <a:endParaRPr lang="zh-CN" altLang="en-US" sz="24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5" name="TextBox 32"/>
          <p:cNvSpPr txBox="1"/>
          <p:nvPr/>
        </p:nvSpPr>
        <p:spPr>
          <a:xfrm>
            <a:off x="6100183" y="1408408"/>
            <a:ext cx="28813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綠化與自然</a:t>
            </a:r>
            <a:endParaRPr lang="en-US" altLang="zh-TW" sz="28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採光、通風</a:t>
            </a:r>
            <a:endParaRPr lang="zh-CN" altLang="en-US" sz="24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327936" y="3578099"/>
            <a:ext cx="3609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灰色洗石子</a:t>
            </a:r>
            <a:endParaRPr lang="en-US" altLang="zh-TW" sz="2800" b="1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無我、無爭</a:t>
            </a:r>
            <a:endParaRPr lang="zh-CN" altLang="en-US" sz="2400" dirty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7" name="TextBox 32"/>
          <p:cNvSpPr txBox="1"/>
          <p:nvPr/>
        </p:nvSpPr>
        <p:spPr>
          <a:xfrm>
            <a:off x="6081949" y="3566271"/>
            <a:ext cx="28813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人字型屋頂</a:t>
            </a:r>
            <a:endParaRPr lang="en-US" altLang="zh-TW" sz="28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以人為本</a:t>
            </a:r>
            <a:endParaRPr lang="zh-CN" altLang="en-US" sz="24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8" name="TextBox 32"/>
          <p:cNvSpPr txBox="1"/>
          <p:nvPr/>
        </p:nvSpPr>
        <p:spPr>
          <a:xfrm>
            <a:off x="4190391" y="2602411"/>
            <a:ext cx="1691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蓋學校為救心</a:t>
            </a:r>
            <a:endParaRPr kumimoji="0" lang="en-US" altLang="zh-TW" sz="32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0785" y="595878"/>
            <a:ext cx="3416321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慈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濟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建築特色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6"/>
          <p:cNvSpPr txBox="1"/>
          <p:nvPr/>
        </p:nvSpPr>
        <p:spPr>
          <a:xfrm>
            <a:off x="145056" y="156991"/>
            <a:ext cx="2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文獻</a:t>
            </a:r>
            <a:r>
              <a:rPr lang="zh-TW" alt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標楷體" panose="03000509000000000000" pitchFamily="65" charset="-120"/>
                <a:ea typeface="標楷體" panose="03000509000000000000" pitchFamily="65" charset="-120"/>
              </a:rPr>
              <a:t>探討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652601" y="1876334"/>
            <a:ext cx="2728844" cy="2374931"/>
            <a:chOff x="1685682" y="938544"/>
            <a:chExt cx="4231699" cy="3682877"/>
          </a:xfrm>
        </p:grpSpPr>
        <p:grpSp>
          <p:nvGrpSpPr>
            <p:cNvPr id="54" name="Group 24"/>
            <p:cNvGrpSpPr/>
            <p:nvPr/>
          </p:nvGrpSpPr>
          <p:grpSpPr>
            <a:xfrm rot="9900000">
              <a:off x="4996376" y="3799766"/>
              <a:ext cx="912116" cy="821655"/>
              <a:chOff x="2250815" y="4359410"/>
              <a:chExt cx="1259549" cy="1134548"/>
            </a:xfrm>
            <a:solidFill>
              <a:srgbClr val="79C7DE"/>
            </a:solidFill>
          </p:grpSpPr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2250815" y="4359410"/>
                <a:ext cx="885825" cy="88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 rot="2700000">
                <a:off x="3081968" y="5065563"/>
                <a:ext cx="330801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21"/>
            <p:cNvGrpSpPr/>
            <p:nvPr/>
          </p:nvGrpSpPr>
          <p:grpSpPr>
            <a:xfrm rot="17100000">
              <a:off x="1678496" y="3701459"/>
              <a:ext cx="892978" cy="878605"/>
              <a:chOff x="2357656" y="4362418"/>
              <a:chExt cx="1233023" cy="1213273"/>
            </a:xfrm>
            <a:solidFill>
              <a:srgbClr val="169274"/>
            </a:solidFill>
          </p:grpSpPr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2357656" y="4362418"/>
                <a:ext cx="885825" cy="889001"/>
              </a:xfrm>
              <a:prstGeom prst="ellipse">
                <a:avLst/>
              </a:pr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1"/>
              <p:cNvSpPr>
                <a:spLocks/>
              </p:cNvSpPr>
              <p:nvPr/>
            </p:nvSpPr>
            <p:spPr bwMode="auto">
              <a:xfrm rot="2700000">
                <a:off x="3162283" y="5147295"/>
                <a:ext cx="330802" cy="525990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169274"/>
                </a:solidFill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18"/>
            <p:cNvGrpSpPr/>
            <p:nvPr/>
          </p:nvGrpSpPr>
          <p:grpSpPr>
            <a:xfrm flipH="1">
              <a:off x="4803201" y="938544"/>
              <a:ext cx="880756" cy="828515"/>
              <a:chOff x="2452018" y="3888256"/>
              <a:chExt cx="1216244" cy="1144018"/>
            </a:xfrm>
            <a:solidFill>
              <a:srgbClr val="79C7DE"/>
            </a:solidFill>
          </p:grpSpPr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2452018" y="3888256"/>
                <a:ext cx="885826" cy="8890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 rot="2700000">
                <a:off x="3239866" y="4603878"/>
                <a:ext cx="330800" cy="525992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roup 14"/>
            <p:cNvGrpSpPr/>
            <p:nvPr/>
          </p:nvGrpSpPr>
          <p:grpSpPr>
            <a:xfrm>
              <a:off x="1873654" y="952699"/>
              <a:ext cx="927456" cy="799374"/>
              <a:chOff x="2517739" y="3907799"/>
              <a:chExt cx="1280728" cy="1103780"/>
            </a:xfrm>
            <a:solidFill>
              <a:srgbClr val="169274"/>
            </a:solidFill>
          </p:grpSpPr>
          <p:sp>
            <p:nvSpPr>
              <p:cNvPr id="64" name="Oval 18"/>
              <p:cNvSpPr>
                <a:spLocks noChangeArrowheads="1"/>
              </p:cNvSpPr>
              <p:nvPr/>
            </p:nvSpPr>
            <p:spPr bwMode="auto">
              <a:xfrm>
                <a:off x="2517739" y="3907799"/>
                <a:ext cx="885824" cy="889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2700000">
                <a:off x="3370072" y="4583183"/>
                <a:ext cx="330800" cy="525991"/>
              </a:xfrm>
              <a:custGeom>
                <a:avLst/>
                <a:gdLst>
                  <a:gd name="T0" fmla="*/ 0 w 161"/>
                  <a:gd name="T1" fmla="*/ 0 h 256"/>
                  <a:gd name="T2" fmla="*/ 0 w 161"/>
                  <a:gd name="T3" fmla="*/ 256 h 256"/>
                  <a:gd name="T4" fmla="*/ 161 w 161"/>
                  <a:gd name="T5" fmla="*/ 128 h 256"/>
                  <a:gd name="T6" fmla="*/ 0 w 161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6">
                    <a:moveTo>
                      <a:pt x="0" y="0"/>
                    </a:moveTo>
                    <a:lnTo>
                      <a:pt x="0" y="256"/>
                    </a:lnTo>
                    <a:lnTo>
                      <a:pt x="16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79409" tIns="39705" rIns="79409" bIns="39705"/>
              <a:lstStyle/>
              <a:p>
                <a:pPr>
                  <a:defRPr/>
                </a:pPr>
                <a:endParaRPr kumimoji="0" lang="id-ID" sz="3200">
                  <a:ln>
                    <a:solidFill>
                      <a:schemeClr val="bg2"/>
                    </a:solidFill>
                  </a:ln>
                  <a:latin typeface="標楷體" panose="03000509000000000000" pitchFamily="65" charset="-120"/>
                  <a:ea typeface="標楷體" panose="03000509000000000000" pitchFamily="65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 Placeholder 7"/>
            <p:cNvSpPr txBox="1">
              <a:spLocks/>
            </p:cNvSpPr>
            <p:nvPr/>
          </p:nvSpPr>
          <p:spPr bwMode="auto">
            <a:xfrm>
              <a:off x="1896709" y="1013271"/>
              <a:ext cx="62388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67" name="Text Placeholder 7"/>
            <p:cNvSpPr txBox="1">
              <a:spLocks/>
            </p:cNvSpPr>
            <p:nvPr/>
          </p:nvSpPr>
          <p:spPr bwMode="auto">
            <a:xfrm>
              <a:off x="1691010" y="3989717"/>
              <a:ext cx="623888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68" name="Text Placeholder 7"/>
            <p:cNvSpPr txBox="1">
              <a:spLocks/>
            </p:cNvSpPr>
            <p:nvPr/>
          </p:nvSpPr>
          <p:spPr bwMode="auto">
            <a:xfrm>
              <a:off x="5045287" y="1013271"/>
              <a:ext cx="623887" cy="48418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69" name="Text Placeholder 7"/>
            <p:cNvSpPr txBox="1">
              <a:spLocks/>
            </p:cNvSpPr>
            <p:nvPr/>
          </p:nvSpPr>
          <p:spPr bwMode="auto">
            <a:xfrm>
              <a:off x="5291906" y="4005359"/>
              <a:ext cx="625475" cy="4847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0216" rIns="0" bIns="9021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es-ES_tradnl" altLang="zh-TW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League Gothic Regular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70" name="Shape 1719"/>
            <p:cNvSpPr/>
            <p:nvPr/>
          </p:nvSpPr>
          <p:spPr>
            <a:xfrm>
              <a:off x="2182812" y="2621915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169274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1" name="Shape 1720"/>
            <p:cNvSpPr/>
            <p:nvPr/>
          </p:nvSpPr>
          <p:spPr>
            <a:xfrm>
              <a:off x="3552825" y="2934653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2" name="Shape 1721"/>
            <p:cNvSpPr/>
            <p:nvPr/>
          </p:nvSpPr>
          <p:spPr>
            <a:xfrm>
              <a:off x="3854450" y="1267778"/>
              <a:ext cx="155892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79C7DE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  <p:sp>
          <p:nvSpPr>
            <p:cNvPr id="73" name="Shape 1722"/>
            <p:cNvSpPr/>
            <p:nvPr/>
          </p:nvSpPr>
          <p:spPr>
            <a:xfrm>
              <a:off x="2182812" y="1267778"/>
              <a:ext cx="1870075" cy="155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9813" tIns="9813" rIns="9813" bIns="9813" anchor="ctr"/>
            <a:lstStyle/>
            <a:p>
              <a:pPr defTabSz="1177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Gill Sans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32"/>
          <p:cNvSpPr txBox="1">
            <a:spLocks noChangeArrowheads="1"/>
          </p:cNvSpPr>
          <p:nvPr/>
        </p:nvSpPr>
        <p:spPr bwMode="auto">
          <a:xfrm>
            <a:off x="327936" y="1648304"/>
            <a:ext cx="359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1999</a:t>
            </a:r>
            <a:r>
              <a:rPr lang="zh-TW" altLang="en-US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endParaRPr lang="en-US" altLang="zh-TW" sz="28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8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動土</a:t>
            </a:r>
            <a:endParaRPr lang="en-US" altLang="zh-TW" sz="28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5" name="TextBox 32"/>
          <p:cNvSpPr txBox="1"/>
          <p:nvPr/>
        </p:nvSpPr>
        <p:spPr>
          <a:xfrm>
            <a:off x="6100183" y="1408408"/>
            <a:ext cx="28813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1999</a:t>
            </a:r>
            <a:r>
              <a:rPr lang="zh-TW" altLang="en-US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endParaRPr lang="en-US" altLang="zh-TW" sz="2800" b="1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921</a:t>
            </a:r>
            <a:r>
              <a:rPr lang="zh-TW" altLang="en-US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大地震</a:t>
            </a:r>
            <a:endParaRPr lang="zh-CN" altLang="en-US" sz="2800" b="1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327936" y="3578099"/>
            <a:ext cx="3609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慈小暫緩</a:t>
            </a:r>
            <a:endParaRPr lang="en-US" altLang="zh-TW" sz="2800" b="1" dirty="0" smtClean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800" b="1" dirty="0" smtClean="0">
                <a:solidFill>
                  <a:srgbClr val="16927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全力救災</a:t>
            </a:r>
            <a:endParaRPr lang="en-US" altLang="zh-TW" sz="2800" b="1" dirty="0" smtClean="0">
              <a:solidFill>
                <a:srgbClr val="16927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7" name="TextBox 32"/>
          <p:cNvSpPr txBox="1"/>
          <p:nvPr/>
        </p:nvSpPr>
        <p:spPr>
          <a:xfrm>
            <a:off x="6081949" y="3566271"/>
            <a:ext cx="28813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醫院</a:t>
            </a:r>
            <a:r>
              <a:rPr lang="en-US" altLang="zh-TW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救人</a:t>
            </a:r>
            <a:endParaRPr lang="en-US" altLang="zh-TW" sz="28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學校</a:t>
            </a:r>
            <a:r>
              <a:rPr lang="en-US" altLang="zh-TW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避難</a:t>
            </a:r>
            <a:endParaRPr lang="zh-CN" altLang="en-US" sz="28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8" name="TextBox 32"/>
          <p:cNvSpPr txBox="1"/>
          <p:nvPr/>
        </p:nvSpPr>
        <p:spPr>
          <a:xfrm>
            <a:off x="3973179" y="2602411"/>
            <a:ext cx="20832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慈小建築</a:t>
            </a:r>
            <a:endParaRPr kumimoji="0" lang="en-US" altLang="zh-TW" sz="3200" b="1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32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SRC</a:t>
            </a:r>
            <a:r>
              <a:rPr lang="zh-TW" altLang="en-US" sz="3200" b="1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為主</a:t>
            </a:r>
            <a:endParaRPr kumimoji="0" lang="en-US" altLang="zh-TW" sz="32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84878" y="595878"/>
            <a:ext cx="4168129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慈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小與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921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的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因緣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381574187e997b2c9de1ec6f89284451fdd7c2"/>
  <p:tag name="ISPRING_PRESENTATION_TITLE" val="黑板粉笔字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8|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1|0.8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1|0.8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  <p:tag name="TIMING" val="|2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  <p:tag name="TIMING" val="|2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  <p:tag name="TIMING" val="|2.3|0.9"/>
</p:tagLst>
</file>

<file path=ppt/theme/theme1.xml><?xml version="1.0" encoding="utf-8"?>
<a:theme xmlns:a="http://schemas.openxmlformats.org/drawingml/2006/main" name="Office 主题">
  <a:themeElements>
    <a:clrScheme name="彩色粉笔纹理">
      <a:dk1>
        <a:srgbClr val="000000"/>
      </a:dk1>
      <a:lt1>
        <a:srgbClr val="FFFFFF"/>
      </a:lt1>
      <a:dk2>
        <a:srgbClr val="44546A"/>
      </a:dk2>
      <a:lt2>
        <a:srgbClr val="86B300"/>
      </a:lt2>
      <a:accent1>
        <a:srgbClr val="FFA9F8"/>
      </a:accent1>
      <a:accent2>
        <a:srgbClr val="FC838C"/>
      </a:accent2>
      <a:accent3>
        <a:srgbClr val="FBAA67"/>
      </a:accent3>
      <a:accent4>
        <a:srgbClr val="FBFA9A"/>
      </a:accent4>
      <a:accent5>
        <a:srgbClr val="8AE0D4"/>
      </a:accent5>
      <a:accent6>
        <a:srgbClr val="95D4F6"/>
      </a:accent6>
      <a:hlink>
        <a:srgbClr val="BB0A0B"/>
      </a:hlink>
      <a:folHlink>
        <a:srgbClr val="BB0A0B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1383</Words>
  <Application>Microsoft Office PowerPoint</Application>
  <PresentationFormat>如螢幕大小 (16:9)</PresentationFormat>
  <Paragraphs>263</Paragraphs>
  <Slides>27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HC-user4</cp:lastModifiedBy>
  <cp:revision>134</cp:revision>
  <dcterms:created xsi:type="dcterms:W3CDTF">2015-03-31T05:49:04Z</dcterms:created>
  <dcterms:modified xsi:type="dcterms:W3CDTF">2019-10-29T06:27:02Z</dcterms:modified>
</cp:coreProperties>
</file>