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8" r:id="rId4"/>
    <p:sldId id="259" r:id="rId5"/>
    <p:sldId id="260" r:id="rId6"/>
    <p:sldId id="261" r:id="rId7"/>
    <p:sldId id="257" r:id="rId8"/>
    <p:sldId id="263" r:id="rId9"/>
    <p:sldId id="264" r:id="rId10"/>
    <p:sldId id="265" r:id="rId11"/>
    <p:sldId id="266" r:id="rId12"/>
    <p:sldId id="267" r:id="rId13"/>
    <p:sldId id="262" r:id="rId14"/>
    <p:sldId id="270" r:id="rId15"/>
    <p:sldId id="268" r:id="rId16"/>
    <p:sldId id="272" r:id="rId17"/>
    <p:sldId id="269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F6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___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800" dirty="0"/>
              <a:t>各年齡層</a:t>
            </a:r>
            <a:r>
              <a:rPr lang="en-US" altLang="zh-TW" sz="2800" dirty="0"/>
              <a:t>50</a:t>
            </a:r>
            <a:r>
              <a:rPr lang="zh-TW" altLang="en-US" sz="2800" dirty="0"/>
              <a:t>人中對同性戀的接受度</a:t>
            </a:r>
            <a:endParaRPr lang="en-US" altLang="zh-TW" sz="2800" dirty="0"/>
          </a:p>
        </c:rich>
      </c:tx>
      <c:layout/>
      <c:spPr>
        <a:noFill/>
        <a:ln w="25444">
          <a:noFill/>
        </a:ln>
      </c:spPr>
    </c:title>
    <c:plotArea>
      <c:layout>
        <c:manualLayout>
          <c:layoutTarget val="inner"/>
          <c:xMode val="edge"/>
          <c:yMode val="edge"/>
          <c:x val="0.12115503206609819"/>
          <c:y val="0.14791042154249651"/>
          <c:w val="0.85305528393671481"/>
          <c:h val="0.69853310465033158"/>
        </c:manualLayout>
      </c:layout>
      <c:barChart>
        <c:barDir val="bar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接受</c:v>
                </c:pt>
              </c:strCache>
            </c:strRef>
          </c:tx>
          <c:spPr>
            <a:solidFill>
              <a:srgbClr val="5B9BD5"/>
            </a:solidFill>
            <a:ln w="25444">
              <a:noFill/>
            </a:ln>
          </c:spPr>
          <c:cat>
            <c:strRef>
              <c:f>工作表1!$A$2:$A$6</c:f>
              <c:strCache>
                <c:ptCount val="5"/>
                <c:pt idx="0">
                  <c:v>12歲以下</c:v>
                </c:pt>
                <c:pt idx="1">
                  <c:v>13~18歲</c:v>
                </c:pt>
                <c:pt idx="2">
                  <c:v>19~35歲</c:v>
                </c:pt>
                <c:pt idx="3">
                  <c:v>36~50歲</c:v>
                </c:pt>
                <c:pt idx="4">
                  <c:v>51歲以上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10</c:v>
                </c:pt>
                <c:pt idx="1">
                  <c:v>27</c:v>
                </c:pt>
                <c:pt idx="2">
                  <c:v>21</c:v>
                </c:pt>
                <c:pt idx="3">
                  <c:v>10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不接受</c:v>
                </c:pt>
              </c:strCache>
            </c:strRef>
          </c:tx>
          <c:spPr>
            <a:solidFill>
              <a:srgbClr val="ED7D31"/>
            </a:solidFill>
            <a:ln w="25444">
              <a:noFill/>
            </a:ln>
          </c:spPr>
          <c:cat>
            <c:strRef>
              <c:f>工作表1!$A$2:$A$6</c:f>
              <c:strCache>
                <c:ptCount val="5"/>
                <c:pt idx="0">
                  <c:v>12歲以下</c:v>
                </c:pt>
                <c:pt idx="1">
                  <c:v>13~18歲</c:v>
                </c:pt>
                <c:pt idx="2">
                  <c:v>19~35歲</c:v>
                </c:pt>
                <c:pt idx="3">
                  <c:v>36~50歲</c:v>
                </c:pt>
                <c:pt idx="4">
                  <c:v>51歲以上</c:v>
                </c:pt>
              </c:strCache>
            </c:str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2</c:v>
                </c:pt>
                <c:pt idx="1">
                  <c:v>8</c:v>
                </c:pt>
                <c:pt idx="2">
                  <c:v>11</c:v>
                </c:pt>
                <c:pt idx="3">
                  <c:v>31</c:v>
                </c:pt>
                <c:pt idx="4">
                  <c:v>49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無意見</c:v>
                </c:pt>
              </c:strCache>
            </c:strRef>
          </c:tx>
          <c:spPr>
            <a:solidFill>
              <a:srgbClr val="A5A5A5"/>
            </a:solidFill>
            <a:ln w="25444">
              <a:noFill/>
            </a:ln>
          </c:spPr>
          <c:cat>
            <c:strRef>
              <c:f>工作表1!$A$2:$A$6</c:f>
              <c:strCache>
                <c:ptCount val="5"/>
                <c:pt idx="0">
                  <c:v>12歲以下</c:v>
                </c:pt>
                <c:pt idx="1">
                  <c:v>13~18歲</c:v>
                </c:pt>
                <c:pt idx="2">
                  <c:v>19~35歲</c:v>
                </c:pt>
                <c:pt idx="3">
                  <c:v>36~50歲</c:v>
                </c:pt>
                <c:pt idx="4">
                  <c:v>51歲以上</c:v>
                </c:pt>
              </c:strCache>
            </c:strRef>
          </c:cat>
          <c:val>
            <c:numRef>
              <c:f>工作表1!$D$2:$D$6</c:f>
              <c:numCache>
                <c:formatCode>General</c:formatCode>
                <c:ptCount val="5"/>
                <c:pt idx="0">
                  <c:v>38</c:v>
                </c:pt>
                <c:pt idx="1">
                  <c:v>15</c:v>
                </c:pt>
                <c:pt idx="2">
                  <c:v>18</c:v>
                </c:pt>
                <c:pt idx="3">
                  <c:v>9</c:v>
                </c:pt>
                <c:pt idx="4">
                  <c:v>1</c:v>
                </c:pt>
              </c:numCache>
            </c:numRef>
          </c:val>
        </c:ser>
        <c:gapWidth val="182"/>
        <c:axId val="103040128"/>
        <c:axId val="103041664"/>
      </c:barChart>
      <c:catAx>
        <c:axId val="1030401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4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03041664"/>
        <c:crosses val="autoZero"/>
        <c:auto val="1"/>
        <c:lblAlgn val="ctr"/>
        <c:lblOffset val="100"/>
      </c:catAx>
      <c:valAx>
        <c:axId val="103041664"/>
        <c:scaling>
          <c:orientation val="minMax"/>
        </c:scaling>
        <c:axPos val="b"/>
        <c:majorGridlines>
          <c:spPr>
            <a:ln w="954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6361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2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03040128"/>
        <c:crosses val="autoZero"/>
        <c:crossBetween val="between"/>
      </c:valAx>
      <c:spPr>
        <a:noFill/>
        <a:ln w="25444">
          <a:noFill/>
        </a:ln>
      </c:spPr>
    </c:plotArea>
    <c:legend>
      <c:legendPos val="b"/>
      <c:layout/>
      <c:spPr>
        <a:noFill/>
        <a:ln w="25444">
          <a:noFill/>
        </a:ln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</c:chart>
  <c:spPr>
    <a:solidFill>
      <a:schemeClr val="bg1"/>
    </a:solidFill>
    <a:ln w="9543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800" dirty="0"/>
              <a:t>是否接受有關於同性婚姻的法條通過</a:t>
            </a:r>
            <a:endParaRPr lang="en-US" altLang="zh-TW" sz="2800" dirty="0"/>
          </a:p>
        </c:rich>
      </c:tx>
      <c:layout/>
      <c:spPr>
        <a:noFill/>
        <a:ln w="25399">
          <a:noFill/>
        </a:ln>
      </c:spPr>
    </c:title>
    <c:plotArea>
      <c:layout>
        <c:manualLayout>
          <c:layoutTarget val="inner"/>
          <c:xMode val="edge"/>
          <c:yMode val="edge"/>
          <c:x val="0.23745714656574449"/>
          <c:y val="0.17480702423823263"/>
          <c:w val="0.51215650443232319"/>
          <c:h val="0.69552117885871168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人數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49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49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49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zh-TW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工作表1!$A$2:$A$4</c:f>
              <c:strCache>
                <c:ptCount val="3"/>
                <c:pt idx="0">
                  <c:v>接受</c:v>
                </c:pt>
                <c:pt idx="1">
                  <c:v>不接受</c:v>
                </c:pt>
                <c:pt idx="2">
                  <c:v>無意見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137</c:v>
                </c:pt>
                <c:pt idx="1">
                  <c:v>0</c:v>
                </c:pt>
                <c:pt idx="2">
                  <c:v>113</c:v>
                </c:pt>
              </c:numCache>
            </c:numRef>
          </c:val>
        </c:ser>
        <c:firstSliceAng val="0"/>
      </c:pieChart>
      <c:spPr>
        <a:noFill/>
        <a:ln w="25399">
          <a:noFill/>
        </a:ln>
      </c:spPr>
    </c:plotArea>
    <c:legend>
      <c:legendPos val="b"/>
      <c:layout/>
      <c:spPr>
        <a:noFill/>
        <a:ln w="25399">
          <a:noFill/>
        </a:ln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800" dirty="0"/>
              <a:t>身邊是否具有同性戀傾向的家人朋友</a:t>
            </a:r>
          </a:p>
        </c:rich>
      </c:tx>
      <c:spPr>
        <a:noFill/>
        <a:ln w="25399">
          <a:noFill/>
        </a:ln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有</c:v>
                </c:pt>
              </c:strCache>
            </c:strRef>
          </c:tx>
          <c:spPr>
            <a:solidFill>
              <a:srgbClr val="5B9BD5"/>
            </a:solidFill>
            <a:ln w="25399">
              <a:noFill/>
            </a:ln>
          </c:spPr>
          <c:cat>
            <c:strRef>
              <c:f>工作表1!$A$2:$A$6</c:f>
              <c:strCache>
                <c:ptCount val="5"/>
                <c:pt idx="0">
                  <c:v>12歲以下</c:v>
                </c:pt>
                <c:pt idx="1">
                  <c:v>13~18歲</c:v>
                </c:pt>
                <c:pt idx="2">
                  <c:v>19~35歲</c:v>
                </c:pt>
                <c:pt idx="3">
                  <c:v>36~50歲</c:v>
                </c:pt>
                <c:pt idx="4">
                  <c:v>51歲以上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3</c:v>
                </c:pt>
                <c:pt idx="1">
                  <c:v>32</c:v>
                </c:pt>
                <c:pt idx="2">
                  <c:v>41</c:v>
                </c:pt>
                <c:pt idx="3">
                  <c:v>11</c:v>
                </c:pt>
                <c:pt idx="4">
                  <c:v>8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沒有</c:v>
                </c:pt>
              </c:strCache>
            </c:strRef>
          </c:tx>
          <c:spPr>
            <a:solidFill>
              <a:srgbClr val="ED7D31"/>
            </a:solidFill>
            <a:ln w="25399">
              <a:noFill/>
            </a:ln>
          </c:spPr>
          <c:cat>
            <c:strRef>
              <c:f>工作表1!$A$2:$A$6</c:f>
              <c:strCache>
                <c:ptCount val="5"/>
                <c:pt idx="0">
                  <c:v>12歲以下</c:v>
                </c:pt>
                <c:pt idx="1">
                  <c:v>13~18歲</c:v>
                </c:pt>
                <c:pt idx="2">
                  <c:v>19~35歲</c:v>
                </c:pt>
                <c:pt idx="3">
                  <c:v>36~50歲</c:v>
                </c:pt>
                <c:pt idx="4">
                  <c:v>51歲以上</c:v>
                </c:pt>
              </c:strCache>
            </c:str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26</c:v>
                </c:pt>
                <c:pt idx="1">
                  <c:v>2</c:v>
                </c:pt>
                <c:pt idx="2">
                  <c:v>5</c:v>
                </c:pt>
                <c:pt idx="3">
                  <c:v>16</c:v>
                </c:pt>
                <c:pt idx="4">
                  <c:v>27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不知道</c:v>
                </c:pt>
              </c:strCache>
            </c:strRef>
          </c:tx>
          <c:spPr>
            <a:solidFill>
              <a:srgbClr val="A5A5A5"/>
            </a:solidFill>
            <a:ln w="25399">
              <a:noFill/>
            </a:ln>
          </c:spPr>
          <c:cat>
            <c:strRef>
              <c:f>工作表1!$A$2:$A$6</c:f>
              <c:strCache>
                <c:ptCount val="5"/>
                <c:pt idx="0">
                  <c:v>12歲以下</c:v>
                </c:pt>
                <c:pt idx="1">
                  <c:v>13~18歲</c:v>
                </c:pt>
                <c:pt idx="2">
                  <c:v>19~35歲</c:v>
                </c:pt>
                <c:pt idx="3">
                  <c:v>36~50歲</c:v>
                </c:pt>
                <c:pt idx="4">
                  <c:v>51歲以上</c:v>
                </c:pt>
              </c:strCache>
            </c:strRef>
          </c:cat>
          <c:val>
            <c:numRef>
              <c:f>工作表1!$D$2:$D$6</c:f>
              <c:numCache>
                <c:formatCode>General</c:formatCode>
                <c:ptCount val="5"/>
                <c:pt idx="0">
                  <c:v>21</c:v>
                </c:pt>
                <c:pt idx="1">
                  <c:v>16</c:v>
                </c:pt>
                <c:pt idx="2">
                  <c:v>4</c:v>
                </c:pt>
                <c:pt idx="3">
                  <c:v>23</c:v>
                </c:pt>
                <c:pt idx="4">
                  <c:v>15</c:v>
                </c:pt>
              </c:numCache>
            </c:numRef>
          </c:val>
        </c:ser>
        <c:gapWidth val="182"/>
        <c:axId val="110495232"/>
        <c:axId val="110496768"/>
      </c:barChart>
      <c:catAx>
        <c:axId val="1104952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0496768"/>
        <c:crosses val="autoZero"/>
        <c:auto val="1"/>
        <c:lblAlgn val="ctr"/>
        <c:lblOffset val="100"/>
      </c:catAx>
      <c:valAx>
        <c:axId val="11049676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0495232"/>
        <c:crosses val="autoZero"/>
        <c:crossBetween val="between"/>
      </c:valAx>
      <c:spPr>
        <a:noFill/>
        <a:ln w="25399">
          <a:noFill/>
        </a:ln>
      </c:spPr>
    </c:plotArea>
    <c:legend>
      <c:legendPos val="b"/>
      <c:layout>
        <c:manualLayout>
          <c:xMode val="edge"/>
          <c:yMode val="edge"/>
          <c:x val="0.32192086296782868"/>
          <c:y val="0.944289660296593"/>
          <c:w val="0.37316298596411451"/>
          <c:h val="5.4122093917575519E-2"/>
        </c:manualLayout>
      </c:layout>
      <c:spPr>
        <a:noFill/>
        <a:ln w="25399">
          <a:noFill/>
        </a:ln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800" dirty="0"/>
              <a:t>面對同性戀者的態度</a:t>
            </a:r>
          </a:p>
        </c:rich>
      </c:tx>
      <c:spPr>
        <a:noFill/>
        <a:ln w="25399">
          <a:noFill/>
        </a:ln>
      </c:spPr>
    </c:title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49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49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49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49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en-US" altLang="en-US" sz="2400"/>
                      <a:t>70%</a:t>
                    </a:r>
                  </a:p>
                </c:rich>
              </c:tx>
              <c:spPr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zh-TW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4"/>
                <c:pt idx="0">
                  <c:v>對待如一般人</c:v>
                </c:pt>
                <c:pt idx="1">
                  <c:v>完全不會在乎他們的戀愛性向</c:v>
                </c:pt>
                <c:pt idx="2">
                  <c:v>不去接觸</c:v>
                </c:pt>
                <c:pt idx="3">
                  <c:v>歧視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175</c:v>
                </c:pt>
                <c:pt idx="1">
                  <c:v>26</c:v>
                </c:pt>
                <c:pt idx="2">
                  <c:v>49</c:v>
                </c:pt>
                <c:pt idx="3">
                  <c:v>0</c:v>
                </c:pt>
              </c:numCache>
            </c:numRef>
          </c:val>
        </c:ser>
        <c:firstSliceAng val="0"/>
      </c:pieChart>
      <c:spPr>
        <a:noFill/>
        <a:ln w="25399">
          <a:noFill/>
        </a:ln>
      </c:spPr>
    </c:plotArea>
    <c:legend>
      <c:legendPos val="b"/>
      <c:layout>
        <c:manualLayout>
          <c:xMode val="edge"/>
          <c:yMode val="edge"/>
          <c:x val="6.110676576532606E-2"/>
          <c:y val="0.79716210793508557"/>
          <c:w val="0.89351890506205245"/>
          <c:h val="0.18379040633303093"/>
        </c:manualLayout>
      </c:layout>
      <c:spPr>
        <a:noFill/>
        <a:ln w="25399">
          <a:noFill/>
        </a:ln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0.36364</cdr:x>
      <cdr:y>0.34568</cdr:y>
    </cdr:from>
    <cdr:to>
      <cdr:x>0.47273</cdr:x>
      <cdr:y>0.48148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2857520" y="2000264"/>
          <a:ext cx="857256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altLang="zh-TW" sz="1100" dirty="0" smtClean="0"/>
        </a:p>
      </cdr:txBody>
    </cdr:sp>
  </cdr:relSizeAnchor>
  <cdr:relSizeAnchor xmlns:cdr="http://schemas.openxmlformats.org/drawingml/2006/chartDrawing">
    <cdr:from>
      <cdr:x>0.34545</cdr:x>
      <cdr:y>0.33333</cdr:y>
    </cdr:from>
    <cdr:to>
      <cdr:x>0.51818</cdr:x>
      <cdr:y>0.4321</cdr:y>
    </cdr:to>
    <cdr:sp macro="" textlink="">
      <cdr:nvSpPr>
        <cdr:cNvPr id="3" name="文字方塊 2"/>
        <cdr:cNvSpPr txBox="1"/>
      </cdr:nvSpPr>
      <cdr:spPr>
        <a:xfrm xmlns:a="http://schemas.openxmlformats.org/drawingml/2006/main">
          <a:off x="2714644" y="1928826"/>
          <a:ext cx="1357322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altLang="zh-TW" sz="1100" dirty="0" smtClean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1126-C09C-424E-AC62-20B9E6F31682}" type="datetimeFigureOut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61C5-9DAB-47DE-9394-2F686753C2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1126-C09C-424E-AC62-20B9E6F31682}" type="datetimeFigureOut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61C5-9DAB-47DE-9394-2F686753C2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1126-C09C-424E-AC62-20B9E6F31682}" type="datetimeFigureOut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61C5-9DAB-47DE-9394-2F686753C2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1126-C09C-424E-AC62-20B9E6F31682}" type="datetimeFigureOut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61C5-9DAB-47DE-9394-2F686753C2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1126-C09C-424E-AC62-20B9E6F31682}" type="datetimeFigureOut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61C5-9DAB-47DE-9394-2F686753C2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1126-C09C-424E-AC62-20B9E6F31682}" type="datetimeFigureOut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61C5-9DAB-47DE-9394-2F686753C2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1126-C09C-424E-AC62-20B9E6F31682}" type="datetimeFigureOut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61C5-9DAB-47DE-9394-2F686753C2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1126-C09C-424E-AC62-20B9E6F31682}" type="datetimeFigureOut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B061C5-9DAB-47DE-9394-2F686753C2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1126-C09C-424E-AC62-20B9E6F31682}" type="datetimeFigureOut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61C5-9DAB-47DE-9394-2F686753C2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1126-C09C-424E-AC62-20B9E6F31682}" type="datetimeFigureOut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0B061C5-9DAB-47DE-9394-2F686753C2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30A1126-C09C-424E-AC62-20B9E6F31682}" type="datetimeFigureOut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61C5-9DAB-47DE-9394-2F686753C2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0A1126-C09C-424E-AC62-20B9E6F31682}" type="datetimeFigureOut">
              <a:rPr lang="zh-TW" altLang="en-US" smtClean="0"/>
              <a:pPr/>
              <a:t>2015/10/29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0B061C5-9DAB-47DE-9394-2F686753C2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.tw/url?sa=i&amp;rct=j&amp;q=&amp;esrc=s&amp;source=images&amp;cd=&amp;ved=0CAYQjB1qFQoTCM3b5pG05MgCFcYqlAode6oM3A&amp;url=http://koreanchan20110202.blog138.fc2.com/&amp;psig=AFQjCNHU-0UcwpApFwB-LPKTVl3buWjlpg&amp;ust=1446095551981371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s://www.google.com.tw/url?sa=i&amp;rct=j&amp;q=&amp;esrc=s&amp;source=images&amp;cd=&amp;cad=rja&amp;uact=8&amp;ved=0CAYQjB1qFQoTCKeJ_4Cy5MgCFYO2lAod0nULjQ&amp;url=http://tw.aboluowang.com/2015/0203/509456.html&amp;psig=AFQjCNGWo3b9bAXJkCiEzKkrfc4HFTJDmQ&amp;ust=1446095045678712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hyperlink" Target="https://www.google.com.tw/url?sa=i&amp;rct=j&amp;q=&amp;esrc=s&amp;source=images&amp;cd=&amp;cad=rja&amp;uact=8&amp;ved=0CAYQjB1qFQoTCJiWx96y5MgCFQWNlAod9L0MBg&amp;url=http://www.twwiki.com/wiki/%E4%B8%B9%E9%BA%A5%E5%9C%8B%E6%97%97&amp;psig=AFQjCNE5xGydKyL20MPH3eu7bK8zAsqdzw&amp;ust=144609522768091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w/url?sa=i&amp;rct=j&amp;q=&amp;esrc=s&amp;source=images&amp;cd=&amp;ved=0CAYQjB1qFQoTCOWZm9CW5cgCFQQblAodgkYFvg&amp;url=http://instagy.com/tag/%E5%90%8C%E6%80%A7%E6%88%80%E7%84%A1%E7%BD%AA&amp;psig=AFQjCNHmu8vIV7RXj3AW1EdFAaZyER9ziQ&amp;ust=1446122061268718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.tw/url?sa=i&amp;rct=j&amp;q=&amp;esrc=s&amp;source=images&amp;cd=&amp;cad=rja&amp;uact=8&amp;ved=0CAYQjB1qFQoTCK2Wl6CV5cgCFUGMlAodA9kPZw&amp;url=http://ku.ent.sina.com.cn/star/262&amp;psig=AFQjCNFPDRNeyotsF7vlleelgAgCxLF1zw&amp;ust=1446121300742835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7858180" cy="18573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TW" altLang="en-US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</a:rPr>
              <a:t>同性不同性，異性非異性</a:t>
            </a:r>
            <a:r>
              <a:rPr lang="en-US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</a:rPr>
              <a:t>-</a:t>
            </a:r>
            <a:br>
              <a:rPr lang="en-US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</a:rPr>
            </a:br>
            <a:r>
              <a:rPr lang="zh-TW" altLang="en-US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</a:rPr>
              <a:t>社會對同性戀看法之研究</a:t>
            </a:r>
            <a:r>
              <a:rPr lang="zh-TW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zh-TW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zh-TW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3356992"/>
            <a:ext cx="6043626" cy="290093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作者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           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羅珮玲。自強國中。</a:t>
            </a: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曾佳儀。自強國中。</a:t>
            </a: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吳欣柔。自強國中。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指導老師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: </a:t>
            </a: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紀博三老師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林慧貞老師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2050" name="Picture 2" descr="C:\Users\Owner\AppData\Local\Microsoft\Windows\Temporary Internet Files\Content.IE5\U9R3WQVC\220px-Lesbian_sign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5912">
            <a:off x="5754649" y="3300750"/>
            <a:ext cx="1300214" cy="2452677"/>
          </a:xfrm>
          <a:prstGeom prst="rect">
            <a:avLst/>
          </a:prstGeom>
          <a:noFill/>
        </p:spPr>
      </p:pic>
      <p:pic>
        <p:nvPicPr>
          <p:cNvPr id="2051" name="Picture 3" descr="C:\Users\Owner\AppData\Local\Microsoft\Windows\Temporary Internet Files\Content.IE5\CVB1O24B\690px-Male_homosexuality_symbol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429000"/>
            <a:ext cx="1607357" cy="22859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/>
          <p:nvPr/>
        </p:nvGraphicFramePr>
        <p:xfrm>
          <a:off x="642910" y="714356"/>
          <a:ext cx="7858180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4"/>
          <p:cNvGraphicFramePr/>
          <p:nvPr/>
        </p:nvGraphicFramePr>
        <p:xfrm>
          <a:off x="571472" y="214290"/>
          <a:ext cx="8215370" cy="6357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物件 5"/>
          <p:cNvGraphicFramePr/>
          <p:nvPr/>
        </p:nvGraphicFramePr>
        <p:xfrm>
          <a:off x="714348" y="500042"/>
          <a:ext cx="8072494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1000100" y="214291"/>
            <a:ext cx="6629400" cy="1486518"/>
          </a:xfrm>
        </p:spPr>
        <p:txBody>
          <a:bodyPr>
            <a:normAutofit/>
          </a:bodyPr>
          <a:lstStyle/>
          <a:p>
            <a:r>
              <a:rPr lang="zh-TW" altLang="zh-TW" dirty="0" smtClean="0"/>
              <a:t>當人們聽到「同性戀」時不再會談虎色變的社會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"/>
          </p:nvPr>
        </p:nvSpPr>
        <p:spPr>
          <a:xfrm>
            <a:off x="2051720" y="5517232"/>
            <a:ext cx="6629400" cy="1066688"/>
          </a:xfrm>
        </p:spPr>
        <p:txBody>
          <a:bodyPr>
            <a:normAutofit/>
          </a:bodyPr>
          <a:lstStyle/>
          <a:p>
            <a:r>
              <a:rPr lang="zh-TW" altLang="en-US" sz="1200" i="1" dirty="0" smtClean="0">
                <a:solidFill>
                  <a:schemeClr val="accent1"/>
                </a:solidFill>
                <a:hlinkClick r:id="rId2"/>
              </a:rPr>
              <a:t>圖源</a:t>
            </a:r>
            <a:r>
              <a:rPr lang="en-US" altLang="zh-TW" sz="1200" i="1" dirty="0" smtClean="0">
                <a:solidFill>
                  <a:schemeClr val="accent1"/>
                </a:solidFill>
                <a:hlinkClick r:id="rId2"/>
              </a:rPr>
              <a:t>:koreanchan20110202.blog138.fc2.com</a:t>
            </a:r>
            <a:endParaRPr lang="zh-TW" altLang="en-US" sz="1200" i="1" dirty="0">
              <a:solidFill>
                <a:schemeClr val="accent1"/>
              </a:solidFill>
            </a:endParaRPr>
          </a:p>
        </p:txBody>
      </p:sp>
      <p:pic>
        <p:nvPicPr>
          <p:cNvPr id="11" name="圖片 10" descr="123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628800"/>
            <a:ext cx="5454368" cy="449183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6629400" cy="1826363"/>
          </a:xfrm>
        </p:spPr>
        <p:txBody>
          <a:bodyPr/>
          <a:lstStyle/>
          <a:p>
            <a:r>
              <a:rPr lang="zh-TW" altLang="en-US" dirty="0" smtClean="0"/>
              <a:t>有關同性戀的活動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57158" y="5357826"/>
            <a:ext cx="4786346" cy="928694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1200" i="1" dirty="0" smtClean="0">
                <a:solidFill>
                  <a:schemeClr val="accent1"/>
                </a:solidFill>
              </a:rPr>
              <a:t>圖源</a:t>
            </a:r>
            <a:r>
              <a:rPr lang="en-US" altLang="zh-TW" sz="1200" i="1" dirty="0" smtClean="0">
                <a:solidFill>
                  <a:schemeClr val="accent1"/>
                </a:solidFill>
              </a:rPr>
              <a:t>:</a:t>
            </a:r>
          </a:p>
          <a:p>
            <a:r>
              <a:rPr lang="en-US" altLang="zh-TW" sz="1200" i="1" dirty="0" smtClean="0">
                <a:solidFill>
                  <a:schemeClr val="accent1"/>
                </a:solidFill>
              </a:rPr>
              <a:t>https://tw.images.search.yahoo.com/search/images;_ylt=A8tUwY7Upy9W6EcAiD5r1gt.;_ylu=X3oDMTB0OGs1b2ltBGNvbG8DdHcxBHBvcwMxBHZ0aWQDBHNlYwNwaXZz?p=%e5%bd%a9%e8%99%b9%e8%b7%af%e8%b7%91&amp;fr=yfp-t-900-tw&amp;fr2=piv-web#id=7&amp;iurl=http%3A%2F%2Fwww.ksnews.com.tw%2Fupload%2F2013-12-29_29b16001_.jpg&amp;action=click</a:t>
            </a:r>
            <a:endParaRPr lang="zh-TW" altLang="en-US" sz="1200" i="1" dirty="0">
              <a:solidFill>
                <a:schemeClr val="accent1"/>
              </a:solidFill>
            </a:endParaRPr>
          </a:p>
        </p:txBody>
      </p:sp>
      <p:pic>
        <p:nvPicPr>
          <p:cNvPr id="4" name="圖片 3" descr="2013-12-29_29b1600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500306"/>
            <a:ext cx="4490398" cy="252317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785918" y="178592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C000"/>
                </a:solidFill>
              </a:rPr>
              <a:t>彩虹路跑</a:t>
            </a:r>
            <a:endParaRPr lang="zh-TW" altLang="en-US" sz="2400" dirty="0">
              <a:solidFill>
                <a:srgbClr val="FFC000"/>
              </a:solidFill>
            </a:endParaRPr>
          </a:p>
        </p:txBody>
      </p:sp>
      <p:pic>
        <p:nvPicPr>
          <p:cNvPr id="1027" name="Picture 3" descr="C:\Users\Owner\AppData\Local\Microsoft\Windows\Temporary Internet Files\Content.IE5\21TBKG4L\Gay-Tech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43570" y="3214686"/>
            <a:ext cx="3005139" cy="183008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8662" y="571481"/>
            <a:ext cx="6629400" cy="785818"/>
          </a:xfrm>
        </p:spPr>
        <p:txBody>
          <a:bodyPr/>
          <a:lstStyle/>
          <a:p>
            <a:r>
              <a:rPr lang="zh-TW" altLang="en-US" dirty="0" smtClean="0"/>
              <a:t>有關同性戀的電影</a:t>
            </a:r>
            <a:endParaRPr lang="zh-TW" altLang="en-US" dirty="0"/>
          </a:p>
        </p:txBody>
      </p:sp>
      <p:pic>
        <p:nvPicPr>
          <p:cNvPr id="4" name="圖片 3" descr="Brokeback_mount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928802"/>
            <a:ext cx="2625039" cy="386731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28596" y="5857892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i="1" dirty="0" smtClean="0">
                <a:solidFill>
                  <a:schemeClr val="accent1"/>
                </a:solidFill>
              </a:rPr>
              <a:t>圖源</a:t>
            </a:r>
            <a:r>
              <a:rPr lang="en-US" altLang="zh-TW" sz="1200" i="1" dirty="0" smtClean="0">
                <a:solidFill>
                  <a:schemeClr val="accent1"/>
                </a:solidFill>
              </a:rPr>
              <a:t>:https://zh.wikipedia.org/zh-tw/Brokeback_Mountain#/media/File:Brokeback_mountain.jpg</a:t>
            </a:r>
            <a:endParaRPr lang="zh-TW" altLang="en-US" sz="1200" i="1" dirty="0">
              <a:solidFill>
                <a:schemeClr val="accent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572000" y="5929331"/>
            <a:ext cx="4214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i="1" dirty="0" smtClean="0">
                <a:solidFill>
                  <a:schemeClr val="accent1"/>
                </a:solidFill>
              </a:rPr>
              <a:t>圖源</a:t>
            </a:r>
            <a:r>
              <a:rPr lang="en-US" altLang="zh-TW" sz="1200" i="1" dirty="0" smtClean="0">
                <a:solidFill>
                  <a:schemeClr val="accent1"/>
                </a:solidFill>
              </a:rPr>
              <a:t>:https://s.yimg.com/vu/movies/fp/mpost/33/76/3376.jpg</a:t>
            </a:r>
            <a:endParaRPr lang="zh-TW" altLang="en-US" sz="1200" i="1" dirty="0">
              <a:solidFill>
                <a:schemeClr val="accent1"/>
              </a:solidFill>
            </a:endParaRPr>
          </a:p>
        </p:txBody>
      </p:sp>
      <p:pic>
        <p:nvPicPr>
          <p:cNvPr id="7" name="圖片 6" descr="33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857364"/>
            <a:ext cx="2714644" cy="390144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357554" y="2143116"/>
            <a:ext cx="553998" cy="26432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FF00"/>
                </a:solidFill>
              </a:rPr>
              <a:t>斷背山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786314" y="2143116"/>
            <a:ext cx="553998" cy="22860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FF00"/>
                </a:solidFill>
              </a:rPr>
              <a:t>為巴比祈禱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6629400" cy="925283"/>
          </a:xfrm>
        </p:spPr>
        <p:txBody>
          <a:bodyPr/>
          <a:lstStyle/>
          <a:p>
            <a:r>
              <a:rPr lang="zh-TW" altLang="en-US" dirty="0" smtClean="0"/>
              <a:t>已開放同性婚姻的國家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9552" y="5373216"/>
            <a:ext cx="2664296" cy="562632"/>
          </a:xfrm>
        </p:spPr>
        <p:txBody>
          <a:bodyPr>
            <a:normAutofit/>
          </a:bodyPr>
          <a:lstStyle/>
          <a:p>
            <a:r>
              <a:rPr lang="zh-TW" altLang="en-US" sz="1200" i="1" u="sng" dirty="0" smtClean="0">
                <a:solidFill>
                  <a:schemeClr val="accent1"/>
                </a:solidFill>
                <a:hlinkClick r:id="rId2"/>
              </a:rPr>
              <a:t>圖源</a:t>
            </a:r>
            <a:r>
              <a:rPr lang="en-US" altLang="zh-TW" sz="1200" i="1" u="sng" dirty="0" smtClean="0">
                <a:solidFill>
                  <a:schemeClr val="accent1"/>
                </a:solidFill>
                <a:hlinkClick r:id="rId2"/>
              </a:rPr>
              <a:t>:tw.aboluowang.com</a:t>
            </a:r>
            <a:endParaRPr lang="zh-TW" altLang="en-US" sz="1200" i="1" dirty="0">
              <a:solidFill>
                <a:schemeClr val="accent1"/>
              </a:solidFill>
            </a:endParaRPr>
          </a:p>
        </p:txBody>
      </p:sp>
      <p:pic>
        <p:nvPicPr>
          <p:cNvPr id="4" name="圖片 3" descr="2015020311150588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1" y="2924944"/>
            <a:ext cx="3553027" cy="216024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95536" y="184482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C000"/>
                </a:solidFill>
              </a:rPr>
              <a:t>美國</a:t>
            </a:r>
            <a:endParaRPr lang="zh-TW" altLang="en-US" sz="3600" b="1" dirty="0">
              <a:solidFill>
                <a:srgbClr val="FFC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148064" y="5733256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i="1" u="sng" dirty="0" smtClean="0">
                <a:hlinkClick r:id="rId4"/>
              </a:rPr>
              <a:t>圖源</a:t>
            </a:r>
            <a:r>
              <a:rPr lang="en-US" altLang="zh-TW" sz="1200" i="1" u="sng" dirty="0" smtClean="0">
                <a:hlinkClick r:id="rId4"/>
              </a:rPr>
              <a:t>:www.twwiki.com</a:t>
            </a:r>
            <a:endParaRPr lang="zh-TW" altLang="en-US" sz="1200" i="1" dirty="0"/>
          </a:p>
        </p:txBody>
      </p:sp>
      <p:pic>
        <p:nvPicPr>
          <p:cNvPr id="7" name="圖片 6" descr="843852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2852936"/>
            <a:ext cx="2999657" cy="227342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932040" y="191683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C000"/>
                </a:solidFill>
              </a:rPr>
              <a:t>丹麥</a:t>
            </a:r>
            <a:endParaRPr lang="zh-TW" altLang="en-US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029604" cy="1143008"/>
          </a:xfrm>
        </p:spPr>
        <p:txBody>
          <a:bodyPr>
            <a:noAutofit/>
          </a:bodyPr>
          <a:lstStyle/>
          <a:p>
            <a:r>
              <a:rPr lang="zh-TW" altLang="en-US" sz="6000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感謝各位評審的聆聽</a:t>
            </a:r>
            <a:endParaRPr lang="zh-TW" altLang="en-US" sz="6000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 descr="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3571900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文字方塊 3"/>
          <p:cNvSpPr txBox="1"/>
          <p:nvPr/>
        </p:nvSpPr>
        <p:spPr>
          <a:xfrm>
            <a:off x="1214414" y="5857892"/>
            <a:ext cx="2857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hlinkClick r:id="rId3"/>
              </a:rPr>
              <a:t>圖源</a:t>
            </a:r>
            <a:r>
              <a:rPr lang="en-US" altLang="zh-TW" sz="1200" dirty="0" smtClean="0">
                <a:hlinkClick r:id="rId3"/>
              </a:rPr>
              <a:t>:</a:t>
            </a:r>
            <a:r>
              <a:rPr lang="en-US" sz="1200" dirty="0" smtClean="0">
                <a:hlinkClick r:id="rId3"/>
              </a:rPr>
              <a:t>instagy.com</a:t>
            </a:r>
            <a:endParaRPr lang="zh-TW" altLang="en-US" sz="1200" dirty="0"/>
          </a:p>
        </p:txBody>
      </p:sp>
      <p:pic>
        <p:nvPicPr>
          <p:cNvPr id="1026" name="Picture 2" descr="C:\Users\user\AppData\Local\Microsoft\Windows\Temporary Internet Files\Content.IE5\7TURRN5F\birhtday-tree-HiRe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071678"/>
            <a:ext cx="3500462" cy="35004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43108" y="5357826"/>
            <a:ext cx="4114784" cy="99535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tx1"/>
                </a:solidFill>
              </a:rPr>
              <a:t>來自各界的反對</a:t>
            </a:r>
          </a:p>
        </p:txBody>
      </p:sp>
      <p:pic>
        <p:nvPicPr>
          <p:cNvPr id="1026" name="Picture 2" descr="C:\Users\user\AppData\Local\Microsoft\Windows\Temporary Internet Files\Content.IE5\EOHUA8AS\no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28"/>
            <a:ext cx="5214974" cy="5214974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571472" y="2357430"/>
            <a:ext cx="7215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dirty="0" smtClean="0"/>
              <a:t>同性戀</a:t>
            </a:r>
            <a:endParaRPr lang="zh-TW" altLang="en-US" sz="8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5852" y="5072074"/>
            <a:ext cx="6629400" cy="1195382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cap="none" dirty="0" smtClean="0">
                <a:solidFill>
                  <a:srgbClr val="FFFF00"/>
                </a:solidFill>
                <a:latin typeface="標楷體" pitchFamily="65" charset="-120"/>
              </a:rPr>
              <a:t>失去他的世界就像玫瑰凋澪般慢慢的腐朽，最後失去存在的意義</a:t>
            </a:r>
            <a:endParaRPr lang="zh-TW" altLang="en-US" sz="3200" cap="none" dirty="0">
              <a:solidFill>
                <a:srgbClr val="FFFF00"/>
              </a:solidFill>
              <a:latin typeface="標楷體" pitchFamily="65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7258056" y="6234446"/>
            <a:ext cx="1885944" cy="623554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 smtClean="0">
                <a:solidFill>
                  <a:schemeClr val="accent1"/>
                </a:solidFill>
                <a:latin typeface="新細明體" pitchFamily="18" charset="-120"/>
              </a:rPr>
              <a:t>圖片來源</a:t>
            </a:r>
            <a:r>
              <a:rPr lang="en-US" altLang="zh-TW" dirty="0" smtClean="0">
                <a:solidFill>
                  <a:schemeClr val="accent1"/>
                </a:solidFill>
                <a:latin typeface="新細明體" pitchFamily="18" charset="-120"/>
              </a:rPr>
              <a:t>:http://m.qqpara.com/tupian/dongman/9183.html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pic>
        <p:nvPicPr>
          <p:cNvPr id="4" name="圖片 3" descr="gr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78571"/>
            <a:ext cx="3857652" cy="482206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6629400" cy="1826363"/>
          </a:xfrm>
        </p:spPr>
        <p:txBody>
          <a:bodyPr>
            <a:normAutofit/>
          </a:bodyPr>
          <a:lstStyle/>
          <a:p>
            <a:r>
              <a:rPr lang="zh-TW" altLang="en-US" smtClean="0"/>
              <a:t>同性戀</a:t>
            </a:r>
            <a:r>
              <a:rPr lang="zh-TW" altLang="en-US" smtClean="0"/>
              <a:t>與</a:t>
            </a:r>
            <a:r>
              <a:rPr lang="zh-TW" altLang="en-US" smtClean="0"/>
              <a:t>其他</a:t>
            </a:r>
            <a:r>
              <a:rPr lang="zh-TW" altLang="en-US" smtClean="0"/>
              <a:t>人</a:t>
            </a:r>
            <a:r>
              <a:rPr lang="zh-TW" altLang="en-US" dirty="0" smtClean="0"/>
              <a:t>並無不同。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714348" y="5786454"/>
            <a:ext cx="8072494" cy="780936"/>
          </a:xfrm>
        </p:spPr>
        <p:txBody>
          <a:bodyPr>
            <a:normAutofit/>
          </a:bodyPr>
          <a:lstStyle/>
          <a:p>
            <a:r>
              <a:rPr lang="zh-TW" altLang="en-US" sz="1200" dirty="0" smtClean="0"/>
              <a:t>圖源</a:t>
            </a:r>
            <a:r>
              <a:rPr lang="en-US" altLang="zh-TW" sz="1200" dirty="0" smtClean="0"/>
              <a:t>:http://bbs.ac.qq.com/thread-253687-1-1.html</a:t>
            </a:r>
            <a:r>
              <a:rPr lang="zh-TW" altLang="en-US" sz="1200" dirty="0" smtClean="0"/>
              <a:t>                                                                       圖源</a:t>
            </a:r>
            <a:r>
              <a:rPr lang="en-US" altLang="zh-TW" sz="1200" dirty="0" smtClean="0"/>
              <a:t>:</a:t>
            </a:r>
            <a:r>
              <a:rPr lang="en-US" sz="1200" i="1" dirty="0" smtClean="0"/>
              <a:t>i.mpbus.com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zh-TW" altLang="en-US" sz="1200" dirty="0"/>
          </a:p>
        </p:txBody>
      </p:sp>
      <p:pic>
        <p:nvPicPr>
          <p:cNvPr id="4" name="內容版面配置區 3" descr="katio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329"/>
          <a:stretch>
            <a:fillRect/>
          </a:stretch>
        </p:blipFill>
        <p:spPr>
          <a:xfrm>
            <a:off x="4286248" y="2285992"/>
            <a:ext cx="4652962" cy="2652713"/>
          </a:xfrm>
        </p:spPr>
      </p:pic>
      <p:pic>
        <p:nvPicPr>
          <p:cNvPr id="10" name="圖片 9" descr="人妖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500174"/>
            <a:ext cx="2928958" cy="414935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14414" y="357166"/>
            <a:ext cx="6480048" cy="1214446"/>
          </a:xfrm>
        </p:spPr>
        <p:txBody>
          <a:bodyPr/>
          <a:lstStyle/>
          <a:p>
            <a:pPr algn="ctr"/>
            <a:r>
              <a:rPr lang="zh-TW" altLang="en-US" dirty="0" smtClean="0"/>
              <a:t>壞人</a:t>
            </a:r>
            <a:r>
              <a:rPr altLang="zh-TW" dirty="0" smtClean="0"/>
              <a:t>=</a:t>
            </a:r>
            <a:r>
              <a:rPr lang="zh-TW" altLang="en-US" dirty="0" smtClean="0"/>
              <a:t>同性戀</a:t>
            </a:r>
            <a:r>
              <a:rPr altLang="zh-TW" dirty="0" smtClean="0"/>
              <a:t>?!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43042" y="6000768"/>
            <a:ext cx="6551486" cy="46671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zh-TW" altLang="en-US" sz="1300" i="1" dirty="0" smtClean="0"/>
              <a:t>圖源</a:t>
            </a:r>
            <a:r>
              <a:rPr lang="en-US" altLang="zh-TW" sz="1300" i="1" dirty="0" smtClean="0"/>
              <a:t>:</a:t>
            </a:r>
            <a:r>
              <a:rPr lang="en-US" sz="1300" i="1" dirty="0" smtClean="0"/>
              <a:t>mypaper.pchome.com.tw</a:t>
            </a:r>
            <a:r>
              <a:rPr lang="zh-TW" altLang="en-US" sz="1300" i="1" dirty="0" smtClean="0"/>
              <a:t>                                      圖源</a:t>
            </a:r>
            <a:r>
              <a:rPr lang="en-US" altLang="zh-TW" sz="1300" i="1" dirty="0" smtClean="0"/>
              <a:t>:</a:t>
            </a:r>
            <a:r>
              <a:rPr lang="en-US" sz="1300" i="1" dirty="0" err="1" smtClean="0"/>
              <a:t>tw.vonvon.me</a:t>
            </a:r>
            <a:r>
              <a:rPr lang="en-US" dirty="0" smtClean="0"/>
              <a:t/>
            </a:r>
            <a:br>
              <a:rPr lang="en-US" dirty="0" smtClean="0"/>
            </a:br>
            <a:endParaRPr lang="zh-TW" altLang="en-US" dirty="0"/>
          </a:p>
        </p:txBody>
      </p:sp>
      <p:pic>
        <p:nvPicPr>
          <p:cNvPr id="7" name="圖片 6" descr="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500306"/>
            <a:ext cx="4244866" cy="2928958"/>
          </a:xfrm>
          <a:prstGeom prst="rect">
            <a:avLst/>
          </a:prstGeom>
        </p:spPr>
      </p:pic>
      <p:pic>
        <p:nvPicPr>
          <p:cNvPr id="13314" name="Picture 2" descr="http://link.photo.pchome.com.tw/s13/elvafirste/4/130393554214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85860"/>
            <a:ext cx="3214710" cy="447264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41372"/>
          </a:xfrm>
        </p:spPr>
        <p:txBody>
          <a:bodyPr/>
          <a:lstStyle/>
          <a:p>
            <a:r>
              <a:rPr lang="zh-TW" altLang="en-US" dirty="0" smtClean="0"/>
              <a:t>好多名人也都是同性戀</a:t>
            </a:r>
            <a:r>
              <a:rPr lang="en-US" altLang="zh-TW" dirty="0" smtClean="0"/>
              <a:t>!!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500034" y="5572140"/>
            <a:ext cx="8329642" cy="942996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sz="1900" i="1" dirty="0" smtClean="0">
                <a:solidFill>
                  <a:srgbClr val="00B0F0"/>
                </a:solidFill>
              </a:rPr>
              <a:t>圖源</a:t>
            </a:r>
            <a:r>
              <a:rPr lang="en-US" altLang="zh-TW" sz="1900" i="1" dirty="0" smtClean="0">
                <a:solidFill>
                  <a:srgbClr val="00B0F0"/>
                </a:solidFill>
              </a:rPr>
              <a:t>:</a:t>
            </a:r>
            <a:r>
              <a:rPr lang="en-US" sz="1900" b="0" u="sng" dirty="0" smtClean="0">
                <a:solidFill>
                  <a:srgbClr val="00B0F0"/>
                </a:solidFill>
                <a:hlinkClick r:id="rId2"/>
              </a:rPr>
              <a:t>ku.ent.sina.com.cn</a:t>
            </a:r>
            <a:r>
              <a:rPr lang="zh-TW" altLang="en-US" sz="1900" i="1" dirty="0" smtClean="0">
                <a:solidFill>
                  <a:srgbClr val="00B0F0"/>
                </a:solidFill>
              </a:rPr>
              <a:t>                                       圖源</a:t>
            </a:r>
            <a:r>
              <a:rPr lang="en-US" altLang="zh-TW" sz="1900" i="1" dirty="0" smtClean="0">
                <a:solidFill>
                  <a:srgbClr val="00B0F0"/>
                </a:solidFill>
              </a:rPr>
              <a:t>:</a:t>
            </a:r>
            <a:r>
              <a:rPr lang="en-US" sz="1900" i="1" dirty="0" smtClean="0">
                <a:solidFill>
                  <a:srgbClr val="00B0F0"/>
                </a:solidFill>
              </a:rPr>
              <a:t>godzillahome.pixnet.net</a:t>
            </a:r>
            <a:r>
              <a:rPr lang="zh-TW" altLang="en-US" sz="1900" i="1" dirty="0" smtClean="0">
                <a:solidFill>
                  <a:srgbClr val="00B0F0"/>
                </a:solidFill>
              </a:rPr>
              <a:t>                 圖源</a:t>
            </a:r>
            <a:r>
              <a:rPr lang="en-US" altLang="zh-TW" sz="1900" i="1" dirty="0" smtClean="0">
                <a:solidFill>
                  <a:srgbClr val="00B0F0"/>
                </a:solidFill>
              </a:rPr>
              <a:t>:</a:t>
            </a:r>
            <a:r>
              <a:rPr lang="en-US" sz="1900" b="0" i="1" dirty="0" smtClean="0">
                <a:solidFill>
                  <a:srgbClr val="00B0F0"/>
                </a:solidFill>
              </a:rPr>
              <a:t>highscope.ch.ntu.edu.tw</a:t>
            </a:r>
            <a:r>
              <a:rPr lang="en-US" sz="1900" b="0" dirty="0" smtClean="0">
                <a:solidFill>
                  <a:srgbClr val="00B0F0"/>
                </a:solidFill>
              </a:rPr>
              <a:t/>
            </a:r>
            <a:br>
              <a:rPr lang="en-US" sz="1900" b="0" dirty="0" smtClean="0">
                <a:solidFill>
                  <a:srgbClr val="00B0F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half" idx="3"/>
          </p:nvPr>
        </p:nvSpPr>
        <p:spPr>
          <a:xfrm>
            <a:off x="571472" y="1500174"/>
            <a:ext cx="8001056" cy="68102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B1F628"/>
                </a:solidFill>
              </a:rPr>
              <a:t>張國榮                    達文西                        蔡康永    </a:t>
            </a:r>
            <a:endParaRPr lang="zh-TW" altLang="en-US" dirty="0">
              <a:solidFill>
                <a:srgbClr val="B1F628"/>
              </a:solidFill>
            </a:endParaRPr>
          </a:p>
        </p:txBody>
      </p:sp>
      <p:pic>
        <p:nvPicPr>
          <p:cNvPr id="7" name="圖片 6" descr="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285992"/>
            <a:ext cx="2690642" cy="3143272"/>
          </a:xfrm>
          <a:prstGeom prst="rect">
            <a:avLst/>
          </a:prstGeom>
        </p:spPr>
      </p:pic>
      <p:pic>
        <p:nvPicPr>
          <p:cNvPr id="11" name="圖片 10" descr="1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2285992"/>
            <a:ext cx="2428892" cy="3206137"/>
          </a:xfrm>
          <a:prstGeom prst="rect">
            <a:avLst/>
          </a:prstGeom>
        </p:spPr>
      </p:pic>
      <p:pic>
        <p:nvPicPr>
          <p:cNvPr id="13" name="內容版面配置區 12" descr="123.jpg"/>
          <p:cNvPicPr>
            <a:picLocks noGrp="1" noChangeAspect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>
          <a:xfrm>
            <a:off x="357158" y="2357430"/>
            <a:ext cx="2619721" cy="300039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7358082" y="6215082"/>
            <a:ext cx="1528754" cy="338126"/>
          </a:xfrm>
        </p:spPr>
        <p:txBody>
          <a:bodyPr>
            <a:normAutofit fontScale="90000"/>
          </a:bodyPr>
          <a:lstStyle/>
          <a:p>
            <a:r>
              <a:rPr lang="zh-TW" altLang="en-US" sz="1200" b="0" dirty="0" smtClean="0">
                <a:solidFill>
                  <a:schemeClr val="bg1"/>
                </a:solidFill>
                <a:latin typeface="新細明體" pitchFamily="18" charset="-120"/>
              </a:rPr>
              <a:t>圖片來源</a:t>
            </a:r>
            <a:r>
              <a:rPr lang="en-US" altLang="zh-TW" sz="1200" b="0" dirty="0" smtClean="0">
                <a:solidFill>
                  <a:schemeClr val="bg1"/>
                </a:solidFill>
                <a:latin typeface="新細明體" pitchFamily="18" charset="-120"/>
              </a:rPr>
              <a:t>:http://m.qqpara.com/tupian/dongman/9183.html</a:t>
            </a:r>
            <a:endParaRPr lang="zh-TW" altLang="en-US" sz="1200" dirty="0"/>
          </a:p>
        </p:txBody>
      </p:sp>
      <p:sp>
        <p:nvSpPr>
          <p:cNvPr id="3" name="副標題 2"/>
          <p:cNvSpPr>
            <a:spLocks noGrp="1"/>
          </p:cNvSpPr>
          <p:nvPr>
            <p:ph type="body" idx="1"/>
          </p:nvPr>
        </p:nvSpPr>
        <p:spPr>
          <a:xfrm>
            <a:off x="1071538" y="5143512"/>
            <a:ext cx="6629400" cy="1066688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自由被枷鎖給緊緊纏繞住</a:t>
            </a:r>
            <a:endParaRPr lang="zh-TW" altLang="en-US" sz="4000" dirty="0"/>
          </a:p>
        </p:txBody>
      </p:sp>
      <p:pic>
        <p:nvPicPr>
          <p:cNvPr id="6" name="圖片 5" descr="gray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1" y="214290"/>
            <a:ext cx="4101703" cy="514353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物件 1"/>
          <p:cNvGraphicFramePr/>
          <p:nvPr/>
        </p:nvGraphicFramePr>
        <p:xfrm>
          <a:off x="642910" y="928670"/>
          <a:ext cx="8001056" cy="5143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714356"/>
            <a:ext cx="7929617" cy="5572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240</TotalTime>
  <Words>247</Words>
  <Application>Microsoft Office PowerPoint</Application>
  <PresentationFormat>如螢幕大小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科技</vt:lpstr>
      <vt:lpstr>同性不同性，異性非異性- 社會對同性戀看法之研究 </vt:lpstr>
      <vt:lpstr>投影片 2</vt:lpstr>
      <vt:lpstr>失去他的世界就像玫瑰凋澪般慢慢的腐朽，最後失去存在的意義</vt:lpstr>
      <vt:lpstr>同性戀與其他人並無不同。</vt:lpstr>
      <vt:lpstr>壞人=同性戀?!</vt:lpstr>
      <vt:lpstr>好多名人也都是同性戀!!</vt:lpstr>
      <vt:lpstr>圖片來源:http://m.qqpara.com/tupian/dongman/9183.html</vt:lpstr>
      <vt:lpstr>投影片 8</vt:lpstr>
      <vt:lpstr>投影片 9</vt:lpstr>
      <vt:lpstr>投影片 10</vt:lpstr>
      <vt:lpstr>投影片 11</vt:lpstr>
      <vt:lpstr>投影片 12</vt:lpstr>
      <vt:lpstr>當人們聽到「同性戀」時不再會談虎色變的社會</vt:lpstr>
      <vt:lpstr>有關同性戀的活動</vt:lpstr>
      <vt:lpstr>有關同性戀的電影</vt:lpstr>
      <vt:lpstr>已開放同性婚姻的國家</vt:lpstr>
      <vt:lpstr>感謝各位評審的聆聽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32</cp:revision>
  <dcterms:created xsi:type="dcterms:W3CDTF">2015-10-27T14:06:05Z</dcterms:created>
  <dcterms:modified xsi:type="dcterms:W3CDTF">2015-10-29T05:00:40Z</dcterms:modified>
</cp:coreProperties>
</file>