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5C10"/>
    <a:srgbClr val="FFFF66"/>
    <a:srgbClr val="0C4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6775" autoAdjust="0"/>
  </p:normalViewPr>
  <p:slideViewPr>
    <p:cSldViewPr>
      <p:cViewPr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58C6-7ABF-44CD-8FE0-98F9936F1D7B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9691-C4AD-42B5-8577-B375F15197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55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向、賴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各位評審好</a:t>
            </a:r>
            <a:endParaRPr lang="en-US" altLang="zh-TW" dirty="0" smtClean="0"/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我是向柏洋</a:t>
            </a:r>
            <a:endParaRPr lang="en-US" altLang="zh-TW" dirty="0" smtClean="0"/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我是賴廖慶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9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這是我們的研究器材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4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這是我們的研究結果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至些都是校園植物的分類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這是我們的研究結果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這些是我們有做出身分證的植物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這是我們的研究結果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這是植物身分證的大概樣子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78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這是我們得研究結果</a:t>
            </a:r>
            <a:r>
              <a:rPr lang="en-US" altLang="zh-TW" dirty="0" smtClean="0"/>
              <a:t>4</a:t>
            </a:r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這是我們植物圖鑑上的介紹例子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79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這是我們的研究結論，宜昌國小有</a:t>
            </a:r>
            <a:r>
              <a:rPr lang="en-US" altLang="zh-TW" dirty="0" smtClean="0"/>
              <a:t>22</a:t>
            </a:r>
            <a:r>
              <a:rPr lang="zh-TW" altLang="en-US" dirty="0" smtClean="0"/>
              <a:t>種植物是草本植物</a:t>
            </a:r>
            <a:endParaRPr lang="en-US" altLang="zh-TW" dirty="0" smtClean="0"/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我們有做出植物圖鑑並實際使用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779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這是我們的研究建議</a:t>
            </a:r>
            <a:endParaRPr lang="en-US" altLang="zh-TW" dirty="0" smtClean="0"/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:1.</a:t>
            </a:r>
            <a:r>
              <a:rPr lang="zh-TW" altLang="en-US" dirty="0" smtClean="0"/>
              <a:t>希望可增加二為碼</a:t>
            </a:r>
            <a:r>
              <a:rPr lang="en-US" altLang="zh-TW" dirty="0" smtClean="0"/>
              <a:t>2.</a:t>
            </a:r>
            <a:r>
              <a:rPr lang="zh-TW" altLang="en-US" dirty="0" smtClean="0"/>
              <a:t>希望可增加更多身分證</a:t>
            </a:r>
            <a:endParaRPr lang="en-US" altLang="zh-TW" dirty="0" smtClean="0"/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:3.</a:t>
            </a:r>
            <a:r>
              <a:rPr lang="zh-TW" altLang="en-US" dirty="0" smtClean="0"/>
              <a:t>建議老師帶著學生觀察植物時可以更方便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95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以下都是引註資料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30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以下都是引註資料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賴、向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我們報告到此結束，謝謝評審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53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這是我們的研究動機</a:t>
            </a:r>
            <a:endParaRPr lang="en-US" altLang="zh-TW" dirty="0" smtClean="0"/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smtClean="0"/>
              <a:t>我們發現我們兩人都參加過自然的課程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29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這是我們就目的</a:t>
            </a:r>
            <a:endParaRPr lang="en-US" altLang="zh-TW" dirty="0" smtClean="0"/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sz="1200" dirty="0" smtClean="0"/>
              <a:t>我們主要是為了學校利益，所以才製作這個植物圖鑑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36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這些是圖鑑內容的編制</a:t>
            </a:r>
            <a:endParaRPr lang="en-US" altLang="zh-TW" dirty="0" smtClean="0"/>
          </a:p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圖鑑是將圖片連結加入文字說明的書籍，總共有</a:t>
            </a:r>
            <a:r>
              <a:rPr lang="en-US" altLang="zh-TW" dirty="0" smtClean="0"/>
              <a:t>26</a:t>
            </a:r>
            <a:r>
              <a:rPr lang="zh-TW" altLang="en-US" dirty="0" smtClean="0"/>
              <a:t>種分類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2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這是圖鑑編制二</a:t>
            </a:r>
            <a:endParaRPr lang="en-US" altLang="zh-TW" dirty="0" smtClean="0"/>
          </a:p>
          <a:p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這個圖鑑較淺明白，比較容易認識和達到基礎觀察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68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這是校園植物得分布圖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6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這是研究流程。</a:t>
            </a:r>
            <a:r>
              <a:rPr lang="en-US" altLang="zh-TW" dirty="0" smtClean="0"/>
              <a:t>1.</a:t>
            </a:r>
            <a:r>
              <a:rPr lang="zh-TW" altLang="en-US" dirty="0" smtClean="0"/>
              <a:t>決定研究主題</a:t>
            </a:r>
            <a:r>
              <a:rPr lang="en-US" altLang="zh-TW" dirty="0" smtClean="0"/>
              <a:t>2.</a:t>
            </a:r>
            <a:r>
              <a:rPr lang="zh-TW" altLang="en-US" dirty="0" smtClean="0"/>
              <a:t>文獻探討</a:t>
            </a:r>
            <a:r>
              <a:rPr lang="en-US" altLang="zh-TW" dirty="0" smtClean="0"/>
              <a:t>3.</a:t>
            </a:r>
            <a:r>
              <a:rPr lang="zh-TW" altLang="en-US" dirty="0" smtClean="0"/>
              <a:t>進行調查</a:t>
            </a:r>
            <a:r>
              <a:rPr lang="en-US" altLang="zh-TW" dirty="0" smtClean="0"/>
              <a:t>4.</a:t>
            </a:r>
            <a:r>
              <a:rPr lang="zh-TW" altLang="en-US" dirty="0" smtClean="0"/>
              <a:t>撰寫報告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24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向</a:t>
            </a:r>
            <a:r>
              <a:rPr lang="en-US" altLang="zh-TW" dirty="0" smtClean="0"/>
              <a:t>:</a:t>
            </a:r>
            <a:r>
              <a:rPr lang="zh-TW" altLang="en-US" dirty="0" smtClean="0"/>
              <a:t>田野調查法是一種，它可以幫助學生親身經歷研究的對象，而不只是在「書本」上獲得「知識」，因此透過「田野調查」 得來的資料是「第一手的」，非常珍貴，有時還可以補強書本的資料。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賴</a:t>
            </a:r>
            <a:r>
              <a:rPr lang="en-US" altLang="zh-TW" dirty="0" smtClean="0"/>
              <a:t>:</a:t>
            </a:r>
            <a:r>
              <a:rPr lang="zh-TW" altLang="en-US" dirty="0" smtClean="0"/>
              <a:t>這是我們的研究對象，</a:t>
            </a:r>
            <a:r>
              <a:rPr lang="en-US" altLang="zh-TW" dirty="0" smtClean="0"/>
              <a:t>1.</a:t>
            </a:r>
            <a:r>
              <a:rPr lang="zh-TW" altLang="en-US" dirty="0" smtClean="0"/>
              <a:t>木本植物共有五種</a:t>
            </a:r>
            <a:r>
              <a:rPr lang="en-US" altLang="zh-TW" dirty="0" smtClean="0"/>
              <a:t>2.</a:t>
            </a:r>
            <a:r>
              <a:rPr lang="zh-TW" altLang="en-US" dirty="0" smtClean="0"/>
              <a:t>水生植物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</a:t>
            </a:r>
            <a:r>
              <a:rPr lang="en-US" altLang="zh-TW" dirty="0" smtClean="0"/>
              <a:t>3.</a:t>
            </a:r>
            <a:r>
              <a:rPr lang="zh-TW" altLang="en-US" dirty="0" smtClean="0"/>
              <a:t>草本植物有</a:t>
            </a:r>
            <a:r>
              <a:rPr lang="en-US" altLang="zh-TW" dirty="0" smtClean="0"/>
              <a:t>11</a:t>
            </a:r>
            <a:r>
              <a:rPr lang="zh-TW" altLang="en-US" dirty="0" smtClean="0"/>
              <a:t>種</a:t>
            </a:r>
            <a:r>
              <a:rPr lang="en-US" altLang="zh-TW" dirty="0" smtClean="0"/>
              <a:t>4.</a:t>
            </a:r>
            <a:r>
              <a:rPr lang="zh-TW" altLang="en-US" dirty="0" smtClean="0"/>
              <a:t>藤本植物有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</a:t>
            </a:r>
            <a:r>
              <a:rPr lang="en-US" altLang="zh-TW" dirty="0" smtClean="0"/>
              <a:t>5.</a:t>
            </a:r>
            <a:r>
              <a:rPr lang="zh-TW" altLang="en-US" dirty="0" smtClean="0"/>
              <a:t>蘚苔植物有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9691-C4AD-42B5-8577-B375F151978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14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6E399-EAEE-4212-8F6D-CE5170A1DA88}" type="datetimeFigureOut">
              <a:rPr lang="zh-TW" altLang="en-US" smtClean="0"/>
              <a:pPr/>
              <a:t>2019/10/31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BD2C5-095A-4D85-A9D2-63F2B17CA2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1268760"/>
            <a:ext cx="7851648" cy="193164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zh-TW" altLang="en-US" dirty="0" smtClean="0">
                <a:solidFill>
                  <a:schemeClr val="accent1"/>
                </a:solidFill>
              </a:rPr>
              <a:t>教學萬用～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zh-TW" altLang="en-US" dirty="0" smtClean="0">
                <a:solidFill>
                  <a:schemeClr val="accent1"/>
                </a:solidFill>
              </a:rPr>
              <a:t>           宜昌國小的植物圖鑑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ãèªç¶æ¤ç©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6359"/>
            <a:ext cx="9144000" cy="3521641"/>
          </a:xfrm>
          <a:prstGeom prst="rect">
            <a:avLst/>
          </a:prstGeom>
          <a:noFill/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0" y="3336359"/>
            <a:ext cx="9144000" cy="1728192"/>
          </a:xfrm>
          <a:prstGeom prst="rect">
            <a:avLst/>
          </a:prstGeom>
          <a:solidFill>
            <a:srgbClr val="AAE8BA">
              <a:alpha val="65882"/>
            </a:srgbClr>
          </a:solidFill>
        </p:spPr>
        <p:txBody>
          <a:bodyPr vert="horz" lIns="0" rIns="18288">
            <a:normAutofit fontScale="25000" lnSpcReduction="20000"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報告者</a:t>
            </a:r>
            <a:r>
              <a:rPr kumimoji="0" lang="en-US" altLang="zh-TW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: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宜昌國中</a:t>
            </a:r>
            <a:endParaRPr kumimoji="0" lang="en-US" altLang="zh-TW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向柏洋、賴廖慶</a:t>
            </a:r>
            <a:endParaRPr kumimoji="0" lang="en-US" altLang="zh-TW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三、研究方法及對象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72801"/>
              </p:ext>
            </p:extLst>
          </p:nvPr>
        </p:nvGraphicFramePr>
        <p:xfrm>
          <a:off x="486242" y="2780928"/>
          <a:ext cx="8229600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83620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36204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07504" y="184482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chemeClr val="tx2"/>
                </a:solidFill>
                <a:latin typeface="+mj-ea"/>
                <a:ea typeface="+mj-ea"/>
              </a:rPr>
              <a:t>﹝</a:t>
            </a:r>
            <a:r>
              <a:rPr lang="zh-TW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二</a:t>
            </a:r>
            <a:r>
              <a:rPr lang="en-US" altLang="zh-TW" sz="4800" dirty="0" smtClean="0">
                <a:solidFill>
                  <a:schemeClr val="tx2"/>
                </a:solidFill>
                <a:latin typeface="+mj-ea"/>
                <a:ea typeface="+mj-ea"/>
              </a:rPr>
              <a:t>﹞</a:t>
            </a:r>
            <a:r>
              <a:rPr lang="zh-TW" altLang="en-US" sz="4800" dirty="0" smtClean="0">
                <a:solidFill>
                  <a:schemeClr val="tx2"/>
                </a:solidFill>
                <a:latin typeface="+mj-ea"/>
                <a:ea typeface="+mj-ea"/>
              </a:rPr>
              <a:t>研究對象</a:t>
            </a:r>
            <a:endParaRPr lang="zh-TW" altLang="en-US" sz="48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91001"/>
              </p:ext>
            </p:extLst>
          </p:nvPr>
        </p:nvGraphicFramePr>
        <p:xfrm>
          <a:off x="323528" y="2852936"/>
          <a:ext cx="8280920" cy="3115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2084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木本植物</a:t>
                      </a:r>
                      <a:endParaRPr lang="en-US" altLang="zh-TW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水生植物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草本植物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藤本植物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蘚苔植物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45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USER\Downloads\IMG20190323102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6225" y="-18030825"/>
            <a:ext cx="3600000" cy="4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7"/>
            <a:ext cx="1134126" cy="15121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7"/>
            <a:ext cx="1134000" cy="1587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28256"/>
            <a:ext cx="1515796" cy="15723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7"/>
            <a:ext cx="1296144" cy="15121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78721"/>
            <a:ext cx="1080000" cy="1546423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四、研究器材與用途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186434"/>
              </p:ext>
            </p:extLst>
          </p:nvPr>
        </p:nvGraphicFramePr>
        <p:xfrm>
          <a:off x="457200" y="1935163"/>
          <a:ext cx="8229600" cy="3964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20"/>
                <a:gridCol w="2232248"/>
                <a:gridCol w="2345432"/>
                <a:gridCol w="2057400"/>
              </a:tblGrid>
              <a:tr h="12778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圖片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名稱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Microsoft JhengHei"/>
                        </a:rPr>
                        <a:t>電腦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Microsoft JhengHei"/>
                        </a:rPr>
                        <a:t>照相機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植物圖鑑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廠牌型號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ASUS FX504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系列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SONY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Microsoft JhengHei"/>
                        </a:rPr>
                        <a:t>DSC-RX100</a:t>
                      </a:r>
                      <a:endParaRPr 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晨星出版社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用途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蒐集資料使用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拍攝及紀錄植物樣貌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初步分類植物</a:t>
                      </a:r>
                      <a:endParaRPr lang="zh-TW" altLang="en-US" sz="28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 descr="1_FX504GD-RS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988840"/>
            <a:ext cx="1576817" cy="1152128"/>
          </a:xfrm>
          <a:prstGeom prst="rect">
            <a:avLst/>
          </a:prstGeom>
        </p:spPr>
      </p:pic>
      <p:pic>
        <p:nvPicPr>
          <p:cNvPr id="6" name="圖片 5" descr="sony_dsc_rx100m5a_dsc_rx100_va_digital_camera_142153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916832"/>
            <a:ext cx="1512168" cy="1296144"/>
          </a:xfrm>
          <a:prstGeom prst="rect">
            <a:avLst/>
          </a:prstGeom>
        </p:spPr>
      </p:pic>
      <p:pic>
        <p:nvPicPr>
          <p:cNvPr id="7" name="圖片 6" descr="succulent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132856"/>
            <a:ext cx="1800000" cy="903462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五、研究結果</a:t>
            </a:r>
            <a:r>
              <a:rPr lang="en-US" altLang="zh-TW" dirty="0" smtClean="0"/>
              <a:t>–1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3432"/>
            <a:ext cx="5626968" cy="629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宜昌國小生態池植物的分布位置</a:t>
            </a:r>
            <a:endParaRPr lang="zh-TW" altLang="en-US" dirty="0"/>
          </a:p>
        </p:txBody>
      </p:sp>
      <p:pic>
        <p:nvPicPr>
          <p:cNvPr id="6" name="圖片 5" descr="123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45224"/>
            <a:ext cx="8855968" cy="866300"/>
          </a:xfrm>
          <a:prstGeom prst="rect">
            <a:avLst/>
          </a:prstGeom>
        </p:spPr>
      </p:pic>
      <p:pic>
        <p:nvPicPr>
          <p:cNvPr id="7" name="圖片 6" descr="123上 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24" y="2060848"/>
            <a:ext cx="8820472" cy="864619"/>
          </a:xfrm>
          <a:prstGeom prst="rect">
            <a:avLst/>
          </a:prstGeom>
        </p:spPr>
      </p:pic>
      <p:pic>
        <p:nvPicPr>
          <p:cNvPr id="11" name="圖片 10" descr="12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924944"/>
            <a:ext cx="8856984" cy="252028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五、研究結果</a:t>
            </a:r>
            <a:r>
              <a:rPr lang="en-US" altLang="zh-TW" dirty="0" smtClean="0"/>
              <a:t>–2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宜昌國小生態池的植物類別並製作校園植物身分證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63334"/>
              </p:ext>
            </p:extLst>
          </p:nvPr>
        </p:nvGraphicFramePr>
        <p:xfrm>
          <a:off x="539552" y="2564904"/>
          <a:ext cx="7992888" cy="3416032"/>
        </p:xfrm>
        <a:graphic>
          <a:graphicData uri="http://schemas.openxmlformats.org/drawingml/2006/table">
            <a:tbl>
              <a:tblPr/>
              <a:tblGrid>
                <a:gridCol w="3051381"/>
                <a:gridCol w="4941507"/>
              </a:tblGrid>
              <a:tr h="43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分類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latin typeface="Microsoft JhengHei"/>
                        </a:rPr>
                        <a:t>名稱</a:t>
                      </a:r>
                      <a:endParaRPr lang="zh-TW" altLang="en-US" sz="320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木本植物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latin typeface="Microsoft JhengHei"/>
                        </a:rPr>
                        <a:t>變葉木、福木、棍棒椰子、胡椒木、榕樹</a:t>
                      </a:r>
                      <a:endParaRPr lang="zh-TW" altLang="en-US" sz="320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9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草本植物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車前草、翠蘆莉、繁星花、立鶴花、輪傘莎草、馬纓丹、三角紫葉醡漿草、銅錢草、再力花、紫芋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水生植物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大萍、台灣萍蓬草、蓮花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蕨類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鹿角蕨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藤本植物</a:t>
                      </a:r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軟枝花禪、薛荔</a:t>
                      </a:r>
                      <a:endParaRPr lang="zh-TW" altLang="en-US" sz="3200" dirty="0"/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五、研究結果</a:t>
            </a:r>
            <a:r>
              <a:rPr kumimoji="0" lang="en-US" altLang="zh-TW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–3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700808"/>
            <a:ext cx="8229600" cy="5574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宜昌國小生態池的植物類別並製作校園植物身分證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s://lh3.googleusercontent.com/NwqWNqlIB4J2plnT4adRfM5FeG5-rt6qM0u7_FnWMynDYiMj0KV8S_S_VCOrgSn_jtOULWPXLSfGSufswFyYg3_A96OWxLupxkC1a_vUNhIzFFynrlh7QRqLzgoYCsQnLDbao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87814"/>
            <a:ext cx="2448272" cy="3505482"/>
          </a:xfrm>
          <a:prstGeom prst="rect">
            <a:avLst/>
          </a:prstGeom>
          <a:noFill/>
        </p:spPr>
      </p:pic>
      <p:pic>
        <p:nvPicPr>
          <p:cNvPr id="26628" name="Picture 4" descr="https://lh4.googleusercontent.com/iID8mMBlbldjZ9N7tOXplr4Ak3P0x57Ibsagqq3yfEPiTsUVmB4PTVRWhdzx5acgOG0j4RlnJxCbolIAjfsCEwvwA-pVcphFuvztdLBkhXVrvZ7rU4PLkhHQDRFN9yZ7lDp_s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5958"/>
            <a:ext cx="4176464" cy="3457338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611560" y="22048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版面一                                                  版面二</a:t>
            </a:r>
            <a:endParaRPr lang="zh-TW" alt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五、研究結果</a:t>
            </a:r>
            <a:r>
              <a:rPr kumimoji="0" lang="en-US" altLang="zh-TW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–4</a:t>
            </a:r>
            <a:endParaRPr kumimoji="0" lang="zh-TW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7803" y="1422100"/>
            <a:ext cx="8229600" cy="5574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宜昌國小生態池的植物類別並製作校園植物身分證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7395"/>
              </p:ext>
            </p:extLst>
          </p:nvPr>
        </p:nvGraphicFramePr>
        <p:xfrm>
          <a:off x="995264" y="1979516"/>
          <a:ext cx="6884012" cy="4617836"/>
        </p:xfrm>
        <a:graphic>
          <a:graphicData uri="http://schemas.openxmlformats.org/drawingml/2006/table">
            <a:tbl>
              <a:tblPr/>
              <a:tblGrid>
                <a:gridCol w="1440159"/>
                <a:gridCol w="1497524"/>
                <a:gridCol w="3946329"/>
              </a:tblGrid>
              <a:tr h="912967">
                <a:tc rowSpan="2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/>
                        </a:rPr>
                        <a:t>變葉木</a:t>
                      </a:r>
                      <a:endParaRPr lang="zh-TW" alt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別名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：灑金榕（廣州），變色葉、變異葉、彩葉木、錦葉木、撒金榕</a:t>
                      </a:r>
                      <a:endParaRPr lang="zh-TW" altLang="en-US" sz="24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dirty="0"/>
                        <a:t/>
                      </a:r>
                      <a:br>
                        <a:rPr lang="zh-TW" altLang="en-US" sz="2400" dirty="0"/>
                      </a:br>
                      <a:r>
                        <a:rPr lang="zh-TW" altLang="en-US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原產地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：原產澳洲、印度、馬來西亞、爪哇、太平洋群島等熱帶地區</a:t>
                      </a:r>
                      <a:endParaRPr lang="zh-TW" altLang="en-US" sz="24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dirty="0"/>
                        <a:t/>
                      </a:r>
                      <a:br>
                        <a:rPr lang="zh-TW" altLang="en-US" sz="2400" dirty="0"/>
                      </a:br>
                      <a:r>
                        <a:rPr lang="zh-TW" altLang="en-US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樹幹形狀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：可達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3~4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公尺高，樹皮光滑，全株具白色乳汁，有毒。</a:t>
                      </a:r>
                      <a:endParaRPr lang="zh-TW" altLang="en-US" sz="24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6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樹葉</a:t>
                      </a:r>
                      <a:r>
                        <a:rPr lang="zh-TW" altLang="en-US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形狀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：葉互生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見下圖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)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，肥厚而平滑，長橢圓形，大波狀緣，葉形葉色富於變化，有黃、紅、紫紅、橙紅、綠、褐黃等，幾乎包括所有的色彩。</a:t>
                      </a:r>
                      <a:endParaRPr lang="zh-TW" altLang="en-US" sz="24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9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Microsoft JhengHe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17873">
                <a:tc gridSpan="2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"/>
                        </a:rPr>
                        <a:t>其他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：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dirty="0"/>
                        <a:t/>
                      </a:r>
                      <a:br>
                        <a:rPr lang="zh-TW" altLang="en-US" sz="2800" dirty="0"/>
                      </a:b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Microsoft JhengHei"/>
                        </a:rPr>
                        <a:t>植物有毒，人、動物誤食汁液，會引發腹痛、腹瀉等症狀。</a:t>
                      </a:r>
                      <a:endParaRPr lang="zh-TW" altLang="en-US" sz="2800" dirty="0"/>
                    </a:p>
                    <a:p>
                      <a:pPr fontAlgn="t"/>
                      <a:r>
                        <a:rPr lang="zh-TW" altLang="en-US" dirty="0"/>
                        <a:t/>
                      </a:r>
                      <a:br>
                        <a:rPr lang="zh-TW" altLang="en-US" dirty="0"/>
                      </a:br>
                      <a:endParaRPr lang="zh-TW" alt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1" name="Picture 3" descr="https://lh6.googleusercontent.com/zDkiXexeup1S-hW2HZSV2cf6qRreHDqMdLtv-CMPlDmczgwowaMQ5nMk0HBmp7p1pORQ4nmmTn7aXBoq02q9oGEynr3AX7NDSR3Hg2C0BuD5HtROlFi-DrCXPE55GONUi9AsI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75" y="2101229"/>
            <a:ext cx="1295400" cy="720081"/>
          </a:xfrm>
          <a:prstGeom prst="rect">
            <a:avLst/>
          </a:prstGeom>
          <a:noFill/>
        </p:spPr>
      </p:pic>
      <p:pic>
        <p:nvPicPr>
          <p:cNvPr id="27655" name="Picture 7" descr="https://lh5.googleusercontent.com/o8b1i4KUgTnVzXNHHybg_J0xIzJtVDM8vqZnP7eYpioLEMp7pTpNOQdRr0nh_ndaLMUXLe7vPl6FqeByiqdc39vnZIJPxRwYF2nwyrzb5PmvTVkhUpQQLMViAN111hObBpFcFJ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444387"/>
            <a:ext cx="2160240" cy="1224973"/>
          </a:xfrm>
          <a:prstGeom prst="rect">
            <a:avLst/>
          </a:prstGeom>
          <a:noFill/>
        </p:spPr>
      </p:pic>
      <p:pic>
        <p:nvPicPr>
          <p:cNvPr id="27656" name="Picture 8" descr="https://lh5.googleusercontent.com/KmoZw3Fj5P0ouBjAeZtqppCHWOTjz2h2WthRoFlWWeouwlMFiWRQ--7SRBorJrAya5Cvw55Ie3w10lUlS1AQXhUqvgFrFgloXRQIXKUzjgWULVy7aQErCjK8NXLbnL0YYFPl8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75" y="3037333"/>
            <a:ext cx="1296144" cy="720081"/>
          </a:xfrm>
          <a:prstGeom prst="rect">
            <a:avLst/>
          </a:prstGeom>
          <a:noFill/>
        </p:spPr>
      </p:pic>
      <p:pic>
        <p:nvPicPr>
          <p:cNvPr id="27659" name="Picture 11" descr="https://lh4.googleusercontent.com/apNSRsvX8BiS11Em9aI2VQ3tXaqSFEqKykIiX8jc2pOUoWFVA_8Pm26E0viqlVeJJXqB1-0tgwt4fxb7tMDWfFudhe1KtNuLw0uhBveKsUmSi2B_Wca2Ip2vOVVxOkFBAX7GK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91967" y="2268870"/>
            <a:ext cx="1673522" cy="1338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196752"/>
            <a:ext cx="8424936" cy="129614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研究結論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55576" y="2780928"/>
            <a:ext cx="7992888" cy="1440160"/>
          </a:xfrm>
          <a:prstGeom prst="roundRect">
            <a:avLst/>
          </a:prstGeom>
          <a:gradFill flip="none" rotWithShape="1">
            <a:gsLst>
              <a:gs pos="0">
                <a:srgbClr val="F45C10">
                  <a:tint val="66000"/>
                  <a:satMod val="160000"/>
                </a:srgbClr>
              </a:gs>
              <a:gs pos="50000">
                <a:srgbClr val="F45C10">
                  <a:tint val="44500"/>
                  <a:satMod val="160000"/>
                </a:srgbClr>
              </a:gs>
              <a:gs pos="100000">
                <a:srgbClr val="F45C1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TW" altLang="en-US" sz="3200" b="1" dirty="0" smtClean="0">
                <a:solidFill>
                  <a:srgbClr val="000000"/>
                </a:solidFill>
                <a:latin typeface="+mj-ea"/>
                <a:ea typeface="+mj-ea"/>
              </a:rPr>
              <a:t>宜昌國小生態池區共有</a:t>
            </a:r>
            <a:r>
              <a:rPr lang="en-US" altLang="zh-TW" sz="3200" b="1" dirty="0" smtClean="0">
                <a:solidFill>
                  <a:srgbClr val="000000"/>
                </a:solidFill>
                <a:latin typeface="+mj-ea"/>
                <a:ea typeface="+mj-ea"/>
              </a:rPr>
              <a:t>22</a:t>
            </a:r>
            <a:r>
              <a:rPr lang="zh-TW" altLang="en-US" sz="3200" b="1" dirty="0" smtClean="0">
                <a:solidFill>
                  <a:srgbClr val="000000"/>
                </a:solidFill>
                <a:latin typeface="+mj-ea"/>
                <a:ea typeface="+mj-ea"/>
              </a:rPr>
              <a:t>種植物</a:t>
            </a:r>
            <a:endParaRPr lang="en-US" altLang="zh-TW" sz="32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latin typeface="+mj-ea"/>
                <a:ea typeface="+mj-ea"/>
              </a:rPr>
              <a:t>大多以草本植物為主</a:t>
            </a:r>
            <a:endParaRPr lang="zh-TW" altLang="en-US" sz="32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83568" y="4365104"/>
            <a:ext cx="8136904" cy="1584176"/>
          </a:xfrm>
          <a:prstGeom prst="roundRect">
            <a:avLst/>
          </a:prstGeom>
          <a:gradFill flip="none" rotWithShape="1">
            <a:gsLst>
              <a:gs pos="0">
                <a:srgbClr val="0C4FD6">
                  <a:tint val="66000"/>
                  <a:satMod val="160000"/>
                </a:srgbClr>
              </a:gs>
              <a:gs pos="50000">
                <a:srgbClr val="0C4FD6">
                  <a:tint val="44500"/>
                  <a:satMod val="160000"/>
                </a:srgbClr>
              </a:gs>
              <a:gs pos="100000">
                <a:srgbClr val="0C4FD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TW" altLang="en-US" sz="3200" b="1" dirty="0" smtClean="0">
                <a:solidFill>
                  <a:srgbClr val="000000"/>
                </a:solidFill>
                <a:latin typeface="+mj-ea"/>
                <a:ea typeface="+mj-ea"/>
              </a:rPr>
              <a:t>建立宜昌國小生態池的植物類別與身分證</a:t>
            </a:r>
            <a:endParaRPr lang="en-US" altLang="zh-TW" sz="32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latin typeface="+mj-ea"/>
                <a:ea typeface="+mj-ea"/>
              </a:rPr>
              <a:t>並標明特殊用途</a:t>
            </a:r>
            <a:endParaRPr lang="zh-TW" altLang="en-US" sz="32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196752"/>
            <a:ext cx="8424936" cy="129614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研究建議</a:t>
            </a:r>
            <a:endParaRPr lang="zh-TW" altLang="en-US" sz="4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7504" y="2780928"/>
            <a:ext cx="3024336" cy="338437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在未來的研究中建議可新增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二維碼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設計，讓資訊更加完整</a:t>
            </a:r>
            <a:endParaRPr lang="zh-TW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131840" y="2780928"/>
            <a:ext cx="2880320" cy="3384376"/>
          </a:xfrm>
          <a:custGeom>
            <a:avLst/>
            <a:gdLst>
              <a:gd name="connsiteX0" fmla="*/ 0 w 3672408"/>
              <a:gd name="connsiteY0" fmla="*/ 1692188 h 3384376"/>
              <a:gd name="connsiteX1" fmla="*/ 591845 w 3672408"/>
              <a:gd name="connsiteY1" fmla="*/ 447828 h 3384376"/>
              <a:gd name="connsiteX2" fmla="*/ 1836207 w 3672408"/>
              <a:gd name="connsiteY2" fmla="*/ 2 h 3384376"/>
              <a:gd name="connsiteX3" fmla="*/ 3080568 w 3672408"/>
              <a:gd name="connsiteY3" fmla="*/ 447831 h 3384376"/>
              <a:gd name="connsiteX4" fmla="*/ 3672409 w 3672408"/>
              <a:gd name="connsiteY4" fmla="*/ 1692193 h 3384376"/>
              <a:gd name="connsiteX5" fmla="*/ 3080565 w 3672408"/>
              <a:gd name="connsiteY5" fmla="*/ 2936554 h 3384376"/>
              <a:gd name="connsiteX6" fmla="*/ 1836204 w 3672408"/>
              <a:gd name="connsiteY6" fmla="*/ 3384381 h 3384376"/>
              <a:gd name="connsiteX7" fmla="*/ 591843 w 3672408"/>
              <a:gd name="connsiteY7" fmla="*/ 2936553 h 3384376"/>
              <a:gd name="connsiteX8" fmla="*/ 1 w 3672408"/>
              <a:gd name="connsiteY8" fmla="*/ 1692191 h 3384376"/>
              <a:gd name="connsiteX9" fmla="*/ 0 w 3672408"/>
              <a:gd name="connsiteY9" fmla="*/ 1692188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408" h="3384376">
                <a:moveTo>
                  <a:pt x="0" y="1692188"/>
                </a:moveTo>
                <a:cubicBezTo>
                  <a:pt x="1" y="1219422"/>
                  <a:pt x="214606" y="768212"/>
                  <a:pt x="591845" y="447828"/>
                </a:cubicBezTo>
                <a:cubicBezTo>
                  <a:pt x="930908" y="159866"/>
                  <a:pt x="1375120" y="2"/>
                  <a:pt x="1836207" y="2"/>
                </a:cubicBezTo>
                <a:cubicBezTo>
                  <a:pt x="2297294" y="2"/>
                  <a:pt x="2741505" y="159868"/>
                  <a:pt x="3080568" y="447831"/>
                </a:cubicBezTo>
                <a:cubicBezTo>
                  <a:pt x="3457807" y="768216"/>
                  <a:pt x="3672410" y="1219427"/>
                  <a:pt x="3672409" y="1692193"/>
                </a:cubicBezTo>
                <a:cubicBezTo>
                  <a:pt x="3672409" y="2164959"/>
                  <a:pt x="3457804" y="2616169"/>
                  <a:pt x="3080565" y="2936554"/>
                </a:cubicBezTo>
                <a:cubicBezTo>
                  <a:pt x="2741502" y="3224516"/>
                  <a:pt x="2297291" y="3384381"/>
                  <a:pt x="1836204" y="3384381"/>
                </a:cubicBezTo>
                <a:cubicBezTo>
                  <a:pt x="1375117" y="3384381"/>
                  <a:pt x="930906" y="3224515"/>
                  <a:pt x="591843" y="2936553"/>
                </a:cubicBezTo>
                <a:cubicBezTo>
                  <a:pt x="214604" y="2616168"/>
                  <a:pt x="0" y="2164958"/>
                  <a:pt x="1" y="1692191"/>
                </a:cubicBezTo>
                <a:cubicBezTo>
                  <a:pt x="1" y="1692190"/>
                  <a:pt x="0" y="1692189"/>
                  <a:pt x="0" y="16921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建議學校增加其他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植物的身份證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，讓學校的植物資訊更加豐富</a:t>
            </a:r>
            <a:endParaRPr lang="zh-TW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6012160" y="2780928"/>
            <a:ext cx="2952328" cy="3384376"/>
          </a:xfrm>
          <a:custGeom>
            <a:avLst/>
            <a:gdLst>
              <a:gd name="connsiteX0" fmla="*/ 0 w 3672408"/>
              <a:gd name="connsiteY0" fmla="*/ 1692188 h 3384376"/>
              <a:gd name="connsiteX1" fmla="*/ 591845 w 3672408"/>
              <a:gd name="connsiteY1" fmla="*/ 447828 h 3384376"/>
              <a:gd name="connsiteX2" fmla="*/ 1836207 w 3672408"/>
              <a:gd name="connsiteY2" fmla="*/ 2 h 3384376"/>
              <a:gd name="connsiteX3" fmla="*/ 3080568 w 3672408"/>
              <a:gd name="connsiteY3" fmla="*/ 447831 h 3384376"/>
              <a:gd name="connsiteX4" fmla="*/ 3672409 w 3672408"/>
              <a:gd name="connsiteY4" fmla="*/ 1692193 h 3384376"/>
              <a:gd name="connsiteX5" fmla="*/ 3080565 w 3672408"/>
              <a:gd name="connsiteY5" fmla="*/ 2936554 h 3384376"/>
              <a:gd name="connsiteX6" fmla="*/ 1836204 w 3672408"/>
              <a:gd name="connsiteY6" fmla="*/ 3384381 h 3384376"/>
              <a:gd name="connsiteX7" fmla="*/ 591843 w 3672408"/>
              <a:gd name="connsiteY7" fmla="*/ 2936553 h 3384376"/>
              <a:gd name="connsiteX8" fmla="*/ 1 w 3672408"/>
              <a:gd name="connsiteY8" fmla="*/ 1692191 h 3384376"/>
              <a:gd name="connsiteX9" fmla="*/ 0 w 3672408"/>
              <a:gd name="connsiteY9" fmla="*/ 1692188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408" h="3384376">
                <a:moveTo>
                  <a:pt x="0" y="1692188"/>
                </a:moveTo>
                <a:cubicBezTo>
                  <a:pt x="1" y="1219422"/>
                  <a:pt x="214606" y="768212"/>
                  <a:pt x="591845" y="447828"/>
                </a:cubicBezTo>
                <a:cubicBezTo>
                  <a:pt x="930908" y="159866"/>
                  <a:pt x="1375120" y="2"/>
                  <a:pt x="1836207" y="2"/>
                </a:cubicBezTo>
                <a:cubicBezTo>
                  <a:pt x="2297294" y="2"/>
                  <a:pt x="2741505" y="159868"/>
                  <a:pt x="3080568" y="447831"/>
                </a:cubicBezTo>
                <a:cubicBezTo>
                  <a:pt x="3457807" y="768216"/>
                  <a:pt x="3672410" y="1219427"/>
                  <a:pt x="3672409" y="1692193"/>
                </a:cubicBezTo>
                <a:cubicBezTo>
                  <a:pt x="3672409" y="2164959"/>
                  <a:pt x="3457804" y="2616169"/>
                  <a:pt x="3080565" y="2936554"/>
                </a:cubicBezTo>
                <a:cubicBezTo>
                  <a:pt x="2741502" y="3224516"/>
                  <a:pt x="2297291" y="3384381"/>
                  <a:pt x="1836204" y="3384381"/>
                </a:cubicBezTo>
                <a:cubicBezTo>
                  <a:pt x="1375117" y="3384381"/>
                  <a:pt x="930906" y="3224515"/>
                  <a:pt x="591843" y="2936553"/>
                </a:cubicBezTo>
                <a:cubicBezTo>
                  <a:pt x="214604" y="2616168"/>
                  <a:pt x="0" y="2164958"/>
                  <a:pt x="1" y="1692191"/>
                </a:cubicBezTo>
                <a:cubicBezTo>
                  <a:pt x="1" y="1692190"/>
                  <a:pt x="0" y="1692189"/>
                  <a:pt x="0" y="1692188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0000"/>
                </a:solidFill>
                <a:latin typeface="+mj-ea"/>
                <a:ea typeface="+mj-ea"/>
              </a:rPr>
              <a:t>3.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建議教師在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帶學生認識校園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時時，讓學生瀏覽植物的立牌，</a:t>
            </a:r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更加了解</a:t>
            </a:r>
            <a:r>
              <a:rPr lang="zh-TW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學校的植物</a:t>
            </a:r>
            <a:endParaRPr lang="zh-TW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肆、引註資料</a:t>
            </a:r>
            <a:r>
              <a:rPr lang="en-US" altLang="zh-TW" b="1" dirty="0" smtClean="0"/>
              <a:t>–1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wiki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en-US" altLang="zh-TW" dirty="0" smtClean="0">
                <a:latin typeface="+mj-ea"/>
                <a:ea typeface="+mj-ea"/>
              </a:rPr>
              <a:t>(2016)</a:t>
            </a:r>
            <a:r>
              <a:rPr lang="zh-TW" altLang="en-US" dirty="0" smtClean="0">
                <a:latin typeface="+mj-ea"/>
                <a:ea typeface="+mj-ea"/>
              </a:rPr>
              <a:t>。圖鑑。取自：</a:t>
            </a:r>
            <a:r>
              <a:rPr lang="en-US" altLang="zh-TW" dirty="0" smtClean="0">
                <a:latin typeface="+mj-ea"/>
                <a:ea typeface="+mj-ea"/>
              </a:rPr>
              <a:t>https://zh.wikipedia.org/wiki/%E5%9C%96%E9%91%91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行政院農業員會花蓮區農業改良場。</a:t>
            </a:r>
            <a:r>
              <a:rPr lang="en-US" altLang="zh-TW" dirty="0" smtClean="0">
                <a:latin typeface="+mj-ea"/>
                <a:ea typeface="+mj-ea"/>
              </a:rPr>
              <a:t>(2018)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zh-TW" altLang="en-US" b="1" dirty="0" smtClean="0">
                <a:latin typeface="+mj-ea"/>
                <a:ea typeface="+mj-ea"/>
              </a:rPr>
              <a:t>常見保健藥用植物圖鑑</a:t>
            </a:r>
            <a:r>
              <a:rPr lang="en-US" altLang="zh-TW" b="1" dirty="0" smtClean="0">
                <a:latin typeface="+mj-ea"/>
                <a:ea typeface="+mj-ea"/>
              </a:rPr>
              <a:t>- </a:t>
            </a:r>
            <a:r>
              <a:rPr lang="zh-TW" altLang="en-US" b="1" dirty="0" smtClean="0">
                <a:latin typeface="+mj-ea"/>
                <a:ea typeface="+mj-ea"/>
              </a:rPr>
              <a:t>花蓮區農業改良場</a:t>
            </a:r>
            <a:r>
              <a:rPr lang="zh-TW" altLang="en-US" dirty="0" smtClean="0">
                <a:latin typeface="+mj-ea"/>
                <a:ea typeface="+mj-ea"/>
              </a:rPr>
              <a:t>。取自：</a:t>
            </a:r>
            <a:r>
              <a:rPr lang="en-US" altLang="zh-TW" dirty="0" smtClean="0">
                <a:latin typeface="+mj-ea"/>
                <a:ea typeface="+mj-ea"/>
              </a:rPr>
              <a:t>https://www.hdares.gov.tw/ws.php?id=4163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行政院農業員會花蓮區農業改良場</a:t>
            </a:r>
            <a:r>
              <a:rPr lang="en-US" altLang="zh-TW" dirty="0" smtClean="0">
                <a:latin typeface="+mj-ea"/>
                <a:ea typeface="+mj-ea"/>
              </a:rPr>
              <a:t>(2018)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zh-TW" altLang="en-US" b="1" dirty="0" smtClean="0">
                <a:latin typeface="+mj-ea"/>
                <a:ea typeface="+mj-ea"/>
              </a:rPr>
              <a:t>植物圖鑑 </a:t>
            </a:r>
            <a:r>
              <a:rPr lang="en-US" altLang="zh-TW" b="1" dirty="0" smtClean="0">
                <a:latin typeface="+mj-ea"/>
                <a:ea typeface="+mj-ea"/>
              </a:rPr>
              <a:t>- </a:t>
            </a:r>
            <a:r>
              <a:rPr lang="zh-TW" altLang="en-US" b="1" dirty="0" smtClean="0">
                <a:latin typeface="+mj-ea"/>
                <a:ea typeface="+mj-ea"/>
              </a:rPr>
              <a:t>農業知識入口網－行動版</a:t>
            </a:r>
            <a:r>
              <a:rPr lang="zh-TW" altLang="en-US" dirty="0" smtClean="0">
                <a:latin typeface="+mj-ea"/>
                <a:ea typeface="+mj-ea"/>
              </a:rPr>
              <a:t>。取自：</a:t>
            </a:r>
            <a:r>
              <a:rPr lang="en-US" altLang="zh-TW" dirty="0" smtClean="0">
                <a:latin typeface="+mj-ea"/>
                <a:ea typeface="+mj-ea"/>
              </a:rPr>
              <a:t>http://kmweb.coa.gov.tw/mobile/Illustrations/IllustrationsList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國家生物多樣性地理資訊系統資料庫建置計畫</a:t>
            </a:r>
            <a:r>
              <a:rPr lang="en-US" altLang="zh-TW" dirty="0" smtClean="0">
                <a:latin typeface="+mj-ea"/>
                <a:ea typeface="+mj-ea"/>
              </a:rPr>
              <a:t>(2018)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zh-TW" altLang="en-US" b="1" dirty="0" smtClean="0">
                <a:latin typeface="+mj-ea"/>
                <a:ea typeface="+mj-ea"/>
              </a:rPr>
              <a:t>國家公園行動生物圖鑑</a:t>
            </a:r>
            <a:r>
              <a:rPr lang="zh-TW" altLang="en-US" dirty="0" smtClean="0">
                <a:latin typeface="+mj-ea"/>
                <a:ea typeface="+mj-ea"/>
              </a:rPr>
              <a:t>。取自：</a:t>
            </a:r>
            <a:r>
              <a:rPr lang="en-US" altLang="zh-TW" dirty="0" smtClean="0">
                <a:latin typeface="+mj-ea"/>
                <a:ea typeface="+mj-ea"/>
              </a:rPr>
              <a:t>https://npgis.cpami.gov.tw/SpeciesGuide/images/copyright.png</a:t>
            </a:r>
          </a:p>
          <a:p>
            <a:pPr marL="0" indent="0"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肆、引註</a:t>
            </a:r>
            <a:r>
              <a:rPr lang="zh-TW" altLang="en-US" b="1" dirty="0" smtClean="0"/>
              <a:t>資料</a:t>
            </a:r>
            <a:r>
              <a:rPr lang="en-US" altLang="zh-TW" b="1" dirty="0" smtClean="0"/>
              <a:t>–2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無作者。</a:t>
            </a:r>
            <a:r>
              <a:rPr lang="en-US" altLang="zh-TW" dirty="0">
                <a:latin typeface="+mj-ea"/>
                <a:ea typeface="+mj-ea"/>
              </a:rPr>
              <a:t>(2018)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zh-TW" altLang="en-US" b="1" dirty="0">
                <a:latin typeface="+mj-ea"/>
                <a:ea typeface="+mj-ea"/>
              </a:rPr>
              <a:t>台灣植物圖鑑</a:t>
            </a:r>
            <a:r>
              <a:rPr lang="zh-TW" altLang="en-US" dirty="0">
                <a:latin typeface="+mj-ea"/>
                <a:ea typeface="+mj-ea"/>
              </a:rPr>
              <a:t>。取自：</a:t>
            </a:r>
            <a:r>
              <a:rPr lang="en-US" altLang="zh-TW" dirty="0">
                <a:latin typeface="+mj-ea"/>
                <a:ea typeface="+mj-ea"/>
              </a:rPr>
              <a:t>http://homepage.ntu.edu.tw/~yingshao/plant.htm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數位典藏國家型科技計畫</a:t>
            </a:r>
            <a:r>
              <a:rPr lang="en-US" altLang="zh-TW" dirty="0">
                <a:latin typeface="+mj-ea"/>
                <a:ea typeface="+mj-ea"/>
              </a:rPr>
              <a:t>(2004)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zh-TW" altLang="en-US" b="1" dirty="0">
                <a:latin typeface="+mj-ea"/>
                <a:ea typeface="+mj-ea"/>
              </a:rPr>
              <a:t>認識植物</a:t>
            </a:r>
            <a:r>
              <a:rPr lang="zh-TW" altLang="en-US" dirty="0">
                <a:latin typeface="+mj-ea"/>
                <a:ea typeface="+mj-ea"/>
              </a:rPr>
              <a:t>。取自：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http://taiwanplants.ndap.org.tw/intro03.htm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學科專家諮詢平台。</a:t>
            </a:r>
            <a:r>
              <a:rPr lang="en-US" altLang="zh-TW" dirty="0">
                <a:latin typeface="+mj-ea"/>
                <a:ea typeface="+mj-ea"/>
              </a:rPr>
              <a:t>(2013)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zh-TW" altLang="en-US" b="1" dirty="0">
                <a:latin typeface="+mj-ea"/>
                <a:ea typeface="+mj-ea"/>
              </a:rPr>
              <a:t>田野調查步驟</a:t>
            </a:r>
            <a:r>
              <a:rPr lang="zh-TW" altLang="en-US" dirty="0">
                <a:latin typeface="+mj-ea"/>
                <a:ea typeface="+mj-ea"/>
              </a:rPr>
              <a:t>。取自：</a:t>
            </a:r>
            <a:r>
              <a:rPr lang="en-US" altLang="zh-TW" dirty="0">
                <a:latin typeface="+mj-ea"/>
                <a:ea typeface="+mj-ea"/>
              </a:rPr>
              <a:t>http://t.cn/EoavK4l</a:t>
            </a: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蘇怡勳、姚慧磯。</a:t>
            </a:r>
            <a:r>
              <a:rPr lang="en-US" altLang="zh-TW" dirty="0">
                <a:latin typeface="+mj-ea"/>
                <a:ea typeface="+mj-ea"/>
              </a:rPr>
              <a:t>(2018)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zh-TW" altLang="en-US" b="1" dirty="0">
                <a:latin typeface="+mj-ea"/>
                <a:ea typeface="+mj-ea"/>
              </a:rPr>
              <a:t>田野調查法</a:t>
            </a:r>
            <a:r>
              <a:rPr lang="zh-TW" altLang="en-US" dirty="0">
                <a:latin typeface="+mj-ea"/>
                <a:ea typeface="+mj-ea"/>
              </a:rPr>
              <a:t>。取自：</a:t>
            </a:r>
            <a:r>
              <a:rPr lang="en-US" altLang="zh-TW" dirty="0">
                <a:latin typeface="+mj-ea"/>
                <a:ea typeface="+mj-ea"/>
              </a:rPr>
              <a:t>http://163.23.67.198/ttjhswp/research/files/2013/08/%E7%94%B0%E9%87%8E%E8%AA%BF%E6%9F%A5%E6%B3%95.pdf</a:t>
            </a:r>
            <a:endParaRPr lang="zh-TW" altLang="en-US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820439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937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zh-TW" altLang="en-US" dirty="0" smtClean="0"/>
              <a:t>        我們在想</a:t>
            </a:r>
            <a:r>
              <a:rPr lang="zh-TW" altLang="en-US" dirty="0"/>
              <a:t>題目的過程中</a:t>
            </a:r>
            <a:r>
              <a:rPr lang="zh-TW" altLang="en-US" dirty="0" smtClean="0"/>
              <a:t>，突然</a:t>
            </a:r>
            <a:r>
              <a:rPr lang="zh-TW" altLang="en-US" dirty="0"/>
              <a:t>想到我們兩人都參加</a:t>
            </a:r>
            <a:r>
              <a:rPr lang="zh-TW" altLang="en-US" dirty="0" smtClean="0"/>
              <a:t>過關於</a:t>
            </a:r>
            <a:r>
              <a:rPr lang="zh-TW" altLang="en-US" dirty="0"/>
              <a:t>大自然的課程</a:t>
            </a:r>
            <a:r>
              <a:rPr lang="zh-TW" altLang="en-US" dirty="0" smtClean="0"/>
              <a:t>。在這些活動結束後</a:t>
            </a:r>
            <a:r>
              <a:rPr lang="zh-TW" altLang="en-US" dirty="0"/>
              <a:t>，我們</a:t>
            </a:r>
            <a:r>
              <a:rPr lang="zh-TW" altLang="en-US" dirty="0" smtClean="0"/>
              <a:t>發現</a:t>
            </a:r>
            <a:r>
              <a:rPr lang="zh-TW" altLang="en-US" dirty="0"/>
              <a:t>如果</a:t>
            </a:r>
            <a:r>
              <a:rPr lang="zh-TW" altLang="en-US" dirty="0" smtClean="0"/>
              <a:t>大眾都能</a:t>
            </a:r>
            <a:r>
              <a:rPr lang="zh-TW" altLang="en-US" dirty="0"/>
              <a:t>了解植物會有很多優點，</a:t>
            </a:r>
            <a:r>
              <a:rPr lang="zh-TW" altLang="en-US" dirty="0" smtClean="0"/>
              <a:t>像較</a:t>
            </a:r>
            <a:r>
              <a:rPr lang="zh-TW" altLang="en-US" dirty="0"/>
              <a:t>容易避</a:t>
            </a:r>
            <a:r>
              <a:rPr lang="zh-TW" altLang="en-US" dirty="0" smtClean="0"/>
              <a:t>一開</a:t>
            </a:r>
            <a:r>
              <a:rPr lang="zh-TW" altLang="en-US" dirty="0"/>
              <a:t>些有毒的植物、野外</a:t>
            </a:r>
            <a:r>
              <a:rPr lang="zh-TW" altLang="en-US" dirty="0" smtClean="0"/>
              <a:t>求生方法等。</a:t>
            </a:r>
          </a:p>
        </p:txBody>
      </p:sp>
      <p:pic>
        <p:nvPicPr>
          <p:cNvPr id="14340" name="Picture 4" descr="ãåè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7618">
            <a:off x="3059759" y="661426"/>
            <a:ext cx="1080120" cy="1366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ãæ¤ç©è¬è¬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﹝</a:t>
            </a:r>
            <a:r>
              <a:rPr lang="zh-TW" altLang="en-US" sz="3200" dirty="0" smtClean="0"/>
              <a:t>一</a:t>
            </a:r>
            <a:r>
              <a:rPr lang="en-US" altLang="zh-TW" sz="3200" dirty="0" smtClean="0"/>
              <a:t>﹞</a:t>
            </a:r>
            <a:r>
              <a:rPr lang="zh-TW" altLang="en-US" sz="3200" dirty="0" smtClean="0"/>
              <a:t>了解宜昌國小生態池植物的分布位置</a:t>
            </a:r>
            <a:endParaRPr lang="en-US" altLang="zh-TW" sz="3200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200" dirty="0" smtClean="0"/>
              <a:t>﹝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﹞</a:t>
            </a:r>
            <a:r>
              <a:rPr lang="zh-TW" altLang="en-US" sz="3200" dirty="0" smtClean="0"/>
              <a:t>了解宜昌國小生態池的植物類別，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並製作校園植物身分證</a:t>
            </a:r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﹝</a:t>
            </a:r>
            <a:r>
              <a:rPr lang="zh-TW" altLang="en-US" dirty="0"/>
              <a:t>一</a:t>
            </a:r>
            <a:r>
              <a:rPr lang="en-US" altLang="zh-TW" dirty="0"/>
              <a:t>﹞</a:t>
            </a:r>
            <a:r>
              <a:rPr lang="zh-TW" altLang="en-US" dirty="0"/>
              <a:t>植物的分類方法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</a:rPr>
              <a:t>外型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分類</a:t>
            </a:r>
            <a:endParaRPr lang="en-US" altLang="zh-TW" sz="2800" dirty="0" smtClean="0"/>
          </a:p>
          <a:p>
            <a:r>
              <a:rPr lang="zh-TW" altLang="en-US" sz="2800" dirty="0" smtClean="0"/>
              <a:t>草本植物</a:t>
            </a:r>
            <a:r>
              <a:rPr lang="zh-TW" altLang="en-US" sz="2800" dirty="0"/>
              <a:t>、木本植物、藤本植物、蘚苔</a:t>
            </a:r>
            <a:r>
              <a:rPr lang="zh-TW" altLang="en-US" sz="2800" dirty="0" smtClean="0"/>
              <a:t>植物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生物學</a:t>
            </a:r>
            <a:endParaRPr lang="en-US" altLang="zh-TW" sz="2800" dirty="0" smtClean="0"/>
          </a:p>
          <a:p>
            <a:r>
              <a:rPr lang="zh-TW" altLang="en-US" sz="2800" dirty="0" smtClean="0"/>
              <a:t>界</a:t>
            </a:r>
            <a:r>
              <a:rPr lang="zh-TW" altLang="en-US" sz="2800" dirty="0"/>
              <a:t>、門、綱、目、科、屬、</a:t>
            </a:r>
            <a:r>
              <a:rPr lang="zh-TW" altLang="en-US" sz="2800" dirty="0" smtClean="0"/>
              <a:t>種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特殊用途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2800" dirty="0" smtClean="0"/>
              <a:t>有</a:t>
            </a:r>
            <a:r>
              <a:rPr lang="zh-TW" altLang="en-US" sz="2800" dirty="0"/>
              <a:t>藥用、無藥用或者是其他專用的圖鑑分類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72458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﹝</a:t>
            </a:r>
            <a:r>
              <a:rPr lang="zh-TW" altLang="en-US" dirty="0" smtClean="0"/>
              <a:t>二</a:t>
            </a:r>
            <a:r>
              <a:rPr lang="en-US" altLang="zh-TW" dirty="0" smtClean="0"/>
              <a:t>﹞</a:t>
            </a:r>
            <a:r>
              <a:rPr lang="zh-TW" altLang="en-US" dirty="0" smtClean="0"/>
              <a:t>圖鑑的內容編制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445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圖鑑定義：將某一主題內各種相關的圖片集結起來並予以說明解釋的書籍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編制分為：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名稱、學名、科名、屬名、別名、狀型分類、園藝分類、原產地、花、花序、花瓣數、花的大小、花期、葉形、繁殖方法、栽培方法、型態特徵、分部、型態、利用部位、效用、藥理、樹幹形狀、果實形狀、樹葉形狀等</a:t>
            </a:r>
            <a:r>
              <a:rPr lang="en-US" altLang="zh-TW" dirty="0" smtClean="0"/>
              <a:t>26</a:t>
            </a:r>
            <a:r>
              <a:rPr lang="zh-TW" altLang="en-US" dirty="0" smtClean="0"/>
              <a:t>種。</a:t>
            </a:r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﹝</a:t>
            </a:r>
            <a:r>
              <a:rPr lang="zh-TW" altLang="en-US" dirty="0" smtClean="0"/>
              <a:t>二</a:t>
            </a:r>
            <a:r>
              <a:rPr lang="en-US" altLang="zh-TW" dirty="0" smtClean="0"/>
              <a:t>﹞</a:t>
            </a:r>
            <a:r>
              <a:rPr lang="zh-TW" altLang="en-US" dirty="0" smtClean="0"/>
              <a:t>圖鑑的內容編制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2800" dirty="0"/>
          </a:p>
          <a:p>
            <a:pPr>
              <a:lnSpc>
                <a:spcPct val="150000"/>
              </a:lnSpc>
              <a:buNone/>
            </a:pPr>
            <a:r>
              <a:rPr lang="zh-TW" altLang="en-US" sz="2800" dirty="0" smtClean="0"/>
              <a:t>           而本圖鑑編制了</a:t>
            </a:r>
            <a:r>
              <a:rPr lang="zh-TW" altLang="en-US" sz="2800" i="1" dirty="0">
                <a:solidFill>
                  <a:schemeClr val="accent6">
                    <a:lumMod val="50000"/>
                  </a:schemeClr>
                </a:solidFill>
              </a:rPr>
              <a:t>名稱、別名、原產地、樹幹形狀</a:t>
            </a:r>
            <a:r>
              <a:rPr lang="zh-TW" altLang="en-US" sz="2800" dirty="0" smtClean="0"/>
              <a:t>、</a:t>
            </a:r>
            <a:r>
              <a:rPr lang="zh-TW" altLang="en-US" sz="2800" i="1" dirty="0" smtClean="0">
                <a:solidFill>
                  <a:schemeClr val="accent6">
                    <a:lumMod val="50000"/>
                  </a:schemeClr>
                </a:solidFill>
              </a:rPr>
              <a:t>樹葉形狀</a:t>
            </a:r>
            <a:r>
              <a:rPr lang="zh-TW" altLang="en-US" sz="2800" dirty="0" smtClean="0"/>
              <a:t>，因這些項目對於一般民眾及學生而言較為</a:t>
            </a:r>
            <a:r>
              <a:rPr lang="zh-TW" altLang="en-US" sz="2800" i="1" dirty="0" smtClean="0">
                <a:solidFill>
                  <a:schemeClr val="accent6">
                    <a:lumMod val="50000"/>
                  </a:schemeClr>
                </a:solidFill>
              </a:rPr>
              <a:t>簡淺明白</a:t>
            </a:r>
            <a:r>
              <a:rPr lang="zh-TW" altLang="en-US" sz="2800" dirty="0" smtClean="0"/>
              <a:t>，較能達到對植物的基礎觀察與認識之目的，適合校園植物身分證呈現方式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﹝</a:t>
            </a:r>
            <a:r>
              <a:rPr lang="zh-TW" altLang="en-US" dirty="0" smtClean="0"/>
              <a:t>三</a:t>
            </a:r>
            <a:r>
              <a:rPr lang="en-US" altLang="zh-TW" dirty="0" smtClean="0"/>
              <a:t>﹞</a:t>
            </a:r>
            <a:r>
              <a:rPr lang="zh-TW" altLang="en-US" dirty="0" smtClean="0"/>
              <a:t>學校的植物分布</a:t>
            </a:r>
            <a:endParaRPr lang="zh-TW" altLang="en-US" dirty="0"/>
          </a:p>
        </p:txBody>
      </p:sp>
      <p:pic>
        <p:nvPicPr>
          <p:cNvPr id="4" name="內容版面配置區 3" descr="校園植物分布圖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552" b="3669"/>
          <a:stretch>
            <a:fillRect/>
          </a:stretch>
        </p:blipFill>
        <p:spPr>
          <a:xfrm>
            <a:off x="611560" y="2276872"/>
            <a:ext cx="8157593" cy="3781232"/>
          </a:xfrm>
        </p:spPr>
      </p:pic>
      <p:sp>
        <p:nvSpPr>
          <p:cNvPr id="6" name="向右箭號 5"/>
          <p:cNvSpPr/>
          <p:nvPr/>
        </p:nvSpPr>
        <p:spPr>
          <a:xfrm rot="1198627">
            <a:off x="2829741" y="6022015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0106419">
            <a:off x="5292080" y="609329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823786" y="6165304"/>
            <a:ext cx="142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植物分布區</a:t>
            </a:r>
            <a:endParaRPr lang="en-US" altLang="zh-TW" dirty="0" smtClean="0"/>
          </a:p>
        </p:txBody>
      </p:sp>
      <p:sp>
        <p:nvSpPr>
          <p:cNvPr id="3" name="橢圓 2"/>
          <p:cNvSpPr/>
          <p:nvPr/>
        </p:nvSpPr>
        <p:spPr>
          <a:xfrm>
            <a:off x="2411760" y="573325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652120" y="566963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二、研究流程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6" y="2475251"/>
            <a:ext cx="7039958" cy="3258005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三、研究方法及對象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40280"/>
            <a:ext cx="8229600" cy="359703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/>
              <a:t>本次的研究方法使用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田野調查法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4000" dirty="0" smtClean="0"/>
              <a:t>田野調查法定義</a:t>
            </a:r>
            <a:endParaRPr lang="en-US" altLang="zh-TW" sz="40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84482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smtClean="0">
                <a:solidFill>
                  <a:schemeClr val="tx2"/>
                </a:solidFill>
                <a:latin typeface="+mj-ea"/>
                <a:ea typeface="+mj-ea"/>
              </a:rPr>
              <a:t>﹝</a:t>
            </a:r>
            <a:r>
              <a:rPr lang="zh-TW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一</a:t>
            </a:r>
            <a:r>
              <a:rPr lang="en-US" altLang="zh-TW" sz="4800" b="1" dirty="0" smtClean="0">
                <a:solidFill>
                  <a:schemeClr val="tx2"/>
                </a:solidFill>
                <a:latin typeface="+mj-ea"/>
                <a:ea typeface="+mj-ea"/>
              </a:rPr>
              <a:t>﹞</a:t>
            </a:r>
            <a:r>
              <a:rPr lang="zh-TW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研究方法</a:t>
            </a:r>
            <a:endParaRPr lang="zh-TW" altLang="en-US" sz="4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自訂 1">
      <a:dk1>
        <a:srgbClr val="144C3A"/>
      </a:dk1>
      <a:lt1>
        <a:sysClr val="window" lastClr="FFFFFF"/>
      </a:lt1>
      <a:dk2>
        <a:srgbClr val="1C664E"/>
      </a:dk2>
      <a:lt2>
        <a:srgbClr val="E1F0FF"/>
      </a:lt2>
      <a:accent1>
        <a:srgbClr val="FDE751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1190</Words>
  <Application>Microsoft Office PowerPoint</Application>
  <PresentationFormat>如螢幕大小 (4:3)</PresentationFormat>
  <Paragraphs>171</Paragraphs>
  <Slides>20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流線</vt:lpstr>
      <vt:lpstr> 教學萬用～            宜昌國小的植物圖鑑</vt:lpstr>
      <vt:lpstr>研究動機</vt:lpstr>
      <vt:lpstr>研究目的</vt:lpstr>
      <vt:lpstr>﹝一﹞植物的分類方法</vt:lpstr>
      <vt:lpstr>﹝二﹞圖鑑的內容編制</vt:lpstr>
      <vt:lpstr>﹝二﹞圖鑑的內容編制</vt:lpstr>
      <vt:lpstr>﹝三﹞學校的植物分布</vt:lpstr>
      <vt:lpstr>二、研究流程</vt:lpstr>
      <vt:lpstr>三、研究方法及對象</vt:lpstr>
      <vt:lpstr>三、研究方法及對象</vt:lpstr>
      <vt:lpstr>四、研究器材與用途</vt:lpstr>
      <vt:lpstr>五、研究結果–1</vt:lpstr>
      <vt:lpstr>五、研究結果–2</vt:lpstr>
      <vt:lpstr>PowerPoint 簡報</vt:lpstr>
      <vt:lpstr>五、研究結果–4</vt:lpstr>
      <vt:lpstr>PowerPoint 簡報</vt:lpstr>
      <vt:lpstr>PowerPoint 簡報</vt:lpstr>
      <vt:lpstr>肆、引註資料–1</vt:lpstr>
      <vt:lpstr>肆、引註資料–2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宜昌國小的植物圖鑑</dc:title>
  <dc:creator>hsiang</dc:creator>
  <cp:lastModifiedBy>USER</cp:lastModifiedBy>
  <cp:revision>47</cp:revision>
  <dcterms:created xsi:type="dcterms:W3CDTF">2019-06-10T11:05:16Z</dcterms:created>
  <dcterms:modified xsi:type="dcterms:W3CDTF">2019-10-31T08:59:49Z</dcterms:modified>
</cp:coreProperties>
</file>