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9"/>
  </p:notesMasterIdLst>
  <p:sldIdLst>
    <p:sldId id="256" r:id="rId4"/>
    <p:sldId id="261" r:id="rId5"/>
    <p:sldId id="289" r:id="rId6"/>
    <p:sldId id="258" r:id="rId7"/>
    <p:sldId id="290" r:id="rId8"/>
    <p:sldId id="291" r:id="rId9"/>
    <p:sldId id="292" r:id="rId10"/>
    <p:sldId id="294" r:id="rId11"/>
    <p:sldId id="312" r:id="rId12"/>
    <p:sldId id="313" r:id="rId13"/>
    <p:sldId id="315" r:id="rId14"/>
    <p:sldId id="306" r:id="rId15"/>
    <p:sldId id="307" r:id="rId16"/>
    <p:sldId id="308" r:id="rId17"/>
    <p:sldId id="310" r:id="rId18"/>
    <p:sldId id="323" r:id="rId19"/>
    <p:sldId id="311" r:id="rId20"/>
    <p:sldId id="316" r:id="rId21"/>
    <p:sldId id="317" r:id="rId22"/>
    <p:sldId id="318" r:id="rId23"/>
    <p:sldId id="319" r:id="rId24"/>
    <p:sldId id="320" r:id="rId25"/>
    <p:sldId id="321" r:id="rId26"/>
    <p:sldId id="295" r:id="rId27"/>
    <p:sldId id="266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3" d="100"/>
          <a:sy n="63" d="100"/>
        </p:scale>
        <p:origin x="-160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B0FB7-415C-4AC8-9D27-A9B69B2661FC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2C106-2226-4E5E-A732-6F976851561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53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3420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4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67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2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24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340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5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88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1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4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019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00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56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8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325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51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62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59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432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9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750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58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37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3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5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55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110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1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56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89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59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022AC-BC91-4516-94FA-AD15CAE94903}" type="datetimeFigureOut">
              <a:rPr lang="zh-TW" altLang="en-US" smtClean="0"/>
              <a:t>2015/10/29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CBA7-D47C-4FEC-9F41-4169B2F53F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0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4B4D2-8BFC-462D-9766-F3AAEAD72AD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C43F9-CFB8-460E-B0EF-9BE2B0B3E90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9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97515-A052-4210-8003-B5532CDADFC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2015/10/29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0FC7-AD89-4608-AC75-C6CE66341DA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7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好山好水好食材─花蓮好事集「食」在安心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848872" cy="1752600"/>
          </a:xfrm>
        </p:spPr>
        <p:txBody>
          <a:bodyPr/>
          <a:lstStyle/>
          <a:p>
            <a:r>
              <a:rPr lang="zh-TW" altLang="en-US" dirty="0" smtClean="0"/>
              <a:t>慈濟學校財團法人慈濟大學附屬高級中學</a:t>
            </a:r>
            <a:endParaRPr lang="en-US" altLang="zh-TW" dirty="0" smtClean="0"/>
          </a:p>
          <a:p>
            <a:r>
              <a:rPr lang="zh-TW" altLang="en-US" dirty="0"/>
              <a:t>蔡昀</a:t>
            </a:r>
            <a:r>
              <a:rPr lang="zh-TW" altLang="en-US" dirty="0" smtClean="0"/>
              <a:t>恩、黃進邦、劉晏辰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33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1"/>
    </mc:Choice>
    <mc:Fallback xmlns="">
      <p:transition spd="slow" advTm="150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目的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dirty="0" smtClean="0"/>
              <a:t>了解農夫為什麼願意到好事集擺攤，以及農夫的經歷，遇到的困難。</a:t>
            </a:r>
            <a:endParaRPr lang="en-US" altLang="zh-TW" sz="3200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6313"/>
            <a:ext cx="3851032" cy="342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1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2"/>
    </mc:Choice>
    <mc:Fallback xmlns="">
      <p:transition spd="slow" advTm="361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小結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28650" y="1520825"/>
            <a:ext cx="7886700" cy="4351338"/>
          </a:xfrm>
        </p:spPr>
        <p:txBody>
          <a:bodyPr/>
          <a:lstStyle/>
          <a:p>
            <a:r>
              <a:rPr lang="zh-TW" altLang="en-US" dirty="0" smtClean="0"/>
              <a:t>因為農友介紹，和有機農業的相同理念讓他們相聚，因此花蓮好事集對他們來說這是一個很重要的推廣平台。</a:t>
            </a:r>
            <a:endParaRPr lang="en-US" altLang="zh-TW" dirty="0" smtClean="0"/>
          </a:p>
          <a:p>
            <a:r>
              <a:rPr lang="zh-TW" altLang="en-US" dirty="0" smtClean="0"/>
              <a:t>大部分的農民務農超過十年，</a:t>
            </a:r>
            <a:r>
              <a:rPr lang="zh-TW" altLang="en-US" dirty="0"/>
              <a:t>而後來轉型成有機農業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有機農業最常遇到的問題是雜草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/>
              <a:t>天災</a:t>
            </a:r>
            <a:r>
              <a:rPr lang="zh-TW" altLang="en-US" dirty="0" smtClean="0">
                <a:latin typeface="新細明體"/>
                <a:ea typeface="新細明體"/>
              </a:rPr>
              <a:t>、</a:t>
            </a:r>
            <a:r>
              <a:rPr lang="zh-TW" altLang="en-US" dirty="0" smtClean="0"/>
              <a:t>蟲害。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2690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50"/>
    </mc:Choice>
    <mc:Fallback xmlns="">
      <p:transition spd="slow" advTm="328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260649"/>
            <a:ext cx="7886700" cy="1325563"/>
          </a:xfrm>
        </p:spPr>
        <p:txBody>
          <a:bodyPr/>
          <a:lstStyle/>
          <a:p>
            <a:pPr algn="ctr"/>
            <a:r>
              <a:rPr lang="zh-TW" altLang="en-US" dirty="0" smtClean="0"/>
              <a:t>消費者問卷調查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321650"/>
            <a:ext cx="3647919" cy="547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5628" y="2230079"/>
            <a:ext cx="5450551" cy="3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5"/>
    </mc:Choice>
    <mc:Fallback xmlns="">
      <p:transition spd="slow" advTm="363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/>
          <a:p>
            <a:pPr algn="ctr"/>
            <a:r>
              <a:rPr lang="zh-TW" altLang="en-US" dirty="0" smtClean="0"/>
              <a:t>目的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772816"/>
            <a:ext cx="88569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 smtClean="0"/>
              <a:t>1.</a:t>
            </a:r>
            <a:r>
              <a:rPr lang="zh-TW" altLang="en-US" sz="3600" dirty="0" smtClean="0"/>
              <a:t>了解消費者為什麼願意來到好事集消費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dirty="0" smtClean="0"/>
              <a:t>2.</a:t>
            </a:r>
            <a:r>
              <a:rPr lang="zh-TW" altLang="en-US" sz="3600" dirty="0" smtClean="0"/>
              <a:t>花蓮好事集的營運是否符合消費者的期望</a:t>
            </a:r>
            <a:endParaRPr lang="zh-TW" altLang="en-US" sz="3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3068960"/>
            <a:ext cx="5256584" cy="35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1"/>
    </mc:Choice>
    <mc:Fallback xmlns="">
      <p:transition spd="slow" advTm="804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消費者概況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8" y="1628808"/>
            <a:ext cx="8352928" cy="4548163"/>
          </a:xfrm>
        </p:spPr>
        <p:txBody>
          <a:bodyPr/>
          <a:lstStyle/>
          <a:p>
            <a:r>
              <a:rPr lang="zh-TW" altLang="en-US" dirty="0" smtClean="0"/>
              <a:t>消費者大多為已婚有小孩的女性偏高</a:t>
            </a:r>
            <a:endParaRPr lang="en-US" altLang="zh-TW" dirty="0"/>
          </a:p>
          <a:p>
            <a:r>
              <a:rPr lang="zh-TW" altLang="en-US" dirty="0" smtClean="0"/>
              <a:t>收入約為</a:t>
            </a:r>
            <a:r>
              <a:rPr lang="en-US" altLang="zh-TW" dirty="0" smtClean="0"/>
              <a:t>10000~20000</a:t>
            </a:r>
            <a:r>
              <a:rPr lang="zh-TW" altLang="en-US" dirty="0" smtClean="0"/>
              <a:t>元</a:t>
            </a:r>
            <a:endParaRPr lang="en-US" altLang="zh-TW" dirty="0" smtClean="0"/>
          </a:p>
          <a:p>
            <a:r>
              <a:rPr lang="zh-TW" altLang="en-US" dirty="0" smtClean="0"/>
              <a:t>每次到好事集消費大約</a:t>
            </a:r>
            <a:r>
              <a:rPr lang="en-US" altLang="zh-TW" dirty="0" smtClean="0"/>
              <a:t>500</a:t>
            </a:r>
            <a:r>
              <a:rPr lang="zh-TW" altLang="en-US" dirty="0" smtClean="0"/>
              <a:t>元</a:t>
            </a:r>
          </a:p>
          <a:p>
            <a:r>
              <a:rPr lang="zh-TW" altLang="en-US" dirty="0"/>
              <a:t>其中</a:t>
            </a:r>
            <a:r>
              <a:rPr lang="zh-TW" altLang="en-US" dirty="0" smtClean="0"/>
              <a:t>買蔬菜居多</a:t>
            </a:r>
            <a:endParaRPr lang="en-US" altLang="zh-TW" dirty="0" smtClean="0"/>
          </a:p>
          <a:p>
            <a:r>
              <a:rPr lang="zh-TW" altLang="en-US" dirty="0" smtClean="0"/>
              <a:t>大多都是親友推薦或剛好路過才知道好事集的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4413456"/>
            <a:ext cx="6192688" cy="24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1"/>
    </mc:Choice>
    <mc:Fallback xmlns="">
      <p:transition spd="slow" advTm="1798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調查結果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84785"/>
            <a:ext cx="8640960" cy="4692179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其中落差較大為新鮮、安全及減少污染。</a:t>
            </a:r>
            <a:endParaRPr lang="en-US" altLang="zh-TW" sz="3200" dirty="0" smtClean="0"/>
          </a:p>
          <a:p>
            <a:r>
              <a:rPr lang="zh-TW" altLang="en-US" sz="3200" dirty="0" smtClean="0"/>
              <a:t>重要性及滿意度最低的為合理價格，也因而讓買有機農品的消費者</a:t>
            </a:r>
            <a:r>
              <a:rPr lang="zh-TW" altLang="en-US" sz="3200" dirty="0"/>
              <a:t>卻步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634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50"/>
    </mc:Choice>
    <mc:Fallback xmlns="">
      <p:transition spd="slow" advTm="4105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調查結果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所有問題重要性大多都有六七成，而滿意度大多是在四五成，消費者的想法和好事集的經營是有落差的。</a:t>
            </a:r>
          </a:p>
          <a:p>
            <a:r>
              <a:rPr lang="zh-TW" altLang="en-US" sz="3200" dirty="0" smtClean="0"/>
              <a:t>重要性及滿意度落差最小的為品質保證、與傳統市場不同。</a:t>
            </a:r>
            <a:endParaRPr lang="en-US" altLang="zh-TW" sz="3200" dirty="0" smtClean="0"/>
          </a:p>
          <a:p>
            <a:pPr marL="0" indent="0">
              <a:buNone/>
            </a:pPr>
            <a:endParaRPr lang="en-US" altLang="zh-TW" sz="3200" dirty="0" smtClean="0"/>
          </a:p>
          <a:p>
            <a:pPr marL="0" indent="0">
              <a:buNone/>
            </a:pP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931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34"/>
    </mc:Choice>
    <mc:Fallback xmlns="">
      <p:transition spd="slow" advTm="4013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8" y="365129"/>
            <a:ext cx="7886699" cy="1325563"/>
          </a:xfrm>
        </p:spPr>
        <p:txBody>
          <a:bodyPr/>
          <a:lstStyle/>
          <a:p>
            <a:pPr algn="ctr"/>
            <a:r>
              <a:rPr lang="zh-TW" altLang="en-US" dirty="0" smtClean="0"/>
              <a:t>小結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28808"/>
            <a:ext cx="9036496" cy="4548163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相較於傳統市場而言，花蓮好事集能買到較健康的食材。</a:t>
            </a:r>
            <a:endParaRPr lang="en-US" altLang="zh-TW" sz="3200" dirty="0" smtClean="0"/>
          </a:p>
          <a:p>
            <a:r>
              <a:rPr lang="zh-TW" altLang="en-US" sz="3200" dirty="0" smtClean="0"/>
              <a:t>對於追求健康的人，花蓮好事集是有存在的必要性。</a:t>
            </a:r>
            <a:endParaRPr lang="zh-TW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38"/>
          <a:stretch/>
        </p:blipFill>
        <p:spPr>
          <a:xfrm>
            <a:off x="971600" y="3573016"/>
            <a:ext cx="7357042" cy="31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1"/>
    </mc:Choice>
    <mc:Fallback xmlns="">
      <p:transition spd="slow" advTm="1273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一日農夫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1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6"/>
    </mc:Choice>
    <mc:Fallback xmlns="">
      <p:transition spd="slow" advTm="1865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目的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了解有機農業的耕種方式</a:t>
            </a:r>
            <a:endParaRPr lang="en-US" altLang="zh-TW" dirty="0" smtClean="0"/>
          </a:p>
          <a:p>
            <a:r>
              <a:rPr lang="zh-TW" altLang="en-US" dirty="0" smtClean="0"/>
              <a:t>遇到問題的處理方</a:t>
            </a:r>
            <a:r>
              <a:rPr lang="zh-TW" altLang="en-US" dirty="0"/>
              <a:t>法</a:t>
            </a:r>
            <a:endParaRPr lang="en-US" altLang="zh-TW" dirty="0" smtClean="0"/>
          </a:p>
          <a:p>
            <a:r>
              <a:rPr lang="zh-TW" altLang="en-US" dirty="0" smtClean="0"/>
              <a:t>探討花蓮是否有</a:t>
            </a:r>
            <a:r>
              <a:rPr lang="zh-TW" altLang="en-US" dirty="0"/>
              <a:t>繼續</a:t>
            </a:r>
            <a:r>
              <a:rPr lang="zh-TW" altLang="en-US" dirty="0" smtClean="0"/>
              <a:t>發展</a:t>
            </a:r>
            <a:r>
              <a:rPr lang="zh-TW" altLang="en-US" dirty="0"/>
              <a:t>友善</a:t>
            </a:r>
            <a:r>
              <a:rPr lang="zh-TW" altLang="en-US" dirty="0" smtClean="0"/>
              <a:t>農業的可能性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70" y="3387970"/>
            <a:ext cx="3666392" cy="32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7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"/>
    </mc:Choice>
    <mc:Fallback xmlns="">
      <p:transition spd="slow" advTm="134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綱要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 smtClean="0"/>
              <a:t>一、研究動機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二、研究目的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三、花蓮</a:t>
            </a:r>
            <a:r>
              <a:rPr lang="zh-TW" altLang="en-US" dirty="0"/>
              <a:t>好事</a:t>
            </a:r>
            <a:r>
              <a:rPr lang="zh-TW" altLang="en-US" dirty="0" smtClean="0"/>
              <a:t>集的發展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四、田野調查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 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r>
              <a:rPr lang="zh-TW" altLang="en-US" dirty="0" smtClean="0"/>
              <a:t>消費者問卷調查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r>
              <a:rPr lang="zh-TW" altLang="en-US" dirty="0" smtClean="0"/>
              <a:t>店家訪談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</a:t>
            </a:r>
            <a:r>
              <a:rPr lang="en-US" altLang="zh-TW" dirty="0" smtClean="0"/>
              <a:t>)</a:t>
            </a:r>
            <a:r>
              <a:rPr lang="zh-TW" altLang="en-US" dirty="0" smtClean="0"/>
              <a:t>踏訪農場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 smtClean="0"/>
              <a:t>五、結語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22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2"/>
    </mc:Choice>
    <mc:Fallback xmlns="">
      <p:transition spd="slow" advTm="1496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886700" cy="1325563"/>
          </a:xfrm>
        </p:spPr>
        <p:txBody>
          <a:bodyPr/>
          <a:lstStyle/>
          <a:p>
            <a:r>
              <a:rPr lang="zh-TW" altLang="en-US" dirty="0" smtClean="0"/>
              <a:t>以陳先生的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明淳農場為例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2896"/>
            <a:ext cx="4645705" cy="4129515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0148" y="2108684"/>
            <a:ext cx="5471592" cy="36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2"/>
    </mc:Choice>
    <mc:Fallback xmlns="">
      <p:transition spd="slow" advTm="1822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耕作方式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/>
              <a:t>明淳農場使用的是天然的植物性肥料，而植物性的肥料有</a:t>
            </a:r>
            <a:r>
              <a:rPr lang="en-US" altLang="zh-TW" sz="3200" dirty="0" smtClean="0"/>
              <a:t>:</a:t>
            </a:r>
            <a:r>
              <a:rPr lang="zh-TW" altLang="en-US" sz="3200" dirty="0" smtClean="0"/>
              <a:t>雜草</a:t>
            </a:r>
            <a:r>
              <a:rPr lang="zh-TW" altLang="en-US" sz="3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、樹枝等。</a:t>
            </a:r>
            <a:endParaRPr lang="en-US" altLang="zh-TW" sz="3200" dirty="0" smtClean="0"/>
          </a:p>
          <a:p>
            <a:r>
              <a:rPr lang="zh-TW" altLang="en-US" sz="3200" dirty="0" smtClean="0"/>
              <a:t>為了不受天災或蟲害影響而調漲菜價，所以會多種一些不同種類的作物，分擔風險。</a:t>
            </a:r>
            <a:endParaRPr lang="en-US" altLang="zh-TW" sz="3200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44700"/>
            <a:ext cx="4092468" cy="2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6"/>
    </mc:Choice>
    <mc:Fallback xmlns="">
      <p:transition spd="slow" advTm="2001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當遇到雜草、天災、蟲害等</a:t>
            </a:r>
            <a:r>
              <a:rPr lang="zh-TW" altLang="en-US" dirty="0" smtClean="0"/>
              <a:t>問題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該</a:t>
            </a:r>
            <a:r>
              <a:rPr lang="zh-TW" altLang="en-US" dirty="0"/>
              <a:t>怎麼</a:t>
            </a:r>
            <a:r>
              <a:rPr lang="zh-TW" altLang="en-US" dirty="0" smtClean="0"/>
              <a:t>處理</a:t>
            </a:r>
            <a:r>
              <a:rPr lang="en-US" altLang="zh-TW" dirty="0" smtClean="0"/>
              <a:t>?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6023" y="1340768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  <a:p>
            <a:r>
              <a:rPr lang="en-US" altLang="zh-TW" sz="3200" dirty="0"/>
              <a:t>1</a:t>
            </a:r>
            <a:r>
              <a:rPr lang="zh-TW" altLang="en-US" sz="3200" dirty="0"/>
              <a:t>、 </a:t>
            </a:r>
            <a:r>
              <a:rPr lang="zh-TW" altLang="en-US" sz="3200" dirty="0" smtClean="0"/>
              <a:t>雜草：請工人來拔草及當作肥料。</a:t>
            </a:r>
            <a:endParaRPr lang="zh-TW" altLang="en-US" sz="3200" dirty="0"/>
          </a:p>
          <a:p>
            <a:r>
              <a:rPr lang="en-US" altLang="zh-TW" sz="3200" dirty="0"/>
              <a:t>2</a:t>
            </a:r>
            <a:r>
              <a:rPr lang="zh-TW" altLang="en-US" sz="3200" dirty="0" smtClean="0"/>
              <a:t>、 天災：一</a:t>
            </a:r>
            <a:r>
              <a:rPr lang="zh-TW" altLang="en-US" sz="3200" dirty="0"/>
              <a:t>是等待</a:t>
            </a:r>
            <a:r>
              <a:rPr lang="zh-TW" altLang="en-US" sz="3200" dirty="0" smtClean="0"/>
              <a:t>，</a:t>
            </a:r>
            <a:r>
              <a:rPr lang="zh-TW" altLang="en-US" sz="3200" dirty="0"/>
              <a:t>二</a:t>
            </a:r>
            <a:r>
              <a:rPr lang="zh-TW" altLang="en-US" sz="3200" dirty="0" smtClean="0"/>
              <a:t>是讓沒有生命的作物回歸自然。</a:t>
            </a:r>
            <a:endParaRPr lang="zh-TW" altLang="en-US" sz="3200" dirty="0"/>
          </a:p>
          <a:p>
            <a:r>
              <a:rPr lang="en-US" altLang="zh-TW" sz="3200" dirty="0"/>
              <a:t>3</a:t>
            </a:r>
            <a:r>
              <a:rPr lang="zh-TW" altLang="en-US" sz="3200" dirty="0" smtClean="0"/>
              <a:t>、 蟲害：以春天的紋白蝶幼蟲為例，使用酸性的有益菌來防治。</a:t>
            </a:r>
            <a:endParaRPr lang="zh-TW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22316"/>
            <a:ext cx="2835736" cy="252065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96" y="4486353"/>
            <a:ext cx="2691651" cy="23925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21" y="1124744"/>
            <a:ext cx="1345827" cy="11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6"/>
    </mc:Choice>
    <mc:Fallback xmlns="">
      <p:transition spd="slow" advTm="3345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小結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602886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zh-TW" altLang="en-US" dirty="0" smtClean="0"/>
          </a:p>
          <a:p>
            <a:r>
              <a:rPr lang="zh-TW" altLang="en-US" dirty="0" smtClean="0"/>
              <a:t>以陳先生</a:t>
            </a:r>
            <a:r>
              <a:rPr lang="zh-TW" altLang="en-US" dirty="0"/>
              <a:t>為例子</a:t>
            </a:r>
            <a:r>
              <a:rPr lang="zh-TW" altLang="en-US" dirty="0" smtClean="0"/>
              <a:t>，有機農業耕作方式是較天然的，並降低對大自然傷害，同時農夫與消費者也可以吃的比較安心。</a:t>
            </a:r>
            <a:endParaRPr lang="en-US" altLang="zh-TW" dirty="0" smtClean="0"/>
          </a:p>
          <a:p>
            <a:r>
              <a:rPr lang="zh-TW" altLang="en-US" dirty="0" smtClean="0"/>
              <a:t>當天災或蟲害時，多元的作物可以分攤風險，所以穩定的菜價在市場上比較有優勢，而農夫的生計也不會受到影響，</a:t>
            </a:r>
            <a:r>
              <a:rPr lang="zh-TW" altLang="en-US" dirty="0"/>
              <a:t>可使更多農夫無所顧忌的加入有機農業的行列。</a:t>
            </a:r>
          </a:p>
        </p:txBody>
      </p:sp>
    </p:spTree>
    <p:extLst>
      <p:ext uri="{BB962C8B-B14F-4D97-AF65-F5344CB8AC3E}">
        <p14:creationId xmlns:p14="http://schemas.microsoft.com/office/powerpoint/2010/main" val="9337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63"/>
    </mc:Choice>
    <mc:Fallback xmlns="">
      <p:transition spd="slow" advTm="3216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結語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/>
              <a:t>花蓮好事集是有必要存在的。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若</a:t>
            </a:r>
            <a:r>
              <a:rPr lang="zh-TW" altLang="en-US" dirty="0"/>
              <a:t>以</a:t>
            </a:r>
            <a:r>
              <a:rPr lang="zh-TW" altLang="en-US" dirty="0" smtClean="0"/>
              <a:t>有機認證的農夫當種子教師，並運用像花蓮好事集</a:t>
            </a:r>
            <a:r>
              <a:rPr lang="zh-TW" altLang="en-US" dirty="0"/>
              <a:t>這樣的平台</a:t>
            </a:r>
            <a:r>
              <a:rPr lang="zh-TW" altLang="en-US" dirty="0" smtClean="0"/>
              <a:t>凝聚共識，來宣傳有機耕作的好處，亦</a:t>
            </a:r>
            <a:r>
              <a:rPr lang="zh-TW" altLang="en-US" dirty="0"/>
              <a:t>會</a:t>
            </a:r>
            <a:r>
              <a:rPr lang="zh-TW" altLang="en-US" dirty="0" smtClean="0"/>
              <a:t>符合重視</a:t>
            </a:r>
            <a:r>
              <a:rPr lang="zh-TW" altLang="en-US" dirty="0"/>
              <a:t>健康及</a:t>
            </a:r>
            <a:r>
              <a:rPr lang="zh-TW" altLang="en-US" dirty="0" smtClean="0"/>
              <a:t>養生的消費者</a:t>
            </a:r>
            <a:r>
              <a:rPr lang="zh-TW" altLang="en-US" dirty="0"/>
              <a:t>的</a:t>
            </a:r>
            <a:r>
              <a:rPr lang="zh-TW" altLang="en-US" dirty="0"/>
              <a:t>需求亦會和現代消費者需求相符合；而努力讓花蓮這塊淨土不受污染，也是發展</a:t>
            </a:r>
            <a:r>
              <a:rPr lang="zh-TW" altLang="en-US" dirty="0" smtClean="0"/>
              <a:t>地方特色</a:t>
            </a:r>
            <a:r>
              <a:rPr lang="zh-TW" altLang="en-US" dirty="0"/>
              <a:t>的途徑！。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1204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4"/>
    </mc:Choice>
    <mc:Fallback xmlns="">
      <p:transition spd="slow" advTm="238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/>
              <a:t>報告完畢，敬請</a:t>
            </a:r>
            <a:r>
              <a:rPr lang="zh-TW" altLang="en-US" dirty="0" smtClean="0"/>
              <a:t>指正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644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"/>
    </mc:Choice>
    <mc:Fallback xmlns="">
      <p:transition spd="slow" advTm="61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研究動機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上</a:t>
            </a:r>
            <a:r>
              <a:rPr lang="zh-TW" altLang="en-US" dirty="0"/>
              <a:t>自然</a:t>
            </a:r>
            <a:r>
              <a:rPr lang="zh-TW" altLang="en-US" dirty="0" smtClean="0"/>
              <a:t>課時，老師提到</a:t>
            </a:r>
            <a:r>
              <a:rPr lang="zh-TW" altLang="en-US" dirty="0"/>
              <a:t>我們身在的</a:t>
            </a:r>
            <a:r>
              <a:rPr lang="zh-TW" altLang="en-US" dirty="0" smtClean="0"/>
              <a:t>花蓮是個</a:t>
            </a:r>
            <a:r>
              <a:rPr lang="zh-TW" altLang="en-US" dirty="0"/>
              <a:t>好</a:t>
            </a:r>
            <a:r>
              <a:rPr lang="zh-TW" altLang="en-US" dirty="0" smtClean="0"/>
              <a:t>山</a:t>
            </a:r>
            <a:r>
              <a:rPr lang="zh-TW" altLang="en-US" dirty="0"/>
              <a:t>好</a:t>
            </a:r>
            <a:r>
              <a:rPr lang="zh-TW" altLang="en-US" dirty="0" smtClean="0"/>
              <a:t>水</a:t>
            </a:r>
            <a:r>
              <a:rPr lang="zh-TW" altLang="en-US" dirty="0"/>
              <a:t>的地方</a:t>
            </a:r>
            <a:r>
              <a:rPr lang="zh-TW" altLang="en-US" dirty="0" smtClean="0"/>
              <a:t>，</a:t>
            </a:r>
            <a:r>
              <a:rPr lang="zh-TW" altLang="en-US" b="1" dirty="0" smtClean="0"/>
              <a:t>適合</a:t>
            </a:r>
            <a:r>
              <a:rPr lang="zh-TW" altLang="en-US" b="1" dirty="0"/>
              <a:t>發展無</a:t>
            </a:r>
            <a:r>
              <a:rPr lang="zh-TW" altLang="en-US" b="1" dirty="0" smtClean="0"/>
              <a:t>汙染</a:t>
            </a:r>
            <a:r>
              <a:rPr lang="zh-TW" altLang="en-US" b="1" dirty="0"/>
              <a:t>農業</a:t>
            </a:r>
            <a:r>
              <a:rPr lang="zh-TW" altLang="en-US" dirty="0" smtClean="0"/>
              <a:t> </a:t>
            </a:r>
            <a:r>
              <a:rPr lang="zh-TW" altLang="en-US" dirty="0"/>
              <a:t>，老師同時也</a:t>
            </a:r>
            <a:r>
              <a:rPr lang="zh-TW" altLang="en-US" dirty="0" smtClean="0"/>
              <a:t>推薦我們 </a:t>
            </a:r>
            <a:r>
              <a:rPr lang="zh-TW" altLang="en-US" dirty="0"/>
              <a:t>一個叫 「</a:t>
            </a:r>
            <a:r>
              <a:rPr lang="zh-TW" altLang="en-US" b="1" dirty="0"/>
              <a:t>花蓮好事集 </a:t>
            </a:r>
            <a:r>
              <a:rPr lang="zh-TW" altLang="en-US" dirty="0"/>
              <a:t>」的團體，他們是以</a:t>
            </a:r>
            <a:r>
              <a:rPr lang="zh-TW" altLang="en-US" b="1" dirty="0" smtClean="0"/>
              <a:t>友善農業</a:t>
            </a:r>
            <a:r>
              <a:rPr lang="zh-TW" altLang="en-US" dirty="0" smtClean="0"/>
              <a:t>或</a:t>
            </a:r>
            <a:r>
              <a:rPr lang="zh-TW" altLang="en-US" b="1" dirty="0"/>
              <a:t>有機</a:t>
            </a:r>
            <a:r>
              <a:rPr lang="zh-TW" altLang="en-US" b="1" dirty="0" smtClean="0"/>
              <a:t>農業</a:t>
            </a:r>
            <a:r>
              <a:rPr lang="zh-TW" altLang="en-US" dirty="0" smtClean="0"/>
              <a:t>為主</a:t>
            </a:r>
            <a:r>
              <a:rPr lang="zh-TW" altLang="en-US" dirty="0"/>
              <a:t>，</a:t>
            </a:r>
            <a:r>
              <a:rPr lang="zh-TW" altLang="en-US" dirty="0" smtClean="0"/>
              <a:t>此時我們</a:t>
            </a:r>
            <a:r>
              <a:rPr lang="zh-TW" altLang="en-US" dirty="0"/>
              <a:t>提問</a:t>
            </a:r>
            <a:r>
              <a:rPr lang="zh-TW" altLang="en-US" dirty="0" smtClean="0"/>
              <a:t>：</a:t>
            </a:r>
            <a:r>
              <a:rPr lang="zh-TW" altLang="en-US" dirty="0"/>
              <a:t>「</a:t>
            </a:r>
            <a:r>
              <a:rPr lang="zh-TW" altLang="en-US" b="1" dirty="0"/>
              <a:t>為什麼會有好事集？</a:t>
            </a:r>
            <a:r>
              <a:rPr lang="zh-TW" altLang="en-US" dirty="0"/>
              <a:t>」</a:t>
            </a:r>
            <a:r>
              <a:rPr lang="zh-TW" altLang="en-US" dirty="0" smtClean="0"/>
              <a:t>「</a:t>
            </a:r>
            <a:r>
              <a:rPr lang="zh-TW" altLang="en-US" dirty="0"/>
              <a:t>他們</a:t>
            </a:r>
            <a:r>
              <a:rPr lang="zh-TW" altLang="en-US" b="1" dirty="0"/>
              <a:t>真的是有機嗎？</a:t>
            </a:r>
            <a:r>
              <a:rPr lang="zh-TW" altLang="en-US" dirty="0" smtClean="0"/>
              <a:t>」於是</a:t>
            </a:r>
            <a:r>
              <a:rPr lang="zh-TW" altLang="en-US" dirty="0" smtClean="0"/>
              <a:t>我們</a:t>
            </a:r>
            <a:r>
              <a:rPr lang="zh-TW" altLang="en-US" dirty="0"/>
              <a:t>想深入的了解花蓮好事集及花蓮的有機農業在花蓮的影響力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2815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92"/>
    </mc:Choice>
    <mc:Fallback xmlns="">
      <p:transition spd="slow" advTm="2899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研究目的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1" y="1600206"/>
            <a:ext cx="8712968" cy="4525963"/>
          </a:xfrm>
        </p:spPr>
        <p:txBody>
          <a:bodyPr/>
          <a:lstStyle/>
          <a:p>
            <a:pPr marL="514350" indent="-514350">
              <a:buFont typeface="+mj-ea"/>
              <a:buAutoNum type="ea1ChtPeriod"/>
            </a:pPr>
            <a:r>
              <a:rPr lang="zh-TW" altLang="en-US" dirty="0" smtClean="0"/>
              <a:t>了解花蓮好事集的成立歷史緣由、經營概況及未來發展</a:t>
            </a:r>
          </a:p>
          <a:p>
            <a:pPr marL="514350" indent="-514350">
              <a:buFont typeface="+mj-ea"/>
              <a:buAutoNum type="ea1ChtPeriod"/>
            </a:pPr>
            <a:endParaRPr lang="zh-TW" altLang="en-US" dirty="0" smtClean="0"/>
          </a:p>
          <a:p>
            <a:pPr marL="514350" indent="-514350">
              <a:buFont typeface="+mj-ea"/>
              <a:buAutoNum type="ea1ChtPeriod"/>
            </a:pPr>
            <a:r>
              <a:rPr lang="zh-TW" altLang="en-US" dirty="0" smtClean="0"/>
              <a:t>農夫與消費者為什麼願意聚集到花蓮好事集</a:t>
            </a:r>
            <a:endParaRPr lang="en-US" altLang="zh-TW" dirty="0" smtClean="0"/>
          </a:p>
          <a:p>
            <a:pPr marL="514350" indent="-514350">
              <a:buFont typeface="+mj-ea"/>
              <a:buAutoNum type="ea1ChtPeriod"/>
            </a:pPr>
            <a:endParaRPr lang="en-US" altLang="zh-TW" dirty="0" smtClean="0"/>
          </a:p>
          <a:p>
            <a:pPr marL="514350" indent="-514350">
              <a:buFont typeface="+mj-ea"/>
              <a:buAutoNum type="ea1ChtPeriod"/>
            </a:pPr>
            <a:r>
              <a:rPr lang="zh-TW" altLang="en-US" dirty="0" smtClean="0"/>
              <a:t>了解花蓮是否</a:t>
            </a:r>
            <a:r>
              <a:rPr lang="zh-TW" altLang="en-US" dirty="0"/>
              <a:t>適合</a:t>
            </a:r>
            <a:r>
              <a:rPr lang="zh-TW" altLang="en-US" dirty="0" smtClean="0"/>
              <a:t>發展</a:t>
            </a:r>
            <a:r>
              <a:rPr lang="zh-TW" altLang="en-US" dirty="0"/>
              <a:t>友善</a:t>
            </a:r>
            <a:r>
              <a:rPr lang="zh-TW" altLang="en-US" dirty="0" smtClean="0"/>
              <a:t>農業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124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1"/>
    </mc:Choice>
    <mc:Fallback xmlns="">
      <p:transition spd="slow" advTm="201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花蓮</a:t>
            </a:r>
            <a:r>
              <a:rPr lang="zh-TW" altLang="en-US" dirty="0"/>
              <a:t>好事</a:t>
            </a:r>
            <a:r>
              <a:rPr lang="zh-TW" altLang="en-US" dirty="0" smtClean="0"/>
              <a:t>集的發展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74"/>
            <a:ext cx="8229600" cy="4785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花蓮好事集的成立      </a:t>
            </a:r>
            <a:r>
              <a:rPr lang="en-US" altLang="zh-TW" dirty="0"/>
              <a:t>2010 </a:t>
            </a:r>
            <a:r>
              <a:rPr lang="zh-TW" altLang="en-US" dirty="0"/>
              <a:t>年 </a:t>
            </a:r>
            <a:r>
              <a:rPr lang="en-US" altLang="zh-TW" dirty="0"/>
              <a:t>12 </a:t>
            </a:r>
            <a:r>
              <a:rPr lang="zh-TW" altLang="en-US" dirty="0"/>
              <a:t>月 </a:t>
            </a:r>
            <a:r>
              <a:rPr lang="en-US" altLang="zh-TW" dirty="0"/>
              <a:t>4</a:t>
            </a:r>
            <a:r>
              <a:rPr lang="zh-TW" altLang="en-US" dirty="0"/>
              <a:t>日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介紹花蓮好事集          每周六</a:t>
            </a:r>
            <a:r>
              <a:rPr lang="en-US" altLang="zh-TW" dirty="0" smtClean="0"/>
              <a:t>9:00~12:30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867019"/>
            <a:ext cx="8886016" cy="319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50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3"/>
    </mc:Choice>
    <mc:Fallback xmlns="">
      <p:transition spd="slow" advTm="1948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面對面的介紹</a:t>
            </a:r>
            <a:r>
              <a:rPr lang="zh-TW" altLang="en-US" dirty="0" smtClean="0"/>
              <a:t>食材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9208" y="1607064"/>
            <a:ext cx="8229600" cy="4525963"/>
          </a:xfrm>
        </p:spPr>
        <p:txBody>
          <a:bodyPr/>
          <a:lstStyle/>
          <a:p>
            <a:r>
              <a:rPr lang="zh-TW" altLang="en-US" dirty="0"/>
              <a:t>在花蓮好事</a:t>
            </a:r>
            <a:r>
              <a:rPr lang="zh-TW" altLang="en-US" dirty="0" smtClean="0"/>
              <a:t>集 ，是有機食材的集散地，而老闆就是有機農夫，所以</a:t>
            </a:r>
            <a:r>
              <a:rPr lang="zh-TW" altLang="en-US" dirty="0"/>
              <a:t>我們可以</a:t>
            </a:r>
            <a:r>
              <a:rPr lang="zh-TW" altLang="en-US" dirty="0" smtClean="0"/>
              <a:t>直接詢問</a:t>
            </a:r>
            <a:r>
              <a:rPr lang="zh-TW" altLang="en-US" dirty="0"/>
              <a:t>到</a:t>
            </a:r>
            <a:r>
              <a:rPr lang="zh-TW" altLang="en-US" dirty="0" smtClean="0"/>
              <a:t>關於商品的</a:t>
            </a:r>
            <a:r>
              <a:rPr lang="zh-TW" altLang="en-US" dirty="0"/>
              <a:t>說明</a:t>
            </a:r>
          </a:p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375" y="3532619"/>
            <a:ext cx="4975760" cy="335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8"/>
          <a:stretch/>
        </p:blipFill>
        <p:spPr bwMode="auto">
          <a:xfrm>
            <a:off x="4959395" y="3498850"/>
            <a:ext cx="4184615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1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8"/>
    </mc:Choice>
    <mc:Fallback xmlns="">
      <p:transition spd="slow" advTm="181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每星期及每個月都有規劃不同的活動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484804"/>
            <a:ext cx="4040188" cy="1656183"/>
          </a:xfrm>
        </p:spPr>
        <p:txBody>
          <a:bodyPr>
            <a:normAutofit/>
          </a:bodyPr>
          <a:lstStyle/>
          <a:p>
            <a:r>
              <a:rPr lang="zh-TW" altLang="en-US" dirty="0"/>
              <a:t>對農場體驗及花蓮好事集有興趣</a:t>
            </a:r>
            <a:r>
              <a:rPr lang="zh-TW" altLang="en-US" dirty="0" smtClean="0"/>
              <a:t>的</a:t>
            </a:r>
            <a:r>
              <a:rPr lang="zh-TW" altLang="en-US" dirty="0"/>
              <a:t>小</a:t>
            </a:r>
            <a:r>
              <a:rPr lang="zh-TW" altLang="en-US" dirty="0" smtClean="0"/>
              <a:t>朋友，到</a:t>
            </a:r>
            <a:r>
              <a:rPr lang="zh-TW" altLang="en-US" dirty="0"/>
              <a:t>明淳</a:t>
            </a:r>
            <a:r>
              <a:rPr lang="zh-TW" altLang="en-US" dirty="0" smtClean="0"/>
              <a:t>農場，</a:t>
            </a:r>
            <a:r>
              <a:rPr lang="zh-TW" altLang="en-US" dirty="0"/>
              <a:t>種冬天的作物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57012"/>
            <a:ext cx="4040188" cy="3030141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9" y="1535132"/>
            <a:ext cx="4041775" cy="1605855"/>
          </a:xfrm>
        </p:spPr>
        <p:txBody>
          <a:bodyPr>
            <a:normAutofit/>
          </a:bodyPr>
          <a:lstStyle/>
          <a:p>
            <a:r>
              <a:rPr lang="zh-TW" altLang="en-US" dirty="0"/>
              <a:t>在宜昌國小做食農教育</a:t>
            </a:r>
            <a:r>
              <a:rPr lang="zh-TW" altLang="en-US" dirty="0" smtClean="0"/>
              <a:t>，針對</a:t>
            </a:r>
            <a:r>
              <a:rPr lang="zh-TW" altLang="en-US" dirty="0"/>
              <a:t>育苗遇到的問題一起</a:t>
            </a:r>
            <a:r>
              <a:rPr lang="zh-TW" altLang="en-US" dirty="0" smtClean="0"/>
              <a:t>討論並提出</a:t>
            </a:r>
            <a:r>
              <a:rPr lang="zh-TW" altLang="en-US" dirty="0"/>
              <a:t>解決的方式</a:t>
            </a:r>
            <a:r>
              <a:rPr lang="zh-TW" altLang="en-US" dirty="0" smtClean="0"/>
              <a:t>！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18" y="3357012"/>
            <a:ext cx="4041775" cy="3031331"/>
          </a:xfrm>
        </p:spPr>
      </p:pic>
      <p:sp>
        <p:nvSpPr>
          <p:cNvPr id="13" name="文字方塊 12"/>
          <p:cNvSpPr txBox="1"/>
          <p:nvPr/>
        </p:nvSpPr>
        <p:spPr>
          <a:xfrm>
            <a:off x="539552" y="6453336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圖片來源</a:t>
            </a:r>
            <a:r>
              <a:rPr lang="en-US" altLang="zh-TW" dirty="0" smtClean="0"/>
              <a:t>:</a:t>
            </a:r>
            <a:r>
              <a:rPr lang="zh-TW" altLang="en-US" dirty="0" smtClean="0"/>
              <a:t>花蓮好事集臉書</a:t>
            </a:r>
            <a:r>
              <a:rPr lang="en-US" altLang="zh-TW" dirty="0" smtClean="0"/>
              <a:t>https</a:t>
            </a:r>
            <a:r>
              <a:rPr lang="en-US" altLang="zh-TW" dirty="0"/>
              <a:t>://</a:t>
            </a:r>
            <a:r>
              <a:rPr lang="en-US" altLang="zh-TW" dirty="0" smtClean="0"/>
              <a:t>www.facebook.com/hualienfm</a:t>
            </a:r>
          </a:p>
        </p:txBody>
      </p:sp>
    </p:spTree>
    <p:extLst>
      <p:ext uri="{BB962C8B-B14F-4D97-AF65-F5344CB8AC3E}">
        <p14:creationId xmlns:p14="http://schemas.microsoft.com/office/powerpoint/2010/main" val="60904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3"/>
    </mc:Choice>
    <mc:Fallback xmlns="">
      <p:transition spd="slow" advTm="1466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經營規模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從開始成立只有少數不到 </a:t>
            </a:r>
            <a:r>
              <a:rPr lang="en-US" altLang="zh-TW" dirty="0"/>
              <a:t>10 </a:t>
            </a:r>
            <a:r>
              <a:rPr lang="zh-TW" altLang="en-US" dirty="0" smtClean="0"/>
              <a:t>攤到</a:t>
            </a:r>
            <a:r>
              <a:rPr lang="zh-TW" altLang="en-US" dirty="0"/>
              <a:t>現在</a:t>
            </a:r>
            <a:r>
              <a:rPr lang="zh-TW" altLang="en-US" dirty="0" smtClean="0"/>
              <a:t>已有 </a:t>
            </a:r>
            <a:r>
              <a:rPr lang="en-US" altLang="zh-TW" dirty="0"/>
              <a:t>20 </a:t>
            </a:r>
            <a:r>
              <a:rPr lang="zh-TW" altLang="en-US" dirty="0" smtClean="0"/>
              <a:t>攤</a:t>
            </a:r>
            <a:r>
              <a:rPr lang="zh-TW" altLang="en-US" dirty="0"/>
              <a:t>有機農業</a:t>
            </a:r>
            <a:r>
              <a:rPr lang="zh-TW" altLang="en-US" dirty="0" smtClean="0"/>
              <a:t>攤位，相聚</a:t>
            </a:r>
            <a:r>
              <a:rPr lang="zh-TW" altLang="en-US" dirty="0"/>
              <a:t>於</a:t>
            </a:r>
            <a:r>
              <a:rPr lang="zh-TW" altLang="en-US" dirty="0" smtClean="0"/>
              <a:t>花蓮</a:t>
            </a:r>
            <a:r>
              <a:rPr lang="zh-TW" altLang="en-US" dirty="0"/>
              <a:t>好事集 ，近期花蓮</a:t>
            </a:r>
            <a:r>
              <a:rPr lang="zh-TW" altLang="en-US" dirty="0" smtClean="0"/>
              <a:t>好事集</a:t>
            </a:r>
            <a:r>
              <a:rPr lang="zh-TW" altLang="en-US" dirty="0"/>
              <a:t>又開始招募新</a:t>
            </a:r>
            <a:r>
              <a:rPr lang="zh-TW" altLang="en-US" dirty="0" smtClean="0"/>
              <a:t>成員，</a:t>
            </a:r>
            <a:r>
              <a:rPr lang="zh-TW" altLang="en-US" dirty="0"/>
              <a:t>可見好事集</a:t>
            </a:r>
            <a:r>
              <a:rPr lang="zh-TW" altLang="en-US" dirty="0" smtClean="0"/>
              <a:t>的經營規模越來</a:t>
            </a:r>
            <a:r>
              <a:rPr lang="zh-TW" altLang="en-US" dirty="0"/>
              <a:t>越</a:t>
            </a:r>
            <a:r>
              <a:rPr lang="zh-TW" altLang="en-US" dirty="0" smtClean="0"/>
              <a:t>大，也</a:t>
            </a:r>
            <a:r>
              <a:rPr lang="zh-TW" altLang="en-US" dirty="0"/>
              <a:t>越來多人可以</a:t>
            </a:r>
            <a:r>
              <a:rPr lang="zh-TW" altLang="en-US" dirty="0" smtClean="0"/>
              <a:t>認可好事</a:t>
            </a:r>
            <a:r>
              <a:rPr lang="zh-TW" altLang="en-US" dirty="0"/>
              <a:t>集的理念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7"/>
          <a:stretch/>
        </p:blipFill>
        <p:spPr bwMode="auto">
          <a:xfrm>
            <a:off x="611560" y="4139912"/>
            <a:ext cx="7637016" cy="27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1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6"/>
    </mc:Choice>
    <mc:Fallback xmlns="">
      <p:transition spd="slow" advTm="1655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店家訪談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26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3"/>
    </mc:Choice>
    <mc:Fallback xmlns="">
      <p:transition spd="slow" advTm="1503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936</Words>
  <Application>Microsoft Office PowerPoint</Application>
  <PresentationFormat>如螢幕大小 (4:3)</PresentationFormat>
  <Paragraphs>79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25</vt:i4>
      </vt:variant>
    </vt:vector>
  </HeadingPairs>
  <TitlesOfParts>
    <vt:vector size="28" baseType="lpstr">
      <vt:lpstr>Office 佈景主題</vt:lpstr>
      <vt:lpstr>2_Office 佈景主題</vt:lpstr>
      <vt:lpstr>1_Office 佈景主題</vt:lpstr>
      <vt:lpstr>好山好水好食材─花蓮好事集「食」在安心</vt:lpstr>
      <vt:lpstr>綱要</vt:lpstr>
      <vt:lpstr>研究動機</vt:lpstr>
      <vt:lpstr>研究目的</vt:lpstr>
      <vt:lpstr>花蓮好事集的發展</vt:lpstr>
      <vt:lpstr>面對面的介紹食材</vt:lpstr>
      <vt:lpstr>每星期及每個月都有規劃不同的活動</vt:lpstr>
      <vt:lpstr>經營規模</vt:lpstr>
      <vt:lpstr>店家訪談</vt:lpstr>
      <vt:lpstr>目的</vt:lpstr>
      <vt:lpstr>小結</vt:lpstr>
      <vt:lpstr>消費者問卷調查</vt:lpstr>
      <vt:lpstr>目的</vt:lpstr>
      <vt:lpstr>消費者概況</vt:lpstr>
      <vt:lpstr>調查結果</vt:lpstr>
      <vt:lpstr>調查結果</vt:lpstr>
      <vt:lpstr>小結</vt:lpstr>
      <vt:lpstr>一日農夫</vt:lpstr>
      <vt:lpstr>目的</vt:lpstr>
      <vt:lpstr>以陳先生的 明淳農場為例</vt:lpstr>
      <vt:lpstr> 耕作方式 </vt:lpstr>
      <vt:lpstr> 當遇到雜草、天災、蟲害等問題 該怎麼處理? </vt:lpstr>
      <vt:lpstr>小結</vt:lpstr>
      <vt:lpstr>結語</vt:lpstr>
      <vt:lpstr>報告完畢，敬請指正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65</cp:revision>
  <dcterms:created xsi:type="dcterms:W3CDTF">2015-10-23T05:34:46Z</dcterms:created>
  <dcterms:modified xsi:type="dcterms:W3CDTF">2015-10-29T09:45:14Z</dcterms:modified>
</cp:coreProperties>
</file>