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  <p:sldId id="26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02F32-F243-4463-86BE-201DBCC9665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962523C-7618-4727-9525-B39FBBC02133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文獻閱讀</a:t>
          </a:r>
          <a:endParaRPr lang="zh-TW" altLang="en-US" dirty="0">
            <a:latin typeface="+mj-ea"/>
            <a:ea typeface="+mj-ea"/>
          </a:endParaRPr>
        </a:p>
      </dgm:t>
    </dgm:pt>
    <dgm:pt modelId="{724E544D-8D3D-41D8-8A5B-B90D400FF8BA}" type="parTrans" cxnId="{02D9DA4C-5A22-42F5-B169-02215A720E54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AE8F3C52-B760-4478-B90C-74A9023F5451}" type="sibTrans" cxnId="{02D9DA4C-5A22-42F5-B169-02215A720E54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D483DF8B-AB3F-495E-ACCB-C56B3441E2FE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設計方法</a:t>
          </a:r>
          <a:endParaRPr lang="zh-TW" altLang="en-US" dirty="0">
            <a:latin typeface="+mj-ea"/>
            <a:ea typeface="+mj-ea"/>
          </a:endParaRPr>
        </a:p>
      </dgm:t>
    </dgm:pt>
    <dgm:pt modelId="{D7CE5C9B-42A5-45A6-8823-756921098BED}" type="parTrans" cxnId="{CD10AA5E-EBCA-4CE5-B309-36DCBCF28881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DF7DDDA0-B222-436F-921E-AF2138DD0495}" type="sibTrans" cxnId="{CD10AA5E-EBCA-4CE5-B309-36DCBCF28881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1742106C-89F5-40A2-9AD1-B09DFAD02C57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實驗觀察</a:t>
          </a:r>
          <a:endParaRPr lang="zh-TW" altLang="en-US" dirty="0">
            <a:latin typeface="+mj-ea"/>
            <a:ea typeface="+mj-ea"/>
          </a:endParaRPr>
        </a:p>
      </dgm:t>
    </dgm:pt>
    <dgm:pt modelId="{93CC1DE1-B5FC-45DB-8567-3D75F2EE21A4}" type="parTrans" cxnId="{75D04CD7-D425-456F-8B49-48EDF8ED9D8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6CD7F7D2-66A7-43B9-9C5A-B92BFEC1A544}" type="sibTrans" cxnId="{75D04CD7-D425-456F-8B49-48EDF8ED9D8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264EF883-7BC3-4A76-AB22-C2041FEA1B0F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統計分析</a:t>
          </a:r>
          <a:endParaRPr lang="zh-TW" altLang="en-US" dirty="0">
            <a:latin typeface="+mj-ea"/>
            <a:ea typeface="+mj-ea"/>
          </a:endParaRPr>
        </a:p>
      </dgm:t>
    </dgm:pt>
    <dgm:pt modelId="{38E1A38C-E7A9-49B3-8BE4-F85293DD5EE7}" type="parTrans" cxnId="{4E43CF26-A889-4E9D-9A18-82C880AAC844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CFC79BF8-381D-419B-BFEB-29E7AA2AA1A5}" type="sibTrans" cxnId="{4E43CF26-A889-4E9D-9A18-82C880AAC844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2EDC0863-E842-4502-AFCA-BBF64B53E700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撰寫論文</a:t>
          </a:r>
          <a:endParaRPr lang="zh-TW" altLang="en-US" dirty="0">
            <a:latin typeface="+mj-ea"/>
            <a:ea typeface="+mj-ea"/>
          </a:endParaRPr>
        </a:p>
      </dgm:t>
    </dgm:pt>
    <dgm:pt modelId="{D5D0BDB5-86BB-40F2-B70E-DB50AB8B4577}" type="parTrans" cxnId="{E696B1B6-A69F-4AAE-8641-0B966074AAF4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97912891-66AC-4BF4-8059-8179D5F3AA95}" type="sibTrans" cxnId="{E696B1B6-A69F-4AAE-8641-0B966074AAF4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B68EF30E-DCE9-4533-AEB1-7B1B64E601E9}" type="pres">
      <dgm:prSet presAssocID="{79702F32-F243-4463-86BE-201DBCC9665A}" presName="CompostProcess" presStyleCnt="0">
        <dgm:presLayoutVars>
          <dgm:dir/>
          <dgm:resizeHandles val="exact"/>
        </dgm:presLayoutVars>
      </dgm:prSet>
      <dgm:spPr/>
    </dgm:pt>
    <dgm:pt modelId="{175B6FA9-6667-4A79-B042-49C80D90B292}" type="pres">
      <dgm:prSet presAssocID="{79702F32-F243-4463-86BE-201DBCC9665A}" presName="arrow" presStyleLbl="bgShp" presStyleIdx="0" presStyleCnt="1"/>
      <dgm:spPr/>
    </dgm:pt>
    <dgm:pt modelId="{98E1ECB0-914F-42F1-A81B-95F14397E0ED}" type="pres">
      <dgm:prSet presAssocID="{79702F32-F243-4463-86BE-201DBCC9665A}" presName="linearProcess" presStyleCnt="0"/>
      <dgm:spPr/>
    </dgm:pt>
    <dgm:pt modelId="{631D3BFB-779D-4D5A-950D-9F28F3C9AA36}" type="pres">
      <dgm:prSet presAssocID="{3962523C-7618-4727-9525-B39FBBC02133}" presName="textNode" presStyleLbl="node1" presStyleIdx="0" presStyleCnt="5">
        <dgm:presLayoutVars>
          <dgm:bulletEnabled val="1"/>
        </dgm:presLayoutVars>
      </dgm:prSet>
      <dgm:spPr/>
    </dgm:pt>
    <dgm:pt modelId="{3C0CC234-5EC6-4137-9228-AC8F2E2E139F}" type="pres">
      <dgm:prSet presAssocID="{AE8F3C52-B760-4478-B90C-74A9023F5451}" presName="sibTrans" presStyleCnt="0"/>
      <dgm:spPr/>
    </dgm:pt>
    <dgm:pt modelId="{94960F1B-D374-455C-B0EA-8FD6CAA415BB}" type="pres">
      <dgm:prSet presAssocID="{D483DF8B-AB3F-495E-ACCB-C56B3441E2FE}" presName="textNode" presStyleLbl="node1" presStyleIdx="1" presStyleCnt="5">
        <dgm:presLayoutVars>
          <dgm:bulletEnabled val="1"/>
        </dgm:presLayoutVars>
      </dgm:prSet>
      <dgm:spPr/>
    </dgm:pt>
    <dgm:pt modelId="{01C60A75-C4E1-4464-923A-3246BE7B8DAF}" type="pres">
      <dgm:prSet presAssocID="{DF7DDDA0-B222-436F-921E-AF2138DD0495}" presName="sibTrans" presStyleCnt="0"/>
      <dgm:spPr/>
    </dgm:pt>
    <dgm:pt modelId="{0FB2C6F7-2FBE-4A44-97E3-D2C96DD3A105}" type="pres">
      <dgm:prSet presAssocID="{1742106C-89F5-40A2-9AD1-B09DFAD02C57}" presName="textNode" presStyleLbl="node1" presStyleIdx="2" presStyleCnt="5">
        <dgm:presLayoutVars>
          <dgm:bulletEnabled val="1"/>
        </dgm:presLayoutVars>
      </dgm:prSet>
      <dgm:spPr/>
    </dgm:pt>
    <dgm:pt modelId="{305B2F40-C5CF-4D8E-B0F7-6400794996DD}" type="pres">
      <dgm:prSet presAssocID="{6CD7F7D2-66A7-43B9-9C5A-B92BFEC1A544}" presName="sibTrans" presStyleCnt="0"/>
      <dgm:spPr/>
    </dgm:pt>
    <dgm:pt modelId="{57550BAE-8176-4520-ADE6-26093FD07529}" type="pres">
      <dgm:prSet presAssocID="{264EF883-7BC3-4A76-AB22-C2041FEA1B0F}" presName="textNode" presStyleLbl="node1" presStyleIdx="3" presStyleCnt="5">
        <dgm:presLayoutVars>
          <dgm:bulletEnabled val="1"/>
        </dgm:presLayoutVars>
      </dgm:prSet>
      <dgm:spPr/>
    </dgm:pt>
    <dgm:pt modelId="{9877EA11-F348-40FD-B43C-38829AAC19AA}" type="pres">
      <dgm:prSet presAssocID="{CFC79BF8-381D-419B-BFEB-29E7AA2AA1A5}" presName="sibTrans" presStyleCnt="0"/>
      <dgm:spPr/>
    </dgm:pt>
    <dgm:pt modelId="{1352A9F3-BA47-4A8B-A1B1-E023BD50DB62}" type="pres">
      <dgm:prSet presAssocID="{2EDC0863-E842-4502-AFCA-BBF64B53E70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696B1B6-A69F-4AAE-8641-0B966074AAF4}" srcId="{79702F32-F243-4463-86BE-201DBCC9665A}" destId="{2EDC0863-E842-4502-AFCA-BBF64B53E700}" srcOrd="4" destOrd="0" parTransId="{D5D0BDB5-86BB-40F2-B70E-DB50AB8B4577}" sibTransId="{97912891-66AC-4BF4-8059-8179D5F3AA95}"/>
    <dgm:cxn modelId="{8655B675-DE07-487C-9D15-EAF9B617DCFF}" type="presOf" srcId="{2EDC0863-E842-4502-AFCA-BBF64B53E700}" destId="{1352A9F3-BA47-4A8B-A1B1-E023BD50DB62}" srcOrd="0" destOrd="0" presId="urn:microsoft.com/office/officeart/2005/8/layout/hProcess9"/>
    <dgm:cxn modelId="{4E43CF26-A889-4E9D-9A18-82C880AAC844}" srcId="{79702F32-F243-4463-86BE-201DBCC9665A}" destId="{264EF883-7BC3-4A76-AB22-C2041FEA1B0F}" srcOrd="3" destOrd="0" parTransId="{38E1A38C-E7A9-49B3-8BE4-F85293DD5EE7}" sibTransId="{CFC79BF8-381D-419B-BFEB-29E7AA2AA1A5}"/>
    <dgm:cxn modelId="{2A32B898-CEF7-4110-8F2F-061995773915}" type="presOf" srcId="{3962523C-7618-4727-9525-B39FBBC02133}" destId="{631D3BFB-779D-4D5A-950D-9F28F3C9AA36}" srcOrd="0" destOrd="0" presId="urn:microsoft.com/office/officeart/2005/8/layout/hProcess9"/>
    <dgm:cxn modelId="{7E4399A2-A98D-4A95-83C7-36F5D7B5602D}" type="presOf" srcId="{79702F32-F243-4463-86BE-201DBCC9665A}" destId="{B68EF30E-DCE9-4533-AEB1-7B1B64E601E9}" srcOrd="0" destOrd="0" presId="urn:microsoft.com/office/officeart/2005/8/layout/hProcess9"/>
    <dgm:cxn modelId="{02D9DA4C-5A22-42F5-B169-02215A720E54}" srcId="{79702F32-F243-4463-86BE-201DBCC9665A}" destId="{3962523C-7618-4727-9525-B39FBBC02133}" srcOrd="0" destOrd="0" parTransId="{724E544D-8D3D-41D8-8A5B-B90D400FF8BA}" sibTransId="{AE8F3C52-B760-4478-B90C-74A9023F5451}"/>
    <dgm:cxn modelId="{E5BE40D0-2DB6-432E-B6C7-923545B679DA}" type="presOf" srcId="{D483DF8B-AB3F-495E-ACCB-C56B3441E2FE}" destId="{94960F1B-D374-455C-B0EA-8FD6CAA415BB}" srcOrd="0" destOrd="0" presId="urn:microsoft.com/office/officeart/2005/8/layout/hProcess9"/>
    <dgm:cxn modelId="{CD10AA5E-EBCA-4CE5-B309-36DCBCF28881}" srcId="{79702F32-F243-4463-86BE-201DBCC9665A}" destId="{D483DF8B-AB3F-495E-ACCB-C56B3441E2FE}" srcOrd="1" destOrd="0" parTransId="{D7CE5C9B-42A5-45A6-8823-756921098BED}" sibTransId="{DF7DDDA0-B222-436F-921E-AF2138DD0495}"/>
    <dgm:cxn modelId="{75D04CD7-D425-456F-8B49-48EDF8ED9D87}" srcId="{79702F32-F243-4463-86BE-201DBCC9665A}" destId="{1742106C-89F5-40A2-9AD1-B09DFAD02C57}" srcOrd="2" destOrd="0" parTransId="{93CC1DE1-B5FC-45DB-8567-3D75F2EE21A4}" sibTransId="{6CD7F7D2-66A7-43B9-9C5A-B92BFEC1A544}"/>
    <dgm:cxn modelId="{8963F8A5-A4A5-4D77-AA5B-B14247875F43}" type="presOf" srcId="{1742106C-89F5-40A2-9AD1-B09DFAD02C57}" destId="{0FB2C6F7-2FBE-4A44-97E3-D2C96DD3A105}" srcOrd="0" destOrd="0" presId="urn:microsoft.com/office/officeart/2005/8/layout/hProcess9"/>
    <dgm:cxn modelId="{7E91D0FE-1B60-4AAA-998E-0F65C5059F0A}" type="presOf" srcId="{264EF883-7BC3-4A76-AB22-C2041FEA1B0F}" destId="{57550BAE-8176-4520-ADE6-26093FD07529}" srcOrd="0" destOrd="0" presId="urn:microsoft.com/office/officeart/2005/8/layout/hProcess9"/>
    <dgm:cxn modelId="{330A2BCA-763D-472F-AF81-5B033FB920E6}" type="presParOf" srcId="{B68EF30E-DCE9-4533-AEB1-7B1B64E601E9}" destId="{175B6FA9-6667-4A79-B042-49C80D90B292}" srcOrd="0" destOrd="0" presId="urn:microsoft.com/office/officeart/2005/8/layout/hProcess9"/>
    <dgm:cxn modelId="{8CA126CA-203D-4F4A-AAB6-6C45CF3ACD7E}" type="presParOf" srcId="{B68EF30E-DCE9-4533-AEB1-7B1B64E601E9}" destId="{98E1ECB0-914F-42F1-A81B-95F14397E0ED}" srcOrd="1" destOrd="0" presId="urn:microsoft.com/office/officeart/2005/8/layout/hProcess9"/>
    <dgm:cxn modelId="{B71CB926-99DF-4BB4-9696-B8DDCDECCAB0}" type="presParOf" srcId="{98E1ECB0-914F-42F1-A81B-95F14397E0ED}" destId="{631D3BFB-779D-4D5A-950D-9F28F3C9AA36}" srcOrd="0" destOrd="0" presId="urn:microsoft.com/office/officeart/2005/8/layout/hProcess9"/>
    <dgm:cxn modelId="{E59A2221-7FE2-4ABD-BE3B-7748D05FDB92}" type="presParOf" srcId="{98E1ECB0-914F-42F1-A81B-95F14397E0ED}" destId="{3C0CC234-5EC6-4137-9228-AC8F2E2E139F}" srcOrd="1" destOrd="0" presId="urn:microsoft.com/office/officeart/2005/8/layout/hProcess9"/>
    <dgm:cxn modelId="{EC7E5998-25D5-4994-972C-7EF7068ABB88}" type="presParOf" srcId="{98E1ECB0-914F-42F1-A81B-95F14397E0ED}" destId="{94960F1B-D374-455C-B0EA-8FD6CAA415BB}" srcOrd="2" destOrd="0" presId="urn:microsoft.com/office/officeart/2005/8/layout/hProcess9"/>
    <dgm:cxn modelId="{D0AEEFBD-2ECD-44B4-8255-DE56B25A47DF}" type="presParOf" srcId="{98E1ECB0-914F-42F1-A81B-95F14397E0ED}" destId="{01C60A75-C4E1-4464-923A-3246BE7B8DAF}" srcOrd="3" destOrd="0" presId="urn:microsoft.com/office/officeart/2005/8/layout/hProcess9"/>
    <dgm:cxn modelId="{891CF4A4-3C42-46DD-9CE5-7AA3A53C5E93}" type="presParOf" srcId="{98E1ECB0-914F-42F1-A81B-95F14397E0ED}" destId="{0FB2C6F7-2FBE-4A44-97E3-D2C96DD3A105}" srcOrd="4" destOrd="0" presId="urn:microsoft.com/office/officeart/2005/8/layout/hProcess9"/>
    <dgm:cxn modelId="{B24A2C0F-1991-4F3D-AE25-091E2A0184F3}" type="presParOf" srcId="{98E1ECB0-914F-42F1-A81B-95F14397E0ED}" destId="{305B2F40-C5CF-4D8E-B0F7-6400794996DD}" srcOrd="5" destOrd="0" presId="urn:microsoft.com/office/officeart/2005/8/layout/hProcess9"/>
    <dgm:cxn modelId="{B7CDDE52-2AB9-4BBF-A76A-08AAB3AFA0FF}" type="presParOf" srcId="{98E1ECB0-914F-42F1-A81B-95F14397E0ED}" destId="{57550BAE-8176-4520-ADE6-26093FD07529}" srcOrd="6" destOrd="0" presId="urn:microsoft.com/office/officeart/2005/8/layout/hProcess9"/>
    <dgm:cxn modelId="{4F49612F-D2E4-4F7C-89AA-7CE6E043711A}" type="presParOf" srcId="{98E1ECB0-914F-42F1-A81B-95F14397E0ED}" destId="{9877EA11-F348-40FD-B43C-38829AAC19AA}" srcOrd="7" destOrd="0" presId="urn:microsoft.com/office/officeart/2005/8/layout/hProcess9"/>
    <dgm:cxn modelId="{36A19DAA-9483-4EE2-A131-0F953381262C}" type="presParOf" srcId="{98E1ECB0-914F-42F1-A81B-95F14397E0ED}" destId="{1352A9F3-BA47-4A8B-A1B1-E023BD50DB6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B6FA9-6667-4A79-B042-49C80D90B292}">
      <dsp:nvSpPr>
        <dsp:cNvPr id="0" name=""/>
        <dsp:cNvSpPr/>
      </dsp:nvSpPr>
      <dsp:spPr>
        <a:xfrm>
          <a:off x="648071" y="0"/>
          <a:ext cx="7344816" cy="4572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D3BFB-779D-4D5A-950D-9F28F3C9AA36}">
      <dsp:nvSpPr>
        <dsp:cNvPr id="0" name=""/>
        <dsp:cNvSpPr/>
      </dsp:nvSpPr>
      <dsp:spPr>
        <a:xfrm>
          <a:off x="1845" y="1371599"/>
          <a:ext cx="1593282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latin typeface="+mj-ea"/>
              <a:ea typeface="+mj-ea"/>
            </a:rPr>
            <a:t>文獻閱讀</a:t>
          </a:r>
          <a:endParaRPr lang="zh-TW" altLang="en-US" sz="3500" kern="1200" dirty="0">
            <a:latin typeface="+mj-ea"/>
            <a:ea typeface="+mj-ea"/>
          </a:endParaRPr>
        </a:p>
      </dsp:txBody>
      <dsp:txXfrm>
        <a:off x="79623" y="1449377"/>
        <a:ext cx="1437726" cy="1673244"/>
      </dsp:txXfrm>
    </dsp:sp>
    <dsp:sp modelId="{94960F1B-D374-455C-B0EA-8FD6CAA415BB}">
      <dsp:nvSpPr>
        <dsp:cNvPr id="0" name=""/>
        <dsp:cNvSpPr/>
      </dsp:nvSpPr>
      <dsp:spPr>
        <a:xfrm>
          <a:off x="1762842" y="1371599"/>
          <a:ext cx="1593282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latin typeface="+mj-ea"/>
              <a:ea typeface="+mj-ea"/>
            </a:rPr>
            <a:t>設計方法</a:t>
          </a:r>
          <a:endParaRPr lang="zh-TW" altLang="en-US" sz="3500" kern="1200" dirty="0">
            <a:latin typeface="+mj-ea"/>
            <a:ea typeface="+mj-ea"/>
          </a:endParaRPr>
        </a:p>
      </dsp:txBody>
      <dsp:txXfrm>
        <a:off x="1840620" y="1449377"/>
        <a:ext cx="1437726" cy="1673244"/>
      </dsp:txXfrm>
    </dsp:sp>
    <dsp:sp modelId="{0FB2C6F7-2FBE-4A44-97E3-D2C96DD3A105}">
      <dsp:nvSpPr>
        <dsp:cNvPr id="0" name=""/>
        <dsp:cNvSpPr/>
      </dsp:nvSpPr>
      <dsp:spPr>
        <a:xfrm>
          <a:off x="3523838" y="1371599"/>
          <a:ext cx="1593282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latin typeface="+mj-ea"/>
              <a:ea typeface="+mj-ea"/>
            </a:rPr>
            <a:t>實驗觀察</a:t>
          </a:r>
          <a:endParaRPr lang="zh-TW" altLang="en-US" sz="3500" kern="1200" dirty="0">
            <a:latin typeface="+mj-ea"/>
            <a:ea typeface="+mj-ea"/>
          </a:endParaRPr>
        </a:p>
      </dsp:txBody>
      <dsp:txXfrm>
        <a:off x="3601616" y="1449377"/>
        <a:ext cx="1437726" cy="1673244"/>
      </dsp:txXfrm>
    </dsp:sp>
    <dsp:sp modelId="{57550BAE-8176-4520-ADE6-26093FD07529}">
      <dsp:nvSpPr>
        <dsp:cNvPr id="0" name=""/>
        <dsp:cNvSpPr/>
      </dsp:nvSpPr>
      <dsp:spPr>
        <a:xfrm>
          <a:off x="5284835" y="1371599"/>
          <a:ext cx="1593282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latin typeface="+mj-ea"/>
              <a:ea typeface="+mj-ea"/>
            </a:rPr>
            <a:t>統計分析</a:t>
          </a:r>
          <a:endParaRPr lang="zh-TW" altLang="en-US" sz="3500" kern="1200" dirty="0">
            <a:latin typeface="+mj-ea"/>
            <a:ea typeface="+mj-ea"/>
          </a:endParaRPr>
        </a:p>
      </dsp:txBody>
      <dsp:txXfrm>
        <a:off x="5362613" y="1449377"/>
        <a:ext cx="1437726" cy="1673244"/>
      </dsp:txXfrm>
    </dsp:sp>
    <dsp:sp modelId="{1352A9F3-BA47-4A8B-A1B1-E023BD50DB62}">
      <dsp:nvSpPr>
        <dsp:cNvPr id="0" name=""/>
        <dsp:cNvSpPr/>
      </dsp:nvSpPr>
      <dsp:spPr>
        <a:xfrm>
          <a:off x="7045831" y="1371599"/>
          <a:ext cx="1593282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latin typeface="+mj-ea"/>
              <a:ea typeface="+mj-ea"/>
            </a:rPr>
            <a:t>撰寫論文</a:t>
          </a:r>
          <a:endParaRPr lang="zh-TW" altLang="en-US" sz="3500" kern="1200" dirty="0">
            <a:latin typeface="+mj-ea"/>
            <a:ea typeface="+mj-ea"/>
          </a:endParaRPr>
        </a:p>
      </dsp:txBody>
      <dsp:txXfrm>
        <a:off x="7123609" y="1449377"/>
        <a:ext cx="1437726" cy="1673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101-A2DC-45AB-8BC3-723C83D808D2}" type="datetimeFigureOut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61EFA10-2BD8-4C0F-98DB-91C3AC37D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101-A2DC-45AB-8BC3-723C83D808D2}" type="datetimeFigureOut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FA10-2BD8-4C0F-98DB-91C3AC37D8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101-A2DC-45AB-8BC3-723C83D808D2}" type="datetimeFigureOut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FA10-2BD8-4C0F-98DB-91C3AC37D8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101-A2DC-45AB-8BC3-723C83D808D2}" type="datetimeFigureOut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FA10-2BD8-4C0F-98DB-91C3AC37D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101-A2DC-45AB-8BC3-723C83D808D2}" type="datetimeFigureOut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1EFA10-2BD8-4C0F-98DB-91C3AC37D8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101-A2DC-45AB-8BC3-723C83D808D2}" type="datetimeFigureOut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FA10-2BD8-4C0F-98DB-91C3AC37D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101-A2DC-45AB-8BC3-723C83D808D2}" type="datetimeFigureOut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FA10-2BD8-4C0F-98DB-91C3AC37D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101-A2DC-45AB-8BC3-723C83D808D2}" type="datetimeFigureOut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FA10-2BD8-4C0F-98DB-91C3AC37D8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101-A2DC-45AB-8BC3-723C83D808D2}" type="datetimeFigureOut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FA10-2BD8-4C0F-98DB-91C3AC37D8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101-A2DC-45AB-8BC3-723C83D808D2}" type="datetimeFigureOut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FA10-2BD8-4C0F-98DB-91C3AC37D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101-A2DC-45AB-8BC3-723C83D808D2}" type="datetimeFigureOut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1EFA10-2BD8-4C0F-98DB-91C3AC37D8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EF4101-A2DC-45AB-8BC3-723C83D808D2}" type="datetimeFigureOut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61EFA10-2BD8-4C0F-98DB-91C3AC37D8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588968" cy="16002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chemeClr val="tx1"/>
                </a:solidFill>
                <a:latin typeface="+mj-ea"/>
                <a:ea typeface="+mj-ea"/>
              </a:rPr>
              <a:t>報告人</a:t>
            </a:r>
            <a:r>
              <a:rPr lang="zh-TW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：周承儒、張沛勻</a:t>
            </a:r>
            <a:endParaRPr lang="en-US" altLang="zh-TW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/>
            </a:r>
            <a:b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指導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老師：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林麗萍 老師 </a:t>
            </a:r>
            <a:endParaRPr lang="zh-TW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高砂</a:t>
            </a:r>
            <a:r>
              <a:rPr lang="zh-TW" altLang="en-US" dirty="0" smtClean="0"/>
              <a:t>鋸鍬形蟲干擾交配權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之策略探討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28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11430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ea"/>
              <a:buAutoNum type="ea1ChtPeriod" startAt="3"/>
            </a:pPr>
            <a:r>
              <a:rPr lang="zh-TW" altLang="en-US" dirty="0">
                <a:solidFill>
                  <a:schemeClr val="tx1"/>
                </a:solidFill>
              </a:rPr>
              <a:t>高砂鋸鍬形蟲會運用觸鬚、口器溝通 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464020" y="1268760"/>
            <a:ext cx="871649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一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我們</a:t>
            </a:r>
            <a:r>
              <a:rPr lang="zh-TW" altLang="en-US" dirty="0">
                <a:latin typeface="+mj-ea"/>
                <a:ea typeface="+mj-ea"/>
              </a:rPr>
              <a:t>發現高砂鋸鍬形蟲打鬥時會</a:t>
            </a:r>
            <a:r>
              <a:rPr lang="zh-TW" altLang="en-US" dirty="0" smtClean="0">
                <a:latin typeface="+mj-ea"/>
                <a:ea typeface="+mj-ea"/>
              </a:rPr>
              <a:t>溝通。</a:t>
            </a:r>
            <a:endParaRPr lang="en-US" altLang="zh-TW" dirty="0" smtClean="0">
              <a:latin typeface="+mj-ea"/>
              <a:ea typeface="+mj-ea"/>
            </a:endParaRPr>
          </a:p>
          <a:p>
            <a:pPr marL="777240" lvl="1" indent="-457200">
              <a:buFont typeface="+mj-lt"/>
              <a:buAutoNum type="arabicPeriod"/>
            </a:pPr>
            <a:r>
              <a:rPr lang="zh-TW" altLang="en-US" dirty="0" smtClean="0">
                <a:latin typeface="+mj-ea"/>
                <a:ea typeface="+mj-ea"/>
              </a:rPr>
              <a:t>以</a:t>
            </a:r>
            <a:r>
              <a:rPr lang="zh-TW" altLang="en-US" dirty="0">
                <a:latin typeface="+mj-ea"/>
                <a:ea typeface="+mj-ea"/>
              </a:rPr>
              <a:t>雄蟲為例：雄蟲打鬥分成</a:t>
            </a:r>
            <a:r>
              <a:rPr lang="zh-TW" altLang="en-US" b="1" dirty="0">
                <a:latin typeface="+mj-ea"/>
                <a:ea typeface="+mj-ea"/>
              </a:rPr>
              <a:t>「示威」、 「插」、 「夾」、 「舉」、 「拋摔」</a:t>
            </a:r>
            <a:r>
              <a:rPr lang="zh-TW" altLang="en-US" dirty="0">
                <a:latin typeface="+mj-ea"/>
                <a:ea typeface="+mj-ea"/>
              </a:rPr>
              <a:t>五個階段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pPr marL="731520" lvl="1" indent="-457200">
              <a:buFont typeface="+mj-lt"/>
              <a:buAutoNum type="arabicPeriod" startAt="2"/>
            </a:pPr>
            <a:r>
              <a:rPr lang="zh-TW" altLang="en-US" dirty="0">
                <a:latin typeface="+mj-ea"/>
              </a:rPr>
              <a:t>在打鬥初期</a:t>
            </a:r>
            <a:r>
              <a:rPr lang="zh-TW" altLang="en-US" dirty="0" smtClean="0">
                <a:latin typeface="+mj-ea"/>
              </a:rPr>
              <a:t>：</a:t>
            </a:r>
            <a:r>
              <a:rPr lang="zh-TW" altLang="en-US" sz="2400" dirty="0" smtClean="0">
                <a:latin typeface="+mj-ea"/>
              </a:rPr>
              <a:t>以</a:t>
            </a:r>
            <a:r>
              <a:rPr lang="zh-TW" altLang="en-US" sz="2400" b="1" dirty="0">
                <a:latin typeface="+mj-ea"/>
              </a:rPr>
              <a:t>每秒</a:t>
            </a:r>
            <a:r>
              <a:rPr lang="en-US" altLang="zh-TW" sz="2400" b="1" dirty="0">
                <a:latin typeface="+mj-ea"/>
              </a:rPr>
              <a:t>2.93</a:t>
            </a:r>
            <a:r>
              <a:rPr lang="zh-TW" altLang="en-US" sz="2400" b="1" dirty="0">
                <a:latin typeface="+mj-ea"/>
              </a:rPr>
              <a:t>下</a:t>
            </a:r>
            <a:r>
              <a:rPr lang="zh-TW" altLang="en-US" sz="2400" dirty="0">
                <a:latin typeface="+mj-ea"/>
              </a:rPr>
              <a:t>的頻率向敵蟲</a:t>
            </a:r>
            <a:r>
              <a:rPr lang="zh-TW" altLang="en-US" sz="2400" b="1" dirty="0">
                <a:latin typeface="+mj-ea"/>
              </a:rPr>
              <a:t>震動</a:t>
            </a:r>
            <a:r>
              <a:rPr lang="zh-TW" altLang="en-US" sz="2400" b="1" dirty="0" smtClean="0">
                <a:latin typeface="+mj-ea"/>
              </a:rPr>
              <a:t>觸鬚</a:t>
            </a:r>
            <a:r>
              <a:rPr lang="zh-TW" altLang="en-US" dirty="0">
                <a:latin typeface="+mj-ea"/>
              </a:rPr>
              <a:t>，</a:t>
            </a:r>
            <a:r>
              <a:rPr lang="zh-TW" altLang="en-US" sz="2400" dirty="0" smtClean="0">
                <a:latin typeface="+mj-ea"/>
              </a:rPr>
              <a:t>並</a:t>
            </a:r>
            <a:r>
              <a:rPr lang="zh-TW" altLang="en-US" sz="2400" dirty="0">
                <a:latin typeface="+mj-ea"/>
              </a:rPr>
              <a:t>以</a:t>
            </a:r>
            <a:r>
              <a:rPr lang="zh-TW" altLang="en-US" sz="2400" b="1" dirty="0">
                <a:latin typeface="+mj-ea"/>
              </a:rPr>
              <a:t>每秒</a:t>
            </a:r>
            <a:r>
              <a:rPr lang="en-US" altLang="zh-TW" sz="2400" b="1" dirty="0">
                <a:latin typeface="+mj-ea"/>
              </a:rPr>
              <a:t>0.47</a:t>
            </a:r>
            <a:r>
              <a:rPr lang="zh-TW" altLang="en-US" sz="2400" b="1" dirty="0">
                <a:latin typeface="+mj-ea"/>
              </a:rPr>
              <a:t>次</a:t>
            </a:r>
            <a:r>
              <a:rPr lang="zh-TW" altLang="en-US" sz="2400" dirty="0">
                <a:latin typeface="+mj-ea"/>
              </a:rPr>
              <a:t>的頻率向敵蟲</a:t>
            </a:r>
            <a:r>
              <a:rPr lang="zh-TW" altLang="en-US" sz="2400" b="1" dirty="0">
                <a:latin typeface="+mj-ea"/>
              </a:rPr>
              <a:t>伸吐口器</a:t>
            </a:r>
            <a:r>
              <a:rPr lang="zh-TW" altLang="en-US" sz="2400" dirty="0">
                <a:latin typeface="+mj-ea"/>
              </a:rPr>
              <a:t>進行溝通。</a:t>
            </a:r>
          </a:p>
          <a:p>
            <a:pPr marL="320040" lvl="1" indent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65331"/>
            <a:ext cx="4610743" cy="3692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6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ea"/>
              <a:buAutoNum type="ea1ChtPeriod" startAt="4"/>
            </a:pPr>
            <a:r>
              <a:rPr lang="zh-TW" altLang="en-US" dirty="0">
                <a:solidFill>
                  <a:schemeClr val="tx1"/>
                </a:solidFill>
              </a:rPr>
              <a:t>干擾交配權的實驗過程及發現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觀察步驟：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500" dirty="0" smtClean="0">
                <a:latin typeface="+mj-ea"/>
                <a:ea typeface="+mj-ea"/>
              </a:rPr>
              <a:t>(</a:t>
            </a:r>
            <a:r>
              <a:rPr lang="zh-TW" altLang="en-US" sz="2500" dirty="0" smtClean="0">
                <a:latin typeface="+mj-ea"/>
                <a:ea typeface="+mj-ea"/>
              </a:rPr>
              <a:t>一</a:t>
            </a:r>
            <a:r>
              <a:rPr lang="en-US" altLang="zh-TW" sz="2500" dirty="0" smtClean="0">
                <a:latin typeface="+mj-ea"/>
                <a:ea typeface="+mj-ea"/>
              </a:rPr>
              <a:t>)</a:t>
            </a:r>
            <a:r>
              <a:rPr lang="zh-TW" altLang="en-US" sz="2500" dirty="0">
                <a:latin typeface="+mj-ea"/>
                <a:ea typeface="+mj-ea"/>
              </a:rPr>
              <a:t>布置觀察環境</a:t>
            </a:r>
            <a:r>
              <a:rPr lang="zh-TW" altLang="en-US" sz="2500" dirty="0" smtClean="0">
                <a:latin typeface="+mj-ea"/>
                <a:ea typeface="+mj-ea"/>
              </a:rPr>
              <a:t>。</a:t>
            </a:r>
            <a:endParaRPr lang="en-US" altLang="zh-TW" sz="2500" dirty="0" smtClean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500" dirty="0" smtClean="0">
                <a:latin typeface="+mj-ea"/>
                <a:ea typeface="+mj-ea"/>
              </a:rPr>
              <a:t>(</a:t>
            </a:r>
            <a:r>
              <a:rPr lang="zh-TW" altLang="en-US" sz="2500" dirty="0" smtClean="0">
                <a:latin typeface="+mj-ea"/>
                <a:ea typeface="+mj-ea"/>
              </a:rPr>
              <a:t>二</a:t>
            </a:r>
            <a:r>
              <a:rPr lang="en-US" altLang="zh-TW" sz="2500" dirty="0" smtClean="0">
                <a:latin typeface="+mj-ea"/>
                <a:ea typeface="+mj-ea"/>
              </a:rPr>
              <a:t>)</a:t>
            </a:r>
            <a:r>
              <a:rPr lang="zh-TW" altLang="en-US" sz="2500" dirty="0" smtClean="0">
                <a:latin typeface="+mj-ea"/>
                <a:ea typeface="+mj-ea"/>
              </a:rPr>
              <a:t>準備兩隻</a:t>
            </a:r>
            <a:r>
              <a:rPr lang="zh-TW" altLang="en-US" sz="2500" dirty="0">
                <a:latin typeface="+mj-ea"/>
                <a:ea typeface="+mj-ea"/>
              </a:rPr>
              <a:t>雄</a:t>
            </a:r>
            <a:r>
              <a:rPr lang="zh-TW" altLang="en-US" sz="2500" dirty="0" smtClean="0">
                <a:latin typeface="+mj-ea"/>
                <a:ea typeface="+mj-ea"/>
              </a:rPr>
              <a:t>蟲一隻</a:t>
            </a:r>
            <a:r>
              <a:rPr lang="zh-TW" altLang="en-US" sz="2500" dirty="0">
                <a:latin typeface="+mj-ea"/>
                <a:ea typeface="+mj-ea"/>
              </a:rPr>
              <a:t>雌蟲，先</a:t>
            </a:r>
            <a:r>
              <a:rPr lang="zh-TW" altLang="en-US" sz="2500" dirty="0" smtClean="0">
                <a:latin typeface="+mj-ea"/>
                <a:ea typeface="+mj-ea"/>
              </a:rPr>
              <a:t>將</a:t>
            </a:r>
            <a:r>
              <a:rPr lang="zh-TW" altLang="en-US" sz="2500" dirty="0">
                <a:latin typeface="+mj-ea"/>
                <a:ea typeface="+mj-ea"/>
              </a:rPr>
              <a:t>一</a:t>
            </a:r>
            <a:r>
              <a:rPr lang="zh-TW" altLang="en-US" sz="2500" dirty="0" smtClean="0">
                <a:latin typeface="+mj-ea"/>
                <a:ea typeface="+mj-ea"/>
              </a:rPr>
              <a:t>雄</a:t>
            </a:r>
            <a:r>
              <a:rPr lang="zh-TW" altLang="en-US" sz="2500" dirty="0">
                <a:latin typeface="+mj-ea"/>
                <a:ea typeface="+mj-ea"/>
              </a:rPr>
              <a:t>一雌放進</a:t>
            </a:r>
            <a:r>
              <a:rPr lang="zh-TW" altLang="en-US" sz="2500" dirty="0" smtClean="0">
                <a:latin typeface="+mj-ea"/>
                <a:ea typeface="+mj-ea"/>
              </a:rPr>
              <a:t>觀察</a:t>
            </a:r>
            <a:endParaRPr lang="en-US" altLang="zh-TW" sz="2500" dirty="0" smtClean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500" dirty="0">
                <a:latin typeface="+mj-ea"/>
                <a:ea typeface="+mj-ea"/>
              </a:rPr>
              <a:t> </a:t>
            </a:r>
            <a:r>
              <a:rPr lang="zh-TW" altLang="en-US" sz="2500" dirty="0" smtClean="0">
                <a:latin typeface="+mj-ea"/>
                <a:ea typeface="+mj-ea"/>
              </a:rPr>
              <a:t>      箱</a:t>
            </a:r>
            <a:r>
              <a:rPr lang="zh-TW" altLang="en-US" sz="2500" dirty="0">
                <a:latin typeface="+mj-ea"/>
                <a:ea typeface="+mj-ea"/>
              </a:rPr>
              <a:t>中，等雄蟲佔有交配權時，再放入第二隻雄蟲</a:t>
            </a:r>
            <a:r>
              <a:rPr lang="zh-TW" altLang="en-US" sz="2500" dirty="0" smtClean="0">
                <a:latin typeface="+mj-ea"/>
                <a:ea typeface="+mj-ea"/>
              </a:rPr>
              <a:t>。</a:t>
            </a:r>
            <a:endParaRPr lang="en-US" altLang="zh-TW" sz="2500" dirty="0" smtClean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500" dirty="0" smtClean="0">
                <a:latin typeface="+mj-ea"/>
                <a:ea typeface="+mj-ea"/>
              </a:rPr>
              <a:t>(</a:t>
            </a:r>
            <a:r>
              <a:rPr lang="zh-TW" altLang="en-US" sz="2500" dirty="0" smtClean="0">
                <a:latin typeface="+mj-ea"/>
                <a:ea typeface="+mj-ea"/>
              </a:rPr>
              <a:t>三</a:t>
            </a:r>
            <a:r>
              <a:rPr lang="en-US" altLang="zh-TW" sz="2500" dirty="0" smtClean="0">
                <a:latin typeface="+mj-ea"/>
                <a:ea typeface="+mj-ea"/>
              </a:rPr>
              <a:t>)</a:t>
            </a:r>
            <a:r>
              <a:rPr lang="zh-TW" altLang="en-US" sz="2500" dirty="0" smtClean="0">
                <a:latin typeface="+mj-ea"/>
                <a:ea typeface="+mj-ea"/>
              </a:rPr>
              <a:t>觀察</a:t>
            </a:r>
            <a:r>
              <a:rPr lang="zh-TW" altLang="en-US" sz="2500" dirty="0">
                <a:latin typeface="+mj-ea"/>
                <a:ea typeface="+mj-ea"/>
              </a:rPr>
              <a:t>後放入的雄蟲是否會有干擾交配權的</a:t>
            </a:r>
            <a:r>
              <a:rPr lang="zh-TW" altLang="en-US" sz="2500" dirty="0" smtClean="0">
                <a:latin typeface="+mj-ea"/>
                <a:ea typeface="+mj-ea"/>
              </a:rPr>
              <a:t>狀況。</a:t>
            </a:r>
            <a:r>
              <a:rPr lang="en-US" altLang="zh-TW" sz="2500" dirty="0" smtClean="0">
                <a:latin typeface="+mj-ea"/>
                <a:ea typeface="+mj-ea"/>
              </a:rPr>
              <a:t>(</a:t>
            </a:r>
            <a:r>
              <a:rPr lang="zh-TW" altLang="en-US" sz="2500" dirty="0" smtClean="0">
                <a:latin typeface="+mj-ea"/>
                <a:ea typeface="+mj-ea"/>
              </a:rPr>
              <a:t>四</a:t>
            </a:r>
            <a:r>
              <a:rPr lang="en-US" altLang="zh-TW" sz="2500" dirty="0" smtClean="0">
                <a:latin typeface="+mj-ea"/>
                <a:ea typeface="+mj-ea"/>
              </a:rPr>
              <a:t>)</a:t>
            </a:r>
            <a:r>
              <a:rPr lang="zh-TW" altLang="en-US" sz="2500" dirty="0" smtClean="0">
                <a:latin typeface="+mj-ea"/>
                <a:ea typeface="+mj-ea"/>
              </a:rPr>
              <a:t>紀錄</a:t>
            </a:r>
            <a:r>
              <a:rPr lang="zh-TW" altLang="en-US" sz="2500" dirty="0">
                <a:latin typeface="+mj-ea"/>
                <a:ea typeface="+mj-ea"/>
              </a:rPr>
              <a:t>並分析討論結果</a:t>
            </a:r>
            <a:r>
              <a:rPr lang="zh-TW" altLang="en-US" sz="2500" dirty="0" smtClean="0">
                <a:latin typeface="+mj-ea"/>
                <a:ea typeface="+mj-ea"/>
              </a:rPr>
              <a:t>。</a:t>
            </a:r>
            <a:endParaRPr lang="en-US" altLang="zh-TW" sz="25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300" dirty="0">
                <a:latin typeface="+mj-ea"/>
                <a:ea typeface="+mj-ea"/>
              </a:rPr>
              <a:t>說明：雌蟲實驗程序如雄蟲，只是把研究樣本從兩雄一雌替換成兩雌一雄。</a:t>
            </a:r>
          </a:p>
          <a:p>
            <a:pPr>
              <a:lnSpc>
                <a:spcPct val="150000"/>
              </a:lnSpc>
            </a:pPr>
            <a:endParaRPr lang="zh-TW" altLang="en-US" sz="25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85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ea"/>
              <a:buAutoNum type="ea1ChtPeriod" startAt="4"/>
            </a:pPr>
            <a:r>
              <a:rPr lang="zh-TW" altLang="en-US" dirty="0">
                <a:solidFill>
                  <a:schemeClr val="tx1"/>
                </a:solidFill>
              </a:rPr>
              <a:t>干擾交配權的實驗過程及發現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一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雄</a:t>
            </a:r>
            <a:r>
              <a:rPr lang="zh-TW" altLang="en-US" dirty="0">
                <a:latin typeface="+mj-ea"/>
                <a:ea typeface="+mj-ea"/>
              </a:rPr>
              <a:t>蟲干擾交配權的</a:t>
            </a:r>
            <a:r>
              <a:rPr lang="zh-TW" altLang="en-US" dirty="0" smtClean="0">
                <a:latin typeface="+mj-ea"/>
                <a:ea typeface="+mj-ea"/>
              </a:rPr>
              <a:t>結果：</a:t>
            </a:r>
            <a:endParaRPr lang="en-US" altLang="zh-TW" dirty="0" smtClean="0">
              <a:latin typeface="+mj-ea"/>
              <a:ea typeface="+mj-ea"/>
            </a:endParaRPr>
          </a:p>
          <a:p>
            <a:pPr marL="777240" lvl="1" indent="-457200">
              <a:buFont typeface="+mj-lt"/>
              <a:buAutoNum type="arabicPeriod"/>
            </a:pPr>
            <a:r>
              <a:rPr lang="zh-TW" altLang="en-US" dirty="0">
                <a:latin typeface="+mj-ea"/>
                <a:ea typeface="+mj-ea"/>
              </a:rPr>
              <a:t>干擾機率</a:t>
            </a:r>
            <a:r>
              <a:rPr lang="en-US" altLang="zh-TW" dirty="0">
                <a:latin typeface="+mj-ea"/>
                <a:ea typeface="+mj-ea"/>
              </a:rPr>
              <a:t>80%(10</a:t>
            </a:r>
            <a:r>
              <a:rPr lang="zh-TW" altLang="en-US" dirty="0">
                <a:latin typeface="+mj-ea"/>
                <a:ea typeface="+mj-ea"/>
              </a:rPr>
              <a:t>次實驗出現</a:t>
            </a:r>
            <a:r>
              <a:rPr lang="en-US" altLang="zh-TW" dirty="0">
                <a:latin typeface="+mj-ea"/>
                <a:ea typeface="+mj-ea"/>
              </a:rPr>
              <a:t>8</a:t>
            </a:r>
            <a:r>
              <a:rPr lang="zh-TW" altLang="en-US" dirty="0">
                <a:latin typeface="+mj-ea"/>
                <a:ea typeface="+mj-ea"/>
              </a:rPr>
              <a:t>次干擾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>
              <a:latin typeface="+mj-ea"/>
              <a:ea typeface="+mj-ea"/>
            </a:endParaRPr>
          </a:p>
          <a:p>
            <a:pPr marL="777240" lvl="1" indent="-457200">
              <a:buFont typeface="+mj-lt"/>
              <a:buAutoNum type="arabicPeriod"/>
            </a:pPr>
            <a:r>
              <a:rPr lang="zh-TW" altLang="en-US" dirty="0">
                <a:latin typeface="+mj-ea"/>
                <a:ea typeface="+mj-ea"/>
              </a:rPr>
              <a:t>成功率為</a:t>
            </a:r>
            <a:r>
              <a:rPr lang="en-US" altLang="zh-TW" dirty="0">
                <a:latin typeface="+mj-ea"/>
                <a:ea typeface="+mj-ea"/>
              </a:rPr>
              <a:t>75%(8</a:t>
            </a:r>
            <a:r>
              <a:rPr lang="zh-TW" altLang="en-US" dirty="0">
                <a:latin typeface="+mj-ea"/>
                <a:ea typeface="+mj-ea"/>
              </a:rPr>
              <a:t>次干擾有</a:t>
            </a:r>
            <a:r>
              <a:rPr lang="en-US" altLang="zh-TW" dirty="0">
                <a:latin typeface="+mj-ea"/>
                <a:ea typeface="+mj-ea"/>
              </a:rPr>
              <a:t>6</a:t>
            </a:r>
            <a:r>
              <a:rPr lang="zh-TW" altLang="en-US" dirty="0">
                <a:latin typeface="+mj-ea"/>
                <a:ea typeface="+mj-ea"/>
              </a:rPr>
              <a:t>次成功阻止交配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>
              <a:latin typeface="+mj-ea"/>
              <a:ea typeface="+mj-ea"/>
            </a:endParaRPr>
          </a:p>
          <a:p>
            <a:pPr marL="777240" lvl="1" indent="-457200">
              <a:buFont typeface="+mj-lt"/>
              <a:buAutoNum type="arabicPeriod"/>
            </a:pPr>
            <a:r>
              <a:rPr lang="zh-TW" altLang="en-US" dirty="0">
                <a:latin typeface="+mj-ea"/>
                <a:ea typeface="+mj-ea"/>
              </a:rPr>
              <a:t>雄蟲打贏也無法佔有交配權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雌蟲逃離現場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b="1" dirty="0">
                <a:latin typeface="+mj-ea"/>
                <a:ea typeface="+mj-ea"/>
              </a:rPr>
              <a:t>。 </a:t>
            </a:r>
            <a:endParaRPr lang="en-US" altLang="zh-TW" b="1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策略：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777240" lvl="1" indent="-4572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接近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、震動觸鬚與口器、打鬥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模式。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777240" lvl="1" indent="-4572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正面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接近與戰鬥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</p:txBody>
      </p:sp>
      <p:pic>
        <p:nvPicPr>
          <p:cNvPr id="4" name="Picture 3" descr="DSC_5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0806"/>
            <a:ext cx="2285984" cy="220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SC_5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670806"/>
            <a:ext cx="22010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SC_5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670806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SC_47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670806"/>
            <a:ext cx="2214546" cy="221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98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ea"/>
              <a:buAutoNum type="ea1ChtPeriod" startAt="4"/>
            </a:pPr>
            <a:r>
              <a:rPr lang="zh-TW" altLang="en-US" dirty="0">
                <a:solidFill>
                  <a:schemeClr val="tx1"/>
                </a:solidFill>
              </a:rPr>
              <a:t>干擾交配權的實驗過程及發現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8410128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雌</a:t>
            </a:r>
            <a:r>
              <a:rPr lang="zh-TW" altLang="en-US" dirty="0"/>
              <a:t>蟲干擾交配權的實驗與</a:t>
            </a:r>
            <a:r>
              <a:rPr lang="zh-TW" altLang="en-US" dirty="0" smtClean="0"/>
              <a:t>結果：</a:t>
            </a:r>
            <a:endParaRPr lang="en-US" altLang="zh-TW" dirty="0" smtClean="0"/>
          </a:p>
          <a:p>
            <a:pPr marL="731520" lvl="1" indent="-457200">
              <a:spcBef>
                <a:spcPts val="600"/>
              </a:spcBef>
              <a:buSzPct val="70000"/>
              <a:buFont typeface="+mj-lt"/>
              <a:buAutoNum type="arabicPeriod"/>
              <a:defRPr/>
            </a:pPr>
            <a:r>
              <a:rPr lang="zh-TW" altLang="en-US" dirty="0">
                <a:latin typeface="+mj-ea"/>
                <a:ea typeface="+mj-ea"/>
              </a:rPr>
              <a:t>干擾機率</a:t>
            </a:r>
            <a:r>
              <a:rPr lang="en-US" altLang="zh-TW" dirty="0">
                <a:latin typeface="+mj-ea"/>
                <a:ea typeface="+mj-ea"/>
              </a:rPr>
              <a:t>80%(10</a:t>
            </a:r>
            <a:r>
              <a:rPr lang="zh-TW" altLang="en-US" dirty="0">
                <a:latin typeface="+mj-ea"/>
                <a:ea typeface="+mj-ea"/>
              </a:rPr>
              <a:t>次實驗出現</a:t>
            </a:r>
            <a:r>
              <a:rPr lang="en-US" altLang="zh-TW" dirty="0">
                <a:latin typeface="+mj-ea"/>
                <a:ea typeface="+mj-ea"/>
              </a:rPr>
              <a:t>8</a:t>
            </a:r>
            <a:r>
              <a:rPr lang="zh-TW" altLang="en-US" dirty="0">
                <a:latin typeface="+mj-ea"/>
                <a:ea typeface="+mj-ea"/>
              </a:rPr>
              <a:t>次干擾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>
              <a:latin typeface="+mj-ea"/>
              <a:ea typeface="+mj-ea"/>
            </a:endParaRPr>
          </a:p>
          <a:p>
            <a:pPr marL="731520" lvl="1" indent="-457200">
              <a:spcBef>
                <a:spcPts val="600"/>
              </a:spcBef>
              <a:buSzPct val="70000"/>
              <a:buFont typeface="+mj-lt"/>
              <a:buAutoNum type="arabicPeriod"/>
              <a:defRPr/>
            </a:pPr>
            <a:r>
              <a:rPr lang="zh-TW" altLang="en-US" dirty="0">
                <a:latin typeface="+mj-ea"/>
                <a:ea typeface="+mj-ea"/>
              </a:rPr>
              <a:t>成功率為</a:t>
            </a:r>
            <a:r>
              <a:rPr lang="en-US" altLang="zh-TW" dirty="0">
                <a:latin typeface="+mj-ea"/>
                <a:ea typeface="+mj-ea"/>
              </a:rPr>
              <a:t>12.5%(8</a:t>
            </a:r>
            <a:r>
              <a:rPr lang="zh-TW" altLang="en-US" dirty="0">
                <a:latin typeface="+mj-ea"/>
                <a:ea typeface="+mj-ea"/>
              </a:rPr>
              <a:t>次干擾有</a:t>
            </a:r>
            <a:r>
              <a:rPr lang="en-US" altLang="zh-TW" dirty="0">
                <a:latin typeface="+mj-ea"/>
                <a:ea typeface="+mj-ea"/>
              </a:rPr>
              <a:t>1</a:t>
            </a:r>
            <a:r>
              <a:rPr lang="zh-TW" altLang="en-US" dirty="0">
                <a:latin typeface="+mj-ea"/>
                <a:ea typeface="+mj-ea"/>
              </a:rPr>
              <a:t>次成功阻止交配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>
              <a:latin typeface="+mj-ea"/>
              <a:ea typeface="+mj-ea"/>
            </a:endParaRPr>
          </a:p>
          <a:p>
            <a:pPr marL="731520" lvl="1" indent="-457200">
              <a:spcBef>
                <a:spcPts val="600"/>
              </a:spcBef>
              <a:buSzPct val="70000"/>
              <a:buFont typeface="+mj-lt"/>
              <a:buAutoNum type="arabicPeriod"/>
            </a:pPr>
            <a:r>
              <a:rPr lang="zh-TW" altLang="en-US" dirty="0">
                <a:latin typeface="+mj-ea"/>
                <a:ea typeface="+mj-ea"/>
              </a:rPr>
              <a:t>雌蟲干擾成功後，佔有交配權，與雄蟲完成</a:t>
            </a:r>
            <a:r>
              <a:rPr lang="zh-TW" altLang="en-US" dirty="0" smtClean="0">
                <a:latin typeface="+mj-ea"/>
                <a:ea typeface="+mj-ea"/>
              </a:rPr>
              <a:t>交配。</a:t>
            </a:r>
            <a:endParaRPr lang="en-US" altLang="zh-TW" dirty="0">
              <a:latin typeface="+mj-ea"/>
              <a:ea typeface="+mj-ea"/>
            </a:endParaRPr>
          </a:p>
          <a:p>
            <a:pPr marL="342900" indent="-342900">
              <a:spcBef>
                <a:spcPts val="600"/>
              </a:spcBef>
              <a:buSzPct val="70000"/>
            </a:pPr>
            <a:r>
              <a:rPr lang="zh-TW" altLang="en-US" sz="2800" dirty="0" smtClean="0">
                <a:latin typeface="+mj-ea"/>
                <a:ea typeface="+mj-ea"/>
              </a:rPr>
              <a:t>策略：</a:t>
            </a:r>
            <a:endParaRPr lang="en-US" altLang="zh-TW" sz="2800" dirty="0">
              <a:latin typeface="+mj-ea"/>
              <a:ea typeface="+mj-ea"/>
            </a:endParaRPr>
          </a:p>
          <a:p>
            <a:pPr marL="731520" lvl="1" indent="-457200">
              <a:spcBef>
                <a:spcPts val="600"/>
              </a:spcBef>
              <a:buSzPct val="70000"/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緩慢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接近、震動觸鬚、繞到雄蟲側面或後方，推擠雌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蟲。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731520" lvl="1" indent="-457200">
              <a:spcBef>
                <a:spcPts val="600"/>
              </a:spcBef>
              <a:buSzPct val="70000"/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迂迴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爬行、推擠雌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蟲。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marL="617220" lvl="1" indent="-342900">
              <a:spcBef>
                <a:spcPts val="600"/>
              </a:spcBef>
              <a:buSzPct val="70000"/>
            </a:pPr>
            <a:endParaRPr lang="zh-TW" altLang="en-US" dirty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Picture 2" descr="DSC_4756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" y="4742244"/>
            <a:ext cx="221454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SC_490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282548" y="4742244"/>
            <a:ext cx="22462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C_4944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572000" y="4742244"/>
            <a:ext cx="2297950" cy="21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SC_4990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950277" y="4742244"/>
            <a:ext cx="219372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8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參、結論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一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結論一：干擾</a:t>
            </a:r>
            <a:r>
              <a:rPr lang="zh-TW" altLang="en-US" dirty="0">
                <a:latin typeface="+mj-ea"/>
                <a:ea typeface="+mj-ea"/>
              </a:rPr>
              <a:t>率的</a:t>
            </a:r>
            <a:r>
              <a:rPr lang="zh-TW" altLang="en-US" dirty="0" smtClean="0">
                <a:latin typeface="+mj-ea"/>
                <a:ea typeface="+mj-ea"/>
              </a:rPr>
              <a:t>部分。</a:t>
            </a:r>
            <a:endParaRPr lang="zh-TW" altLang="en-US" dirty="0">
              <a:latin typeface="+mj-ea"/>
              <a:ea typeface="+mj-ea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dirty="0">
                <a:latin typeface="+mj-ea"/>
                <a:ea typeface="+mj-ea"/>
              </a:rPr>
              <a:t>不論雄蟲與雌蟲，高砂鋸鍬形蟲</a:t>
            </a:r>
            <a:r>
              <a:rPr lang="zh-TW" altLang="en-US" b="1" u="sng" dirty="0">
                <a:solidFill>
                  <a:schemeClr val="accent1"/>
                </a:solidFill>
                <a:latin typeface="+mj-ea"/>
                <a:ea typeface="+mj-ea"/>
              </a:rPr>
              <a:t>都會干擾交配權</a:t>
            </a:r>
            <a:r>
              <a:rPr lang="zh-TW" altLang="en-US" dirty="0">
                <a:latin typeface="+mj-ea"/>
                <a:ea typeface="+mj-ea"/>
              </a:rPr>
              <a:t>。</a:t>
            </a:r>
          </a:p>
          <a:p>
            <a:pPr marL="788670" lvl="1" indent="-514350">
              <a:buFont typeface="+mj-lt"/>
              <a:buAutoNum type="arabicPeriod"/>
            </a:pPr>
            <a:r>
              <a:rPr lang="zh-TW" altLang="en-US" b="1" dirty="0">
                <a:solidFill>
                  <a:schemeClr val="accent1"/>
                </a:solidFill>
                <a:latin typeface="+mj-ea"/>
                <a:ea typeface="+mj-ea"/>
              </a:rPr>
              <a:t>雄蟲</a:t>
            </a:r>
            <a:r>
              <a:rPr lang="zh-TW" altLang="en-US" dirty="0" smtClean="0">
                <a:latin typeface="+mj-ea"/>
                <a:ea typeface="+mj-ea"/>
              </a:rPr>
              <a:t>干擾率</a:t>
            </a:r>
            <a:r>
              <a:rPr lang="zh-TW" altLang="en-US" dirty="0">
                <a:latin typeface="+mj-ea"/>
                <a:ea typeface="+mj-ea"/>
              </a:rPr>
              <a:t>為</a:t>
            </a:r>
            <a:r>
              <a:rPr lang="en-US" altLang="zh-TW" dirty="0">
                <a:latin typeface="+mj-ea"/>
                <a:ea typeface="+mj-ea"/>
              </a:rPr>
              <a:t>80%</a:t>
            </a:r>
            <a:r>
              <a:rPr lang="zh-TW" altLang="en-US" dirty="0">
                <a:latin typeface="+mj-ea"/>
                <a:ea typeface="+mj-ea"/>
              </a:rPr>
              <a:t>、成功率為</a:t>
            </a:r>
            <a:r>
              <a:rPr lang="en-US" altLang="zh-TW" dirty="0">
                <a:latin typeface="+mj-ea"/>
                <a:ea typeface="+mj-ea"/>
              </a:rPr>
              <a:t>75%</a:t>
            </a:r>
            <a:r>
              <a:rPr lang="zh-TW" altLang="en-US" dirty="0">
                <a:latin typeface="+mj-ea"/>
                <a:ea typeface="+mj-ea"/>
              </a:rPr>
              <a:t>，取代率為</a:t>
            </a:r>
            <a:r>
              <a:rPr lang="en-US" altLang="zh-TW" dirty="0">
                <a:latin typeface="+mj-ea"/>
                <a:ea typeface="+mj-ea"/>
              </a:rPr>
              <a:t>0%</a:t>
            </a:r>
            <a:r>
              <a:rPr lang="zh-TW" altLang="en-US" dirty="0">
                <a:latin typeface="+mj-ea"/>
                <a:ea typeface="+mj-ea"/>
              </a:rPr>
              <a:t>。</a:t>
            </a:r>
          </a:p>
          <a:p>
            <a:pPr marL="788670" lvl="1" indent="-514350">
              <a:buFont typeface="+mj-lt"/>
              <a:buAutoNum type="arabicPeriod"/>
            </a:pPr>
            <a:r>
              <a:rPr lang="zh-TW" altLang="en-US" b="1" dirty="0">
                <a:solidFill>
                  <a:schemeClr val="accent1"/>
                </a:solidFill>
                <a:latin typeface="+mj-ea"/>
                <a:ea typeface="+mj-ea"/>
              </a:rPr>
              <a:t>雌蟲</a:t>
            </a:r>
            <a:r>
              <a:rPr lang="zh-TW" altLang="en-US" dirty="0">
                <a:latin typeface="+mj-ea"/>
                <a:ea typeface="+mj-ea"/>
              </a:rPr>
              <a:t>干擾率為</a:t>
            </a:r>
            <a:r>
              <a:rPr lang="en-US" altLang="zh-TW" dirty="0">
                <a:latin typeface="+mj-ea"/>
                <a:ea typeface="+mj-ea"/>
              </a:rPr>
              <a:t>80%</a:t>
            </a:r>
            <a:r>
              <a:rPr lang="zh-TW" altLang="en-US" dirty="0">
                <a:latin typeface="+mj-ea"/>
                <a:ea typeface="+mj-ea"/>
              </a:rPr>
              <a:t>，成功率為</a:t>
            </a:r>
            <a:r>
              <a:rPr lang="en-US" altLang="zh-TW" dirty="0">
                <a:latin typeface="+mj-ea"/>
                <a:ea typeface="+mj-ea"/>
              </a:rPr>
              <a:t>12.5%</a:t>
            </a:r>
            <a:r>
              <a:rPr lang="zh-TW" altLang="en-US" dirty="0">
                <a:latin typeface="+mj-ea"/>
                <a:ea typeface="+mj-ea"/>
              </a:rPr>
              <a:t>，取代率為</a:t>
            </a:r>
            <a:r>
              <a:rPr lang="en-US" altLang="zh-TW" dirty="0">
                <a:latin typeface="+mj-ea"/>
                <a:ea typeface="+mj-ea"/>
              </a:rPr>
              <a:t>12.5%</a:t>
            </a:r>
            <a:r>
              <a:rPr lang="zh-TW" altLang="en-US" dirty="0">
                <a:latin typeface="+mj-ea"/>
                <a:ea typeface="+mj-ea"/>
              </a:rPr>
              <a:t>。</a:t>
            </a: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二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結論二：干擾</a:t>
            </a:r>
            <a:r>
              <a:rPr lang="zh-TW" altLang="en-US" dirty="0">
                <a:latin typeface="+mj-ea"/>
                <a:ea typeface="+mj-ea"/>
              </a:rPr>
              <a:t>策略的</a:t>
            </a:r>
            <a:r>
              <a:rPr lang="zh-TW" altLang="en-US" dirty="0" smtClean="0">
                <a:latin typeface="+mj-ea"/>
                <a:ea typeface="+mj-ea"/>
              </a:rPr>
              <a:t>部分。</a:t>
            </a:r>
            <a:endParaRPr lang="zh-TW" altLang="en-US" dirty="0">
              <a:latin typeface="+mj-ea"/>
              <a:ea typeface="+mj-ea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dirty="0">
                <a:latin typeface="+mj-ea"/>
                <a:ea typeface="+mj-ea"/>
              </a:rPr>
              <a:t>雄蟲與雌蟲採用不同的干擾策略： </a:t>
            </a:r>
          </a:p>
          <a:p>
            <a:pPr marL="1062990" lvl="2" indent="-514350"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雄蟲</a:t>
            </a:r>
            <a:r>
              <a:rPr lang="zh-TW" altLang="en-US" sz="2400" dirty="0">
                <a:latin typeface="+mj-ea"/>
                <a:ea typeface="+mj-ea"/>
              </a:rPr>
              <a:t>採震動觸鬚、伸吐口器等「宣示」與夾、舉、拋、摔等「戰鬥」</a:t>
            </a:r>
            <a:r>
              <a:rPr lang="zh-TW" altLang="en-US" sz="2400" b="1" u="sng" dirty="0">
                <a:solidFill>
                  <a:schemeClr val="accent1"/>
                </a:solidFill>
                <a:latin typeface="+mj-ea"/>
                <a:ea typeface="+mj-ea"/>
              </a:rPr>
              <a:t>正面干擾策略 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1062990" lvl="2" indent="-514350">
              <a:buFont typeface="+mj-lt"/>
              <a:buAutoNum type="arabicPeriod"/>
            </a:pPr>
            <a:r>
              <a:rPr lang="zh-TW" altLang="en-US" sz="2400" b="1" u="sng" dirty="0" smtClean="0">
                <a:solidFill>
                  <a:schemeClr val="accent1"/>
                </a:solidFill>
                <a:latin typeface="+mj-ea"/>
                <a:ea typeface="+mj-ea"/>
              </a:rPr>
              <a:t>雌</a:t>
            </a:r>
            <a:r>
              <a:rPr lang="zh-TW" altLang="en-US" sz="2400" b="1" u="sng" dirty="0">
                <a:solidFill>
                  <a:schemeClr val="accent1"/>
                </a:solidFill>
                <a:latin typeface="+mj-ea"/>
                <a:ea typeface="+mj-ea"/>
              </a:rPr>
              <a:t>蟲</a:t>
            </a:r>
            <a:r>
              <a:rPr lang="zh-TW" altLang="en-US" sz="2400" dirty="0">
                <a:latin typeface="+mj-ea"/>
                <a:ea typeface="+mj-ea"/>
              </a:rPr>
              <a:t>先宣戰，再採用迂迴爬行的推擠策略，擠掉交配中的雌蟲，因此我們認為雌蟲採用</a:t>
            </a:r>
            <a:r>
              <a:rPr lang="zh-TW" altLang="en-US" sz="2400" b="1" u="sng" dirty="0">
                <a:solidFill>
                  <a:schemeClr val="accent1"/>
                </a:solidFill>
                <a:latin typeface="+mj-ea"/>
                <a:ea typeface="+mj-ea"/>
              </a:rPr>
              <a:t>迂迴干擾策略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>
              <a:latin typeface="+mj-ea"/>
              <a:ea typeface="+mj-ea"/>
            </a:endParaRPr>
          </a:p>
          <a:p>
            <a:pPr marL="548640" lvl="2" indent="0"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200" dirty="0">
                <a:latin typeface="+mj-ea"/>
                <a:ea typeface="+mj-ea"/>
              </a:rPr>
              <a:t>我們推論雌蟲之所以採用迂迴的策略，原因在於必須避開雄蟲的攻擊，才能得到接近雌蟲，擠掉雌蟲的機會</a:t>
            </a:r>
            <a:r>
              <a:rPr lang="zh-TW" altLang="en-US" sz="2200" dirty="0" smtClean="0">
                <a:latin typeface="+mj-ea"/>
                <a:ea typeface="+mj-ea"/>
              </a:rPr>
              <a:t>。日後將延續研究，針對</a:t>
            </a:r>
            <a:r>
              <a:rPr lang="zh-TW" altLang="en-US" sz="2200" dirty="0">
                <a:latin typeface="+mj-ea"/>
                <a:ea typeface="+mj-ea"/>
              </a:rPr>
              <a:t>此一現象進行更多的觀察及實驗，才能獲得更為有效的證據。</a:t>
            </a:r>
          </a:p>
          <a:p>
            <a:pPr marL="1062990" lvl="2" indent="-514350">
              <a:buFont typeface="+mj-lt"/>
              <a:buAutoNum type="arabicPeriod"/>
            </a:pPr>
            <a:endParaRPr lang="zh-TW" altLang="en-US" sz="2400" dirty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83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肆、引註資料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12142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朱耀沂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(2006)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。情色昆蟲記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—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昆蟲世界的愛情兵法。臺北：商周出版社。 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李惠永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(2004)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。自然觀察圖鑑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4-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台灣鍬形蟲。台北市：親親文化事業出版。 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周裕欽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(2015)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。尋找高砂鋸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—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生活習性與觀察要訣。國語日報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科學版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，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2015.07.08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。 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周承儒、何倚宸、潘茗等、黃思嘉、張沛勻、黃芷彤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(2015)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。感覺對了嗎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?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高砂鋸鍬形蟲的溝通行為研究。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未出版，第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55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屆全國科展研究報告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。 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張永仁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(1998)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。昆蟲圖鑑（一）、（二）。台北：遠流出版社。 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張永仁 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(2006)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。鍬形蟲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54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。 遠流出版事業股份有限公司。 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教育部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(2001)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。自然與生活科技教學指引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生物的繁殖單元。台北：教育部。 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楊平世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(1999)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。台灣的常見昆蟲。台北：渡假出版社。 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盧耽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(2008)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。圖解昆蟲學。臺北：城邦出版社。 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蘇俞丞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(2005)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。台灣地區鍬形蟲科昆蟲分類與地理分佈上的回顧與整理。蟲誌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5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，</a:t>
            </a:r>
            <a:r>
              <a:rPr lang="en-US" altLang="zh-TW" sz="1600" dirty="0">
                <a:solidFill>
                  <a:schemeClr val="tx1"/>
                </a:solidFill>
                <a:latin typeface="+mj-ea"/>
                <a:ea typeface="+mj-ea"/>
              </a:rPr>
              <a:t>130-137</a:t>
            </a:r>
            <a:r>
              <a:rPr lang="zh-TW" altLang="en-US" sz="1600" dirty="0">
                <a:solidFill>
                  <a:schemeClr val="tx1"/>
                </a:solidFill>
                <a:latin typeface="+mj-ea"/>
                <a:ea typeface="+mj-ea"/>
              </a:rPr>
              <a:t>。台北市：商鼎文化出版。 </a:t>
            </a:r>
          </a:p>
          <a:p>
            <a:pPr marL="457200" indent="-457200">
              <a:buFont typeface="+mj-lt"/>
              <a:buAutoNum type="arabicPeriod"/>
            </a:pPr>
            <a:endParaRPr lang="zh-TW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439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報告完畢。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感謝您們的聆聽。</a:t>
            </a:r>
            <a:endParaRPr lang="zh-TW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4083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壹、前言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ea"/>
              <a:buAutoNum type="ea1ChtPeriod"/>
            </a:pPr>
            <a:r>
              <a:rPr lang="zh-TW" altLang="en-US" sz="2600" dirty="0">
                <a:solidFill>
                  <a:schemeClr val="tx1"/>
                </a:solidFill>
                <a:latin typeface="+mj-ea"/>
                <a:ea typeface="+mj-ea"/>
              </a:rPr>
              <a:t>研究</a:t>
            </a:r>
            <a:r>
              <a:rPr lang="zh-TW" altLang="en-US" sz="2600" dirty="0" smtClean="0">
                <a:solidFill>
                  <a:schemeClr val="tx1"/>
                </a:solidFill>
                <a:latin typeface="+mj-ea"/>
                <a:ea typeface="+mj-ea"/>
              </a:rPr>
              <a:t>動機</a:t>
            </a:r>
            <a:endParaRPr lang="en-US" altLang="zh-TW" sz="2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600" dirty="0">
                <a:solidFill>
                  <a:schemeClr val="tx1"/>
                </a:solidFill>
                <a:latin typeface="+mj-ea"/>
                <a:ea typeface="+mj-ea"/>
              </a:rPr>
              <a:t>研究</a:t>
            </a:r>
            <a:r>
              <a:rPr lang="zh-TW" altLang="en-US" sz="2600" dirty="0" smtClean="0">
                <a:solidFill>
                  <a:schemeClr val="tx1"/>
                </a:solidFill>
                <a:latin typeface="+mj-ea"/>
                <a:ea typeface="+mj-ea"/>
              </a:rPr>
              <a:t>目的</a:t>
            </a:r>
            <a:endParaRPr lang="en-US" altLang="zh-TW" sz="2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600" dirty="0">
                <a:solidFill>
                  <a:schemeClr val="tx1"/>
                </a:solidFill>
                <a:latin typeface="+mj-ea"/>
                <a:ea typeface="+mj-ea"/>
              </a:rPr>
              <a:t>研究方法</a:t>
            </a:r>
          </a:p>
        </p:txBody>
      </p:sp>
    </p:spTree>
    <p:extLst>
      <p:ext uri="{BB962C8B-B14F-4D97-AF65-F5344CB8AC3E}">
        <p14:creationId xmlns:p14="http://schemas.microsoft.com/office/powerpoint/2010/main" val="18920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ea"/>
              <a:buAutoNum type="ea1ChtPeriod"/>
            </a:pPr>
            <a:r>
              <a:rPr lang="zh-TW" altLang="en-US" dirty="0">
                <a:solidFill>
                  <a:schemeClr val="tx1"/>
                </a:solidFill>
                <a:latin typeface="+mj-ea"/>
              </a:rPr>
              <a:t>研究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動機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+mj-ea"/>
                <a:ea typeface="+mj-ea"/>
              </a:rPr>
              <a:t>由於從小</a:t>
            </a:r>
            <a:r>
              <a:rPr lang="zh-TW" altLang="en-US" sz="2400" dirty="0" smtClean="0">
                <a:latin typeface="+mj-ea"/>
                <a:ea typeface="+mj-ea"/>
              </a:rPr>
              <a:t>對甲蟲</a:t>
            </a:r>
            <a:r>
              <a:rPr lang="zh-TW" altLang="en-US" sz="2400" dirty="0">
                <a:latin typeface="+mj-ea"/>
                <a:ea typeface="+mj-ea"/>
              </a:rPr>
              <a:t>生態特別</a:t>
            </a:r>
            <a:r>
              <a:rPr lang="zh-TW" altLang="en-US" sz="2400" dirty="0" smtClean="0">
                <a:latin typeface="+mj-ea"/>
                <a:ea typeface="+mj-ea"/>
              </a:rPr>
              <a:t>感興趣，再加上有志同道合、熱愛自然觀察的朋友一同研究，所以我們才能從</a:t>
            </a:r>
            <a:r>
              <a:rPr lang="zh-TW" altLang="en-US" sz="2400" dirty="0">
                <a:latin typeface="+mj-ea"/>
                <a:ea typeface="+mj-ea"/>
              </a:rPr>
              <a:t>繁殖飼育高砂鋸鍬形蟲</a:t>
            </a:r>
            <a:r>
              <a:rPr lang="zh-TW" altLang="en-US" sz="2400" dirty="0" smtClean="0">
                <a:latin typeface="+mj-ea"/>
                <a:ea typeface="+mj-ea"/>
              </a:rPr>
              <a:t>的過程</a:t>
            </a:r>
            <a:r>
              <a:rPr lang="zh-TW" altLang="en-US" sz="2400" dirty="0">
                <a:latin typeface="+mj-ea"/>
                <a:ea typeface="+mj-ea"/>
              </a:rPr>
              <a:t>中，發現高砂鋸鍬形</a:t>
            </a:r>
            <a:r>
              <a:rPr lang="zh-TW" altLang="en-US" sz="2400" dirty="0" smtClean="0">
                <a:latin typeface="+mj-ea"/>
                <a:ea typeface="+mj-ea"/>
              </a:rPr>
              <a:t>蟲在交配時會展現特別的溝通方式。使得我們決定研究高</a:t>
            </a:r>
            <a:r>
              <a:rPr lang="zh-TW" altLang="en-US" sz="2400" dirty="0">
                <a:latin typeface="+mj-ea"/>
                <a:ea typeface="+mj-ea"/>
              </a:rPr>
              <a:t>砂鋸鍬形</a:t>
            </a:r>
            <a:r>
              <a:rPr lang="zh-TW" altLang="en-US" sz="2400" dirty="0" smtClean="0">
                <a:latin typeface="+mj-ea"/>
                <a:ea typeface="+mj-ea"/>
              </a:rPr>
              <a:t>蟲在交配時，雌、雄蟲是否</a:t>
            </a:r>
            <a:r>
              <a:rPr lang="zh-TW" altLang="en-US" sz="2400" dirty="0">
                <a:latin typeface="+mj-ea"/>
                <a:ea typeface="+mj-ea"/>
              </a:rPr>
              <a:t>會干擾交配權及其</a:t>
            </a:r>
            <a:r>
              <a:rPr lang="zh-TW" altLang="en-US" sz="2400" dirty="0" smtClean="0">
                <a:latin typeface="+mj-ea"/>
                <a:ea typeface="+mj-ea"/>
              </a:rPr>
              <a:t>干擾之策略。</a:t>
            </a:r>
            <a:endParaRPr lang="zh-TW" altLang="en-US" sz="2400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"/>
          <a:stretch/>
        </p:blipFill>
        <p:spPr bwMode="auto">
          <a:xfrm>
            <a:off x="0" y="4615804"/>
            <a:ext cx="9144000" cy="22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1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ea"/>
              <a:buAutoNum type="ea1ChtPeriod" startAt="2"/>
            </a:pPr>
            <a:r>
              <a:rPr lang="zh-TW" altLang="en-US" dirty="0" smtClean="0">
                <a:solidFill>
                  <a:schemeClr val="tx1"/>
                </a:solidFill>
              </a:rPr>
              <a:t>研究目的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788670" lvl="1" indent="-514350">
              <a:buFont typeface="+mj-lt"/>
              <a:buAutoNum type="arabicPeriod"/>
            </a:pPr>
            <a:r>
              <a:rPr lang="zh-TW" altLang="en-US" sz="2600" dirty="0">
                <a:latin typeface="+mj-ea"/>
                <a:ea typeface="+mj-ea"/>
              </a:rPr>
              <a:t>觀察高砂鋸鍬形蟲是否有干擾交配權的行為</a:t>
            </a:r>
            <a:r>
              <a:rPr lang="zh-TW" altLang="en-US" sz="2600" dirty="0" smtClean="0">
                <a:latin typeface="+mj-ea"/>
                <a:ea typeface="+mj-ea"/>
              </a:rPr>
              <a:t>。</a:t>
            </a:r>
            <a:endParaRPr lang="en-US" altLang="zh-TW" sz="2600" dirty="0" smtClean="0">
              <a:latin typeface="+mj-ea"/>
              <a:ea typeface="+mj-ea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2600" dirty="0">
                <a:latin typeface="+mj-ea"/>
                <a:ea typeface="+mj-ea"/>
              </a:rPr>
              <a:t>比較高砂鋸鍬形蟲雄蟲與雌蟲干擾交配權的策略與成功率，並分析背後的潛藏原因。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89" y="3429000"/>
            <a:ext cx="4157663" cy="2998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1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ea"/>
              <a:buAutoNum type="ea1ChtPeriod" startAt="3"/>
            </a:pPr>
            <a:r>
              <a:rPr lang="zh-TW" altLang="en-US" dirty="0">
                <a:solidFill>
                  <a:schemeClr val="tx1"/>
                </a:solidFill>
              </a:rPr>
              <a:t>研究</a:t>
            </a:r>
            <a:r>
              <a:rPr lang="zh-TW" altLang="en-US" dirty="0" smtClean="0">
                <a:solidFill>
                  <a:schemeClr val="tx1"/>
                </a:solidFill>
              </a:rPr>
              <a:t>方法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47588761"/>
              </p:ext>
            </p:extLst>
          </p:nvPr>
        </p:nvGraphicFramePr>
        <p:xfrm>
          <a:off x="323528" y="1447800"/>
          <a:ext cx="864096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4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貳、正文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961182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ea1ChtPeriod"/>
            </a:pPr>
            <a:r>
              <a:rPr lang="zh-TW" altLang="en-US" sz="2600" dirty="0">
                <a:solidFill>
                  <a:schemeClr val="tx1"/>
                </a:solidFill>
                <a:latin typeface="+mj-ea"/>
                <a:ea typeface="+mj-ea"/>
              </a:rPr>
              <a:t>高砂鋸鍬形蟲的生命史 </a:t>
            </a:r>
            <a:endParaRPr lang="en-US" altLang="zh-TW" sz="2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600" dirty="0">
                <a:solidFill>
                  <a:schemeClr val="tx1"/>
                </a:solidFill>
                <a:latin typeface="+mj-ea"/>
                <a:ea typeface="+mj-ea"/>
              </a:rPr>
              <a:t>高砂鋸鍬形蟲成蟲的身體型態與主要生活任務 </a:t>
            </a:r>
          </a:p>
          <a:p>
            <a:pPr marL="457200" indent="-457200">
              <a:buFont typeface="+mj-ea"/>
              <a:buAutoNum type="ea1ChtPeriod"/>
            </a:pPr>
            <a:r>
              <a:rPr lang="zh-TW" altLang="en-US" sz="2600" dirty="0">
                <a:solidFill>
                  <a:schemeClr val="tx1"/>
                </a:solidFill>
                <a:latin typeface="+mj-ea"/>
                <a:ea typeface="+mj-ea"/>
              </a:rPr>
              <a:t>高砂鋸鍬形蟲會運用觸鬚、口器溝通 </a:t>
            </a:r>
            <a:endParaRPr lang="en-US" altLang="zh-TW" sz="2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600" dirty="0">
                <a:solidFill>
                  <a:schemeClr val="tx1"/>
                </a:solidFill>
                <a:latin typeface="+mj-ea"/>
                <a:ea typeface="+mj-ea"/>
              </a:rPr>
              <a:t>干擾交配權的實驗過程及發現 </a:t>
            </a:r>
          </a:p>
        </p:txBody>
      </p:sp>
    </p:spTree>
    <p:extLst>
      <p:ext uri="{BB962C8B-B14F-4D97-AF65-F5344CB8AC3E}">
        <p14:creationId xmlns:p14="http://schemas.microsoft.com/office/powerpoint/2010/main" val="38763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143000"/>
          </a:xfrm>
        </p:spPr>
        <p:txBody>
          <a:bodyPr/>
          <a:lstStyle/>
          <a:p>
            <a:pPr marL="742950" indent="-742950">
              <a:buFont typeface="+mj-ea"/>
              <a:buAutoNum type="ea1ChtPeriod"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高砂鋸鍬形蟲的生命史</a:t>
            </a:r>
          </a:p>
        </p:txBody>
      </p:sp>
      <p:sp>
        <p:nvSpPr>
          <p:cNvPr id="8" name="矩形 7"/>
          <p:cNvSpPr/>
          <p:nvPr/>
        </p:nvSpPr>
        <p:spPr>
          <a:xfrm>
            <a:off x="1115616" y="3071952"/>
            <a:ext cx="86409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580112" y="1631792"/>
            <a:ext cx="864096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020272" y="3464905"/>
            <a:ext cx="864096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622396" y="5232192"/>
            <a:ext cx="864096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內容版面配置區 1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r="13866" b="5101"/>
          <a:stretch/>
        </p:blipFill>
        <p:spPr>
          <a:xfrm>
            <a:off x="1979712" y="1412776"/>
            <a:ext cx="5161990" cy="5184378"/>
          </a:xfrm>
        </p:spPr>
      </p:pic>
      <p:sp>
        <p:nvSpPr>
          <p:cNvPr id="15" name="文字方塊 14"/>
          <p:cNvSpPr txBox="1"/>
          <p:nvPr/>
        </p:nvSpPr>
        <p:spPr>
          <a:xfrm>
            <a:off x="801780" y="3589466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成蟲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雌蟲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303986" y="12687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卵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308304" y="359594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幼蟲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427984" y="62797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蛹</a:t>
            </a:r>
            <a:endParaRPr lang="zh-TW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53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5"/>
          <a:stretch/>
        </p:blipFill>
        <p:spPr bwMode="auto">
          <a:xfrm>
            <a:off x="1076068" y="4523746"/>
            <a:ext cx="320790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11430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ea"/>
              <a:buAutoNum type="ea1ChtPeriod" startAt="2"/>
            </a:pPr>
            <a:r>
              <a:rPr lang="zh-TW" altLang="en-US" dirty="0">
                <a:solidFill>
                  <a:schemeClr val="tx1"/>
                </a:solidFill>
                <a:latin typeface="+mj-ea"/>
              </a:rPr>
              <a:t>高砂鋸鍬形蟲成蟲的身體型態與主要生活任務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431032"/>
            <a:ext cx="489654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一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身體</a:t>
            </a:r>
            <a:r>
              <a:rPr lang="zh-TW" altLang="en-US" dirty="0">
                <a:latin typeface="+mj-ea"/>
                <a:ea typeface="+mj-ea"/>
              </a:rPr>
              <a:t>型態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endParaRPr lang="en-US" altLang="zh-TW" dirty="0" smtClean="0">
              <a:latin typeface="+mj-ea"/>
              <a:ea typeface="+mj-ea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2300" dirty="0" smtClean="0">
                <a:latin typeface="+mj-ea"/>
                <a:ea typeface="+mj-ea"/>
              </a:rPr>
              <a:t>頭部</a:t>
            </a:r>
            <a:r>
              <a:rPr lang="zh-TW" altLang="en-US" sz="2300" dirty="0">
                <a:latin typeface="+mj-ea"/>
                <a:ea typeface="+mj-ea"/>
              </a:rPr>
              <a:t>：大顎、複眼、觸鬚、口器、小顎鬚等器官所構成</a:t>
            </a:r>
            <a:r>
              <a:rPr lang="zh-TW" altLang="en-US" sz="2300" dirty="0" smtClean="0">
                <a:latin typeface="+mj-ea"/>
                <a:ea typeface="+mj-ea"/>
              </a:rPr>
              <a:t>。</a:t>
            </a:r>
            <a:endParaRPr lang="en-US" altLang="zh-TW" sz="2300" dirty="0" smtClean="0">
              <a:latin typeface="+mj-ea"/>
              <a:ea typeface="+mj-ea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2300" dirty="0" smtClean="0">
                <a:latin typeface="+mj-ea"/>
                <a:ea typeface="+mj-ea"/>
              </a:rPr>
              <a:t>胸部：前</a:t>
            </a:r>
            <a:r>
              <a:rPr lang="zh-TW" altLang="en-US" sz="2300" dirty="0">
                <a:latin typeface="+mj-ea"/>
                <a:ea typeface="+mj-ea"/>
              </a:rPr>
              <a:t>、中、後腳，每隻腳由內而外的</a:t>
            </a:r>
            <a:r>
              <a:rPr lang="zh-TW" altLang="en-US" sz="2300" dirty="0" smtClean="0">
                <a:latin typeface="+mj-ea"/>
                <a:ea typeface="+mj-ea"/>
              </a:rPr>
              <a:t>細部</a:t>
            </a:r>
            <a:r>
              <a:rPr lang="zh-TW" altLang="en-US" sz="2300" dirty="0">
                <a:latin typeface="+mj-ea"/>
                <a:ea typeface="+mj-ea"/>
              </a:rPr>
              <a:t>構造</a:t>
            </a:r>
            <a:r>
              <a:rPr lang="zh-TW" altLang="en-US" sz="2300" dirty="0" smtClean="0">
                <a:latin typeface="+mj-ea"/>
                <a:ea typeface="+mj-ea"/>
              </a:rPr>
              <a:t>為</a:t>
            </a:r>
            <a:r>
              <a:rPr lang="zh-TW" altLang="en-US" sz="2300" dirty="0">
                <a:latin typeface="+mj-ea"/>
                <a:ea typeface="+mj-ea"/>
              </a:rPr>
              <a:t>轉節、徑節、附節及爪。後胸覆蓋著鞘翅，下方有一對內翅</a:t>
            </a:r>
            <a:r>
              <a:rPr lang="zh-TW" altLang="en-US" sz="2300" dirty="0" smtClean="0">
                <a:latin typeface="+mj-ea"/>
                <a:ea typeface="+mj-ea"/>
              </a:rPr>
              <a:t>。</a:t>
            </a:r>
            <a:endParaRPr lang="en-US" altLang="zh-TW" sz="2300" dirty="0" smtClean="0">
              <a:latin typeface="+mj-ea"/>
              <a:ea typeface="+mj-ea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2300" dirty="0" smtClean="0">
                <a:latin typeface="+mj-ea"/>
                <a:ea typeface="+mj-ea"/>
              </a:rPr>
              <a:t>腹部</a:t>
            </a:r>
            <a:r>
              <a:rPr lang="zh-TW" altLang="en-US" sz="2300" dirty="0">
                <a:latin typeface="+mj-ea"/>
                <a:ea typeface="+mj-ea"/>
              </a:rPr>
              <a:t>：由五段腹節構成</a:t>
            </a:r>
            <a:r>
              <a:rPr lang="zh-TW" altLang="en-US" sz="2300" dirty="0" smtClean="0">
                <a:latin typeface="+mj-ea"/>
                <a:ea typeface="+mj-ea"/>
              </a:rPr>
              <a:t>。</a:t>
            </a:r>
            <a:endParaRPr lang="en-US" altLang="zh-TW" sz="23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sz="2500" dirty="0">
              <a:latin typeface="+mj-ea"/>
              <a:ea typeface="+mj-ea"/>
            </a:endParaRPr>
          </a:p>
          <a:p>
            <a:endParaRPr lang="zh-TW" altLang="en-US" sz="2500" dirty="0">
              <a:latin typeface="+mj-ea"/>
              <a:ea typeface="+mj-ea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810407" cy="537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5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ea"/>
              <a:buAutoNum type="ea1ChtPeriod" startAt="2"/>
            </a:pPr>
            <a:r>
              <a:rPr lang="zh-TW" altLang="en-US" sz="3600" dirty="0">
                <a:solidFill>
                  <a:schemeClr val="tx1"/>
                </a:solidFill>
                <a:latin typeface="+mj-ea"/>
              </a:rPr>
              <a:t>高砂鋸鍬形蟲成蟲的身體型態與主要生活任務 </a:t>
            </a:r>
            <a:endParaRPr lang="zh-TW" altLang="en-US" sz="3600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>
          <a:xfrm>
            <a:off x="914400" y="1521296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二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主要生活任務：</a:t>
            </a:r>
          </a:p>
          <a:p>
            <a:pPr marL="788670" lvl="1" indent="-514350">
              <a:buFont typeface="+mj-lt"/>
              <a:buAutoNum type="arabicPeriod"/>
            </a:pPr>
            <a:r>
              <a:rPr lang="zh-TW" altLang="en-US" dirty="0">
                <a:latin typeface="+mj-ea"/>
                <a:ea typeface="+mj-ea"/>
              </a:rPr>
              <a:t>成蟲階段的重要任務為「進食」與「繁殖」，經常會為此而產生許多爭奪與攻擊行為。 </a:t>
            </a:r>
          </a:p>
          <a:p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02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124</TotalTime>
  <Words>1211</Words>
  <Application>Microsoft Office PowerPoint</Application>
  <PresentationFormat>如螢幕大小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公正</vt:lpstr>
      <vt:lpstr>高砂鋸鍬形蟲干擾交配權 之策略探討</vt:lpstr>
      <vt:lpstr>壹、前言</vt:lpstr>
      <vt:lpstr>研究動機</vt:lpstr>
      <vt:lpstr>研究目的</vt:lpstr>
      <vt:lpstr>研究方法</vt:lpstr>
      <vt:lpstr>貳、正文</vt:lpstr>
      <vt:lpstr>高砂鋸鍬形蟲的生命史</vt:lpstr>
      <vt:lpstr>高砂鋸鍬形蟲成蟲的身體型態與主要生活任務 </vt:lpstr>
      <vt:lpstr>高砂鋸鍬形蟲成蟲的身體型態與主要生活任務 </vt:lpstr>
      <vt:lpstr>高砂鋸鍬形蟲會運用觸鬚、口器溝通 </vt:lpstr>
      <vt:lpstr>干擾交配權的實驗過程及發現 </vt:lpstr>
      <vt:lpstr>干擾交配權的實驗過程及發現 </vt:lpstr>
      <vt:lpstr>干擾交配權的實驗過程及發現 </vt:lpstr>
      <vt:lpstr>參、結論</vt:lpstr>
      <vt:lpstr>肆、引註資料</vt:lpstr>
      <vt:lpstr>報告完畢。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高砂鋸鍬形蟲干擾交配權 之策略探討</dc:title>
  <dc:creator>tcsh</dc:creator>
  <cp:lastModifiedBy>tcsh</cp:lastModifiedBy>
  <cp:revision>42</cp:revision>
  <dcterms:created xsi:type="dcterms:W3CDTF">2015-10-28T11:15:12Z</dcterms:created>
  <dcterms:modified xsi:type="dcterms:W3CDTF">2015-10-28T13:19:30Z</dcterms:modified>
</cp:coreProperties>
</file>