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2"/>
  </p:sldMasterIdLst>
  <p:notesMasterIdLst>
    <p:notesMasterId r:id="rId30"/>
  </p:notesMasterIdLst>
  <p:handoutMasterIdLst>
    <p:handoutMasterId r:id="rId31"/>
  </p:handoutMasterIdLst>
  <p:sldIdLst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86" r:id="rId11"/>
    <p:sldId id="288" r:id="rId12"/>
    <p:sldId id="265" r:id="rId13"/>
    <p:sldId id="278" r:id="rId14"/>
    <p:sldId id="266" r:id="rId15"/>
    <p:sldId id="273" r:id="rId16"/>
    <p:sldId id="271" r:id="rId17"/>
    <p:sldId id="289" r:id="rId18"/>
    <p:sldId id="267" r:id="rId19"/>
    <p:sldId id="279" r:id="rId20"/>
    <p:sldId id="282" r:id="rId21"/>
    <p:sldId id="280" r:id="rId22"/>
    <p:sldId id="281" r:id="rId23"/>
    <p:sldId id="285" r:id="rId24"/>
    <p:sldId id="290" r:id="rId25"/>
    <p:sldId id="268" r:id="rId26"/>
    <p:sldId id="291" r:id="rId27"/>
    <p:sldId id="269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3CFE7D9-AFB8-4A2C-983A-579AD130F212}">
          <p14:sldIdLst>
            <p14:sldId id="257"/>
            <p14:sldId id="256"/>
            <p14:sldId id="259"/>
            <p14:sldId id="260"/>
            <p14:sldId id="261"/>
            <p14:sldId id="262"/>
            <p14:sldId id="263"/>
            <p14:sldId id="264"/>
            <p14:sldId id="286"/>
            <p14:sldId id="288"/>
            <p14:sldId id="265"/>
            <p14:sldId id="278"/>
            <p14:sldId id="266"/>
            <p14:sldId id="273"/>
            <p14:sldId id="271"/>
            <p14:sldId id="289"/>
            <p14:sldId id="267"/>
            <p14:sldId id="279"/>
            <p14:sldId id="282"/>
            <p14:sldId id="280"/>
            <p14:sldId id="281"/>
            <p14:sldId id="285"/>
            <p14:sldId id="290"/>
            <p14:sldId id="268"/>
            <p14:sldId id="291"/>
            <p14:sldId id="269"/>
            <p14:sldId id="28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99CC"/>
    <a:srgbClr val="FF33CC"/>
    <a:srgbClr val="0033CC"/>
    <a:srgbClr val="66FF33"/>
    <a:srgbClr val="FF6600"/>
    <a:srgbClr val="CC66FF"/>
    <a:srgbClr val="33CC33"/>
    <a:srgbClr val="00CCF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1" autoAdjust="0"/>
    <p:restoredTop sz="84223" autoAdjust="0"/>
  </p:normalViewPr>
  <p:slideViewPr>
    <p:cSldViewPr>
      <p:cViewPr varScale="1">
        <p:scale>
          <a:sx n="72" d="100"/>
          <a:sy n="72" d="100"/>
        </p:scale>
        <p:origin x="-5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uho\Desktop\Erik\&#23567;&#35542;&#25991;&#22823;&#38598;&#21512;\&#28415;&#24847;&#2423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23567;&#35542;&#25991;&#22823;&#38598;&#21512;\&#28415;&#24847;&#24230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Houho\Desktop\Erik\&#23567;&#35542;&#25991;&#22823;&#38598;&#21512;\&#28415;&#24847;&#2423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zh-TW"/>
              <a:t>試吃會成果</a:t>
            </a:r>
            <a:endParaRPr lang="en-US" dirty="0"/>
          </a:p>
          <a:p>
            <a:pPr>
              <a:defRPr/>
            </a:pPr>
            <a:r>
              <a:rPr lang="zh-TW"/>
              <a:t>滿意度百分比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8246785331948995"/>
          <c:w val="0.80723909202054345"/>
          <c:h val="0.8175321466805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007069582907257"/>
          <c:y val="5.6206536310051375E-2"/>
        </c:manualLayout>
      </c:layout>
      <c:overlay val="0"/>
      <c:txPr>
        <a:bodyPr/>
        <a:lstStyle/>
        <a:p>
          <a:pPr>
            <a:defRPr sz="3600">
              <a:latin typeface="微軟正黑體" panose="020B0604030504040204" pitchFamily="34" charset="-120"/>
              <a:ea typeface="微軟正黑體" panose="020B0604030504040204" pitchFamily="34" charset="-120"/>
            </a:defRPr>
          </a:pPr>
          <a:endParaRPr lang="zh-TW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工作表1!$A$2</c:f>
              <c:strCache>
                <c:ptCount val="1"/>
                <c:pt idx="0">
                  <c:v>滿意度百分比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Lbls>
            <c:dLbl>
              <c:idx val="0"/>
              <c:layout>
                <c:manualLayout>
                  <c:x val="-0.2284463990836462"/>
                  <c:y val="-0.1548767441927605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6150916534477089"/>
                  <c:y val="1.145491398709845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1792619521907989"/>
                  <c:y val="7.76523067101892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>
                    <a:latin typeface="微軟正黑體" panose="020B0604030504040204" pitchFamily="34" charset="-120"/>
                    <a:ea typeface="微軟正黑體" panose="020B0604030504040204" pitchFamily="34" charset="-120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工作表1!$B$1:$D$1</c:f>
              <c:strCache>
                <c:ptCount val="3"/>
                <c:pt idx="0">
                  <c:v>好吃</c:v>
                </c:pt>
                <c:pt idx="1">
                  <c:v>尚可</c:v>
                </c:pt>
                <c:pt idx="2">
                  <c:v>不接受</c:v>
                </c:pt>
              </c:strCache>
            </c:strRef>
          </c:cat>
          <c:val>
            <c:numRef>
              <c:f>工作表1!$B$2:$D$2</c:f>
              <c:numCache>
                <c:formatCode>General</c:formatCode>
                <c:ptCount val="3"/>
                <c:pt idx="0">
                  <c:v>72</c:v>
                </c:pt>
                <c:pt idx="1">
                  <c:v>14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8.3752149548589339E-2"/>
          <c:y val="0.80216405801183377"/>
          <c:w val="0.83846998995892053"/>
          <c:h val="0.1955580068322364"/>
        </c:manualLayout>
      </c:layout>
      <c:overlay val="0"/>
      <c:txPr>
        <a:bodyPr/>
        <a:lstStyle/>
        <a:p>
          <a:pPr>
            <a:defRPr sz="2800">
              <a:latin typeface="微軟正黑體" panose="020B0604030504040204" pitchFamily="34" charset="-120"/>
              <a:ea typeface="微軟正黑體" panose="020B0604030504040204" pitchFamily="34" charset="-120"/>
            </a:defRPr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55E-2"/>
          <c:y val="0.15937518226888309"/>
          <c:w val="0.83337642169728776"/>
          <c:h val="0.7896988918051910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3.4056035331377514E-2"/>
          <c:y val="0.74514084982881468"/>
          <c:w val="0.40535609682586365"/>
          <c:h val="0.22124916859026195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1" csCatId="colorful" phldr="1"/>
      <dgm:spPr/>
    </dgm:pt>
    <dgm:pt modelId="{77AF15ED-F058-4A0B-B979-9880C6062DF0}">
      <dgm:prSet phldrT="[Text]" custT="1"/>
      <dgm:spPr/>
      <dgm:t>
        <a:bodyPr lIns="73152" tIns="274320" rIns="73152"/>
        <a:lstStyle/>
        <a:p>
          <a:pPr algn="ctr"/>
          <a:r>
            <a:rPr lang="zh-TW" altLang="en-US" sz="2400" b="1" dirty="0" smtClean="0">
              <a:latin typeface="Microsoft JhengHei" pitchFamily="34" charset="-120"/>
              <a:ea typeface="Microsoft JhengHei" pitchFamily="34" charset="-120"/>
            </a:rPr>
            <a:t>雀豆公主</a:t>
          </a:r>
          <a:endParaRPr lang="en-US" altLang="zh-TW" sz="2400" b="1" dirty="0" smtClean="0">
            <a:latin typeface="Microsoft JhengHei" pitchFamily="34" charset="-120"/>
            <a:ea typeface="Microsoft JhengHei" pitchFamily="34" charset="-120"/>
          </a:endParaRPr>
        </a:p>
        <a:p>
          <a:pPr algn="ctr"/>
          <a:r>
            <a:rPr lang="zh-TW" altLang="en-US" sz="4800" b="1" dirty="0" smtClean="0">
              <a:latin typeface="Microsoft JhengHei" pitchFamily="34" charset="-120"/>
              <a:ea typeface="Microsoft JhengHei" pitchFamily="34" charset="-120"/>
            </a:rPr>
            <a:t>小瑤</a:t>
          </a:r>
          <a:endParaRPr lang="en-US" sz="4800" b="1" dirty="0">
            <a:latin typeface="Microsoft JhengHei" pitchFamily="34" charset="-120"/>
            <a:ea typeface="Microsoft JhengHei" pitchFamily="34" charset="-120"/>
          </a:endParaRPr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endParaRPr lang="en-US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endParaRPr lang="en-US"/>
        </a:p>
      </dgm:t>
    </dgm:pt>
    <dgm:pt modelId="{5DF8D196-4D3D-4940-9F32-682169997D7A}">
      <dgm:prSet phldrT="[Text]" custT="1"/>
      <dgm:spPr/>
      <dgm:t>
        <a:bodyPr lIns="73152" tIns="274320" rIns="73152"/>
        <a:lstStyle/>
        <a:p>
          <a:pPr algn="ctr"/>
          <a:r>
            <a:rPr lang="zh-TW" altLang="en-US" sz="2400" b="1" dirty="0" smtClean="0">
              <a:latin typeface="Microsoft JhengHei" pitchFamily="34" charset="-120"/>
              <a:ea typeface="Microsoft JhengHei" pitchFamily="34" charset="-120"/>
            </a:rPr>
            <a:t>露蕎公主</a:t>
          </a:r>
          <a:endParaRPr lang="en-US" altLang="zh-TW" sz="2400" b="1" dirty="0" smtClean="0">
            <a:latin typeface="Microsoft JhengHei" pitchFamily="34" charset="-120"/>
            <a:ea typeface="Microsoft JhengHei" pitchFamily="34" charset="-120"/>
          </a:endParaRPr>
        </a:p>
        <a:p>
          <a:pPr algn="l"/>
          <a:r>
            <a:rPr lang="zh-TW" altLang="en-US" sz="4800" b="1" dirty="0" smtClean="0">
              <a:latin typeface="Microsoft JhengHei" pitchFamily="34" charset="-120"/>
              <a:ea typeface="Microsoft JhengHei" pitchFamily="34" charset="-120"/>
            </a:rPr>
            <a:t> 小燐</a:t>
          </a:r>
          <a:endParaRPr lang="en-US" sz="4800" b="1" dirty="0">
            <a:latin typeface="Microsoft JhengHei" pitchFamily="34" charset="-120"/>
            <a:ea typeface="Microsoft JhengHei" pitchFamily="34" charset="-120"/>
          </a:endParaRPr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endParaRPr lang="en-US"/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endParaRPr lang="en-US"/>
        </a:p>
      </dgm:t>
    </dgm:pt>
    <dgm:pt modelId="{476E4177-EF8D-419E-AB8A-93E66CC82482}">
      <dgm:prSet phldrT="[Text]" custT="1"/>
      <dgm:spPr/>
      <dgm:t>
        <a:bodyPr lIns="73152" tIns="274320" rIns="73152"/>
        <a:lstStyle/>
        <a:p>
          <a:pPr algn="ctr"/>
          <a:r>
            <a:rPr lang="zh-TW" altLang="en-US" sz="2400" b="1" dirty="0" smtClean="0">
              <a:latin typeface="Microsoft JhengHei" pitchFamily="34" charset="-120"/>
              <a:ea typeface="Microsoft JhengHei" pitchFamily="34" charset="-120"/>
            </a:rPr>
            <a:t>洋蔥王子</a:t>
          </a:r>
          <a:endParaRPr lang="en-US" altLang="zh-TW" sz="2400" b="1" dirty="0" smtClean="0">
            <a:latin typeface="Microsoft JhengHei" pitchFamily="34" charset="-120"/>
            <a:ea typeface="Microsoft JhengHei" pitchFamily="34" charset="-120"/>
          </a:endParaRPr>
        </a:p>
        <a:p>
          <a:pPr algn="ctr"/>
          <a:r>
            <a:rPr lang="zh-TW" altLang="en-US" sz="4800" b="1" dirty="0" smtClean="0">
              <a:latin typeface="Microsoft JhengHei" pitchFamily="34" charset="-120"/>
              <a:ea typeface="Microsoft JhengHei" pitchFamily="34" charset="-120"/>
            </a:rPr>
            <a:t>小元</a:t>
          </a:r>
          <a:endParaRPr lang="en-US" sz="4800" b="1" dirty="0">
            <a:latin typeface="Microsoft JhengHei" pitchFamily="34" charset="-120"/>
            <a:ea typeface="Microsoft JhengHei" pitchFamily="34" charset="-120"/>
          </a:endParaRPr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en-US"/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en-US"/>
        </a:p>
      </dgm:t>
    </dgm:pt>
    <dgm:pt modelId="{C20F2834-7A4B-463C-ABDE-12FFE93933A3}">
      <dgm:prSet phldrT="[Text]" custT="1"/>
      <dgm:spPr/>
      <dgm:t>
        <a:bodyPr lIns="73152" tIns="274320" rIns="73152"/>
        <a:lstStyle/>
        <a:p>
          <a:pPr algn="ctr"/>
          <a:r>
            <a:rPr lang="zh-TW" altLang="en-US" sz="2400" b="1" dirty="0" smtClean="0">
              <a:latin typeface="Microsoft JhengHei" pitchFamily="34" charset="-120"/>
              <a:ea typeface="Microsoft JhengHei" pitchFamily="34" charset="-120"/>
            </a:rPr>
            <a:t>箭筍公主</a:t>
          </a:r>
        </a:p>
        <a:p>
          <a:pPr algn="ctr"/>
          <a:r>
            <a:rPr lang="zh-TW" altLang="en-US" sz="4800" b="1" dirty="0" smtClean="0">
              <a:latin typeface="Microsoft JhengHei" pitchFamily="34" charset="-120"/>
              <a:ea typeface="Microsoft JhengHei" pitchFamily="34" charset="-120"/>
            </a:rPr>
            <a:t>小姿</a:t>
          </a:r>
        </a:p>
        <a:p>
          <a:pPr algn="ctr"/>
          <a:endParaRPr lang="en-US" sz="4800" b="1" dirty="0">
            <a:latin typeface="Microsoft JhengHei" pitchFamily="34" charset="-120"/>
            <a:ea typeface="Microsoft JhengHei" pitchFamily="34" charset="-120"/>
          </a:endParaRPr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endParaRPr lang="en-US"/>
        </a:p>
      </dgm:t>
    </dgm:pt>
    <dgm:pt modelId="{BCFE97E8-F389-4CB9-AF67-54F99688D24C}" type="parTrans" cxnId="{4C839C11-576D-4F8B-A506-F28B1DFFF881}">
      <dgm:prSet/>
      <dgm:spPr/>
      <dgm:t>
        <a:bodyPr/>
        <a:lstStyle/>
        <a:p>
          <a:endParaRPr lang="en-US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LinFactNeighborX="-4505" custLinFactNeighborY="-7012"/>
      <dgm:spPr/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4"/>
      <dgm:spPr/>
    </dgm:pt>
    <dgm:pt modelId="{C43EB61A-2E04-409F-8F87-79F190ED3CE0}" type="pres">
      <dgm:prSet presAssocID="{476E4177-EF8D-419E-AB8A-93E66CC82482}" presName="imagNode" presStyleLbl="fgImgPlace1" presStyleIdx="0" presStyleCnt="4" custLinFactX="129840" custLinFactNeighborX="200000" custLinFactNeighborY="-89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1" presStyleCnt="4" custLinFactNeighborY="25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6B65F-B8AB-44AD-8F33-AF566667E781}" type="pres">
      <dgm:prSet presAssocID="{77AF15ED-F058-4A0B-B979-9880C6062DF0}" presName="invisiNode" presStyleLbl="node1" presStyleIdx="1" presStyleCnt="4"/>
      <dgm:spPr/>
    </dgm:pt>
    <dgm:pt modelId="{41BC1ABA-1F87-4B1E-94EC-41724CD12655}" type="pres">
      <dgm:prSet presAssocID="{77AF15ED-F058-4A0B-B979-9880C6062DF0}" presName="imagNode" presStyleLbl="fgImgPlace1" presStyleIdx="1" presStyleCnt="4" custLinFactX="11033" custLinFactNeighborX="100000" custLinFactNeighborY="-89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9D6457D-CBBF-4A28-8C38-C3F75EA43CF1}" type="pres">
      <dgm:prSet presAssocID="{E3B236AA-E864-46E4-BC91-F2D73633FE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528D1-DD5F-4687-9BFE-878C43D23D5D}" type="pres">
      <dgm:prSet presAssocID="{5DF8D196-4D3D-4940-9F32-682169997D7A}" presName="invisiNode" presStyleLbl="node1" presStyleIdx="2" presStyleCnt="4"/>
      <dgm:spPr/>
    </dgm:pt>
    <dgm:pt modelId="{D88C7409-AB93-4FE3-A61D-F51EE8A4B008}" type="pres">
      <dgm:prSet presAssocID="{5DF8D196-4D3D-4940-9F32-682169997D7A}" presName="imagNode" presStyleLbl="fgImgPlace1" presStyleIdx="2" presStyleCnt="4" custLinFactX="-11530" custLinFactNeighborX="-100000" custLinFactNeighborY="-89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A6E58D0-F06D-4082-9183-0F2955E6C631}" type="pres">
      <dgm:prSet presAssocID="{90C1E242-23BD-452C-B222-DCFA2D4DAE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C36F4-A127-4733-8CAC-70994BB842F2}" type="pres">
      <dgm:prSet presAssocID="{C20F2834-7A4B-463C-ABDE-12FFE93933A3}" presName="invisiNode" presStyleLbl="node1" presStyleIdx="3" presStyleCnt="4"/>
      <dgm:spPr/>
    </dgm:pt>
    <dgm:pt modelId="{B68F94D2-D73D-420A-802B-DFDC9BE4ED4C}" type="pres">
      <dgm:prSet presAssocID="{C20F2834-7A4B-463C-ABDE-12FFE93933A3}" presName="imagNode" presStyleLbl="fgImgPlace1" presStyleIdx="3" presStyleCnt="4" custLinFactX="-131381" custLinFactNeighborX="-200000" custLinFactNeighborY="447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D3B69F4-72CF-49E2-8926-8FD63E771977}" srcId="{AA690160-D328-4B69-A035-90D3C82FA0A6}" destId="{77AF15ED-F058-4A0B-B979-9880C6062DF0}" srcOrd="1" destOrd="0" parTransId="{0DF2CDB2-0880-4047-8447-A17EAE7580E4}" sibTransId="{E3B236AA-E864-46E4-BC91-F2D73633FEA4}"/>
    <dgm:cxn modelId="{4C839C11-576D-4F8B-A506-F28B1DFFF881}" srcId="{AA690160-D328-4B69-A035-90D3C82FA0A6}" destId="{C20F2834-7A4B-463C-ABDE-12FFE93933A3}" srcOrd="3" destOrd="0" parTransId="{BCFE97E8-F389-4CB9-AF67-54F99688D24C}" sibTransId="{CAE5F0D1-5C6A-4BF8-ACC0-DB67084C99C7}"/>
    <dgm:cxn modelId="{D82F44E0-3E3D-4945-B44D-E0989771C1DC}" type="presOf" srcId="{5DF8D196-4D3D-4940-9F32-682169997D7A}" destId="{87B5BDBA-3C7A-41F1-8C33-F13937A84B36}" srcOrd="0" destOrd="0" presId="urn:microsoft.com/office/officeart/2005/8/layout/pList2#1"/>
    <dgm:cxn modelId="{7646E28E-46FE-4619-A40D-8223AB09BDDF}" type="presOf" srcId="{E3B236AA-E864-46E4-BC91-F2D73633FEA4}" destId="{A9D6457D-CBBF-4A28-8C38-C3F75EA43CF1}" srcOrd="0" destOrd="0" presId="urn:microsoft.com/office/officeart/2005/8/layout/pList2#1"/>
    <dgm:cxn modelId="{B9B85342-AC50-4E97-8E9E-2FD870B1E881}" srcId="{AA690160-D328-4B69-A035-90D3C82FA0A6}" destId="{5DF8D196-4D3D-4940-9F32-682169997D7A}" srcOrd="2" destOrd="0" parTransId="{51CE1848-AB2A-4E28-8CF5-8442E546E0C5}" sibTransId="{90C1E242-23BD-452C-B222-DCFA2D4DAE3B}"/>
    <dgm:cxn modelId="{2E4EDC28-B07B-4C37-B240-91344E6AC168}" type="presOf" srcId="{90C1E242-23BD-452C-B222-DCFA2D4DAE3B}" destId="{CA6E58D0-F06D-4082-9183-0F2955E6C631}" srcOrd="0" destOrd="0" presId="urn:microsoft.com/office/officeart/2005/8/layout/pList2#1"/>
    <dgm:cxn modelId="{6A4F3537-CF94-47D1-ABA7-58AF37683953}" type="presOf" srcId="{77AF15ED-F058-4A0B-B979-9880C6062DF0}" destId="{5284ED54-4761-44DA-8086-D5FD397A1C95}" srcOrd="0" destOrd="0" presId="urn:microsoft.com/office/officeart/2005/8/layout/pList2#1"/>
    <dgm:cxn modelId="{6CF0D760-DBF8-468A-A195-C86CFD4C4AF6}" type="presOf" srcId="{C20F2834-7A4B-463C-ABDE-12FFE93933A3}" destId="{9B706799-997B-4F74-B652-58B58A51EA58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114D0FE8-F9D9-4BD0-9EBB-6F3E7E326AA9}" type="presOf" srcId="{A91F7A1B-DD1E-4B26-839C-2A5EF0A403AD}" destId="{3DB5F289-A8C3-40D5-8393-8636D9BFFD29}" srcOrd="0" destOrd="0" presId="urn:microsoft.com/office/officeart/2005/8/layout/pList2#1"/>
    <dgm:cxn modelId="{9D2D6E57-4563-4E9D-B64C-4CC5CA52CD21}" type="presOf" srcId="{AA690160-D328-4B69-A035-90D3C82FA0A6}" destId="{9E4DC8AD-1AC7-4E53-B32C-25202AFDB195}" srcOrd="0" destOrd="0" presId="urn:microsoft.com/office/officeart/2005/8/layout/pList2#1"/>
    <dgm:cxn modelId="{F4BF0727-3CCF-4669-A4BD-891E0BFB8EE4}" type="presOf" srcId="{476E4177-EF8D-419E-AB8A-93E66CC82482}" destId="{2572025E-E8B8-4F94-94D0-DC22D7F762FB}" srcOrd="0" destOrd="0" presId="urn:microsoft.com/office/officeart/2005/8/layout/pList2#1"/>
    <dgm:cxn modelId="{9BF6F6B0-BEB4-49F1-924E-275E9EBD4217}" type="presParOf" srcId="{9E4DC8AD-1AC7-4E53-B32C-25202AFDB195}" destId="{ACBF4AF3-FAB8-444C-81AB-52C89640E279}" srcOrd="0" destOrd="0" presId="urn:microsoft.com/office/officeart/2005/8/layout/pList2#1"/>
    <dgm:cxn modelId="{84171304-7FF2-4994-9F0C-39B3B49D5C7D}" type="presParOf" srcId="{9E4DC8AD-1AC7-4E53-B32C-25202AFDB195}" destId="{78248EF9-FFBB-4EB0-94C4-16A1D0A1A170}" srcOrd="1" destOrd="0" presId="urn:microsoft.com/office/officeart/2005/8/layout/pList2#1"/>
    <dgm:cxn modelId="{2EAAFD75-AF37-4B50-A287-9EF102E9E495}" type="presParOf" srcId="{78248EF9-FFBB-4EB0-94C4-16A1D0A1A170}" destId="{CC8831C0-DF59-484B-83B2-A708366B3EB6}" srcOrd="0" destOrd="0" presId="urn:microsoft.com/office/officeart/2005/8/layout/pList2#1"/>
    <dgm:cxn modelId="{0CE73E52-A51A-4C10-8992-7996BA1807E0}" type="presParOf" srcId="{CC8831C0-DF59-484B-83B2-A708366B3EB6}" destId="{2572025E-E8B8-4F94-94D0-DC22D7F762FB}" srcOrd="0" destOrd="0" presId="urn:microsoft.com/office/officeart/2005/8/layout/pList2#1"/>
    <dgm:cxn modelId="{8ECB9AD0-C7CF-4C1E-85A6-5A75A2C93A65}" type="presParOf" srcId="{CC8831C0-DF59-484B-83B2-A708366B3EB6}" destId="{2E2B4276-DB06-4C66-80FF-919CDE10A5FE}" srcOrd="1" destOrd="0" presId="urn:microsoft.com/office/officeart/2005/8/layout/pList2#1"/>
    <dgm:cxn modelId="{DD2108F8-5767-4374-AEC6-71123F2150BC}" type="presParOf" srcId="{CC8831C0-DF59-484B-83B2-A708366B3EB6}" destId="{C43EB61A-2E04-409F-8F87-79F190ED3CE0}" srcOrd="2" destOrd="0" presId="urn:microsoft.com/office/officeart/2005/8/layout/pList2#1"/>
    <dgm:cxn modelId="{28E950C9-757B-4363-9952-94547141B46C}" type="presParOf" srcId="{78248EF9-FFBB-4EB0-94C4-16A1D0A1A170}" destId="{3DB5F289-A8C3-40D5-8393-8636D9BFFD29}" srcOrd="1" destOrd="0" presId="urn:microsoft.com/office/officeart/2005/8/layout/pList2#1"/>
    <dgm:cxn modelId="{4135BFAA-D0BA-447A-B014-C8AF0B493813}" type="presParOf" srcId="{78248EF9-FFBB-4EB0-94C4-16A1D0A1A170}" destId="{3617A269-0CD9-4948-9932-FA1AD12DE27E}" srcOrd="2" destOrd="0" presId="urn:microsoft.com/office/officeart/2005/8/layout/pList2#1"/>
    <dgm:cxn modelId="{35644B62-CEB3-4E1C-8E54-06F6FFF4CDF4}" type="presParOf" srcId="{3617A269-0CD9-4948-9932-FA1AD12DE27E}" destId="{5284ED54-4761-44DA-8086-D5FD397A1C95}" srcOrd="0" destOrd="0" presId="urn:microsoft.com/office/officeart/2005/8/layout/pList2#1"/>
    <dgm:cxn modelId="{E6014D90-8E5C-4F62-A1B2-E7BC9921C5AE}" type="presParOf" srcId="{3617A269-0CD9-4948-9932-FA1AD12DE27E}" destId="{9666B65F-B8AB-44AD-8F33-AF566667E781}" srcOrd="1" destOrd="0" presId="urn:microsoft.com/office/officeart/2005/8/layout/pList2#1"/>
    <dgm:cxn modelId="{E3F64436-9A93-445E-9422-B118E769FDCB}" type="presParOf" srcId="{3617A269-0CD9-4948-9932-FA1AD12DE27E}" destId="{41BC1ABA-1F87-4B1E-94EC-41724CD12655}" srcOrd="2" destOrd="0" presId="urn:microsoft.com/office/officeart/2005/8/layout/pList2#1"/>
    <dgm:cxn modelId="{3F41925C-F284-4B48-AB06-93C11AD20C1D}" type="presParOf" srcId="{78248EF9-FFBB-4EB0-94C4-16A1D0A1A170}" destId="{A9D6457D-CBBF-4A28-8C38-C3F75EA43CF1}" srcOrd="3" destOrd="0" presId="urn:microsoft.com/office/officeart/2005/8/layout/pList2#1"/>
    <dgm:cxn modelId="{CE48AF1F-081C-48D9-BCC5-24881243CD1D}" type="presParOf" srcId="{78248EF9-FFBB-4EB0-94C4-16A1D0A1A170}" destId="{CDFA4098-C274-4C84-9513-F0698696D98A}" srcOrd="4" destOrd="0" presId="urn:microsoft.com/office/officeart/2005/8/layout/pList2#1"/>
    <dgm:cxn modelId="{F16D78A1-2D52-4CA6-8799-14964B5E1E1D}" type="presParOf" srcId="{CDFA4098-C274-4C84-9513-F0698696D98A}" destId="{87B5BDBA-3C7A-41F1-8C33-F13937A84B36}" srcOrd="0" destOrd="0" presId="urn:microsoft.com/office/officeart/2005/8/layout/pList2#1"/>
    <dgm:cxn modelId="{4AD916A2-F505-4061-AA3F-CCE585FD5819}" type="presParOf" srcId="{CDFA4098-C274-4C84-9513-F0698696D98A}" destId="{928528D1-DD5F-4687-9BFE-878C43D23D5D}" srcOrd="1" destOrd="0" presId="urn:microsoft.com/office/officeart/2005/8/layout/pList2#1"/>
    <dgm:cxn modelId="{9E24D239-5AFC-4068-88EE-3B66C7B774AE}" type="presParOf" srcId="{CDFA4098-C274-4C84-9513-F0698696D98A}" destId="{D88C7409-AB93-4FE3-A61D-F51EE8A4B008}" srcOrd="2" destOrd="0" presId="urn:microsoft.com/office/officeart/2005/8/layout/pList2#1"/>
    <dgm:cxn modelId="{D16396F8-6D43-42C7-8837-D36E8CD94412}" type="presParOf" srcId="{78248EF9-FFBB-4EB0-94C4-16A1D0A1A170}" destId="{CA6E58D0-F06D-4082-9183-0F2955E6C631}" srcOrd="5" destOrd="0" presId="urn:microsoft.com/office/officeart/2005/8/layout/pList2#1"/>
    <dgm:cxn modelId="{43C31E3B-4290-41C3-8AE9-F98891C8D5D9}" type="presParOf" srcId="{78248EF9-FFBB-4EB0-94C4-16A1D0A1A170}" destId="{8AC8F713-1879-4B70-BB31-C5C195E24471}" srcOrd="6" destOrd="0" presId="urn:microsoft.com/office/officeart/2005/8/layout/pList2#1"/>
    <dgm:cxn modelId="{0CD61CF8-F0B5-4BAF-A625-C7DA6315C09F}" type="presParOf" srcId="{8AC8F713-1879-4B70-BB31-C5C195E24471}" destId="{9B706799-997B-4F74-B652-58B58A51EA58}" srcOrd="0" destOrd="0" presId="urn:microsoft.com/office/officeart/2005/8/layout/pList2#1"/>
    <dgm:cxn modelId="{5AC6560F-68C4-46FE-A491-3CFF3B045368}" type="presParOf" srcId="{8AC8F713-1879-4B70-BB31-C5C195E24471}" destId="{AF8C36F4-A127-4733-8CAC-70994BB842F2}" srcOrd="1" destOrd="0" presId="urn:microsoft.com/office/officeart/2005/8/layout/pList2#1"/>
    <dgm:cxn modelId="{177AF293-275E-4907-B258-2281FD4CCD6D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0"/>
          <a:ext cx="8458200" cy="18288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6351249" y="231796"/>
          <a:ext cx="1847918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256075" y="1828799"/>
          <a:ext cx="1847918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Microsoft JhengHei" pitchFamily="34" charset="-120"/>
              <a:ea typeface="Microsoft JhengHei" pitchFamily="34" charset="-120"/>
            </a:rPr>
            <a:t>洋蔥王子</a:t>
          </a:r>
          <a:endParaRPr lang="en-US" altLang="zh-TW" sz="2400" b="1" kern="1200" dirty="0" smtClean="0">
            <a:latin typeface="Microsoft JhengHei" pitchFamily="34" charset="-120"/>
            <a:ea typeface="Microsoft JhengHei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Microsoft JhengHei" pitchFamily="34" charset="-120"/>
              <a:ea typeface="Microsoft JhengHei" pitchFamily="34" charset="-120"/>
            </a:rPr>
            <a:t>小元</a:t>
          </a:r>
          <a:endParaRPr lang="en-US" sz="4800" b="1" kern="1200" dirty="0">
            <a:latin typeface="Microsoft JhengHei" pitchFamily="34" charset="-120"/>
            <a:ea typeface="Microsoft JhengHei" pitchFamily="34" charset="-120"/>
          </a:endParaRPr>
        </a:p>
      </dsp:txBody>
      <dsp:txXfrm rot="10800000">
        <a:off x="312905" y="1828799"/>
        <a:ext cx="1734258" cy="2178370"/>
      </dsp:txXfrm>
    </dsp:sp>
    <dsp:sp modelId="{41BC1ABA-1F87-4B1E-94EC-41724CD12655}">
      <dsp:nvSpPr>
        <dsp:cNvPr id="0" name=""/>
        <dsp:cNvSpPr/>
      </dsp:nvSpPr>
      <dsp:spPr>
        <a:xfrm>
          <a:off x="4340584" y="231796"/>
          <a:ext cx="1847918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2288785" y="1828799"/>
          <a:ext cx="1847918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Microsoft JhengHei" pitchFamily="34" charset="-120"/>
              <a:ea typeface="Microsoft JhengHei" pitchFamily="34" charset="-120"/>
            </a:rPr>
            <a:t>雀豆公主</a:t>
          </a:r>
          <a:endParaRPr lang="en-US" altLang="zh-TW" sz="2400" b="1" kern="1200" dirty="0" smtClean="0">
            <a:latin typeface="Microsoft JhengHei" pitchFamily="34" charset="-120"/>
            <a:ea typeface="Microsoft JhengHei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Microsoft JhengHei" pitchFamily="34" charset="-120"/>
              <a:ea typeface="Microsoft JhengHei" pitchFamily="34" charset="-120"/>
            </a:rPr>
            <a:t>小瑤</a:t>
          </a:r>
          <a:endParaRPr lang="en-US" sz="4800" b="1" kern="1200" dirty="0">
            <a:latin typeface="Microsoft JhengHei" pitchFamily="34" charset="-120"/>
            <a:ea typeface="Microsoft JhengHei" pitchFamily="34" charset="-120"/>
          </a:endParaRPr>
        </a:p>
      </dsp:txBody>
      <dsp:txXfrm rot="10800000">
        <a:off x="2345615" y="1828799"/>
        <a:ext cx="1734258" cy="2178370"/>
      </dsp:txXfrm>
    </dsp:sp>
    <dsp:sp modelId="{D88C7409-AB93-4FE3-A61D-F51EE8A4B008}">
      <dsp:nvSpPr>
        <dsp:cNvPr id="0" name=""/>
        <dsp:cNvSpPr/>
      </dsp:nvSpPr>
      <dsp:spPr>
        <a:xfrm>
          <a:off x="2260512" y="231796"/>
          <a:ext cx="1847918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4321495" y="1828799"/>
          <a:ext cx="1847918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Microsoft JhengHei" pitchFamily="34" charset="-120"/>
              <a:ea typeface="Microsoft JhengHei" pitchFamily="34" charset="-120"/>
            </a:rPr>
            <a:t>露蕎公主</a:t>
          </a:r>
          <a:endParaRPr lang="en-US" altLang="zh-TW" sz="2400" b="1" kern="1200" dirty="0" smtClean="0">
            <a:latin typeface="Microsoft JhengHei" pitchFamily="34" charset="-120"/>
            <a:ea typeface="Microsoft JhengHei" pitchFamily="34" charset="-12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Microsoft JhengHei" pitchFamily="34" charset="-120"/>
              <a:ea typeface="Microsoft JhengHei" pitchFamily="34" charset="-120"/>
            </a:rPr>
            <a:t> 小燐</a:t>
          </a:r>
          <a:endParaRPr lang="en-US" sz="4800" b="1" kern="1200" dirty="0">
            <a:latin typeface="Microsoft JhengHei" pitchFamily="34" charset="-120"/>
            <a:ea typeface="Microsoft JhengHei" pitchFamily="34" charset="-120"/>
          </a:endParaRPr>
        </a:p>
      </dsp:txBody>
      <dsp:txXfrm rot="10800000">
        <a:off x="4378325" y="1828799"/>
        <a:ext cx="1734258" cy="2178370"/>
      </dsp:txXfrm>
    </dsp:sp>
    <dsp:sp modelId="{B68F94D2-D73D-420A-802B-DFDC9BE4ED4C}">
      <dsp:nvSpPr>
        <dsp:cNvPr id="0" name=""/>
        <dsp:cNvSpPr/>
      </dsp:nvSpPr>
      <dsp:spPr>
        <a:xfrm>
          <a:off x="230555" y="303801"/>
          <a:ext cx="1847918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06799-997B-4F74-B652-58B58A51EA58}">
      <dsp:nvSpPr>
        <dsp:cNvPr id="0" name=""/>
        <dsp:cNvSpPr/>
      </dsp:nvSpPr>
      <dsp:spPr>
        <a:xfrm rot="10800000">
          <a:off x="6354206" y="1828799"/>
          <a:ext cx="1847918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Microsoft JhengHei" pitchFamily="34" charset="-120"/>
              <a:ea typeface="Microsoft JhengHei" pitchFamily="34" charset="-120"/>
            </a:rPr>
            <a:t>箭筍公主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Microsoft JhengHei" pitchFamily="34" charset="-120"/>
              <a:ea typeface="Microsoft JhengHei" pitchFamily="34" charset="-120"/>
            </a:rPr>
            <a:t>小姿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b="1" kern="1200" dirty="0">
            <a:latin typeface="Microsoft JhengHei" pitchFamily="34" charset="-120"/>
            <a:ea typeface="Microsoft JhengHei" pitchFamily="34" charset="-120"/>
          </a:endParaRPr>
        </a:p>
      </dsp:txBody>
      <dsp:txXfrm rot="10800000">
        <a:off x="6411036" y="1828799"/>
        <a:ext cx="1734258" cy="2178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0.12628</cdr:x>
      <cdr:y>0.04306</cdr:y>
    </cdr:from>
    <cdr:to>
      <cdr:x>0.899</cdr:x>
      <cdr:y>0.2727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519528" y="216024"/>
          <a:ext cx="3179134" cy="1152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zh-TW" altLang="en-US" sz="4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9C45DC47-2BD5-4F3A-82BA-8DC7B237805D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0635CC8F-1581-40B8-933A-5B53AC7DFD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6350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CD0C4AB8-25BE-445F-8073-7AAC05BD37FF}" type="datetimeFigureOut">
              <a:rPr lang="en-US" smtClean="0"/>
              <a:t>10/29/2015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ED566074-CEC2-4EBF-B1F3-E97A96BEB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20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6074-CEC2-4EBF-B1F3-E97A96BEB2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730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950422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961104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947475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185490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065940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209405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253975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081464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027129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78589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Microsoft JhengHei" pitchFamily="34" charset="-120"/>
                <a:ea typeface="Microsoft JhengHei" pitchFamily="34" charset="-120"/>
              </a:rPr>
              <a:t> </a:t>
            </a:r>
            <a:endParaRPr lang="zh-TW" altLang="en-US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1813" y="460375"/>
            <a:ext cx="3146425" cy="2359025"/>
          </a:xfrm>
        </p:spPr>
      </p:sp>
    </p:spTree>
    <p:extLst>
      <p:ext uri="{BB962C8B-B14F-4D97-AF65-F5344CB8AC3E}">
        <p14:creationId xmlns:p14="http://schemas.microsoft.com/office/powerpoint/2010/main" val="2513401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33431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331860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699788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26759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675284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67528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191939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982184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90944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68575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932846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899240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667875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99229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2400300"/>
            <a:ext cx="6172200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0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1813" y="460375"/>
            <a:ext cx="2435225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522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0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6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9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7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8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5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1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6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07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5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microsoft.com/office/2007/relationships/hdphoto" Target="../media/hdphoto17.wdp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microsoft.com/office/2007/relationships/hdphoto" Target="../media/hdphoto19.wdp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12" Type="http://schemas.microsoft.com/office/2007/relationships/hdphoto" Target="../media/hdphoto2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openxmlformats.org/officeDocument/2006/relationships/image" Target="../media/image96.jpeg"/><Relationship Id="rId5" Type="http://schemas.openxmlformats.org/officeDocument/2006/relationships/image" Target="../media/image93.jpeg"/><Relationship Id="rId10" Type="http://schemas.microsoft.com/office/2007/relationships/hdphoto" Target="../media/hdphoto23.wdp"/><Relationship Id="rId4" Type="http://schemas.microsoft.com/office/2007/relationships/hdphoto" Target="../media/hdphoto20.wdp"/><Relationship Id="rId9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chart" Target="../charts/chart3.xml"/><Relationship Id="rId7" Type="http://schemas.microsoft.com/office/2007/relationships/hdphoto" Target="../media/hdphoto27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microsoft.com/office/2007/relationships/hdphoto" Target="../media/hdphoto26.wdp"/><Relationship Id="rId4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jpeg"/><Relationship Id="rId18" Type="http://schemas.openxmlformats.org/officeDocument/2006/relationships/image" Target="../media/image28.jpeg"/><Relationship Id="rId3" Type="http://schemas.openxmlformats.org/officeDocument/2006/relationships/image" Target="../media/image5.png"/><Relationship Id="rId21" Type="http://schemas.openxmlformats.org/officeDocument/2006/relationships/image" Target="../media/image31.jpeg"/><Relationship Id="rId7" Type="http://schemas.openxmlformats.org/officeDocument/2006/relationships/image" Target="../media/image21.jpeg"/><Relationship Id="rId12" Type="http://schemas.microsoft.com/office/2007/relationships/hdphoto" Target="../media/hdphoto4.wdp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jp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jpeg"/><Relationship Id="rId5" Type="http://schemas.openxmlformats.org/officeDocument/2006/relationships/image" Target="../media/image19.jpeg"/><Relationship Id="rId15" Type="http://schemas.openxmlformats.org/officeDocument/2006/relationships/image" Target="../media/image25.jpeg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18.jpeg"/><Relationship Id="rId9" Type="http://schemas.openxmlformats.org/officeDocument/2006/relationships/image" Target="../media/image22.jpe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microsoft.com/office/2007/relationships/hdphoto" Target="../media/hdphoto6.wdp"/><Relationship Id="rId4" Type="http://schemas.openxmlformats.org/officeDocument/2006/relationships/image" Target="../media/image33.jpe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4.jpeg"/><Relationship Id="rId18" Type="http://schemas.openxmlformats.org/officeDocument/2006/relationships/image" Target="../media/image48.jpeg"/><Relationship Id="rId26" Type="http://schemas.microsoft.com/office/2007/relationships/hdphoto" Target="../media/hdphoto14.wdp"/><Relationship Id="rId3" Type="http://schemas.openxmlformats.org/officeDocument/2006/relationships/image" Target="../media/image37.jpeg"/><Relationship Id="rId21" Type="http://schemas.openxmlformats.org/officeDocument/2006/relationships/image" Target="../media/image50.jpeg"/><Relationship Id="rId7" Type="http://schemas.openxmlformats.org/officeDocument/2006/relationships/image" Target="../media/image40.jpeg"/><Relationship Id="rId12" Type="http://schemas.microsoft.com/office/2007/relationships/hdphoto" Target="../media/hdphoto10.wdp"/><Relationship Id="rId17" Type="http://schemas.openxmlformats.org/officeDocument/2006/relationships/image" Target="../media/image47.jpeg"/><Relationship Id="rId25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6" Type="http://schemas.microsoft.com/office/2007/relationships/hdphoto" Target="../media/hdphoto11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3.jpeg"/><Relationship Id="rId24" Type="http://schemas.microsoft.com/office/2007/relationships/hdphoto" Target="../media/hdphoto13.wdp"/><Relationship Id="rId5" Type="http://schemas.microsoft.com/office/2007/relationships/hdphoto" Target="../media/hdphoto8.wdp"/><Relationship Id="rId15" Type="http://schemas.openxmlformats.org/officeDocument/2006/relationships/image" Target="../media/image46.jpeg"/><Relationship Id="rId23" Type="http://schemas.openxmlformats.org/officeDocument/2006/relationships/image" Target="../media/image52.jpeg"/><Relationship Id="rId28" Type="http://schemas.microsoft.com/office/2007/relationships/hdphoto" Target="../media/hdphoto15.wdp"/><Relationship Id="rId10" Type="http://schemas.microsoft.com/office/2007/relationships/hdphoto" Target="../media/hdphoto9.wdp"/><Relationship Id="rId19" Type="http://schemas.openxmlformats.org/officeDocument/2006/relationships/image" Target="../media/image49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Relationship Id="rId14" Type="http://schemas.openxmlformats.org/officeDocument/2006/relationships/image" Target="../media/image45.gif"/><Relationship Id="rId22" Type="http://schemas.openxmlformats.org/officeDocument/2006/relationships/image" Target="../media/image51.jpeg"/><Relationship Id="rId27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-27384"/>
            <a:ext cx="9144000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8800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食在有意思</a:t>
            </a:r>
            <a:endParaRPr lang="zh-TW" altLang="en-US" sz="8800" b="1" cap="all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403648" y="242088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979712" y="24208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0" y="49228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指導老師：潘斾伃老師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584673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組員：小元、小姿、小燐、小瑤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0" y="242088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專題名稱：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汁、原味、尚好呷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原住民食材的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</a:p>
        </p:txBody>
      </p:sp>
    </p:spTree>
    <p:extLst>
      <p:ext uri="{BB962C8B-B14F-4D97-AF65-F5344CB8AC3E}">
        <p14:creationId xmlns:p14="http://schemas.microsoft.com/office/powerpoint/2010/main" val="11919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Inside-left pages"/>
          <p:cNvGrpSpPr>
            <a:grpSpLocks/>
          </p:cNvGrpSpPr>
          <p:nvPr/>
        </p:nvGrpSpPr>
        <p:grpSpPr bwMode="auto">
          <a:xfrm>
            <a:off x="4762" y="281136"/>
            <a:ext cx="4567238" cy="6172200"/>
            <a:chOff x="1527048" y="1371600"/>
            <a:chExt cx="3044952" cy="4114800"/>
          </a:xfrm>
        </p:grpSpPr>
        <p:sp>
          <p:nvSpPr>
            <p:cNvPr id="76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7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367960" y="281135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字方塊 2"/>
          <p:cNvSpPr txBox="1"/>
          <p:nvPr/>
        </p:nvSpPr>
        <p:spPr>
          <a:xfrm>
            <a:off x="4372721" y="332656"/>
            <a:ext cx="43401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問卷表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extBox 142"/>
          <p:cNvSpPr txBox="1">
            <a:spLocks noChangeArrowheads="1"/>
          </p:cNvSpPr>
          <p:nvPr/>
        </p:nvSpPr>
        <p:spPr bwMode="auto">
          <a:xfrm>
            <a:off x="377577" y="341226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1-3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1032" name="Picture 8" descr="C:\Users\Houho\AppData\Local\Microsoft\Windows\INetCache\IE\QFB71B4D\1374995707-166889332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9" y="2629814"/>
            <a:ext cx="3934641" cy="289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形圖說文字 6"/>
          <p:cNvSpPr/>
          <p:nvPr/>
        </p:nvSpPr>
        <p:spPr>
          <a:xfrm rot="21051256" flipH="1">
            <a:off x="857013" y="2179257"/>
            <a:ext cx="2232248" cy="1224136"/>
          </a:xfrm>
          <a:prstGeom prst="wedgeEllipseCallout">
            <a:avLst>
              <a:gd name="adj1" fmla="val -1273"/>
              <a:gd name="adj2" fmla="val 70789"/>
            </a:avLst>
          </a:prstGeom>
          <a:solidFill>
            <a:srgbClr val="0099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請問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橢圓形圖說文字 65"/>
          <p:cNvSpPr/>
          <p:nvPr/>
        </p:nvSpPr>
        <p:spPr>
          <a:xfrm rot="21422467" flipH="1">
            <a:off x="2083101" y="1932964"/>
            <a:ext cx="2407366" cy="1278032"/>
          </a:xfrm>
          <a:prstGeom prst="wedgeEllipseCallout">
            <a:avLst>
              <a:gd name="adj1" fmla="val 8714"/>
              <a:gd name="adj2" fmla="val 61898"/>
            </a:avLst>
          </a:prstGeom>
          <a:solidFill>
            <a:srgbClr val="FF99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吃野菜，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很健康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書卷 (垂直) 3"/>
          <p:cNvSpPr/>
          <p:nvPr/>
        </p:nvSpPr>
        <p:spPr>
          <a:xfrm>
            <a:off x="4355976" y="1412776"/>
            <a:ext cx="4280323" cy="4752528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TW" sz="2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endParaRPr lang="en-US" altLang="zh-TW" sz="20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Q1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請問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這個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季節</a:t>
            </a:r>
            <a:endParaRPr lang="en-US" altLang="zh-TW" sz="2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有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什麼樣的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菜色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?</a:t>
            </a:r>
          </a:p>
          <a:p>
            <a:endParaRPr lang="en-US" altLang="zh-TW" sz="2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Q2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請問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店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裡食材的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來源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?</a:t>
            </a:r>
          </a:p>
          <a:p>
            <a:endParaRPr lang="en-US" altLang="zh-TW" sz="2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Q3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請問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最店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內較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受歡迎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的     </a:t>
            </a:r>
            <a:endParaRPr lang="en-US" altLang="zh-TW" sz="2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野菜和傳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統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小吃是麼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?</a:t>
            </a:r>
          </a:p>
          <a:p>
            <a:endParaRPr lang="en-US" altLang="zh-TW" sz="20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Q4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請問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吃野菜的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好處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?</a:t>
            </a:r>
          </a:p>
          <a:p>
            <a:endParaRPr lang="en-US" altLang="zh-TW" sz="2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Q5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請問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麼樣的野菜可以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做</a:t>
            </a:r>
            <a:endParaRPr lang="en-US" altLang="zh-TW" sz="2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什麼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樣的野菜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料理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?</a:t>
            </a:r>
          </a:p>
          <a:p>
            <a:endParaRPr lang="en-US" altLang="zh-TW" dirty="0" smtClean="0"/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52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112945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644008" y="329168"/>
            <a:ext cx="36936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一起到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自強夜市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窯烤披薩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ＤＩＹ</a:t>
            </a:r>
            <a:endParaRPr lang="en-US" altLang="zh-TW" sz="2800" dirty="0" smtClean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創意ＰＩＺＺＡ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4094" r="1396" b="17812"/>
          <a:stretch/>
        </p:blipFill>
        <p:spPr>
          <a:xfrm rot="15925973">
            <a:off x="6070812" y="3613450"/>
            <a:ext cx="3202781" cy="190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22825" r="-872" b="2946"/>
          <a:stretch/>
        </p:blipFill>
        <p:spPr>
          <a:xfrm rot="15770089">
            <a:off x="4084851" y="3638667"/>
            <a:ext cx="3304681" cy="173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0">
            <a:off x="2493546" y="4807401"/>
            <a:ext cx="2043316" cy="1360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142"/>
          <p:cNvSpPr txBox="1">
            <a:spLocks noChangeArrowheads="1"/>
          </p:cNvSpPr>
          <p:nvPr/>
        </p:nvSpPr>
        <p:spPr bwMode="auto">
          <a:xfrm>
            <a:off x="251520" y="260648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2-1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393">
            <a:off x="548438" y="3989196"/>
            <a:ext cx="2255790" cy="1501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文字方塊 29"/>
          <p:cNvSpPr txBox="1"/>
          <p:nvPr/>
        </p:nvSpPr>
        <p:spPr>
          <a:xfrm rot="21196812">
            <a:off x="282828" y="5565032"/>
            <a:ext cx="24187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創意披薩</a:t>
            </a:r>
            <a:endParaRPr lang="zh-TW" altLang="en-US" sz="38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6" y="1221469"/>
            <a:ext cx="4263894" cy="2678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75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4762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499992" y="308263"/>
            <a:ext cx="38067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一起到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自強夜市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窯烤披薩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ＤＩＹ</a:t>
            </a:r>
            <a:endParaRPr lang="en-US" altLang="zh-TW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夏威夷ＰＩＺＺＡ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122">
            <a:off x="1629607" y="4005064"/>
            <a:ext cx="2744607" cy="1826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142"/>
          <p:cNvSpPr txBox="1">
            <a:spLocks noChangeArrowheads="1"/>
          </p:cNvSpPr>
          <p:nvPr/>
        </p:nvSpPr>
        <p:spPr bwMode="auto">
          <a:xfrm>
            <a:off x="150771" y="334978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2-2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 rot="329220">
            <a:off x="128859" y="5656899"/>
            <a:ext cx="2240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夏威夷披薩</a:t>
            </a:r>
            <a:endParaRPr lang="zh-TW" altLang="en-US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6161">
            <a:off x="95822" y="1764830"/>
            <a:ext cx="2895343" cy="192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81">
            <a:off x="4826293" y="3179849"/>
            <a:ext cx="3535891" cy="2783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0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35314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76770" y="353144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572000" y="365977"/>
            <a:ext cx="41635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採訪</a:t>
            </a:r>
            <a:r>
              <a:rPr lang="en-US" altLang="zh-TW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GO!GO!GO!</a:t>
            </a: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文創園區採訪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「原味覺醒」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原住民野菜創意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料理競賽活動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7" t="6961" r="8756" b="-1565"/>
          <a:stretch/>
        </p:blipFill>
        <p:spPr>
          <a:xfrm rot="4881468">
            <a:off x="5740205" y="2944580"/>
            <a:ext cx="1997693" cy="1430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6" t="8161" r="11784" b="6364"/>
          <a:stretch/>
        </p:blipFill>
        <p:spPr>
          <a:xfrm rot="5125234">
            <a:off x="6782703" y="4404845"/>
            <a:ext cx="2174391" cy="1588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t="-349" r="9848" b="-4801"/>
          <a:stretch/>
        </p:blipFill>
        <p:spPr>
          <a:xfrm rot="5884506">
            <a:off x="4653965" y="4634990"/>
            <a:ext cx="1790048" cy="1408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" name="TextBox 142"/>
          <p:cNvSpPr txBox="1">
            <a:spLocks noChangeArrowheads="1"/>
          </p:cNvSpPr>
          <p:nvPr/>
        </p:nvSpPr>
        <p:spPr bwMode="auto">
          <a:xfrm>
            <a:off x="179512" y="341226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3-1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sp>
        <p:nvSpPr>
          <p:cNvPr id="8" name="雲朵形圖說文字 7"/>
          <p:cNvSpPr/>
          <p:nvPr/>
        </p:nvSpPr>
        <p:spPr>
          <a:xfrm rot="19378558" flipH="1">
            <a:off x="646325" y="4247629"/>
            <a:ext cx="2118598" cy="1064004"/>
          </a:xfrm>
          <a:prstGeom prst="cloudCallout">
            <a:avLst>
              <a:gd name="adj1" fmla="val -14990"/>
              <a:gd name="adj2" fmla="val 8407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訪問中</a:t>
            </a:r>
            <a:endParaRPr lang="zh-TW" altLang="en-US" sz="2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028">
            <a:off x="466806" y="1585412"/>
            <a:ext cx="4006160" cy="225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725144"/>
            <a:ext cx="1739956" cy="16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4762" y="286274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355976" y="305941"/>
            <a:ext cx="379095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品嚐看看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「原味覺醒」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原住民野菜創意料理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Box 142"/>
          <p:cNvSpPr txBox="1">
            <a:spLocks noChangeArrowheads="1"/>
          </p:cNvSpPr>
          <p:nvPr/>
        </p:nvSpPr>
        <p:spPr bwMode="auto">
          <a:xfrm>
            <a:off x="150771" y="334978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3-2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t="6722" r="34533" b="12607"/>
          <a:stretch/>
        </p:blipFill>
        <p:spPr>
          <a:xfrm>
            <a:off x="2789134" y="1470338"/>
            <a:ext cx="1077295" cy="1252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5698">
            <a:off x="4628233" y="2898053"/>
            <a:ext cx="3947303" cy="2220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8" t="3140" r="14097" b="17439"/>
          <a:stretch/>
        </p:blipFill>
        <p:spPr>
          <a:xfrm>
            <a:off x="324410" y="1325644"/>
            <a:ext cx="2303374" cy="15417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r="28634" b="9913"/>
          <a:stretch/>
        </p:blipFill>
        <p:spPr>
          <a:xfrm>
            <a:off x="308943" y="2989148"/>
            <a:ext cx="2277723" cy="15919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647" r="16813" b="13594"/>
          <a:stretch/>
        </p:blipFill>
        <p:spPr>
          <a:xfrm>
            <a:off x="323528" y="4694971"/>
            <a:ext cx="2092649" cy="1398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29000"/>
            <a:ext cx="1348043" cy="960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波浪 1"/>
          <p:cNvSpPr/>
          <p:nvPr/>
        </p:nvSpPr>
        <p:spPr>
          <a:xfrm>
            <a:off x="2632514" y="2564904"/>
            <a:ext cx="1508184" cy="545650"/>
          </a:xfrm>
          <a:prstGeom prst="wave">
            <a:avLst>
              <a:gd name="adj1" fmla="val 12500"/>
              <a:gd name="adj2" fmla="val -1810"/>
            </a:avLst>
          </a:prstGeom>
          <a:solidFill>
            <a:srgbClr val="FFCC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 rot="548582">
            <a:off x="2507342" y="2626888"/>
            <a:ext cx="175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車輪苦瓜</a:t>
            </a:r>
            <a:endParaRPr lang="zh-TW" altLang="en-US" sz="2000" dirty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波浪 37"/>
          <p:cNvSpPr/>
          <p:nvPr/>
        </p:nvSpPr>
        <p:spPr>
          <a:xfrm rot="20884926">
            <a:off x="1983759" y="5526885"/>
            <a:ext cx="1708506" cy="453287"/>
          </a:xfrm>
          <a:prstGeom prst="wave">
            <a:avLst/>
          </a:prstGeom>
          <a:solidFill>
            <a:srgbClr val="FFCC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/>
          <p:cNvSpPr txBox="1"/>
          <p:nvPr/>
        </p:nvSpPr>
        <p:spPr>
          <a:xfrm rot="21259008">
            <a:off x="1962623" y="5531313"/>
            <a:ext cx="175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海髮情人淚</a:t>
            </a:r>
            <a:endParaRPr lang="zh-TW" altLang="en-US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544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60702" y="257065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24971" y="250700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465929" y="305941"/>
            <a:ext cx="38504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試吃一下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「原味覺醒」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原住民野菜創意料理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Box 142"/>
          <p:cNvSpPr txBox="1">
            <a:spLocks noChangeArrowheads="1"/>
          </p:cNvSpPr>
          <p:nvPr/>
        </p:nvSpPr>
        <p:spPr bwMode="auto">
          <a:xfrm>
            <a:off x="179512" y="262970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3-3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13355" b="6268"/>
          <a:stretch/>
        </p:blipFill>
        <p:spPr>
          <a:xfrm rot="5400000">
            <a:off x="1736837" y="3095812"/>
            <a:ext cx="2754052" cy="18362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80384"/>
            <a:ext cx="2639146" cy="1484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3649">
            <a:off x="4791691" y="3057733"/>
            <a:ext cx="3811829" cy="2144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7177" r="21154" b="14568"/>
          <a:stretch/>
        </p:blipFill>
        <p:spPr>
          <a:xfrm>
            <a:off x="2156143" y="5085184"/>
            <a:ext cx="1797387" cy="1138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4374" b="35313"/>
          <a:stretch/>
        </p:blipFill>
        <p:spPr>
          <a:xfrm>
            <a:off x="323528" y="1052736"/>
            <a:ext cx="1428508" cy="17226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0" t="22579" r="13445"/>
          <a:stretch/>
        </p:blipFill>
        <p:spPr>
          <a:xfrm>
            <a:off x="381502" y="2924944"/>
            <a:ext cx="1886242" cy="117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t="1" r="18123" b="-300"/>
          <a:stretch/>
        </p:blipFill>
        <p:spPr>
          <a:xfrm rot="5400000">
            <a:off x="228864" y="4365256"/>
            <a:ext cx="2039031" cy="17506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波浪 37"/>
          <p:cNvSpPr/>
          <p:nvPr/>
        </p:nvSpPr>
        <p:spPr>
          <a:xfrm rot="20769336">
            <a:off x="2507555" y="2367452"/>
            <a:ext cx="2015827" cy="453287"/>
          </a:xfrm>
          <a:prstGeom prst="wav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/>
          <p:cNvSpPr txBox="1"/>
          <p:nvPr/>
        </p:nvSpPr>
        <p:spPr>
          <a:xfrm rot="21086374">
            <a:off x="2585745" y="2380670"/>
            <a:ext cx="1966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嗯努思的神話</a:t>
            </a:r>
            <a:endParaRPr lang="zh-TW" altLang="en-US" sz="200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波浪 39"/>
          <p:cNvSpPr/>
          <p:nvPr/>
        </p:nvSpPr>
        <p:spPr>
          <a:xfrm rot="20941959">
            <a:off x="2801187" y="5847627"/>
            <a:ext cx="1645847" cy="453287"/>
          </a:xfrm>
          <a:prstGeom prst="wav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/>
          <p:cNvSpPr txBox="1"/>
          <p:nvPr/>
        </p:nvSpPr>
        <p:spPr>
          <a:xfrm rot="21300149">
            <a:off x="2794023" y="5877263"/>
            <a:ext cx="1671102" cy="41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野筒爆漿丸</a:t>
            </a:r>
            <a:endParaRPr lang="zh-TW" altLang="en-US" sz="20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波浪 27"/>
          <p:cNvSpPr/>
          <p:nvPr/>
        </p:nvSpPr>
        <p:spPr>
          <a:xfrm rot="21115885">
            <a:off x="2914457" y="4524189"/>
            <a:ext cx="1566726" cy="453287"/>
          </a:xfrm>
          <a:prstGeom prst="wav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波浪 28"/>
          <p:cNvSpPr/>
          <p:nvPr/>
        </p:nvSpPr>
        <p:spPr>
          <a:xfrm rot="21326136">
            <a:off x="277923" y="1060219"/>
            <a:ext cx="2015827" cy="453287"/>
          </a:xfrm>
          <a:prstGeom prst="wav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/>
          <p:cNvSpPr txBox="1"/>
          <p:nvPr/>
        </p:nvSpPr>
        <p:spPr>
          <a:xfrm>
            <a:off x="300796" y="1084674"/>
            <a:ext cx="1966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鄉村洄瀾野菜捲</a:t>
            </a:r>
            <a:endParaRPr lang="zh-TW" altLang="en-US" sz="200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2949589" y="4541058"/>
            <a:ext cx="1668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部落佳人</a:t>
            </a:r>
            <a:endParaRPr lang="zh-TW" altLang="en-US" sz="200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波浪 41"/>
          <p:cNvSpPr/>
          <p:nvPr/>
        </p:nvSpPr>
        <p:spPr>
          <a:xfrm rot="21326136">
            <a:off x="169188" y="5956763"/>
            <a:ext cx="2015827" cy="453287"/>
          </a:xfrm>
          <a:prstGeom prst="wav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154348" y="6021288"/>
            <a:ext cx="196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法式天茄濃湯佐</a:t>
            </a:r>
            <a:r>
              <a:rPr lang="en-US" altLang="zh-TW" sz="12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en-US" altLang="zh-TW" sz="1200" dirty="0" err="1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ixcoti</a:t>
            </a:r>
            <a:endParaRPr lang="zh-TW" altLang="en-US" sz="120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721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Inside-left pages"/>
          <p:cNvGrpSpPr>
            <a:grpSpLocks/>
          </p:cNvGrpSpPr>
          <p:nvPr/>
        </p:nvGrpSpPr>
        <p:grpSpPr bwMode="auto">
          <a:xfrm>
            <a:off x="4762" y="281136"/>
            <a:ext cx="4567238" cy="6172200"/>
            <a:chOff x="1527048" y="1371600"/>
            <a:chExt cx="3044952" cy="4114800"/>
          </a:xfrm>
        </p:grpSpPr>
        <p:sp>
          <p:nvSpPr>
            <p:cNvPr id="20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21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字方塊 2"/>
          <p:cNvSpPr txBox="1"/>
          <p:nvPr/>
        </p:nvSpPr>
        <p:spPr>
          <a:xfrm>
            <a:off x="4492748" y="404664"/>
            <a:ext cx="43148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問卷表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endParaRPr lang="en-US" altLang="zh-TW" sz="3000" dirty="0" smtClean="0">
              <a:latin typeface="+mj-ea"/>
              <a:ea typeface="+mj-ea"/>
            </a:endParaRPr>
          </a:p>
        </p:txBody>
      </p:sp>
      <p:sp>
        <p:nvSpPr>
          <p:cNvPr id="35" name="TextBox 142"/>
          <p:cNvSpPr txBox="1">
            <a:spLocks noChangeArrowheads="1"/>
          </p:cNvSpPr>
          <p:nvPr/>
        </p:nvSpPr>
        <p:spPr bwMode="auto">
          <a:xfrm>
            <a:off x="150771" y="334978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3-4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1032" name="Picture 8" descr="C:\Users\Houho\AppData\Local\Microsoft\Windows\INetCache\IE\QFB71B4D\1374995707-166889332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4" y="2708920"/>
            <a:ext cx="3927344" cy="28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形圖說文字 6"/>
          <p:cNvSpPr/>
          <p:nvPr/>
        </p:nvSpPr>
        <p:spPr>
          <a:xfrm rot="20698179" flipH="1">
            <a:off x="927723" y="2257345"/>
            <a:ext cx="2232248" cy="1224136"/>
          </a:xfrm>
          <a:prstGeom prst="wedgeEllipseCallout">
            <a:avLst>
              <a:gd name="adj1" fmla="val 13694"/>
              <a:gd name="adj2" fmla="val 65983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</a:t>
            </a:r>
            <a:endPara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橢圓形圖說文字 65"/>
          <p:cNvSpPr/>
          <p:nvPr/>
        </p:nvSpPr>
        <p:spPr>
          <a:xfrm flipH="1">
            <a:off x="2165040" y="2112477"/>
            <a:ext cx="2232248" cy="1224136"/>
          </a:xfrm>
          <a:prstGeom prst="wedgeEllipseCallout">
            <a:avLst>
              <a:gd name="adj1" fmla="val 6610"/>
              <a:gd name="adj2" fmla="val 64623"/>
            </a:avLst>
          </a:prstGeom>
          <a:solidFill>
            <a:srgbClr val="FF99CC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減少碳足跡</a:t>
            </a:r>
            <a:endParaRPr lang="en-US" altLang="zh-TW" sz="2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新鮮、美味</a:t>
            </a:r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書卷 (垂直) 1"/>
          <p:cNvSpPr/>
          <p:nvPr/>
        </p:nvSpPr>
        <p:spPr>
          <a:xfrm>
            <a:off x="4529993" y="1196752"/>
            <a:ext cx="4235573" cy="4953132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Q1</a:t>
            </a:r>
          </a:p>
          <a:p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比賽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的食材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是如何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取得的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?</a:t>
            </a:r>
          </a:p>
          <a:p>
            <a:endParaRPr lang="en-US" altLang="zh-TW" sz="2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Q2</a:t>
            </a:r>
          </a:p>
          <a:p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您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選擇食材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的依據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是什麼</a:t>
            </a:r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?</a:t>
            </a:r>
          </a:p>
          <a:p>
            <a:endParaRPr lang="en-US" altLang="zh-TW" sz="2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Q3</a:t>
            </a:r>
          </a:p>
          <a:p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請問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您認為</a:t>
            </a:r>
            <a:r>
              <a:rPr lang="zh-TW" altLang="en-US" sz="2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採用當的</a:t>
            </a:r>
            <a:r>
              <a:rPr lang="zh-TW" altLang="en-US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好處</a:t>
            </a:r>
            <a:r>
              <a:rPr lang="en-US" altLang="zh-TW" sz="20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?</a:t>
            </a:r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2456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76770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743187" y="305317"/>
            <a:ext cx="36004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製作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迷你披薩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142"/>
          <p:cNvSpPr txBox="1">
            <a:spLocks noChangeArrowheads="1"/>
          </p:cNvSpPr>
          <p:nvPr/>
        </p:nvSpPr>
        <p:spPr bwMode="auto">
          <a:xfrm>
            <a:off x="222779" y="334978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4-1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5578" r="8890"/>
          <a:stretch/>
        </p:blipFill>
        <p:spPr>
          <a:xfrm rot="653587">
            <a:off x="4890001" y="1810225"/>
            <a:ext cx="3653000" cy="2189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Picture 21" descr="C:\Users\Houho\AppData\Local\Microsoft\Windows\INetCache\IE\P78VHFJ0\normal_4b98f3a218abd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84" y="4293096"/>
            <a:ext cx="1654632" cy="18696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867">
            <a:off x="687528" y="1286101"/>
            <a:ext cx="3584341" cy="4747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75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9524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743186" y="425634"/>
            <a:ext cx="36004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迷你</a:t>
            </a:r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披薩</a:t>
            </a:r>
            <a:endParaRPr lang="en-US" altLang="zh-TW" sz="3800" dirty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en-US" altLang="zh-TW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</a:t>
            </a:r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準備材料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142"/>
          <p:cNvSpPr txBox="1">
            <a:spLocks noChangeArrowheads="1"/>
          </p:cNvSpPr>
          <p:nvPr/>
        </p:nvSpPr>
        <p:spPr bwMode="auto">
          <a:xfrm>
            <a:off x="179512" y="334978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4-2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51520" y="1262946"/>
            <a:ext cx="3729480" cy="5043788"/>
            <a:chOff x="251520" y="1262946"/>
            <a:chExt cx="3729480" cy="504378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9" t="9002" r="36580" b="13831"/>
            <a:stretch/>
          </p:blipFill>
          <p:spPr>
            <a:xfrm>
              <a:off x="257174" y="4509120"/>
              <a:ext cx="1898969" cy="1797614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9" t="16938" r="23985" b="5532"/>
            <a:stretch/>
          </p:blipFill>
          <p:spPr>
            <a:xfrm>
              <a:off x="1206658" y="1262946"/>
              <a:ext cx="2774342" cy="1499976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81" t="3036" r="26432" b="6733"/>
            <a:stretch/>
          </p:blipFill>
          <p:spPr>
            <a:xfrm>
              <a:off x="251520" y="1262946"/>
              <a:ext cx="1693515" cy="1679523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" t="3311" r="23975" b="168"/>
            <a:stretch/>
          </p:blipFill>
          <p:spPr>
            <a:xfrm rot="5400000">
              <a:off x="2002421" y="4331570"/>
              <a:ext cx="1941630" cy="2008697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8" t="6393" r="2601" b="6025"/>
            <a:stretch/>
          </p:blipFill>
          <p:spPr>
            <a:xfrm>
              <a:off x="251520" y="2762922"/>
              <a:ext cx="3144500" cy="1824089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45" r="7188" b="19223"/>
            <a:stretch/>
          </p:blipFill>
          <p:spPr>
            <a:xfrm>
              <a:off x="1968887" y="2762922"/>
              <a:ext cx="2008698" cy="1830269"/>
            </a:xfrm>
            <a:prstGeom prst="rect">
              <a:avLst/>
            </a:prstGeom>
          </p:spPr>
        </p:pic>
        <p:sp>
          <p:nvSpPr>
            <p:cNvPr id="33" name="綵帶 (向上) 32"/>
            <p:cNvSpPr/>
            <p:nvPr/>
          </p:nvSpPr>
          <p:spPr>
            <a:xfrm>
              <a:off x="2301397" y="1315068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箭    筍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綵帶 (向上) 33"/>
            <p:cNvSpPr/>
            <p:nvPr/>
          </p:nvSpPr>
          <p:spPr>
            <a:xfrm>
              <a:off x="418464" y="1332306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    告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綵帶 (向上) 34"/>
            <p:cNvSpPr/>
            <p:nvPr/>
          </p:nvSpPr>
          <p:spPr>
            <a:xfrm>
              <a:off x="377577" y="3134932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 洋 蔥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綵帶 (向上) 35"/>
            <p:cNvSpPr/>
            <p:nvPr/>
          </p:nvSpPr>
          <p:spPr>
            <a:xfrm>
              <a:off x="2387491" y="3100618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 餃 皮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綵帶 (向上) 36"/>
            <p:cNvSpPr/>
            <p:nvPr/>
          </p:nvSpPr>
          <p:spPr>
            <a:xfrm>
              <a:off x="275372" y="5944627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奶    油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綵帶 (向上) 37"/>
            <p:cNvSpPr/>
            <p:nvPr/>
          </p:nvSpPr>
          <p:spPr>
            <a:xfrm>
              <a:off x="2273160" y="5941104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起    司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774">
            <a:off x="4700015" y="3003649"/>
            <a:ext cx="3966333" cy="2682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77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76770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743187" y="463420"/>
            <a:ext cx="36004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迷你</a:t>
            </a:r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披薩</a:t>
            </a:r>
            <a:endParaRPr lang="en-US" altLang="zh-TW" sz="3800" dirty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en-US" altLang="zh-TW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 </a:t>
            </a:r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製作過程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142"/>
          <p:cNvSpPr txBox="1">
            <a:spLocks noChangeArrowheads="1"/>
          </p:cNvSpPr>
          <p:nvPr/>
        </p:nvSpPr>
        <p:spPr bwMode="auto">
          <a:xfrm>
            <a:off x="222779" y="334978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4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-3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09" y="1265431"/>
            <a:ext cx="2061249" cy="2480314"/>
          </a:xfrm>
          <a:prstGeom prst="rect">
            <a:avLst/>
          </a:prstGeom>
        </p:spPr>
      </p:pic>
      <p:sp>
        <p:nvSpPr>
          <p:cNvPr id="33" name="綵帶 (向上) 32"/>
          <p:cNvSpPr/>
          <p:nvPr/>
        </p:nvSpPr>
        <p:spPr>
          <a:xfrm rot="1748545">
            <a:off x="3162697" y="1420774"/>
            <a:ext cx="1314432" cy="379550"/>
          </a:xfrm>
          <a:prstGeom prst="ribbon2">
            <a:avLst>
              <a:gd name="adj1" fmla="val 13556"/>
              <a:gd name="adj2" fmla="val 50000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抺油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73" r="8395"/>
          <a:stretch/>
        </p:blipFill>
        <p:spPr>
          <a:xfrm rot="5400000">
            <a:off x="4681459" y="2725187"/>
            <a:ext cx="3439130" cy="2663436"/>
          </a:xfrm>
          <a:prstGeom prst="rect">
            <a:avLst/>
          </a:prstGeom>
        </p:spPr>
      </p:pic>
      <p:sp>
        <p:nvSpPr>
          <p:cNvPr id="38" name="綵帶 (向上) 37"/>
          <p:cNvSpPr/>
          <p:nvPr/>
        </p:nvSpPr>
        <p:spPr>
          <a:xfrm>
            <a:off x="5354514" y="5279248"/>
            <a:ext cx="2025798" cy="742040"/>
          </a:xfrm>
          <a:prstGeom prst="ribbon2">
            <a:avLst>
              <a:gd name="adj1" fmla="val 13556"/>
              <a:gd name="adj2" fmla="val 50000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烘烤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2" y="1265431"/>
            <a:ext cx="2075571" cy="2495784"/>
          </a:xfrm>
          <a:prstGeom prst="rect">
            <a:avLst/>
          </a:prstGeom>
        </p:spPr>
      </p:pic>
      <p:sp>
        <p:nvSpPr>
          <p:cNvPr id="32" name="綵帶 (向上) 31"/>
          <p:cNvSpPr/>
          <p:nvPr/>
        </p:nvSpPr>
        <p:spPr>
          <a:xfrm rot="19783933">
            <a:off x="158" y="1384908"/>
            <a:ext cx="1413347" cy="343134"/>
          </a:xfrm>
          <a:prstGeom prst="ribbon2">
            <a:avLst>
              <a:gd name="adj1" fmla="val 13556"/>
              <a:gd name="adj2" fmla="val 50000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戳洞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9" r="15433"/>
          <a:stretch/>
        </p:blipFill>
        <p:spPr>
          <a:xfrm rot="5400000">
            <a:off x="105775" y="3883865"/>
            <a:ext cx="2326561" cy="210296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33" y="3700580"/>
            <a:ext cx="2045425" cy="2401569"/>
          </a:xfrm>
          <a:prstGeom prst="rect">
            <a:avLst/>
          </a:prstGeom>
        </p:spPr>
      </p:pic>
      <p:sp>
        <p:nvSpPr>
          <p:cNvPr id="34" name="綵帶 (向上) 33"/>
          <p:cNvSpPr/>
          <p:nvPr/>
        </p:nvSpPr>
        <p:spPr>
          <a:xfrm rot="980309">
            <a:off x="204742" y="5694549"/>
            <a:ext cx="1315622" cy="382952"/>
          </a:xfrm>
          <a:prstGeom prst="ribbon2">
            <a:avLst>
              <a:gd name="adj1" fmla="val 13556"/>
              <a:gd name="adj2" fmla="val 50000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抺醬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綵帶 (向上) 35"/>
          <p:cNvSpPr/>
          <p:nvPr/>
        </p:nvSpPr>
        <p:spPr>
          <a:xfrm rot="20987210">
            <a:off x="3254929" y="5834226"/>
            <a:ext cx="1313655" cy="361495"/>
          </a:xfrm>
          <a:prstGeom prst="ribbon2">
            <a:avLst>
              <a:gd name="adj1" fmla="val 13556"/>
              <a:gd name="adj2" fmla="val 50000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放料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905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7E66"/>
            </a:gs>
            <a:gs pos="71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228357988"/>
              </p:ext>
            </p:extLst>
          </p:nvPr>
        </p:nvGraphicFramePr>
        <p:xfrm>
          <a:off x="381000" y="1397000"/>
          <a:ext cx="8458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19913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10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1000"/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10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1000"/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76770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24" name="TextBox 142"/>
          <p:cNvSpPr txBox="1">
            <a:spLocks noChangeArrowheads="1"/>
          </p:cNvSpPr>
          <p:nvPr/>
        </p:nvSpPr>
        <p:spPr bwMode="auto">
          <a:xfrm>
            <a:off x="222779" y="260648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5-1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743187" y="463420"/>
            <a:ext cx="3600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舉辦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迷你披薩試吃會活動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6" t="1822" r="5482"/>
          <a:stretch/>
        </p:blipFill>
        <p:spPr>
          <a:xfrm rot="21344284">
            <a:off x="502205" y="2632880"/>
            <a:ext cx="3936483" cy="30171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橢圓形圖說文字 8"/>
          <p:cNvSpPr/>
          <p:nvPr/>
        </p:nvSpPr>
        <p:spPr>
          <a:xfrm rot="20081462">
            <a:off x="2961304" y="2413701"/>
            <a:ext cx="1418853" cy="868254"/>
          </a:xfrm>
          <a:prstGeom prst="wedgeEllipseCallout">
            <a:avLst>
              <a:gd name="adj1" fmla="val -22056"/>
              <a:gd name="adj2" fmla="val 93407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選我</a:t>
            </a:r>
            <a:r>
              <a:rPr lang="en-US" altLang="zh-TW" sz="2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選我</a:t>
            </a:r>
            <a:r>
              <a:rPr lang="en-US" altLang="zh-TW" sz="2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2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41" b="43133"/>
          <a:stretch/>
        </p:blipFill>
        <p:spPr>
          <a:xfrm rot="426535">
            <a:off x="4839989" y="2784969"/>
            <a:ext cx="3751804" cy="2236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8" name="橢圓形圖說文字 37"/>
          <p:cNvSpPr/>
          <p:nvPr/>
        </p:nvSpPr>
        <p:spPr>
          <a:xfrm rot="2402486">
            <a:off x="7419949" y="2413701"/>
            <a:ext cx="1560104" cy="868254"/>
          </a:xfrm>
          <a:prstGeom prst="wedgeEllipseCallout">
            <a:avLst>
              <a:gd name="adj1" fmla="val -21716"/>
              <a:gd name="adj2" fmla="val 100690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請問</a:t>
            </a:r>
            <a:r>
              <a:rPr lang="en-US" altLang="zh-TW" sz="2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…?</a:t>
            </a:r>
            <a:endParaRPr lang="zh-TW" altLang="en-US" sz="2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03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148778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24" name="TextBox 142"/>
          <p:cNvSpPr txBox="1">
            <a:spLocks noChangeArrowheads="1"/>
          </p:cNvSpPr>
          <p:nvPr/>
        </p:nvSpPr>
        <p:spPr bwMode="auto">
          <a:xfrm>
            <a:off x="294787" y="334978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5-2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743187" y="463420"/>
            <a:ext cx="37958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</a:t>
            </a:r>
            <a:r>
              <a:rPr lang="zh-TW" altLang="en-US" sz="3800" dirty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迷你</a:t>
            </a:r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披薩 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 試吃會成果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r="9422"/>
          <a:stretch/>
        </p:blipFill>
        <p:spPr>
          <a:xfrm rot="386697">
            <a:off x="720018" y="3627410"/>
            <a:ext cx="3672408" cy="2437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r="5634" b="2151"/>
          <a:stretch/>
        </p:blipFill>
        <p:spPr>
          <a:xfrm rot="21285434">
            <a:off x="595220" y="1172053"/>
            <a:ext cx="3877927" cy="2341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7" t="3523" r="1877"/>
          <a:stretch/>
        </p:blipFill>
        <p:spPr>
          <a:xfrm rot="643744">
            <a:off x="4961338" y="3310082"/>
            <a:ext cx="3523932" cy="2192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Picture 2" descr="C:\Users\Houho\AppData\Local\Microsoft\Windows\INetCache\IE\LA446292\1011366369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68">
            <a:off x="5633691" y="1830231"/>
            <a:ext cx="1656184" cy="12719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3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326030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148778" y="33265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24" name="TextBox 142"/>
          <p:cNvSpPr txBox="1">
            <a:spLocks noChangeArrowheads="1"/>
          </p:cNvSpPr>
          <p:nvPr/>
        </p:nvSpPr>
        <p:spPr bwMode="auto">
          <a:xfrm>
            <a:off x="377577" y="341226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5-3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720780" y="415717"/>
            <a:ext cx="408679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統計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 </a:t>
            </a:r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迷你披薩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 試吃會結果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 滿意度調查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9" name="圖表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111328"/>
              </p:ext>
            </p:extLst>
          </p:nvPr>
        </p:nvGraphicFramePr>
        <p:xfrm>
          <a:off x="499127" y="1213304"/>
          <a:ext cx="4114190" cy="5017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3" name="Picture 3" descr="C:\Users\Houho\AppData\Local\Microsoft\Windows\INetCache\IE\EFVNHKQ9\1399434280-2269170049_m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97568"/>
            <a:ext cx="3189380" cy="23957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圖表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384776"/>
              </p:ext>
            </p:extLst>
          </p:nvPr>
        </p:nvGraphicFramePr>
        <p:xfrm>
          <a:off x="174164" y="1429316"/>
          <a:ext cx="456723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81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326030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210094" y="326029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24" name="TextBox 142"/>
          <p:cNvSpPr txBox="1">
            <a:spLocks noChangeArrowheads="1"/>
          </p:cNvSpPr>
          <p:nvPr/>
        </p:nvSpPr>
        <p:spPr bwMode="auto">
          <a:xfrm>
            <a:off x="366795" y="334978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6-</a:t>
            </a:r>
            <a:r>
              <a:rPr lang="en-US" altLang="zh-TW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1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720780" y="415717"/>
            <a:ext cx="40867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800" dirty="0" smtClean="0">
              <a:solidFill>
                <a:srgbClr val="0066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9" name="圖表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08374"/>
              </p:ext>
            </p:extLst>
          </p:nvPr>
        </p:nvGraphicFramePr>
        <p:xfrm>
          <a:off x="359873" y="1161281"/>
          <a:ext cx="4114190" cy="5017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465014" y="1412776"/>
            <a:ext cx="21525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討論會</a:t>
            </a:r>
            <a:endParaRPr lang="zh-TW" alt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93">
            <a:off x="660764" y="2848047"/>
            <a:ext cx="3908115" cy="3316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786">
            <a:off x="4969277" y="686637"/>
            <a:ext cx="3328889" cy="24966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41" y="3645024"/>
            <a:ext cx="3515883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36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76770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603380" y="382443"/>
            <a:ext cx="3785044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尖石原鄉悠活</a:t>
            </a:r>
            <a:r>
              <a:rPr lang="zh-TW" altLang="en-US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</a:t>
            </a:r>
            <a:endParaRPr lang="en-US" altLang="zh-TW" sz="105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://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jianshihyoho.com.tw/d1.php</a:t>
            </a:r>
          </a:p>
          <a:p>
            <a:r>
              <a:rPr lang="en-US" altLang="zh-TW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維基百</a:t>
            </a:r>
            <a:r>
              <a:rPr lang="zh-TW" altLang="en-US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105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http://zh.wikipedia.org/wiki/%E8%8B%A6%E7%93%9C</a:t>
            </a:r>
          </a:p>
          <a:p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http://zh.wikipedia.org/wiki/%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E5%A4%A7%E8%B1%86</a:t>
            </a:r>
            <a:endParaRPr lang="en-US" altLang="zh-TW" sz="105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://zh.wikipedia.org/wiki/%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E9%BB%91%E8%83%A1%E6%A4%92</a:t>
            </a:r>
          </a:p>
          <a:p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://zh.wikipedia.org/wiki/%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E9%A9%AC%E9%93%83%E8%96%AF</a:t>
            </a:r>
          </a:p>
          <a:p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://zh.wikipedia.org/wiki/%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E9%9B%A8%E4%BE%86%E8%8F%87</a:t>
            </a:r>
          </a:p>
          <a:p>
            <a:r>
              <a:rPr lang="en-US" altLang="zh-TW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3.248 </a:t>
            </a:r>
            <a:r>
              <a:rPr lang="zh-TW" altLang="en-US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農學</a:t>
            </a:r>
            <a:r>
              <a:rPr lang="zh-TW" altLang="en-US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市集</a:t>
            </a:r>
            <a:endParaRPr lang="en-US" altLang="zh-TW" sz="105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://www.248.com.tw/?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p=2945</a:t>
            </a:r>
          </a:p>
          <a:p>
            <a:r>
              <a:rPr lang="en-US" altLang="zh-TW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4.Yahoo</a:t>
            </a:r>
            <a:r>
              <a:rPr lang="en-US" altLang="zh-TW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r>
              <a:rPr lang="zh-TW" altLang="en-US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 筊白筍的功用 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tw.knowledge.yahoo.com/question/question?qid1509061309292</a:t>
            </a:r>
          </a:p>
          <a:p>
            <a:r>
              <a:rPr lang="en-US" altLang="zh-TW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en-US" altLang="zh-TW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元氣網 箭筍的功用 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health.udn.com/health/story/6037/346691</a:t>
            </a:r>
          </a:p>
          <a:p>
            <a:r>
              <a:rPr lang="en-US" altLang="zh-TW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en-US" altLang="zh-TW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小米的營養成分及營養價值，小米的食療</a:t>
            </a:r>
            <a:r>
              <a:rPr lang="zh-TW" altLang="en-US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功效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://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www.vegtrends.com/vegetarianingredients/item/473%E5%B0%8F%E7%B1%B3%E5%B0%8F%E7%B1%B3%E7%9A%84%E7%87%9F%E9%A4%8A%E6%88%90%E5%88%86%E5%8F%8A%E7%87%9F%E9%A4%8A%E5%83%B9%E5%80%BC%EF%BC%8C%E5%B0%8F%E7%B1%B3%E7%9A%84%E9%A3%9F%E7%99%82%E5%8A%9F%E6%95%88.html</a:t>
            </a:r>
          </a:p>
          <a:p>
            <a:r>
              <a:rPr lang="en-US" altLang="zh-TW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en-US" altLang="zh-TW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聯合新聞網</a:t>
            </a:r>
            <a:endParaRPr lang="en-US" altLang="zh-TW" sz="105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://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udn.com/news/story/7189/502094%E6%9C%AC%E5%9C%9F%E9%A3%9F%E6%9D%90%E5%87%BA%E9%A0%AD%E8%BA%8D%E8%A5%BF%E9%A4%90%E4%B8%BB%E8%A7%92</a:t>
            </a:r>
          </a:p>
          <a:p>
            <a:r>
              <a:rPr lang="en-US" altLang="zh-TW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8.Giwas </a:t>
            </a:r>
            <a:r>
              <a:rPr lang="en-US" altLang="zh-TW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Ali </a:t>
            </a:r>
            <a:r>
              <a:rPr lang="zh-TW" altLang="en-US" sz="105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餐廳</a:t>
            </a:r>
            <a:r>
              <a:rPr lang="zh-TW" altLang="en-US" sz="105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</a:t>
            </a:r>
            <a:endParaRPr lang="en-US" altLang="zh-TW" sz="105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://</a:t>
            </a:r>
            <a:r>
              <a:rPr lang="en-US" altLang="zh-TW" sz="105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vuvu.com.tw/giwasali%EF%BC%9A%E5%80%BC%E5%BE%97%E7%89%B9%E5%9C%B0%E5%88%B0%E8%8A%B1%E8%93%AE%E9%80%A0%E8%A8%AA%E7%9A%84%E9%A4%90%E5%BB%B3%EF%BC%88%E9%A4%90%E9%A3%9F%E7%AF%87%EF%BC%89/</a:t>
            </a:r>
            <a:endParaRPr lang="en-US" altLang="zh-TW" sz="105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072" name="TextBox 142"/>
          <p:cNvSpPr txBox="1">
            <a:spLocks noChangeArrowheads="1"/>
          </p:cNvSpPr>
          <p:nvPr/>
        </p:nvSpPr>
        <p:spPr bwMode="auto">
          <a:xfrm>
            <a:off x="323529" y="1966852"/>
            <a:ext cx="432048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引注</a:t>
            </a:r>
            <a:endParaRPr lang="en-US" altLang="zh-TW" sz="8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資料</a:t>
            </a:r>
            <a:endParaRPr lang="zh-TW" altLang="en-US" sz="8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24" name="Picture 16" descr="C:\Users\Houho\AppData\Local\Microsoft\Windows\INetCache\IE\P78VHFJ0\TIPRC_LOGO_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2956"/>
            <a:ext cx="14351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Houho\AppData\Local\Microsoft\Windows\INetCache\IE\LA446292\gatag-0000138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57192"/>
            <a:ext cx="103675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5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76770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674255" y="836712"/>
            <a:ext cx="3785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1.</a:t>
            </a:r>
            <a:r>
              <a:rPr lang="zh-TW" altLang="en-US" sz="4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團結力量大</a:t>
            </a:r>
            <a:endParaRPr lang="en-US" altLang="zh-TW" sz="4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4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2.</a:t>
            </a:r>
            <a:r>
              <a:rPr lang="zh-TW" altLang="en-US" sz="4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資源有效利用</a:t>
            </a:r>
            <a:endParaRPr lang="en-US" altLang="zh-TW" sz="40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4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3.</a:t>
            </a:r>
            <a:r>
              <a:rPr lang="zh-TW" altLang="en-US" sz="4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珍惜自然資源</a:t>
            </a:r>
            <a:endParaRPr lang="zh-TW" altLang="zh-TW" sz="40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072" name="TextBox 142"/>
          <p:cNvSpPr txBox="1">
            <a:spLocks noChangeArrowheads="1"/>
          </p:cNvSpPr>
          <p:nvPr/>
        </p:nvSpPr>
        <p:spPr bwMode="auto">
          <a:xfrm>
            <a:off x="323528" y="1979999"/>
            <a:ext cx="432048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endParaRPr lang="en-US" altLang="zh-TW" sz="8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心得</a:t>
            </a:r>
            <a:endParaRPr lang="zh-TW" altLang="en-US" sz="8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24" name="Picture 16" descr="C:\Users\Houho\AppData\Local\Microsoft\Windows\INetCache\IE\P78VHFJ0\TIPRC_LOGO_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2956"/>
            <a:ext cx="14351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Houho\AppData\Local\Microsoft\Windows\INetCache\IE\LA446292\gatag-0000138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57192"/>
            <a:ext cx="103675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46" y="2708920"/>
            <a:ext cx="3615270" cy="361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9524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2072" name="TextBox 142"/>
          <p:cNvSpPr txBox="1">
            <a:spLocks noChangeArrowheads="1"/>
          </p:cNvSpPr>
          <p:nvPr/>
        </p:nvSpPr>
        <p:spPr bwMode="auto">
          <a:xfrm>
            <a:off x="288750" y="2126466"/>
            <a:ext cx="42880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結論</a:t>
            </a:r>
            <a:endParaRPr lang="zh-TW" altLang="en-US" sz="8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499992" y="1244367"/>
            <a:ext cx="43075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1.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原住民飲食文化的優點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2.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食用在地食材的處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3.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簡單飲食習慣的養成</a:t>
            </a:r>
            <a:endParaRPr lang="zh-TW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Picture 16" descr="C:\Users\Houho\AppData\Local\Microsoft\Windows\INetCache\IE\P78VHFJ0\TIPRC_LOGO_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4200"/>
            <a:ext cx="14351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ouho\AppData\Local\Microsoft\Windows\INetCache\IE\QFB71B4D\cc-library01000845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157312"/>
            <a:ext cx="134868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ouho\AppData\Local\Microsoft\Windows\INetCache\IE\QFB71B4D\lgi01a20141219130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086" y="5182819"/>
            <a:ext cx="1544226" cy="112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雲朵形圖說文字 2"/>
          <p:cNvSpPr/>
          <p:nvPr/>
        </p:nvSpPr>
        <p:spPr>
          <a:xfrm rot="2899988">
            <a:off x="7305946" y="4810481"/>
            <a:ext cx="1430135" cy="828197"/>
          </a:xfrm>
          <a:prstGeom prst="cloudCallout">
            <a:avLst>
              <a:gd name="adj1" fmla="val -14311"/>
              <a:gd name="adj2" fmla="val 847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</a:t>
            </a:r>
            <a:endParaRPr lang="en-US" altLang="zh-TW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碳足跡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雲朵形圖說文字 28"/>
          <p:cNvSpPr/>
          <p:nvPr/>
        </p:nvSpPr>
        <p:spPr>
          <a:xfrm rot="18980729">
            <a:off x="4493874" y="4888246"/>
            <a:ext cx="1430135" cy="828197"/>
          </a:xfrm>
          <a:prstGeom prst="cloudCallout">
            <a:avLst>
              <a:gd name="adj1" fmla="val 27411"/>
              <a:gd name="adj2" fmla="val 776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在地好食材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雲朵形圖說文字 29"/>
          <p:cNvSpPr/>
          <p:nvPr/>
        </p:nvSpPr>
        <p:spPr>
          <a:xfrm rot="242943">
            <a:off x="5753082" y="4136106"/>
            <a:ext cx="1703203" cy="880311"/>
          </a:xfrm>
          <a:prstGeom prst="cloudCallout">
            <a:avLst>
              <a:gd name="adj1" fmla="val -2313"/>
              <a:gd name="adj2" fmla="val 73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原汁原味</a:t>
            </a:r>
            <a:endParaRPr lang="en-US" altLang="zh-TW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尚讚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75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76770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28" name="TextBox 142"/>
          <p:cNvSpPr txBox="1">
            <a:spLocks noChangeArrowheads="1"/>
          </p:cNvSpPr>
          <p:nvPr/>
        </p:nvSpPr>
        <p:spPr bwMode="auto">
          <a:xfrm>
            <a:off x="203000" y="1354051"/>
            <a:ext cx="4513016" cy="142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SzPct val="100000"/>
            </a:pPr>
            <a:r>
              <a:rPr lang="zh-TW" altLang="en-US" sz="11000" spc="50" dirty="0" smtClean="0">
                <a:ln w="11430"/>
                <a:solidFill>
                  <a:srgbClr val="FF99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Calibri" pitchFamily="34" charset="0"/>
              </a:rPr>
              <a:t>感謝您</a:t>
            </a:r>
            <a:endParaRPr lang="en-US" altLang="zh-TW" sz="11000" spc="50" dirty="0" smtClean="0">
              <a:ln w="11430"/>
              <a:solidFill>
                <a:srgbClr val="FF99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  <a:sym typeface="Calibri" pitchFamily="34" charset="0"/>
            </a:endParaRPr>
          </a:p>
        </p:txBody>
      </p:sp>
      <p:pic>
        <p:nvPicPr>
          <p:cNvPr id="29" name="Picture 2" descr="C:\Users\Houho\AppData\Local\Microsoft\Windows\INetCache\IE\NJMI51ME\螢幕快照+2013-06-09+下午5.22.18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9" r="24513"/>
          <a:stretch/>
        </p:blipFill>
        <p:spPr bwMode="auto">
          <a:xfrm>
            <a:off x="374210" y="2132856"/>
            <a:ext cx="4197790" cy="411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30"/>
          <p:cNvSpPr txBox="1"/>
          <p:nvPr/>
        </p:nvSpPr>
        <p:spPr>
          <a:xfrm>
            <a:off x="4628706" y="332656"/>
            <a:ext cx="41197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指導老師：</a:t>
            </a:r>
            <a:r>
              <a:rPr lang="zh-TW" altLang="en-US" sz="2000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潘斾伃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　老師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組    　員：小元、小姿、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　　　　　　小燐、小瑤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黃昏巿場～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原民食材的店家們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endParaRPr lang="en-US" altLang="zh-TW" sz="1000" dirty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自強夜市～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窯烤披薩店老闆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endParaRPr lang="en-US" altLang="zh-TW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原味覺醒活動～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參賽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選手群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主辦單位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endParaRPr lang="en-US" altLang="zh-TW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迷你ＰＩＺＺＡ試吃會～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協助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老師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：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王欣薇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　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老師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試吃員：三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忠可愛小朋友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們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協助採買食材：</a:t>
            </a:r>
            <a:r>
              <a:rPr lang="zh-TW" altLang="en-US" sz="2000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小燐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媽媽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572000" y="5437093"/>
            <a:ext cx="4601149" cy="800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zh-TW" altLang="en-US" sz="4600" b="1" cap="all" dirty="0" smtClean="0">
                <a:ln/>
                <a:solidFill>
                  <a:srgbClr val="66FF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謝謝大家的聆聽</a:t>
            </a:r>
            <a:endParaRPr lang="zh-TW" altLang="en-US" sz="4600" b="1" cap="all" dirty="0">
              <a:ln/>
              <a:solidFill>
                <a:srgbClr val="66FF3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223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35496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2072" name="TextBox 142"/>
          <p:cNvSpPr txBox="1">
            <a:spLocks noChangeArrowheads="1"/>
          </p:cNvSpPr>
          <p:nvPr/>
        </p:nvSpPr>
        <p:spPr bwMode="auto">
          <a:xfrm>
            <a:off x="288750" y="1980000"/>
            <a:ext cx="431398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研究</a:t>
            </a:r>
            <a:endParaRPr lang="en-US" altLang="zh-TW" sz="8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動機</a:t>
            </a:r>
            <a:endParaRPr lang="zh-TW" altLang="en-US" sz="8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24" name="Picture 16" descr="C:\Users\Houho\AppData\Local\Microsoft\Windows\INetCache\IE\P78VHFJ0\TIPRC_LOGO_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0" y="402956"/>
            <a:ext cx="14351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Houho\AppData\Local\Microsoft\Windows\INetCache\IE\QFB71B4D\gatag-0000092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35" y="5157192"/>
            <a:ext cx="121529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書卷 (水平) 3"/>
          <p:cNvSpPr/>
          <p:nvPr/>
        </p:nvSpPr>
        <p:spPr>
          <a:xfrm>
            <a:off x="5220072" y="467126"/>
            <a:ext cx="2694257" cy="873642"/>
          </a:xfrm>
          <a:prstGeom prst="horizontalScroll">
            <a:avLst/>
          </a:prstGeom>
          <a:solidFill>
            <a:srgbClr val="CC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天然食材的重視</a:t>
            </a:r>
          </a:p>
        </p:txBody>
      </p:sp>
      <p:sp>
        <p:nvSpPr>
          <p:cNvPr id="7" name="書卷 (水平) 6"/>
          <p:cNvSpPr/>
          <p:nvPr/>
        </p:nvSpPr>
        <p:spPr>
          <a:xfrm>
            <a:off x="5220071" y="1700808"/>
            <a:ext cx="2694257" cy="936104"/>
          </a:xfrm>
          <a:prstGeom prst="horizontalScroll">
            <a:avLst/>
          </a:prstGeom>
          <a:solidFill>
            <a:srgbClr val="CC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感受自然的清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甜</a:t>
            </a:r>
            <a:endParaRPr lang="zh-TW" altLang="en-US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996952"/>
            <a:ext cx="2694257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5724130" y="3183359"/>
            <a:ext cx="1723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</a:t>
            </a:r>
            <a:r>
              <a:rPr lang="zh-TW" altLang="en-US" sz="2400" b="1" dirty="0" smtClean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400" b="1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美味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94926"/>
            <a:ext cx="1461322" cy="993914"/>
          </a:xfrm>
          <a:prstGeom prst="rect">
            <a:avLst/>
          </a:prstGeom>
        </p:spPr>
      </p:pic>
      <p:sp>
        <p:nvSpPr>
          <p:cNvPr id="15" name="爆炸 2 14"/>
          <p:cNvSpPr/>
          <p:nvPr/>
        </p:nvSpPr>
        <p:spPr>
          <a:xfrm>
            <a:off x="5004048" y="4330228"/>
            <a:ext cx="3528392" cy="19070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研究動機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24130" y="3429000"/>
            <a:ext cx="1317305" cy="131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36" y="2291209"/>
            <a:ext cx="14573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29000"/>
            <a:ext cx="13176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9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9524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745732" y="468000"/>
            <a:ext cx="385525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</a:t>
            </a:r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原住民食材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3800" dirty="0" smtClean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提倡環保與健    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3800" dirty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</a:t>
            </a:r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康的飲食文化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72" name="TextBox 142"/>
          <p:cNvSpPr txBox="1">
            <a:spLocks noChangeArrowheads="1"/>
          </p:cNvSpPr>
          <p:nvPr/>
        </p:nvSpPr>
        <p:spPr bwMode="auto">
          <a:xfrm>
            <a:off x="257174" y="1916832"/>
            <a:ext cx="431958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主要</a:t>
            </a:r>
            <a:endParaRPr lang="en-US" altLang="zh-TW" sz="8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目的</a:t>
            </a:r>
            <a:endParaRPr lang="zh-TW" altLang="en-US" sz="8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24" name="Picture 16" descr="C:\Users\Houho\AppData\Local\Microsoft\Windows\INetCache\IE\P78VHFJ0\TIPRC_LOGO_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956"/>
            <a:ext cx="14351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Houho\AppData\Local\Microsoft\Windows\INetCache\IE\LA446292\gatag-0000137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44" y="5157192"/>
            <a:ext cx="101566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3"/>
          <a:stretch/>
        </p:blipFill>
        <p:spPr>
          <a:xfrm>
            <a:off x="6182816" y="4247257"/>
            <a:ext cx="2133600" cy="2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9524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745732" y="466724"/>
            <a:ext cx="360045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</a:t>
            </a:r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原住民食材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   的應用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</a:t>
            </a:r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原住民食材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3800" dirty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 </a:t>
            </a:r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  烹調方式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072" name="TextBox 142"/>
          <p:cNvSpPr txBox="1">
            <a:spLocks noChangeArrowheads="1"/>
          </p:cNvSpPr>
          <p:nvPr/>
        </p:nvSpPr>
        <p:spPr bwMode="auto">
          <a:xfrm>
            <a:off x="257174" y="1916832"/>
            <a:ext cx="431958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研究</a:t>
            </a:r>
            <a:endParaRPr lang="en-US" altLang="zh-TW" sz="8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問題</a:t>
            </a:r>
            <a:endParaRPr lang="zh-TW" altLang="en-US" sz="8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24" name="Picture 16" descr="C:\Users\Houho\AppData\Local\Microsoft\Windows\INetCache\IE\P78VHFJ0\TIPRC_LOGO_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956"/>
            <a:ext cx="14351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Houho\AppData\Local\Microsoft\Windows\INetCache\IE\LA446292\gatag-0000137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24" y="515719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Houho\AppData\Local\Microsoft\Windows\INetCache\IE\LA446292\orange02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6" r="13094"/>
          <a:stretch/>
        </p:blipFill>
        <p:spPr bwMode="auto">
          <a:xfrm>
            <a:off x="7138969" y="3779860"/>
            <a:ext cx="1105439" cy="2520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47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9524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592698" y="1124744"/>
            <a:ext cx="3795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</a:t>
            </a:r>
            <a:r>
              <a:rPr lang="zh-TW" altLang="en-US" sz="2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原住民食材應用於</a:t>
            </a:r>
            <a:endParaRPr lang="en-US" altLang="zh-TW" sz="2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西式料理上</a:t>
            </a:r>
            <a:endParaRPr lang="en-US" altLang="zh-TW" sz="2800" dirty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u="sng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秀林鄉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義式創意料理</a:t>
            </a:r>
            <a:endParaRPr lang="en-US" altLang="zh-TW" sz="28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Ｇｉｗａｓ　Ａｌｉ</a:t>
            </a:r>
            <a:r>
              <a:rPr lang="en-US" altLang="zh-TW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吉娃斯 阿麗</a:t>
            </a:r>
            <a:r>
              <a:rPr lang="en-US" altLang="zh-TW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餐廳</a:t>
            </a:r>
            <a:endParaRPr lang="en-US" altLang="zh-TW" sz="28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原住民食材昇華美食</a:t>
            </a:r>
            <a:endParaRPr lang="en-US" altLang="zh-TW" sz="28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Picture 16" descr="C:\Users\Houho\AppData\Local\Microsoft\Windows\INetCache\IE\P78VHFJ0\TIPRC_LOGO_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956"/>
            <a:ext cx="14351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ouho\AppData\Local\Microsoft\Windows\INetCache\IE\EFVNHKQ9\gatag-0000137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157192"/>
            <a:ext cx="11250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16" y="4308573"/>
            <a:ext cx="1563890" cy="196268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57174" y="1916832"/>
            <a:ext cx="43195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研究</a:t>
            </a:r>
            <a:endParaRPr lang="en-US" altLang="zh-TW" sz="8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過程</a:t>
            </a:r>
            <a:endParaRPr lang="en-US" altLang="zh-TW" sz="8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34762" y="281136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6228184" y="411995"/>
            <a:ext cx="7253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</a:t>
            </a:r>
            <a:r>
              <a:rPr lang="zh-TW" altLang="en-US" sz="3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食材大ＰＫ</a:t>
            </a:r>
            <a:endParaRPr lang="en-US" altLang="zh-TW" sz="3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72" name="TextBox 142"/>
          <p:cNvSpPr txBox="1">
            <a:spLocks noChangeArrowheads="1"/>
          </p:cNvSpPr>
          <p:nvPr/>
        </p:nvSpPr>
        <p:spPr bwMode="auto">
          <a:xfrm>
            <a:off x="288750" y="1874504"/>
            <a:ext cx="431325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研究</a:t>
            </a:r>
            <a:endParaRPr lang="en-US" altLang="zh-TW" sz="8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  <a:p>
            <a:pPr algn="ctr">
              <a:buSzPct val="100000"/>
            </a:pPr>
            <a:r>
              <a:rPr lang="zh-TW" altLang="en-US" sz="8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過程</a:t>
            </a:r>
            <a:endParaRPr lang="en-US" altLang="zh-TW" sz="8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pic>
        <p:nvPicPr>
          <p:cNvPr id="24" name="Picture 16" descr="C:\Users\Houho\AppData\Local\Microsoft\Windows\INetCache\IE\P78VHFJ0\TIPRC_LOGO_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0" y="402956"/>
            <a:ext cx="14351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Houho\AppData\Local\Microsoft\Windows\INetCache\IE\EFVNHKQ9\gatag-0000137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783" y="5229320"/>
            <a:ext cx="86703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4499992" y="2130115"/>
            <a:ext cx="1400152" cy="713885"/>
            <a:chOff x="4571672" y="2130115"/>
            <a:chExt cx="1400152" cy="713885"/>
          </a:xfrm>
        </p:grpSpPr>
        <p:pic>
          <p:nvPicPr>
            <p:cNvPr id="39" name="圖片 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7" r="31383" b="2095"/>
            <a:stretch/>
          </p:blipFill>
          <p:spPr>
            <a:xfrm>
              <a:off x="4803390" y="2198140"/>
              <a:ext cx="964203" cy="64586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66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0" name="綵帶 (向上) 59"/>
            <p:cNvSpPr/>
            <p:nvPr/>
          </p:nvSpPr>
          <p:spPr>
            <a:xfrm>
              <a:off x="4571672" y="2130115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車輪苦瓜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164288" y="1988840"/>
            <a:ext cx="1400152" cy="708897"/>
            <a:chOff x="7164000" y="2000023"/>
            <a:chExt cx="1400152" cy="708897"/>
          </a:xfrm>
        </p:grpSpPr>
        <p:pic>
          <p:nvPicPr>
            <p:cNvPr id="40" name="圖片 39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5" t="10064" r="12037"/>
            <a:stretch/>
          </p:blipFill>
          <p:spPr bwMode="auto">
            <a:xfrm>
              <a:off x="7426445" y="2120155"/>
              <a:ext cx="817964" cy="58876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808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1" name="綵帶 (向上) 60"/>
            <p:cNvSpPr/>
            <p:nvPr/>
          </p:nvSpPr>
          <p:spPr>
            <a:xfrm>
              <a:off x="7164000" y="2000023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苦    瓜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4499992" y="302774"/>
            <a:ext cx="1400152" cy="824411"/>
            <a:chOff x="4500000" y="302774"/>
            <a:chExt cx="1400152" cy="824411"/>
          </a:xfrm>
        </p:grpSpPr>
        <p:pic>
          <p:nvPicPr>
            <p:cNvPr id="1026" name="圖片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820" b="3619"/>
            <a:stretch/>
          </p:blipFill>
          <p:spPr bwMode="auto">
            <a:xfrm>
              <a:off x="4723806" y="389575"/>
              <a:ext cx="996044" cy="73761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00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綵帶 (向上) 61"/>
            <p:cNvSpPr/>
            <p:nvPr/>
          </p:nvSpPr>
          <p:spPr>
            <a:xfrm>
              <a:off x="4500000" y="302774"/>
              <a:ext cx="1400152" cy="266550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    告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7164288" y="260648"/>
            <a:ext cx="1400152" cy="781577"/>
            <a:chOff x="7164000" y="288000"/>
            <a:chExt cx="1400152" cy="781577"/>
          </a:xfrm>
        </p:grpSpPr>
        <p:pic>
          <p:nvPicPr>
            <p:cNvPr id="1025" name="圖片 12" descr="cracked-black-peppercorns[1]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7" t="6335" r="17563" b="33340"/>
            <a:stretch/>
          </p:blipFill>
          <p:spPr bwMode="auto">
            <a:xfrm>
              <a:off x="7395379" y="482584"/>
              <a:ext cx="849030" cy="58699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3366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綵帶 (向上) 62"/>
            <p:cNvSpPr/>
            <p:nvPr/>
          </p:nvSpPr>
          <p:spPr>
            <a:xfrm>
              <a:off x="7164000" y="288000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黑 胡 椒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467992" y="1241015"/>
            <a:ext cx="1400152" cy="794836"/>
            <a:chOff x="4500000" y="1205187"/>
            <a:chExt cx="1400152" cy="794836"/>
          </a:xfrm>
        </p:grpSpPr>
        <p:pic>
          <p:nvPicPr>
            <p:cNvPr id="1028" name="圖片 1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763947" y="1424023"/>
              <a:ext cx="971074" cy="576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0066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綵帶 (向上) 63"/>
            <p:cNvSpPr/>
            <p:nvPr/>
          </p:nvSpPr>
          <p:spPr>
            <a:xfrm>
              <a:off x="4500000" y="1205187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箭    筍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7164288" y="1124744"/>
            <a:ext cx="1400152" cy="782865"/>
            <a:chOff x="7164000" y="1127185"/>
            <a:chExt cx="1400152" cy="782865"/>
          </a:xfrm>
        </p:grpSpPr>
        <p:pic>
          <p:nvPicPr>
            <p:cNvPr id="1027" name="圖片 20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2" t="4833" r="1797" b="7131"/>
            <a:stretch/>
          </p:blipFill>
          <p:spPr bwMode="auto">
            <a:xfrm flipH="1">
              <a:off x="7434780" y="1335280"/>
              <a:ext cx="809630" cy="57477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CCCC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綵帶 (向上) 65"/>
            <p:cNvSpPr/>
            <p:nvPr/>
          </p:nvSpPr>
          <p:spPr>
            <a:xfrm>
              <a:off x="7164000" y="1127185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茭 白 筍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7193380" y="2780928"/>
            <a:ext cx="1339060" cy="844436"/>
            <a:chOff x="7164000" y="2795881"/>
            <a:chExt cx="1400152" cy="797502"/>
          </a:xfrm>
        </p:grpSpPr>
        <p:pic>
          <p:nvPicPr>
            <p:cNvPr id="42" name="圖片 41" descr="C:\Users\Houho\AppData\Local\Microsoft\Windows\INetCache\IE\NJMI51ME\1191994890[1].jpg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379" y="2987979"/>
              <a:ext cx="898962" cy="60540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6699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7" name="綵帶 (向上) 66"/>
            <p:cNvSpPr/>
            <p:nvPr/>
          </p:nvSpPr>
          <p:spPr>
            <a:xfrm>
              <a:off x="7164000" y="2795881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黃    豆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4427984" y="2849056"/>
            <a:ext cx="1400152" cy="859127"/>
            <a:chOff x="4500000" y="2849056"/>
            <a:chExt cx="1400152" cy="859127"/>
          </a:xfrm>
        </p:grpSpPr>
        <p:pic>
          <p:nvPicPr>
            <p:cNvPr id="41" name="圖片 40"/>
            <p:cNvPicPr/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3" r="35088" b="4232"/>
            <a:stretch/>
          </p:blipFill>
          <p:spPr>
            <a:xfrm rot="16200000">
              <a:off x="4968884" y="2865575"/>
              <a:ext cx="652116" cy="10331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6699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8" name="綵帶 (向上) 67"/>
            <p:cNvSpPr/>
            <p:nvPr/>
          </p:nvSpPr>
          <p:spPr>
            <a:xfrm>
              <a:off x="4500000" y="2849056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樹    豆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427984" y="4599961"/>
            <a:ext cx="1400152" cy="917271"/>
            <a:chOff x="4500000" y="4514350"/>
            <a:chExt cx="1400152" cy="917271"/>
          </a:xfrm>
        </p:grpSpPr>
        <p:pic>
          <p:nvPicPr>
            <p:cNvPr id="45" name="圖片 44"/>
            <p:cNvPicPr/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1" t="8406" r="9063" b="15322"/>
            <a:stretch/>
          </p:blipFill>
          <p:spPr>
            <a:xfrm>
              <a:off x="4792436" y="4703430"/>
              <a:ext cx="958625" cy="7281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33CC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9" name="綵帶 (向上) 68"/>
            <p:cNvSpPr/>
            <p:nvPr/>
          </p:nvSpPr>
          <p:spPr>
            <a:xfrm>
              <a:off x="4500000" y="4514350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雨 來 菇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7092280" y="4651802"/>
            <a:ext cx="1400152" cy="793422"/>
            <a:chOff x="7178571" y="4573337"/>
            <a:chExt cx="1400152" cy="793422"/>
          </a:xfrm>
        </p:grpSpPr>
        <p:pic>
          <p:nvPicPr>
            <p:cNvPr id="46" name="圖片 45" descr="C:\Users\Houho\AppData\Local\Microsoft\Windows\INetCache\IE\MLQ53BNQ\9666860855_583bacce21_b[1].jpg"/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7" t="13474" r="3817" b="6710"/>
            <a:stretch/>
          </p:blipFill>
          <p:spPr bwMode="auto">
            <a:xfrm>
              <a:off x="7453779" y="4768290"/>
              <a:ext cx="894791" cy="59846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CC99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0" name="綵帶 (向上) 69"/>
            <p:cNvSpPr/>
            <p:nvPr/>
          </p:nvSpPr>
          <p:spPr>
            <a:xfrm>
              <a:off x="7178571" y="4573337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黑 木 耳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492748" y="5589240"/>
            <a:ext cx="1400152" cy="738755"/>
            <a:chOff x="4596764" y="5576941"/>
            <a:chExt cx="1400152" cy="738755"/>
          </a:xfrm>
        </p:grpSpPr>
        <p:pic>
          <p:nvPicPr>
            <p:cNvPr id="43" name="圖片 42"/>
            <p:cNvPicPr/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0" t="10323" r="5799" b="14001"/>
            <a:stretch/>
          </p:blipFill>
          <p:spPr bwMode="auto">
            <a:xfrm>
              <a:off x="4803815" y="5666606"/>
              <a:ext cx="964137" cy="64909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9999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1" name="綵帶 (向上) 70"/>
            <p:cNvSpPr/>
            <p:nvPr/>
          </p:nvSpPr>
          <p:spPr>
            <a:xfrm>
              <a:off x="4596764" y="5576941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山豬肉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7092280" y="5516038"/>
            <a:ext cx="1400152" cy="793282"/>
            <a:chOff x="7164000" y="5501452"/>
            <a:chExt cx="1400152" cy="793282"/>
          </a:xfrm>
        </p:grpSpPr>
        <p:pic>
          <p:nvPicPr>
            <p:cNvPr id="44" name="圖片 43"/>
            <p:cNvPicPr/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5" t="9453" r="7694" b="19266"/>
            <a:stretch/>
          </p:blipFill>
          <p:spPr bwMode="auto">
            <a:xfrm>
              <a:off x="7404550" y="5672308"/>
              <a:ext cx="898260" cy="62242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CC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2" name="綵帶 (向上) 71"/>
            <p:cNvSpPr/>
            <p:nvPr/>
          </p:nvSpPr>
          <p:spPr>
            <a:xfrm>
              <a:off x="7164000" y="5501452"/>
              <a:ext cx="1400152" cy="260185"/>
            </a:xfrm>
            <a:prstGeom prst="ribbon2">
              <a:avLst>
                <a:gd name="adj1" fmla="val 13556"/>
                <a:gd name="adj2" fmla="val 50000"/>
              </a:avLst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培    根</a:t>
              </a:r>
              <a:endParaRPr lang="zh-TW" altLang="en-US" sz="1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40" y="3861048"/>
            <a:ext cx="1228940" cy="9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3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487986" y="28627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103942" y="286273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644008" y="332656"/>
            <a:ext cx="335465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實地踏訪</a:t>
            </a:r>
            <a:endParaRPr lang="en-US" altLang="zh-TW" sz="3800" dirty="0" smtClean="0">
              <a:solidFill>
                <a:srgbClr val="00669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黃昏巿場採訪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販售原住民食材＆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野菜店家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extBox 142"/>
          <p:cNvSpPr txBox="1">
            <a:spLocks noChangeArrowheads="1"/>
          </p:cNvSpPr>
          <p:nvPr/>
        </p:nvSpPr>
        <p:spPr bwMode="auto">
          <a:xfrm>
            <a:off x="294787" y="334978"/>
            <a:ext cx="319709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1-1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 rot="620322">
            <a:off x="7285087" y="2655053"/>
            <a:ext cx="1263392" cy="1540488"/>
            <a:chOff x="7107805" y="1912843"/>
            <a:chExt cx="1282711" cy="1235110"/>
          </a:xfrm>
        </p:grpSpPr>
        <p:pic>
          <p:nvPicPr>
            <p:cNvPr id="1043" name="Picture 19" descr="C:\Users\Houho\AppData\Local\Microsoft\Windows\INetCache\IE\EFVNHKQ9\lgi01c201401120400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805" y="1912843"/>
              <a:ext cx="1282711" cy="1235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 rot="21156627">
              <a:off x="7311953" y="2472084"/>
              <a:ext cx="974290" cy="324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謝謝您</a:t>
              </a:r>
              <a:endPara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15387" r="35640" b="22073"/>
          <a:stretch/>
        </p:blipFill>
        <p:spPr>
          <a:xfrm rot="5400000">
            <a:off x="4599517" y="2204520"/>
            <a:ext cx="2780450" cy="2637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3195" r="18000" b="12623"/>
          <a:stretch/>
        </p:blipFill>
        <p:spPr>
          <a:xfrm>
            <a:off x="5940152" y="4077072"/>
            <a:ext cx="2877997" cy="2321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7142"/>
            <a:ext cx="3312368" cy="2651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7" y="3758121"/>
            <a:ext cx="3506911" cy="262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443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Inside-right"/>
          <p:cNvGrpSpPr>
            <a:grpSpLocks/>
          </p:cNvGrpSpPr>
          <p:nvPr/>
        </p:nvGrpSpPr>
        <p:grpSpPr bwMode="auto">
          <a:xfrm rot="10800000">
            <a:off x="4557821" y="302294"/>
            <a:ext cx="4572000" cy="6172200"/>
            <a:chOff x="1527048" y="1371600"/>
            <a:chExt cx="3048127" cy="4114800"/>
          </a:xfrm>
        </p:grpSpPr>
        <p:sp>
          <p:nvSpPr>
            <p:cNvPr id="141" name="Rounded Rectangle 140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95330" y="1449387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grpSp>
        <p:nvGrpSpPr>
          <p:cNvPr id="2073" name="Group 167"/>
          <p:cNvGrpSpPr>
            <a:grpSpLocks/>
          </p:cNvGrpSpPr>
          <p:nvPr/>
        </p:nvGrpSpPr>
        <p:grpSpPr bwMode="auto">
          <a:xfrm>
            <a:off x="8346027" y="466344"/>
            <a:ext cx="370267" cy="5925312"/>
            <a:chOff x="7162800" y="1453896"/>
            <a:chExt cx="246855" cy="3950208"/>
          </a:xfrm>
        </p:grpSpPr>
        <p:cxnSp>
          <p:nvCxnSpPr>
            <p:cNvPr id="161" name="Straight Connector 160"/>
            <p:cNvCxnSpPr/>
            <p:nvPr/>
          </p:nvCxnSpPr>
          <p:spPr>
            <a:xfrm rot="5400000">
              <a:off x="5263468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5317445" y="3428206"/>
              <a:ext cx="3949700" cy="1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357134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5395235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5433337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5188852" y="3428206"/>
              <a:ext cx="3949700" cy="15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117881" y="302295"/>
            <a:ext cx="4567238" cy="61722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Arial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620040" y="332656"/>
            <a:ext cx="3912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0066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野菜大集合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extBox 142"/>
          <p:cNvSpPr txBox="1">
            <a:spLocks noChangeArrowheads="1"/>
          </p:cNvSpPr>
          <p:nvPr/>
        </p:nvSpPr>
        <p:spPr bwMode="auto">
          <a:xfrm>
            <a:off x="294787" y="334978"/>
            <a:ext cx="355713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SzPct val="100000"/>
            </a:pPr>
            <a:r>
              <a:rPr lang="zh-TW" altLang="en-US" sz="5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活動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（</a:t>
            </a:r>
            <a:r>
              <a:rPr lang="en-US" altLang="zh-TW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1-2</a:t>
            </a:r>
            <a:r>
              <a:rPr lang="zh-TW" alt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  <a:sym typeface="Calibri" pitchFamily="34" charset="0"/>
              </a:rPr>
              <a:t>）</a:t>
            </a:r>
            <a:endParaRPr lang="zh-TW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itchFamily="34" charset="-120"/>
              <a:ea typeface="Microsoft JhengHei" pitchFamily="34" charset="-120"/>
              <a:sym typeface="Calibri" pitchFamily="34" charset="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4449759" y="244301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土雞蛋</a:t>
            </a:r>
            <a:endParaRPr lang="zh-TW" altLang="en-US" sz="20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716016" y="1268709"/>
            <a:ext cx="3816424" cy="4968603"/>
            <a:chOff x="4716016" y="1428475"/>
            <a:chExt cx="3816424" cy="4968603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44794" y="1699697"/>
              <a:ext cx="1622444" cy="1080000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0" r="6964"/>
            <a:stretch/>
          </p:blipFill>
          <p:spPr>
            <a:xfrm>
              <a:off x="4716016" y="4031681"/>
              <a:ext cx="1622444" cy="1181986"/>
            </a:xfrm>
            <a:prstGeom prst="rect">
              <a:avLst/>
            </a:prstGeom>
          </p:spPr>
        </p:pic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997349" y="3885031"/>
              <a:ext cx="1622444" cy="1080000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08436" y="3923289"/>
              <a:ext cx="1698960" cy="1080000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7" t="3946" r="15316" b="14059"/>
            <a:stretch/>
          </p:blipFill>
          <p:spPr>
            <a:xfrm>
              <a:off x="5477126" y="1431379"/>
              <a:ext cx="2869064" cy="2367303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2985030"/>
              <a:ext cx="1622444" cy="1080000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" b="9843"/>
            <a:stretch/>
          </p:blipFill>
          <p:spPr>
            <a:xfrm>
              <a:off x="4716016" y="5161258"/>
              <a:ext cx="1928074" cy="1157935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3" b="20065"/>
            <a:stretch/>
          </p:blipFill>
          <p:spPr>
            <a:xfrm>
              <a:off x="6539746" y="5165942"/>
              <a:ext cx="1825148" cy="1159128"/>
            </a:xfrm>
            <a:prstGeom prst="rect">
              <a:avLst/>
            </a:prstGeom>
          </p:spPr>
        </p:pic>
        <p:sp>
          <p:nvSpPr>
            <p:cNvPr id="34" name="文字方塊 33"/>
            <p:cNvSpPr txBox="1"/>
            <p:nvPr/>
          </p:nvSpPr>
          <p:spPr>
            <a:xfrm>
              <a:off x="5076056" y="3228726"/>
              <a:ext cx="129614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嘟論</a:t>
              </a:r>
              <a:endParaRPr lang="en-US" altLang="zh-TW" sz="2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（麻糬）</a:t>
              </a:r>
              <a:endParaRPr lang="zh-TW" altLang="en-US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6804248" y="3952288"/>
              <a:ext cx="64807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乾樹豆</a:t>
              </a:r>
              <a:endParaRPr lang="zh-TW" altLang="en-US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4716016" y="4752507"/>
              <a:ext cx="169198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b="1" dirty="0" smtClean="0">
                  <a:solidFill>
                    <a:srgbClr val="FF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生鮮樹豆</a:t>
              </a:r>
              <a:endParaRPr lang="zh-TW" altLang="en-US" sz="2600" b="1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7884368" y="3952288"/>
              <a:ext cx="50589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鹹</a:t>
              </a:r>
              <a:endParaRPr lang="en-US" altLang="zh-TW" sz="2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豬</a:t>
              </a:r>
              <a:endParaRPr lang="en-US" altLang="zh-TW" sz="2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肉</a:t>
              </a:r>
              <a:endParaRPr lang="zh-TW" altLang="en-US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3" name="文字方塊 72"/>
            <p:cNvSpPr txBox="1"/>
            <p:nvPr/>
          </p:nvSpPr>
          <p:spPr>
            <a:xfrm>
              <a:off x="7020272" y="2184027"/>
              <a:ext cx="1296144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山蘇、</a:t>
              </a:r>
              <a:endParaRPr lang="en-US" altLang="zh-TW" sz="2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龍葵</a:t>
              </a:r>
              <a:r>
                <a:rPr lang="zh-TW" altLang="en-US" sz="26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endParaRPr lang="en-US" altLang="zh-TW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山茼蒿、野莧菜</a:t>
              </a:r>
              <a:endParaRPr lang="zh-TW" altLang="en-US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4" name="文字方塊 73"/>
            <p:cNvSpPr txBox="1"/>
            <p:nvPr/>
          </p:nvSpPr>
          <p:spPr>
            <a:xfrm>
              <a:off x="7236296" y="5904635"/>
              <a:ext cx="129614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竹筒飯</a:t>
              </a:r>
              <a:endParaRPr lang="zh-TW" altLang="en-US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075" name="Picture 3" descr="C:\Users\Houho\AppData\Local\Microsoft\Windows\INetCache\IE\LA446292\9A71BFED1B3CDF37E823EF338E12D2DC[1]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105" y="1268709"/>
            <a:ext cx="1492000" cy="220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文字方塊 76"/>
          <p:cNvSpPr txBox="1"/>
          <p:nvPr/>
        </p:nvSpPr>
        <p:spPr>
          <a:xfrm>
            <a:off x="3260910" y="1355091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猜一猜</a:t>
            </a:r>
            <a:endParaRPr lang="zh-TW" altLang="en-US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51520" y="1268709"/>
            <a:ext cx="3276304" cy="4935504"/>
            <a:chOff x="251520" y="1268709"/>
            <a:chExt cx="3276304" cy="493550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01" y="1271613"/>
              <a:ext cx="1601607" cy="1120459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46"/>
            <a:stretch/>
          </p:blipFill>
          <p:spPr>
            <a:xfrm rot="5400000">
              <a:off x="1198263" y="4859083"/>
              <a:ext cx="1446468" cy="1080000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153" b="7344"/>
            <a:stretch/>
          </p:blipFill>
          <p:spPr>
            <a:xfrm rot="5400000">
              <a:off x="152922" y="4892208"/>
              <a:ext cx="1457719" cy="1000679"/>
            </a:xfrm>
            <a:prstGeom prst="rect">
              <a:avLst/>
            </a:prstGeom>
          </p:spPr>
        </p:pic>
        <p:pic>
          <p:nvPicPr>
            <p:cNvPr id="50" name="圖片 49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01"/>
            <a:stretch/>
          </p:blipFill>
          <p:spPr>
            <a:xfrm rot="16200000">
              <a:off x="151196" y="3501405"/>
              <a:ext cx="1381588" cy="942978"/>
            </a:xfrm>
            <a:prstGeom prst="rect">
              <a:avLst/>
            </a:prstGeom>
          </p:spPr>
        </p:pic>
        <p:sp>
          <p:nvSpPr>
            <p:cNvPr id="61" name="文字方塊 60"/>
            <p:cNvSpPr txBox="1"/>
            <p:nvPr/>
          </p:nvSpPr>
          <p:spPr>
            <a:xfrm>
              <a:off x="800221" y="1620669"/>
              <a:ext cx="125149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b="1" dirty="0" smtClean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小洋蔥</a:t>
              </a:r>
              <a:endParaRPr lang="en-US" altLang="zh-TW" sz="26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000" b="1" dirty="0" smtClean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（玻璃珠）</a:t>
              </a:r>
              <a:endParaRPr lang="zh-TW" altLang="en-US" sz="2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251520" y="5373216"/>
              <a:ext cx="8732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生鮮</a:t>
              </a:r>
              <a:endParaRPr lang="en-US" altLang="zh-TW" sz="2400" b="1" dirty="0" smtClean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400" b="1" dirty="0" smtClean="0">
                  <a:solidFill>
                    <a:srgbClr val="FF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馬告</a:t>
              </a:r>
              <a:endParaRPr lang="zh-TW" altLang="en-US" sz="2400" b="1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67064" y="4771095"/>
              <a:ext cx="1622444" cy="1080000"/>
            </a:xfrm>
            <a:prstGeom prst="rect">
              <a:avLst/>
            </a:prstGeom>
          </p:spPr>
        </p:pic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42040" y="3397996"/>
              <a:ext cx="1532418" cy="1020073"/>
            </a:xfrm>
            <a:prstGeom prst="rect">
              <a:avLst/>
            </a:prstGeom>
          </p:spPr>
        </p:pic>
        <p:pic>
          <p:nvPicPr>
            <p:cNvPr id="54" name="圖片 53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1"/>
            <a:stretch/>
          </p:blipFill>
          <p:spPr>
            <a:xfrm rot="5400000">
              <a:off x="1545774" y="1683633"/>
              <a:ext cx="1886255" cy="1056407"/>
            </a:xfrm>
            <a:prstGeom prst="rect">
              <a:avLst/>
            </a:prstGeom>
          </p:spPr>
        </p:pic>
        <p:sp>
          <p:nvSpPr>
            <p:cNvPr id="63" name="文字方塊 62"/>
            <p:cNvSpPr txBox="1"/>
            <p:nvPr/>
          </p:nvSpPr>
          <p:spPr>
            <a:xfrm>
              <a:off x="2195736" y="2708920"/>
              <a:ext cx="87816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b="1" dirty="0" smtClean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露蕎</a:t>
              </a:r>
              <a:endParaRPr lang="zh-TW" altLang="en-US" sz="26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文字方塊 66"/>
            <p:cNvSpPr txBox="1"/>
            <p:nvPr/>
          </p:nvSpPr>
          <p:spPr>
            <a:xfrm>
              <a:off x="2339752" y="5661248"/>
              <a:ext cx="11880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清明草</a:t>
              </a:r>
              <a:endParaRPr lang="zh-TW" altLang="en-US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8" name="圖片 47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68" r="11648"/>
            <a:stretch/>
          </p:blipFill>
          <p:spPr>
            <a:xfrm rot="5400000">
              <a:off x="1069289" y="3386013"/>
              <a:ext cx="1585033" cy="1096653"/>
            </a:xfrm>
            <a:prstGeom prst="rect">
              <a:avLst/>
            </a:prstGeom>
          </p:spPr>
        </p:pic>
        <p:sp>
          <p:nvSpPr>
            <p:cNvPr id="65" name="文字方塊 64"/>
            <p:cNvSpPr txBox="1"/>
            <p:nvPr/>
          </p:nvSpPr>
          <p:spPr>
            <a:xfrm>
              <a:off x="1619672" y="4304709"/>
              <a:ext cx="9002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b="1" dirty="0" smtClean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箭筍</a:t>
              </a:r>
              <a:endParaRPr lang="zh-TW" altLang="en-US" sz="26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1" t="15751"/>
            <a:stretch/>
          </p:blipFill>
          <p:spPr>
            <a:xfrm>
              <a:off x="365228" y="2386168"/>
              <a:ext cx="1566870" cy="894597"/>
            </a:xfrm>
            <a:prstGeom prst="rect">
              <a:avLst/>
            </a:prstGeom>
          </p:spPr>
        </p:pic>
        <p:sp>
          <p:nvSpPr>
            <p:cNvPr id="64" name="文字方塊 63"/>
            <p:cNvSpPr txBox="1"/>
            <p:nvPr/>
          </p:nvSpPr>
          <p:spPr>
            <a:xfrm>
              <a:off x="251520" y="2864549"/>
              <a:ext cx="8478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雀豆</a:t>
              </a:r>
              <a:endParaRPr lang="zh-TW" altLang="en-US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3" name="文字方塊 52"/>
          <p:cNvSpPr txBox="1"/>
          <p:nvPr/>
        </p:nvSpPr>
        <p:spPr>
          <a:xfrm>
            <a:off x="4588877" y="2308810"/>
            <a:ext cx="991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土雞蛋</a:t>
            </a: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44008" y="5744869"/>
            <a:ext cx="8640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小米</a:t>
            </a:r>
            <a:endParaRPr lang="zh-TW" altLang="en-US" sz="26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259632" y="5672861"/>
            <a:ext cx="12005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 smtClean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乾馬告</a:t>
            </a:r>
            <a:endParaRPr lang="zh-TW" altLang="en-US" sz="2600" b="1" dirty="0">
              <a:solidFill>
                <a:srgbClr val="FF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4221088"/>
            <a:ext cx="9320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山蘇</a:t>
            </a:r>
            <a:endParaRPr lang="zh-TW" altLang="en-US" sz="26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677208" y="4221088"/>
            <a:ext cx="1030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藤心</a:t>
            </a:r>
          </a:p>
        </p:txBody>
      </p:sp>
    </p:spTree>
    <p:extLst>
      <p:ext uri="{BB962C8B-B14F-4D97-AF65-F5344CB8AC3E}">
        <p14:creationId xmlns:p14="http://schemas.microsoft.com/office/powerpoint/2010/main" val="42229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imated_picture_list_with_color_text_tab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0902D99-6D34-4974-BE6D-CA732313B1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0</TotalTime>
  <Words>802</Words>
  <Application>Microsoft Office PowerPoint</Application>
  <PresentationFormat>如螢幕大小 (4:3)</PresentationFormat>
  <Paragraphs>253</Paragraphs>
  <Slides>27</Slides>
  <Notes>27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Animated_picture_list_with_color_text_tabs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2015-05-23T20:03:50Z</dcterms:created>
  <dcterms:modified xsi:type="dcterms:W3CDTF">2015-10-29T08:40:05Z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TC020116629991</vt:lpwstr>
  </property>
</Properties>
</file>